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89667FA3-39B5-4649-80AF-774C49E000F9}" type="datetimeFigureOut">
              <a:rPr lang="en-IN" smtClean="0"/>
              <a:t>15-08-2022</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DD99E5BA-18CD-4714-B374-DBD564CE5FFC}"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89667FA3-39B5-4649-80AF-774C49E000F9}" type="datetimeFigureOut">
              <a:rPr lang="en-IN" smtClean="0"/>
              <a:t>15-08-2022</a:t>
            </a:fld>
            <a:endParaRPr lang="en-IN"/>
          </a:p>
        </p:txBody>
      </p:sp>
      <p:sp>
        <p:nvSpPr>
          <p:cNvPr id="14" name="Slide Number Placeholder 13"/>
          <p:cNvSpPr>
            <a:spLocks noGrp="1"/>
          </p:cNvSpPr>
          <p:nvPr>
            <p:ph type="sldNum" sz="quarter" idx="11"/>
          </p:nvPr>
        </p:nvSpPr>
        <p:spPr/>
        <p:txBody>
          <a:bodyPr/>
          <a:lstStyle/>
          <a:p>
            <a:fld id="{DD99E5BA-18CD-4714-B374-DBD564CE5FFC}"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89667FA3-39B5-4649-80AF-774C49E000F9}" type="datetimeFigureOut">
              <a:rPr lang="en-IN" smtClean="0"/>
              <a:t>15-08-2022</a:t>
            </a:fld>
            <a:endParaRPr lang="en-IN"/>
          </a:p>
        </p:txBody>
      </p:sp>
      <p:sp>
        <p:nvSpPr>
          <p:cNvPr id="14" name="Slide Number Placeholder 13"/>
          <p:cNvSpPr>
            <a:spLocks noGrp="1"/>
          </p:cNvSpPr>
          <p:nvPr>
            <p:ph type="sldNum" sz="quarter" idx="11"/>
          </p:nvPr>
        </p:nvSpPr>
        <p:spPr/>
        <p:txBody>
          <a:bodyPr/>
          <a:lstStyle/>
          <a:p>
            <a:fld id="{DD99E5BA-18CD-4714-B374-DBD564CE5FFC}"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89667FA3-39B5-4649-80AF-774C49E000F9}" type="datetimeFigureOut">
              <a:rPr lang="en-IN" smtClean="0"/>
              <a:t>15-08-2022</a:t>
            </a:fld>
            <a:endParaRPr lang="en-IN"/>
          </a:p>
        </p:txBody>
      </p:sp>
      <p:sp>
        <p:nvSpPr>
          <p:cNvPr id="11" name="Slide Number Placeholder 10"/>
          <p:cNvSpPr>
            <a:spLocks noGrp="1"/>
          </p:cNvSpPr>
          <p:nvPr>
            <p:ph type="sldNum" sz="quarter" idx="11"/>
          </p:nvPr>
        </p:nvSpPr>
        <p:spPr/>
        <p:txBody>
          <a:bodyPr/>
          <a:lstStyle/>
          <a:p>
            <a:fld id="{DD99E5BA-18CD-4714-B374-DBD564CE5FFC}"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89667FA3-39B5-4649-80AF-774C49E000F9}" type="datetimeFigureOut">
              <a:rPr lang="en-IN" smtClean="0"/>
              <a:t>15-08-2022</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DD99E5BA-18CD-4714-B374-DBD564CE5FFC}"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89667FA3-39B5-4649-80AF-774C49E000F9}" type="datetimeFigureOut">
              <a:rPr lang="en-IN" smtClean="0"/>
              <a:t>15-08-2022</a:t>
            </a:fld>
            <a:endParaRPr lang="en-IN"/>
          </a:p>
        </p:txBody>
      </p:sp>
      <p:sp>
        <p:nvSpPr>
          <p:cNvPr id="13" name="Slide Number Placeholder 12"/>
          <p:cNvSpPr>
            <a:spLocks noGrp="1"/>
          </p:cNvSpPr>
          <p:nvPr>
            <p:ph type="sldNum" sz="quarter" idx="11"/>
          </p:nvPr>
        </p:nvSpPr>
        <p:spPr/>
        <p:txBody>
          <a:bodyPr/>
          <a:lstStyle/>
          <a:p>
            <a:fld id="{DD99E5BA-18CD-4714-B374-DBD564CE5FFC}"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89667FA3-39B5-4649-80AF-774C49E000F9}" type="datetimeFigureOut">
              <a:rPr lang="en-IN" smtClean="0"/>
              <a:t>15-08-2022</a:t>
            </a:fld>
            <a:endParaRPr lang="en-IN"/>
          </a:p>
        </p:txBody>
      </p:sp>
      <p:sp>
        <p:nvSpPr>
          <p:cNvPr id="14" name="Slide Number Placeholder 13"/>
          <p:cNvSpPr>
            <a:spLocks noGrp="1"/>
          </p:cNvSpPr>
          <p:nvPr>
            <p:ph type="sldNum" sz="quarter" idx="11"/>
          </p:nvPr>
        </p:nvSpPr>
        <p:spPr/>
        <p:txBody>
          <a:bodyPr/>
          <a:lstStyle/>
          <a:p>
            <a:fld id="{DD99E5BA-18CD-4714-B374-DBD564CE5FFC}"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89667FA3-39B5-4649-80AF-774C49E000F9}" type="datetimeFigureOut">
              <a:rPr lang="en-IN" smtClean="0"/>
              <a:t>15-08-2022</a:t>
            </a:fld>
            <a:endParaRPr lang="en-IN"/>
          </a:p>
        </p:txBody>
      </p:sp>
      <p:sp>
        <p:nvSpPr>
          <p:cNvPr id="10" name="Slide Number Placeholder 9"/>
          <p:cNvSpPr>
            <a:spLocks noGrp="1"/>
          </p:cNvSpPr>
          <p:nvPr>
            <p:ph type="sldNum" sz="quarter" idx="11"/>
          </p:nvPr>
        </p:nvSpPr>
        <p:spPr/>
        <p:txBody>
          <a:bodyPr/>
          <a:lstStyle/>
          <a:p>
            <a:fld id="{DD99E5BA-18CD-4714-B374-DBD564CE5FFC}"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9667FA3-39B5-4649-80AF-774C49E000F9}" type="datetimeFigureOut">
              <a:rPr lang="en-IN" smtClean="0"/>
              <a:t>15-08-2022</a:t>
            </a:fld>
            <a:endParaRPr lang="en-IN"/>
          </a:p>
        </p:txBody>
      </p:sp>
      <p:sp>
        <p:nvSpPr>
          <p:cNvPr id="9" name="Slide Number Placeholder 8"/>
          <p:cNvSpPr>
            <a:spLocks noGrp="1"/>
          </p:cNvSpPr>
          <p:nvPr>
            <p:ph type="sldNum" sz="quarter" idx="11"/>
          </p:nvPr>
        </p:nvSpPr>
        <p:spPr/>
        <p:txBody>
          <a:bodyPr/>
          <a:lstStyle/>
          <a:p>
            <a:fld id="{DD99E5BA-18CD-4714-B374-DBD564CE5FFC}"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89667FA3-39B5-4649-80AF-774C49E000F9}" type="datetimeFigureOut">
              <a:rPr lang="en-IN" smtClean="0"/>
              <a:t>15-08-2022</a:t>
            </a:fld>
            <a:endParaRPr lang="en-IN"/>
          </a:p>
        </p:txBody>
      </p:sp>
      <p:sp>
        <p:nvSpPr>
          <p:cNvPr id="16" name="Slide Number Placeholder 15"/>
          <p:cNvSpPr>
            <a:spLocks noGrp="1"/>
          </p:cNvSpPr>
          <p:nvPr>
            <p:ph type="sldNum" sz="quarter" idx="11"/>
          </p:nvPr>
        </p:nvSpPr>
        <p:spPr/>
        <p:txBody>
          <a:bodyPr/>
          <a:lstStyle/>
          <a:p>
            <a:fld id="{DD99E5BA-18CD-4714-B374-DBD564CE5FFC}"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89667FA3-39B5-4649-80AF-774C49E000F9}" type="datetimeFigureOut">
              <a:rPr lang="en-IN" smtClean="0"/>
              <a:t>15-08-2022</a:t>
            </a:fld>
            <a:endParaRPr lang="en-IN"/>
          </a:p>
        </p:txBody>
      </p:sp>
      <p:sp>
        <p:nvSpPr>
          <p:cNvPr id="17" name="Slide Number Placeholder 16"/>
          <p:cNvSpPr>
            <a:spLocks noGrp="1"/>
          </p:cNvSpPr>
          <p:nvPr>
            <p:ph type="sldNum" sz="quarter" idx="11"/>
          </p:nvPr>
        </p:nvSpPr>
        <p:spPr/>
        <p:txBody>
          <a:bodyPr/>
          <a:lstStyle/>
          <a:p>
            <a:fld id="{DD99E5BA-18CD-4714-B374-DBD564CE5FFC}"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DD99E5BA-18CD-4714-B374-DBD564CE5FFC}"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89667FA3-39B5-4649-80AF-774C49E000F9}" type="datetimeFigureOut">
              <a:rPr lang="en-IN" smtClean="0"/>
              <a:t>15-08-2022</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fifjetham" TargetMode="External"/><Relationship Id="rId2" Type="http://schemas.openxmlformats.org/officeDocument/2006/relationships/hyperlink" Target="https://www.linkedin.com/in/afifjetham/"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IN" sz="1800" dirty="0" smtClean="0">
              <a:solidFill>
                <a:schemeClr val="tx1"/>
              </a:solidFill>
            </a:endParaRPr>
          </a:p>
          <a:p>
            <a:r>
              <a:rPr lang="en-IN" sz="1800" i="1" dirty="0" smtClean="0">
                <a:solidFill>
                  <a:schemeClr val="tx1"/>
                </a:solidFill>
              </a:rPr>
              <a:t>~ AFIF JETHAM</a:t>
            </a:r>
            <a:endParaRPr lang="en-IN" sz="1800" i="1" dirty="0">
              <a:solidFill>
                <a:schemeClr val="tx1"/>
              </a:solidFill>
            </a:endParaRPr>
          </a:p>
        </p:txBody>
      </p:sp>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Bahnschrift SemiBold" pitchFamily="34" charset="0"/>
              </a:rPr>
              <a:t>URL Shortening Web Application Report</a:t>
            </a:r>
            <a:endParaRPr lang="en-IN" b="1" dirty="0">
              <a:effectLst>
                <a:outerShdw blurRad="38100" dist="38100" dir="2700000" algn="tl">
                  <a:srgbClr val="000000">
                    <a:alpha val="43137"/>
                  </a:srgbClr>
                </a:outerShdw>
              </a:effectLst>
              <a:latin typeface="Bahnschrift SemiBold" pitchFamily="34" charset="0"/>
            </a:endParaRPr>
          </a:p>
        </p:txBody>
      </p:sp>
    </p:spTree>
    <p:extLst>
      <p:ext uri="{BB962C8B-B14F-4D97-AF65-F5344CB8AC3E}">
        <p14:creationId xmlns:p14="http://schemas.microsoft.com/office/powerpoint/2010/main" val="264781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6203032" cy="5184576"/>
          </a:xfrm>
        </p:spPr>
        <p:txBody>
          <a:bodyPr/>
          <a:lstStyle/>
          <a:p>
            <a:pPr algn="ctr"/>
            <a:r>
              <a:rPr lang="en-IN" b="1" i="1" u="sng" dirty="0" smtClean="0"/>
              <a:t>WHY URL SHORTENING?</a:t>
            </a:r>
            <a:r>
              <a:rPr lang="en-IN" i="1" u="sng" dirty="0" smtClean="0"/>
              <a:t/>
            </a:r>
            <a:br>
              <a:rPr lang="en-IN" i="1" u="sng" dirty="0" smtClean="0"/>
            </a:br>
            <a:r>
              <a:rPr lang="en-IN" i="1" u="sng" dirty="0" smtClean="0"/>
              <a:t/>
            </a:r>
            <a:br>
              <a:rPr lang="en-IN" i="1" u="sng" dirty="0" smtClean="0"/>
            </a:br>
            <a:r>
              <a:rPr lang="en-US" dirty="0">
                <a:latin typeface="Sitka Banner" pitchFamily="2" charset="0"/>
              </a:rPr>
              <a:t>Navigating and sharing long URLs is a pain. The reason behind so long URLs is the number of trackers in a link, loaded up content (multiple directories) of heavy sites, etc. We all use URL </a:t>
            </a:r>
            <a:r>
              <a:rPr lang="en-US" dirty="0" smtClean="0">
                <a:latin typeface="Sitka Banner" pitchFamily="2" charset="0"/>
              </a:rPr>
              <a:t>shortening applications </a:t>
            </a:r>
            <a:r>
              <a:rPr lang="en-US" dirty="0">
                <a:latin typeface="Sitka Banner" pitchFamily="2" charset="0"/>
              </a:rPr>
              <a:t>for that purpose to shorten the long URLs to a few characters, which makes them easier to share and navigate through and also look clean and elegant.</a:t>
            </a:r>
            <a:endParaRPr lang="en-IN" i="1" u="sng" dirty="0">
              <a:latin typeface="Sitka Banner" pitchFamily="2" charset="0"/>
            </a:endParaRPr>
          </a:p>
        </p:txBody>
      </p:sp>
    </p:spTree>
    <p:extLst>
      <p:ext uri="{BB962C8B-B14F-4D97-AF65-F5344CB8AC3E}">
        <p14:creationId xmlns:p14="http://schemas.microsoft.com/office/powerpoint/2010/main" val="40712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4784"/>
            <a:ext cx="6203032" cy="3528392"/>
          </a:xfrm>
        </p:spPr>
        <p:txBody>
          <a:bodyPr>
            <a:normAutofit/>
          </a:bodyPr>
          <a:lstStyle/>
          <a:p>
            <a:pPr algn="ctr"/>
            <a:r>
              <a:rPr lang="en-US" b="1" i="1" u="sng" dirty="0"/>
              <a:t>E</a:t>
            </a:r>
            <a:r>
              <a:rPr lang="en-US" b="1" i="1" u="sng" dirty="0" smtClean="0"/>
              <a:t>ver </a:t>
            </a:r>
            <a:r>
              <a:rPr lang="en-US" b="1" i="1" u="sng" dirty="0"/>
              <a:t>wondered about coding a URL </a:t>
            </a:r>
            <a:r>
              <a:rPr lang="en-US" b="1" i="1" u="sng" dirty="0" smtClean="0"/>
              <a:t>shortening application </a:t>
            </a:r>
            <a:r>
              <a:rPr lang="en-US" b="1" i="1" u="sng" dirty="0"/>
              <a:t>yourself?</a:t>
            </a:r>
            <a:r>
              <a:rPr lang="en-IN" i="1" u="sng" dirty="0" smtClean="0"/>
              <a:t/>
            </a:r>
            <a:br>
              <a:rPr lang="en-IN" i="1" u="sng" dirty="0" smtClean="0"/>
            </a:br>
            <a:r>
              <a:rPr lang="en-IN" i="1" u="sng" dirty="0" smtClean="0"/>
              <a:t/>
            </a:r>
            <a:br>
              <a:rPr lang="en-IN" i="1" u="sng" dirty="0" smtClean="0"/>
            </a:br>
            <a:r>
              <a:rPr lang="en-US" dirty="0" smtClean="0">
                <a:latin typeface="Sitka Banner" pitchFamily="2" charset="0"/>
              </a:rPr>
              <a:t>In this report, I will explain you the things which </a:t>
            </a:r>
            <a:r>
              <a:rPr lang="en-US" dirty="0">
                <a:latin typeface="Sitka Banner" pitchFamily="2" charset="0"/>
              </a:rPr>
              <a:t>are needed </a:t>
            </a:r>
            <a:r>
              <a:rPr lang="en-US" dirty="0" smtClean="0">
                <a:latin typeface="Sitka Banner" pitchFamily="2" charset="0"/>
              </a:rPr>
              <a:t>for the creation of URL shortening application and which were implemented by me during the creation of a of this project. </a:t>
            </a:r>
            <a:endParaRPr lang="en-IN" i="1" u="sng" dirty="0">
              <a:latin typeface="Sitka Banner" pitchFamily="2" charset="0"/>
            </a:endParaRPr>
          </a:p>
        </p:txBody>
      </p:sp>
    </p:spTree>
    <p:extLst>
      <p:ext uri="{BB962C8B-B14F-4D97-AF65-F5344CB8AC3E}">
        <p14:creationId xmlns:p14="http://schemas.microsoft.com/office/powerpoint/2010/main" val="99026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5987008" cy="5040560"/>
          </a:xfrm>
        </p:spPr>
        <p:txBody>
          <a:bodyPr>
            <a:normAutofit/>
          </a:bodyPr>
          <a:lstStyle/>
          <a:p>
            <a:pPr algn="l"/>
            <a:r>
              <a:rPr lang="en-US" sz="2000" b="1" i="1" dirty="0"/>
              <a:t>The project consists of 3 </a:t>
            </a:r>
            <a:r>
              <a:rPr lang="en-US" sz="2000" b="1" i="1" dirty="0" smtClean="0"/>
              <a:t>parts:</a:t>
            </a:r>
            <a:r>
              <a:rPr lang="en-US" sz="2000" dirty="0" smtClean="0"/>
              <a:t/>
            </a:r>
            <a:br>
              <a:rPr lang="en-US" sz="2000" dirty="0" smtClean="0"/>
            </a:br>
            <a:r>
              <a:rPr lang="en-US" sz="2000" dirty="0" smtClean="0"/>
              <a:t>1</a:t>
            </a:r>
            <a:r>
              <a:rPr lang="en-US" sz="2000" dirty="0"/>
              <a:t>) Frontend (done with HTML, CSS and Bootstrap). </a:t>
            </a:r>
            <a:r>
              <a:rPr lang="en-US" sz="2000" dirty="0" smtClean="0"/>
              <a:t/>
            </a:r>
            <a:br>
              <a:rPr lang="en-US" sz="2000" dirty="0" smtClean="0"/>
            </a:br>
            <a:r>
              <a:rPr lang="en-US" sz="2000" dirty="0" smtClean="0"/>
              <a:t>2</a:t>
            </a:r>
            <a:r>
              <a:rPr lang="en-US" sz="2000" dirty="0"/>
              <a:t>) Database </a:t>
            </a:r>
            <a:r>
              <a:rPr lang="en-US" sz="2000" dirty="0" smtClean="0"/>
              <a:t>connection</a:t>
            </a:r>
            <a:r>
              <a:rPr lang="en-US" sz="2000" dirty="0"/>
              <a:t> </a:t>
            </a:r>
            <a:r>
              <a:rPr lang="en-US" sz="2000" dirty="0" smtClean="0"/>
              <a:t>– Database ORM (</a:t>
            </a:r>
            <a:r>
              <a:rPr lang="en-US" sz="2000" dirty="0" err="1" smtClean="0"/>
              <a:t>SQLAlchemy</a:t>
            </a:r>
            <a:r>
              <a:rPr lang="en-US" sz="2000" dirty="0" smtClean="0"/>
              <a:t>)</a:t>
            </a:r>
            <a:br>
              <a:rPr lang="en-US" sz="2000" dirty="0" smtClean="0"/>
            </a:br>
            <a:r>
              <a:rPr lang="en-US" sz="2000" dirty="0" smtClean="0"/>
              <a:t>3</a:t>
            </a:r>
            <a:r>
              <a:rPr lang="en-US" sz="2000" dirty="0"/>
              <a:t>) Flask (Python) </a:t>
            </a:r>
            <a:r>
              <a:rPr lang="en-US" sz="2000" dirty="0" smtClean="0"/>
              <a:t>backend.</a:t>
            </a:r>
            <a:br>
              <a:rPr lang="en-US" sz="2000" dirty="0" smtClean="0"/>
            </a:br>
            <a:r>
              <a:rPr lang="en-US" sz="2000" dirty="0"/>
              <a:t/>
            </a:r>
            <a:br>
              <a:rPr lang="en-US" sz="2000" dirty="0"/>
            </a:br>
            <a:r>
              <a:rPr lang="en-US" sz="2200" b="1" i="1" dirty="0"/>
              <a:t>Front-End </a:t>
            </a:r>
            <a:r>
              <a:rPr lang="en-US" sz="2200" b="1" i="1" dirty="0" smtClean="0"/>
              <a:t>Information:</a:t>
            </a:r>
            <a:r>
              <a:rPr lang="en-US" sz="2200" dirty="0" smtClean="0"/>
              <a:t> </a:t>
            </a:r>
            <a:br>
              <a:rPr lang="en-US" sz="2200" dirty="0" smtClean="0"/>
            </a:br>
            <a:r>
              <a:rPr lang="en-US" sz="2000" dirty="0"/>
              <a:t>The </a:t>
            </a:r>
            <a:r>
              <a:rPr lang="en-US" sz="2000" dirty="0" smtClean="0"/>
              <a:t>front-end </a:t>
            </a:r>
            <a:r>
              <a:rPr lang="en-US" sz="2000" dirty="0"/>
              <a:t>consists of 2 web pages: </a:t>
            </a:r>
            <a:r>
              <a:rPr lang="en-US" sz="2000" dirty="0" smtClean="0"/>
              <a:t/>
            </a:r>
            <a:br>
              <a:rPr lang="en-US" sz="2000" dirty="0" smtClean="0"/>
            </a:br>
            <a:r>
              <a:rPr lang="en-US" sz="2000" dirty="0" smtClean="0"/>
              <a:t>1</a:t>
            </a:r>
            <a:r>
              <a:rPr lang="en-US" sz="2000" dirty="0"/>
              <a:t>. Home Page - A page will be shown where the user can enter the URL he/she wants to shorten. After the ‘shorten’ button is clicked, the shortened URL is displayed in the text-field which the user can copy using the copy button. </a:t>
            </a:r>
            <a:r>
              <a:rPr lang="en-US" sz="2000" dirty="0" smtClean="0"/>
              <a:t/>
            </a:r>
            <a:br>
              <a:rPr lang="en-US" sz="2000" dirty="0" smtClean="0"/>
            </a:br>
            <a:r>
              <a:rPr lang="en-US" sz="2000" dirty="0" smtClean="0"/>
              <a:t>2</a:t>
            </a:r>
            <a:r>
              <a:rPr lang="en-US" sz="2000" dirty="0"/>
              <a:t>. History Page - Containing all the Original URLs along with the Shortened URLs.</a:t>
            </a:r>
            <a:endParaRPr lang="en-IN" sz="2000" dirty="0"/>
          </a:p>
        </p:txBody>
      </p:sp>
    </p:spTree>
    <p:extLst>
      <p:ext uri="{BB962C8B-B14F-4D97-AF65-F5344CB8AC3E}">
        <p14:creationId xmlns:p14="http://schemas.microsoft.com/office/powerpoint/2010/main" val="80835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5987008" cy="4464496"/>
          </a:xfrm>
        </p:spPr>
        <p:txBody>
          <a:bodyPr>
            <a:noAutofit/>
          </a:bodyPr>
          <a:lstStyle/>
          <a:p>
            <a:pPr algn="l"/>
            <a:r>
              <a:rPr lang="en-US" sz="2000" b="1" i="1" dirty="0"/>
              <a:t>Project </a:t>
            </a:r>
            <a:r>
              <a:rPr lang="en-US" sz="2000" b="1" i="1" dirty="0" smtClean="0"/>
              <a:t>Workflow:</a:t>
            </a:r>
            <a:r>
              <a:rPr lang="en-US" sz="2000" dirty="0" smtClean="0"/>
              <a:t> </a:t>
            </a:r>
            <a:r>
              <a:rPr lang="en-US" sz="2000" dirty="0"/>
              <a:t/>
            </a:r>
            <a:br>
              <a:rPr lang="en-US" sz="2000" dirty="0"/>
            </a:br>
            <a:r>
              <a:rPr lang="en-US" sz="2000" dirty="0"/>
              <a:t>1. Users can enter the URL they want to shorten. After entering a URL, click on the ‘Shorten’ URL button to display the shortened URL in the following text-field which can be copied by clicking on the copy button. </a:t>
            </a:r>
            <a:r>
              <a:rPr lang="en-US" sz="2000" dirty="0" smtClean="0"/>
              <a:t/>
            </a:r>
            <a:br>
              <a:rPr lang="en-US" sz="2000" dirty="0" smtClean="0"/>
            </a:br>
            <a:r>
              <a:rPr lang="en-US" sz="2000" dirty="0" smtClean="0"/>
              <a:t>2</a:t>
            </a:r>
            <a:r>
              <a:rPr lang="en-US" sz="2000" dirty="0"/>
              <a:t>. After the ‘Shorten’ button is clicked, the URL that is entered is saved in our database with the shortened URL. It is saved in the database so that the user can look into the previous URLs he entered in our web-app with their shortened URL. </a:t>
            </a:r>
            <a:r>
              <a:rPr lang="en-US" sz="2000" dirty="0" smtClean="0"/>
              <a:t/>
            </a:r>
            <a:br>
              <a:rPr lang="en-US" sz="2000" dirty="0" smtClean="0"/>
            </a:br>
            <a:r>
              <a:rPr lang="en-US" sz="2000" dirty="0" smtClean="0"/>
              <a:t>3</a:t>
            </a:r>
            <a:r>
              <a:rPr lang="en-US" sz="2000" dirty="0"/>
              <a:t>. Try to verify the URL entered by the user is correct or not</a:t>
            </a:r>
            <a:r>
              <a:rPr lang="en-US" sz="2000" dirty="0" smtClean="0"/>
              <a:t>.</a:t>
            </a:r>
            <a:endParaRPr lang="en-IN" sz="2000" dirty="0"/>
          </a:p>
        </p:txBody>
      </p:sp>
    </p:spTree>
    <p:extLst>
      <p:ext uri="{BB962C8B-B14F-4D97-AF65-F5344CB8AC3E}">
        <p14:creationId xmlns:p14="http://schemas.microsoft.com/office/powerpoint/2010/main" val="87782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772816"/>
            <a:ext cx="5616624" cy="2736304"/>
          </a:xfrm>
        </p:spPr>
        <p:txBody>
          <a:bodyPr>
            <a:noAutofit/>
          </a:bodyPr>
          <a:lstStyle/>
          <a:p>
            <a:pPr algn="l"/>
            <a:r>
              <a:rPr lang="en-US" sz="2000" b="1" i="1" dirty="0" smtClean="0"/>
              <a:t>Modules imported were as follows:</a:t>
            </a:r>
            <a:br>
              <a:rPr lang="en-US" sz="2000" b="1" i="1" dirty="0" smtClean="0"/>
            </a:br>
            <a:r>
              <a:rPr lang="en-US" sz="2000" dirty="0"/>
              <a:t/>
            </a:r>
            <a:br>
              <a:rPr lang="en-US" sz="2000" dirty="0"/>
            </a:br>
            <a:r>
              <a:rPr lang="en-IN" sz="2000" dirty="0"/>
              <a:t>import </a:t>
            </a:r>
            <a:r>
              <a:rPr lang="en-IN" sz="2000" dirty="0" err="1"/>
              <a:t>os</a:t>
            </a:r>
            <a:r>
              <a:rPr lang="en-IN" sz="2000" dirty="0"/>
              <a:t/>
            </a:r>
            <a:br>
              <a:rPr lang="en-IN" sz="2000" dirty="0"/>
            </a:br>
            <a:r>
              <a:rPr lang="en-IN" sz="2000" dirty="0"/>
              <a:t>import </a:t>
            </a:r>
            <a:r>
              <a:rPr lang="en-IN" sz="2000" dirty="0" err="1"/>
              <a:t>pyshorteners</a:t>
            </a:r>
            <a:r>
              <a:rPr lang="en-IN" sz="2000" dirty="0"/>
              <a:t/>
            </a:r>
            <a:br>
              <a:rPr lang="en-IN" sz="2000" dirty="0"/>
            </a:br>
            <a:r>
              <a:rPr lang="en-IN" sz="2000" dirty="0"/>
              <a:t>from flask import Flask, </a:t>
            </a:r>
            <a:r>
              <a:rPr lang="en-IN" sz="2000" dirty="0" err="1"/>
              <a:t>render_template</a:t>
            </a:r>
            <a:r>
              <a:rPr lang="en-IN" sz="2000" dirty="0"/>
              <a:t>, request</a:t>
            </a:r>
            <a:br>
              <a:rPr lang="en-IN" sz="2000" dirty="0"/>
            </a:br>
            <a:r>
              <a:rPr lang="en-IN" sz="2000" dirty="0"/>
              <a:t>from </a:t>
            </a:r>
            <a:r>
              <a:rPr lang="en-IN" sz="2000" dirty="0" err="1"/>
              <a:t>flask_sqlalchemy</a:t>
            </a:r>
            <a:r>
              <a:rPr lang="en-IN" sz="2000" dirty="0"/>
              <a:t> import </a:t>
            </a:r>
            <a:r>
              <a:rPr lang="en-IN" sz="2000" dirty="0" err="1"/>
              <a:t>SQLAlchemy</a:t>
            </a:r>
            <a:r>
              <a:rPr lang="en-IN" sz="2000" dirty="0"/>
              <a:t/>
            </a:r>
            <a:br>
              <a:rPr lang="en-IN" sz="2000" dirty="0"/>
            </a:br>
            <a:r>
              <a:rPr lang="en-IN" sz="2000" dirty="0"/>
              <a:t>from </a:t>
            </a:r>
            <a:r>
              <a:rPr lang="en-IN" sz="2000" dirty="0" err="1"/>
              <a:t>flask_migrate</a:t>
            </a:r>
            <a:r>
              <a:rPr lang="en-IN" sz="2000" dirty="0"/>
              <a:t> import </a:t>
            </a:r>
            <a:r>
              <a:rPr lang="en-IN" sz="2000" dirty="0" smtClean="0"/>
              <a:t>Migrate</a:t>
            </a:r>
            <a:endParaRPr lang="en-IN" sz="2000" dirty="0"/>
          </a:p>
        </p:txBody>
      </p:sp>
    </p:spTree>
    <p:extLst>
      <p:ext uri="{BB962C8B-B14F-4D97-AF65-F5344CB8AC3E}">
        <p14:creationId xmlns:p14="http://schemas.microsoft.com/office/powerpoint/2010/main" val="235864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404664"/>
            <a:ext cx="7776864" cy="5570756"/>
          </a:xfrm>
          <a:prstGeom prst="rect">
            <a:avLst/>
          </a:prstGeom>
          <a:noFill/>
        </p:spPr>
        <p:txBody>
          <a:bodyPr wrap="square" rtlCol="0">
            <a:spAutoFit/>
          </a:bodyPr>
          <a:lstStyle/>
          <a:p>
            <a:r>
              <a:rPr lang="en-IN" b="1" i="1" dirty="0" smtClean="0">
                <a:latin typeface="+mj-lt"/>
              </a:rPr>
              <a:t>Following Steps are implemented:</a:t>
            </a:r>
          </a:p>
          <a:p>
            <a:endParaRPr lang="en-IN" b="1" i="1" dirty="0">
              <a:latin typeface="+mj-lt"/>
            </a:endParaRPr>
          </a:p>
          <a:p>
            <a:pPr marL="342900" indent="-342900">
              <a:buFont typeface="Arial" pitchFamily="34" charset="0"/>
              <a:buChar char="•"/>
            </a:pPr>
            <a:r>
              <a:rPr lang="en-IN" sz="1600" dirty="0" smtClean="0">
                <a:latin typeface="+mj-lt"/>
              </a:rPr>
              <a:t>Build a basic app.py and import the required modules from the given packages and code the basic flask template.</a:t>
            </a:r>
          </a:p>
          <a:p>
            <a:pPr marL="342900" indent="-342900">
              <a:buFont typeface="Arial" pitchFamily="34" charset="0"/>
              <a:buChar char="•"/>
            </a:pPr>
            <a:r>
              <a:rPr lang="en-IN" sz="1600" dirty="0" smtClean="0">
                <a:latin typeface="+mj-lt"/>
              </a:rPr>
              <a:t>Create a folder inside the project folder (root directory od app.py) and name it templates.</a:t>
            </a:r>
          </a:p>
          <a:p>
            <a:pPr marL="342900" indent="-342900">
              <a:buFont typeface="Arial" pitchFamily="34" charset="0"/>
              <a:buChar char="•"/>
            </a:pPr>
            <a:r>
              <a:rPr lang="en-IN" sz="1600" dirty="0" smtClean="0">
                <a:latin typeface="+mj-lt"/>
              </a:rPr>
              <a:t>Create 3 HTML files inside templates folder and name them “layout.html”, “home.html” and “history.html”.</a:t>
            </a:r>
          </a:p>
          <a:p>
            <a:pPr marL="342900" indent="-342900">
              <a:buFont typeface="Arial" pitchFamily="34" charset="0"/>
              <a:buChar char="•"/>
            </a:pPr>
            <a:r>
              <a:rPr lang="en-IN" sz="1600" dirty="0" smtClean="0">
                <a:latin typeface="+mj-lt"/>
              </a:rPr>
              <a:t>Go to the root directory of app.py and create a new </a:t>
            </a:r>
            <a:r>
              <a:rPr lang="en-IN" sz="1600" dirty="0" err="1" smtClean="0">
                <a:latin typeface="+mj-lt"/>
              </a:rPr>
              <a:t>sqlite</a:t>
            </a:r>
            <a:r>
              <a:rPr lang="en-IN" sz="1600" dirty="0" smtClean="0">
                <a:latin typeface="+mj-lt"/>
              </a:rPr>
              <a:t> database using command prompt with admin access with 3 fields as “id” (Primary Key), “long” and “short”.</a:t>
            </a:r>
          </a:p>
          <a:p>
            <a:pPr marL="342900" indent="-342900">
              <a:buFont typeface="Arial" pitchFamily="34" charset="0"/>
              <a:buChar char="•"/>
            </a:pPr>
            <a:r>
              <a:rPr lang="en-IN" sz="1600" dirty="0" smtClean="0">
                <a:latin typeface="+mj-lt"/>
              </a:rPr>
              <a:t>“layout.html” should contain all the basic template code with the navigation bar and should contain block for inheritance.</a:t>
            </a:r>
          </a:p>
          <a:p>
            <a:pPr marL="342900" indent="-342900">
              <a:buFont typeface="Arial" pitchFamily="34" charset="0"/>
              <a:buChar char="•"/>
            </a:pPr>
            <a:r>
              <a:rPr lang="en-IN" sz="1600" dirty="0" smtClean="0">
                <a:latin typeface="+mj-lt"/>
              </a:rPr>
              <a:t>Build “home.html” and “history.html” using the concept of inheritance from “layout.html” and should contain relevant request, forms and display content.</a:t>
            </a:r>
          </a:p>
          <a:p>
            <a:pPr marL="342900" indent="-342900">
              <a:buFont typeface="Arial" pitchFamily="34" charset="0"/>
              <a:buChar char="•"/>
            </a:pPr>
            <a:r>
              <a:rPr lang="en-IN" sz="1600" dirty="0" smtClean="0">
                <a:latin typeface="+mj-lt"/>
              </a:rPr>
              <a:t>Give a CSS styling to both the HTML files.</a:t>
            </a:r>
          </a:p>
          <a:p>
            <a:pPr marL="342900" indent="-342900">
              <a:buFont typeface="Arial" pitchFamily="34" charset="0"/>
              <a:buChar char="•"/>
            </a:pPr>
            <a:r>
              <a:rPr lang="en-IN" sz="1600" dirty="0" smtClean="0">
                <a:latin typeface="+mj-lt"/>
              </a:rPr>
              <a:t>In “history.html” add a button to copy the shorten URLs using JavaScript code snippets.</a:t>
            </a:r>
          </a:p>
          <a:p>
            <a:pPr marL="342900" indent="-342900">
              <a:buFont typeface="Arial" pitchFamily="34" charset="0"/>
              <a:buChar char="•"/>
            </a:pPr>
            <a:r>
              <a:rPr lang="en-IN" sz="1600" dirty="0" smtClean="0">
                <a:latin typeface="+mj-lt"/>
              </a:rPr>
              <a:t>In app.py first locate the root directory (base folder) of app.py using “</a:t>
            </a:r>
            <a:r>
              <a:rPr lang="en-IN" sz="1600" dirty="0" err="1" smtClean="0">
                <a:latin typeface="+mj-lt"/>
              </a:rPr>
              <a:t>os</a:t>
            </a:r>
            <a:r>
              <a:rPr lang="en-IN" sz="1600" dirty="0" smtClean="0">
                <a:latin typeface="+mj-lt"/>
              </a:rPr>
              <a:t>” module and store it in a variable.</a:t>
            </a:r>
          </a:p>
          <a:p>
            <a:pPr marL="342900" indent="-342900">
              <a:buFont typeface="Arial" pitchFamily="34" charset="0"/>
              <a:buChar char="•"/>
            </a:pPr>
            <a:r>
              <a:rPr lang="en-IN" sz="1600" dirty="0" smtClean="0">
                <a:latin typeface="+mj-lt"/>
              </a:rPr>
              <a:t>Configure the </a:t>
            </a:r>
            <a:r>
              <a:rPr lang="en-IN" sz="1600" dirty="0" err="1" smtClean="0">
                <a:latin typeface="+mj-lt"/>
              </a:rPr>
              <a:t>SQLAlchemy</a:t>
            </a:r>
            <a:r>
              <a:rPr lang="en-IN" sz="1600" dirty="0" smtClean="0">
                <a:latin typeface="+mj-lt"/>
              </a:rPr>
              <a:t> ORM configurations and use the variable to store path using </a:t>
            </a:r>
            <a:r>
              <a:rPr lang="en-IN" sz="1600" dirty="0" err="1" smtClean="0">
                <a:latin typeface="+mj-lt"/>
              </a:rPr>
              <a:t>os</a:t>
            </a:r>
            <a:r>
              <a:rPr lang="en-IN" sz="1600" dirty="0" smtClean="0">
                <a:latin typeface="+mj-lt"/>
              </a:rPr>
              <a:t> module to give the path of SQLite database.</a:t>
            </a:r>
          </a:p>
          <a:p>
            <a:pPr marL="342900" indent="-342900">
              <a:buFont typeface="Arial" pitchFamily="34" charset="0"/>
              <a:buChar char="•"/>
            </a:pPr>
            <a:r>
              <a:rPr lang="en-IN" sz="1600" dirty="0" smtClean="0">
                <a:latin typeface="+mj-lt"/>
              </a:rPr>
              <a:t>Once done with all the importing and merging of the backend server to the database server. Implement the remaining codes in the frontend and backend.</a:t>
            </a:r>
            <a:endParaRPr lang="en-IN" sz="1600" dirty="0">
              <a:latin typeface="+mj-lt"/>
            </a:endParaRPr>
          </a:p>
        </p:txBody>
      </p:sp>
    </p:spTree>
    <p:extLst>
      <p:ext uri="{BB962C8B-B14F-4D97-AF65-F5344CB8AC3E}">
        <p14:creationId xmlns:p14="http://schemas.microsoft.com/office/powerpoint/2010/main" val="11242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04665"/>
            <a:ext cx="5976664" cy="360040"/>
          </a:xfrm>
        </p:spPr>
        <p:txBody>
          <a:bodyPr>
            <a:normAutofit fontScale="90000"/>
          </a:bodyPr>
          <a:lstStyle/>
          <a:p>
            <a:pPr algn="l"/>
            <a:r>
              <a:rPr lang="en-IN" dirty="0" smtClean="0"/>
              <a:t>Website after Running the application.</a:t>
            </a:r>
            <a:endParaRPr lang="en-IN" dirty="0"/>
          </a:p>
        </p:txBody>
      </p:sp>
      <p:sp>
        <p:nvSpPr>
          <p:cNvPr id="4" name="Text Placeholder 3"/>
          <p:cNvSpPr>
            <a:spLocks noGrp="1"/>
          </p:cNvSpPr>
          <p:nvPr>
            <p:ph type="body" sz="half" idx="2"/>
          </p:nvPr>
        </p:nvSpPr>
        <p:spPr>
          <a:xfrm>
            <a:off x="1331640" y="4941168"/>
            <a:ext cx="5904656" cy="720080"/>
          </a:xfrm>
        </p:spPr>
        <p:txBody>
          <a:bodyPr>
            <a:normAutofit/>
          </a:bodyPr>
          <a:lstStyle/>
          <a:p>
            <a:pPr algn="l"/>
            <a:r>
              <a:rPr lang="en-IN" sz="1400" b="1" u="sng" dirty="0">
                <a:solidFill>
                  <a:schemeClr val="tx1"/>
                </a:solidFill>
                <a:latin typeface="Bahnschrift SemiBold" pitchFamily="34" charset="0"/>
              </a:rPr>
              <a:t>LinkedIn</a:t>
            </a:r>
            <a:r>
              <a:rPr lang="en-IN" sz="1400" dirty="0">
                <a:solidFill>
                  <a:schemeClr val="tx1"/>
                </a:solidFill>
                <a:latin typeface="Bahnschrift SemiBold" pitchFamily="34" charset="0"/>
              </a:rPr>
              <a:t>: </a:t>
            </a:r>
            <a:r>
              <a:rPr lang="en-IN" sz="1400" i="1" dirty="0">
                <a:solidFill>
                  <a:schemeClr val="tx1"/>
                </a:solidFill>
                <a:latin typeface="Bahnschrift SemiBold" pitchFamily="34" charset="0"/>
                <a:hlinkClick r:id="rId2"/>
              </a:rPr>
              <a:t>https://www.linkedin.com/in/afifjetham</a:t>
            </a:r>
            <a:r>
              <a:rPr lang="en-IN" sz="1400" i="1" dirty="0" smtClean="0">
                <a:solidFill>
                  <a:schemeClr val="tx1"/>
                </a:solidFill>
                <a:latin typeface="Bahnschrift SemiBold" pitchFamily="34" charset="0"/>
                <a:hlinkClick r:id="rId2"/>
              </a:rPr>
              <a:t>/</a:t>
            </a:r>
            <a:endParaRPr lang="en-IN" sz="1400" i="1" dirty="0" smtClean="0">
              <a:solidFill>
                <a:schemeClr val="tx1"/>
              </a:solidFill>
              <a:latin typeface="Bahnschrift SemiBold" pitchFamily="34" charset="0"/>
            </a:endParaRPr>
          </a:p>
          <a:p>
            <a:pPr algn="l"/>
            <a:r>
              <a:rPr lang="en-IN" sz="1400" b="1" u="sng" dirty="0" err="1" smtClean="0">
                <a:solidFill>
                  <a:schemeClr val="tx1"/>
                </a:solidFill>
                <a:latin typeface="Bahnschrift SemiBold" pitchFamily="34" charset="0"/>
              </a:rPr>
              <a:t>GitHub</a:t>
            </a:r>
            <a:r>
              <a:rPr lang="en-IN" sz="1400" i="1" dirty="0">
                <a:solidFill>
                  <a:schemeClr val="tx1"/>
                </a:solidFill>
                <a:latin typeface="Bahnschrift SemiBold" pitchFamily="34" charset="0"/>
              </a:rPr>
              <a:t>: </a:t>
            </a:r>
            <a:r>
              <a:rPr lang="en-IN" sz="1400" i="1" dirty="0">
                <a:solidFill>
                  <a:schemeClr val="tx1"/>
                </a:solidFill>
                <a:latin typeface="Bahnschrift SemiBold" pitchFamily="34" charset="0"/>
                <a:hlinkClick r:id="rId3"/>
              </a:rPr>
              <a:t>https://</a:t>
            </a:r>
            <a:r>
              <a:rPr lang="en-IN" sz="1400" i="1" dirty="0" smtClean="0">
                <a:solidFill>
                  <a:schemeClr val="tx1"/>
                </a:solidFill>
                <a:latin typeface="Bahnschrift SemiBold" pitchFamily="34" charset="0"/>
                <a:hlinkClick r:id="rId3"/>
              </a:rPr>
              <a:t>github.com/afifjetham</a:t>
            </a:r>
            <a:endParaRPr lang="en-IN" sz="1400" i="1" dirty="0">
              <a:solidFill>
                <a:schemeClr val="tx1"/>
              </a:solidFill>
              <a:latin typeface="Bahnschrift SemiBold" pitchFamily="34" charset="0"/>
            </a:endParaRPr>
          </a:p>
          <a:p>
            <a:pPr algn="l"/>
            <a:endParaRPr lang="en-IN" sz="1400" i="1" dirty="0">
              <a:solidFill>
                <a:schemeClr val="tx1"/>
              </a:solidFill>
              <a:latin typeface="Bahnschrift SemiBold" pitchFamily="34" charset="0"/>
            </a:endParaRPr>
          </a:p>
        </p:txBody>
      </p:sp>
      <p:pic>
        <p:nvPicPr>
          <p:cNvPr id="1026" name="Picture 2"/>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1259632" y="980728"/>
            <a:ext cx="5976664" cy="347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266655"/>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60</TotalTime>
  <Words>306</Words>
  <Application>Microsoft Office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Composite</vt:lpstr>
      <vt:lpstr>URL Shortening Web Application Report</vt:lpstr>
      <vt:lpstr>WHY URL SHORTENING?  Navigating and sharing long URLs is a pain. The reason behind so long URLs is the number of trackers in a link, loaded up content (multiple directories) of heavy sites, etc. We all use URL shortening applications for that purpose to shorten the long URLs to a few characters, which makes them easier to share and navigate through and also look clean and elegant.</vt:lpstr>
      <vt:lpstr>Ever wondered about coding a URL shortening application yourself?  In this report, I will explain you the things which are needed for the creation of URL shortening application and which were implemented by me during the creation of a of this project. </vt:lpstr>
      <vt:lpstr>The project consists of 3 parts: 1) Frontend (done with HTML, CSS and Bootstrap).  2) Database connection – Database ORM (SQLAlchemy) 3) Flask (Python) backend.  Front-End Information:  The front-end consists of 2 web pages:  1. Home Page - A page will be shown where the user can enter the URL he/she wants to shorten. After the ‘shorten’ button is clicked, the shortened URL is displayed in the text-field which the user can copy using the copy button.  2. History Page - Containing all the Original URLs along with the Shortened URLs.</vt:lpstr>
      <vt:lpstr>Project Workflow:  1. Users can enter the URL they want to shorten. After entering a URL, click on the ‘Shorten’ URL button to display the shortened URL in the following text-field which can be copied by clicking on the copy button.  2. After the ‘Shorten’ button is clicked, the URL that is entered is saved in our database with the shortened URL. It is saved in the database so that the user can look into the previous URLs he entered in our web-app with their shortened URL.  3. Try to verify the URL entered by the user is correct or not.</vt:lpstr>
      <vt:lpstr>Modules imported were as follows:  import os import pyshorteners from flask import Flask, render_template, request from flask_sqlalchemy import SQLAlchemy from flask_migrate import Migrate</vt:lpstr>
      <vt:lpstr>PowerPoint Presentation</vt:lpstr>
      <vt:lpstr>Website after Running the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Shortening Web Application Report</dc:title>
  <dc:creator>The White Wolf</dc:creator>
  <cp:lastModifiedBy>The White Wolf</cp:lastModifiedBy>
  <cp:revision>6</cp:revision>
  <dcterms:created xsi:type="dcterms:W3CDTF">2022-08-15T16:53:57Z</dcterms:created>
  <dcterms:modified xsi:type="dcterms:W3CDTF">2022-08-15T17:54:13Z</dcterms:modified>
</cp:coreProperties>
</file>