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D8ABE36-3314-4320-9AC8-1557EA6FC29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C81047-2BB6-4AFE-9FE1-A19A0A1D6F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23762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/>
              <a:t>MLOPs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Diamond </a:t>
            </a:r>
            <a:r>
              <a:rPr lang="en-US" sz="4000" dirty="0"/>
              <a:t>Dataset ML Pipeline Orchestration and Experiment </a:t>
            </a:r>
            <a:r>
              <a:rPr lang="en-US" sz="4000" dirty="0" smtClean="0"/>
              <a:t>Tracking.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21088"/>
            <a:ext cx="4953000" cy="1431450"/>
          </a:xfrm>
        </p:spPr>
        <p:txBody>
          <a:bodyPr/>
          <a:lstStyle/>
          <a:p>
            <a:r>
              <a:rPr lang="en-IN" dirty="0" smtClean="0"/>
              <a:t>Report by ~ </a:t>
            </a:r>
            <a:r>
              <a:rPr lang="en-IN" dirty="0" err="1" smtClean="0"/>
              <a:t>Afif</a:t>
            </a:r>
            <a:r>
              <a:rPr lang="en-IN" dirty="0" smtClean="0"/>
              <a:t> </a:t>
            </a:r>
            <a:r>
              <a:rPr lang="en-IN" dirty="0" err="1" smtClean="0"/>
              <a:t>Jetham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1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9208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Prefect: Auto-Scheduling the Pipeline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1" y="1412776"/>
            <a:ext cx="634514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51640"/>
            <a:ext cx="188453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75417"/>
            <a:ext cx="6180327" cy="173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5840142" cy="207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44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930896"/>
          </a:xfrm>
        </p:spPr>
        <p:txBody>
          <a:bodyPr/>
          <a:lstStyle/>
          <a:p>
            <a:pPr algn="ctr"/>
            <a:r>
              <a:rPr lang="en-IN" dirty="0" smtClean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3200" dirty="0" err="1" smtClean="0"/>
              <a:t>MLflow</a:t>
            </a:r>
            <a:r>
              <a:rPr lang="en-IN" sz="3200" dirty="0" smtClean="0"/>
              <a:t> and Prefect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/>
          <a:lstStyle/>
          <a:p>
            <a:r>
              <a:rPr lang="en-IN" sz="2600" dirty="0" smtClean="0"/>
              <a:t>Why </a:t>
            </a:r>
            <a:r>
              <a:rPr lang="en-IN" sz="2600" dirty="0" err="1" smtClean="0"/>
              <a:t>MLflow</a:t>
            </a:r>
            <a:r>
              <a:rPr lang="en-IN" sz="2600" dirty="0" smtClean="0"/>
              <a:t>?</a:t>
            </a:r>
          </a:p>
          <a:p>
            <a:pPr marL="859536" lvl="1" indent="-457200">
              <a:buFont typeface="Wingdings" pitchFamily="2" charset="2"/>
              <a:buChar char="v"/>
            </a:pPr>
            <a:r>
              <a:rPr lang="en-IN" sz="2000" dirty="0" smtClean="0"/>
              <a:t>Experiment Tracking.</a:t>
            </a:r>
          </a:p>
          <a:p>
            <a:pPr marL="859536" lvl="1" indent="-457200">
              <a:buFont typeface="Wingdings" pitchFamily="2" charset="2"/>
              <a:buChar char="v"/>
            </a:pPr>
            <a:r>
              <a:rPr lang="en-IN" sz="2000" dirty="0" smtClean="0"/>
              <a:t>Model Management.</a:t>
            </a:r>
          </a:p>
          <a:p>
            <a:pPr marL="402336" lvl="1" indent="0">
              <a:buNone/>
            </a:pPr>
            <a:endParaRPr lang="en-IN" sz="2000" dirty="0" smtClean="0"/>
          </a:p>
          <a:p>
            <a:r>
              <a:rPr lang="en-IN" sz="2600" dirty="0" smtClean="0"/>
              <a:t>Why Prefect?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/>
              <a:t>Workflow Management.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/>
              <a:t>Scheduling and Monitoring Tasks.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/>
              <a:t>Get </a:t>
            </a:r>
            <a:r>
              <a:rPr lang="en-IN" sz="2000" dirty="0" err="1" smtClean="0"/>
              <a:t>Observability</a:t>
            </a:r>
            <a:r>
              <a:rPr lang="en-IN" sz="2000" dirty="0" smtClean="0"/>
              <a:t> for each task.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50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MLflow</a:t>
            </a:r>
            <a:r>
              <a:rPr lang="en-IN" sz="3200" dirty="0" smtClean="0"/>
              <a:t> Steps: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>
                <a:latin typeface="Bahnschrift SemiBold" pitchFamily="34" charset="0"/>
              </a:rPr>
              <a:t>Step 1 - Import </a:t>
            </a:r>
            <a:r>
              <a:rPr lang="en-IN" sz="1800" dirty="0" err="1">
                <a:latin typeface="Bahnschrift SemiBold" pitchFamily="34" charset="0"/>
              </a:rPr>
              <a:t>MLFlow</a:t>
            </a:r>
            <a:endParaRPr lang="en-IN" sz="1800" dirty="0">
              <a:latin typeface="Bahnschrift SemiBold" pitchFamily="34" charset="0"/>
            </a:endParaRPr>
          </a:p>
          <a:p>
            <a:pPr lvl="1"/>
            <a:r>
              <a:rPr lang="en-IN" sz="1600" dirty="0"/>
              <a:t>import </a:t>
            </a:r>
            <a:r>
              <a:rPr lang="en-IN" sz="1600" dirty="0" err="1" smtClean="0"/>
              <a:t>mlflow</a:t>
            </a:r>
            <a:endParaRPr lang="en-IN" sz="1600" dirty="0" smtClean="0"/>
          </a:p>
          <a:p>
            <a:pPr marL="411480" lvl="1" indent="0">
              <a:buNone/>
            </a:pPr>
            <a:endParaRPr lang="en-IN" sz="1600" dirty="0"/>
          </a:p>
          <a:p>
            <a:r>
              <a:rPr lang="en-IN" sz="1800" dirty="0">
                <a:latin typeface="Bahnschrift SemiBold" pitchFamily="34" charset="0"/>
              </a:rPr>
              <a:t>Step 2 - Set the tracker and experiment</a:t>
            </a:r>
          </a:p>
          <a:p>
            <a:pPr lvl="1"/>
            <a:r>
              <a:rPr lang="en-IN" sz="1600" dirty="0" err="1" smtClean="0"/>
              <a:t>mlflow.set_tracking_uri</a:t>
            </a:r>
            <a:r>
              <a:rPr lang="en-IN" sz="1600" dirty="0" smtClean="0"/>
              <a:t>(DATABASE_URI)</a:t>
            </a:r>
          </a:p>
          <a:p>
            <a:pPr lvl="1"/>
            <a:r>
              <a:rPr lang="en-IN" sz="1600" dirty="0" err="1" smtClean="0"/>
              <a:t>mlflow.set_experiment</a:t>
            </a:r>
            <a:r>
              <a:rPr lang="en-IN" sz="1600" dirty="0"/>
              <a:t>("EXPERIMENT_NAME</a:t>
            </a:r>
            <a:r>
              <a:rPr lang="en-IN" sz="1600" dirty="0" smtClean="0"/>
              <a:t>")</a:t>
            </a:r>
          </a:p>
          <a:p>
            <a:pPr marL="411480" lvl="1" indent="0">
              <a:buNone/>
            </a:pPr>
            <a:endParaRPr lang="en-IN" sz="1600" dirty="0"/>
          </a:p>
          <a:p>
            <a:r>
              <a:rPr lang="en-IN" sz="1800" dirty="0">
                <a:latin typeface="Bahnschrift SemiBold" pitchFamily="34" charset="0"/>
              </a:rPr>
              <a:t>Step 3 - Start a experiment run</a:t>
            </a:r>
          </a:p>
          <a:p>
            <a:pPr lvl="1"/>
            <a:r>
              <a:rPr lang="en-IN" sz="1600" dirty="0"/>
              <a:t>with </a:t>
            </a:r>
            <a:r>
              <a:rPr lang="en-IN" sz="1600" dirty="0" err="1"/>
              <a:t>mlflow.start_run</a:t>
            </a:r>
            <a:r>
              <a:rPr lang="en-IN" sz="1600" dirty="0" smtClean="0"/>
              <a:t>():</a:t>
            </a:r>
          </a:p>
          <a:p>
            <a:pPr marL="411480" lvl="1" indent="0">
              <a:buNone/>
            </a:pPr>
            <a:endParaRPr lang="en-IN" sz="1600" dirty="0"/>
          </a:p>
          <a:p>
            <a:r>
              <a:rPr lang="en-IN" sz="1800" b="1" dirty="0">
                <a:latin typeface="Bahnschrift SemiBold" pitchFamily="34" charset="0"/>
              </a:rPr>
              <a:t>Step 4 - Logging the metadata</a:t>
            </a:r>
            <a:endParaRPr lang="en-IN" sz="1800" dirty="0">
              <a:latin typeface="Bahnschrift SemiBold" pitchFamily="34" charset="0"/>
            </a:endParaRPr>
          </a:p>
          <a:p>
            <a:pPr lvl="1"/>
            <a:r>
              <a:rPr lang="en-IN" sz="1600" dirty="0" err="1"/>
              <a:t>mlflow.set_tag</a:t>
            </a:r>
            <a:r>
              <a:rPr lang="en-IN" sz="1600" dirty="0"/>
              <a:t>(KEY, </a:t>
            </a:r>
            <a:r>
              <a:rPr lang="en-IN" sz="1600" dirty="0" smtClean="0"/>
              <a:t>VALUE)</a:t>
            </a:r>
          </a:p>
          <a:p>
            <a:pPr lvl="1"/>
            <a:r>
              <a:rPr lang="en-IN" sz="1600" dirty="0" err="1" smtClean="0"/>
              <a:t>mlflow.log_param</a:t>
            </a:r>
            <a:r>
              <a:rPr lang="en-IN" sz="1600" dirty="0" smtClean="0"/>
              <a:t>(KEY</a:t>
            </a:r>
            <a:r>
              <a:rPr lang="en-IN" sz="1600" dirty="0"/>
              <a:t>, </a:t>
            </a:r>
            <a:r>
              <a:rPr lang="en-IN" sz="1600" dirty="0" smtClean="0"/>
              <a:t>VALUE)</a:t>
            </a:r>
          </a:p>
          <a:p>
            <a:pPr lvl="1"/>
            <a:r>
              <a:rPr lang="en-IN" sz="1600" dirty="0" err="1" smtClean="0"/>
              <a:t>mlflow.log_metric</a:t>
            </a:r>
            <a:r>
              <a:rPr lang="en-IN" sz="1600" dirty="0" smtClean="0"/>
              <a:t>(KEY</a:t>
            </a:r>
            <a:r>
              <a:rPr lang="en-IN" sz="1600" dirty="0"/>
              <a:t>, VALUE</a:t>
            </a:r>
            <a:r>
              <a:rPr lang="en-IN" sz="1600" dirty="0" smtClean="0"/>
              <a:t>)</a:t>
            </a:r>
          </a:p>
          <a:p>
            <a:pPr marL="411480" lvl="1" indent="0">
              <a:buNone/>
            </a:pPr>
            <a:endParaRPr lang="en-IN" sz="1600" dirty="0"/>
          </a:p>
          <a:p>
            <a:r>
              <a:rPr lang="en-IN" sz="1800" b="1" dirty="0">
                <a:latin typeface="Bahnschrift SemiBold" pitchFamily="34" charset="0"/>
              </a:rPr>
              <a:t>Step 5 - Logging the model and other files (2 </a:t>
            </a:r>
            <a:r>
              <a:rPr lang="en-IN" sz="1800" b="1" dirty="0" smtClean="0">
                <a:latin typeface="Bahnschrift SemiBold" pitchFamily="34" charset="0"/>
              </a:rPr>
              <a:t>ways)</a:t>
            </a:r>
            <a:endParaRPr lang="en-IN" sz="1800" dirty="0">
              <a:latin typeface="Bahnschrift SemiBold" pitchFamily="34" charset="0"/>
            </a:endParaRPr>
          </a:p>
          <a:p>
            <a:pPr lvl="1"/>
            <a:r>
              <a:rPr lang="en-IN" sz="1600" dirty="0" err="1" smtClean="0"/>
              <a:t>mlflow</a:t>
            </a:r>
            <a:r>
              <a:rPr lang="en-IN" sz="1600" dirty="0"/>
              <a:t>.&lt;FRAMEWORK&gt;.</a:t>
            </a:r>
            <a:r>
              <a:rPr lang="en-IN" sz="1600" dirty="0" err="1"/>
              <a:t>log_model</a:t>
            </a:r>
            <a:r>
              <a:rPr lang="en-IN" sz="1600" dirty="0"/>
              <a:t>(MODEL_OBJECT, </a:t>
            </a:r>
            <a:r>
              <a:rPr lang="en-IN" sz="1600" dirty="0" err="1"/>
              <a:t>artifact_path</a:t>
            </a:r>
            <a:r>
              <a:rPr lang="en-IN" sz="1600" dirty="0"/>
              <a:t>="PATH</a:t>
            </a:r>
            <a:r>
              <a:rPr lang="en-IN" sz="1600" dirty="0" smtClean="0"/>
              <a:t>")</a:t>
            </a:r>
          </a:p>
          <a:p>
            <a:pPr lvl="1"/>
            <a:r>
              <a:rPr lang="en-IN" sz="1600" dirty="0" err="1" smtClean="0"/>
              <a:t>mlflow.log_artifact</a:t>
            </a:r>
            <a:r>
              <a:rPr lang="en-IN" sz="1600" dirty="0" smtClean="0"/>
              <a:t>(LOCAL_PATH</a:t>
            </a:r>
            <a:r>
              <a:rPr lang="en-IN" sz="1600" dirty="0"/>
              <a:t>, </a:t>
            </a:r>
            <a:r>
              <a:rPr lang="en-IN" sz="1600" dirty="0" err="1"/>
              <a:t>artifact_path</a:t>
            </a:r>
            <a:r>
              <a:rPr lang="en-IN" sz="1600" dirty="0"/>
              <a:t>="PATH</a:t>
            </a:r>
            <a:r>
              <a:rPr lang="en-IN" sz="1600" dirty="0" smtClean="0"/>
              <a:t>")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554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Prefect Steps: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b="1" dirty="0">
                <a:latin typeface="Bahnschrift SemiBold" pitchFamily="34" charset="0"/>
              </a:rPr>
              <a:t>Creating and activating a Virtual Environment</a:t>
            </a:r>
          </a:p>
          <a:p>
            <a:r>
              <a:rPr lang="en-US" sz="1800" dirty="0"/>
              <a:t>In order to install prefect, create a virtual environment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$ </a:t>
            </a:r>
            <a:r>
              <a:rPr lang="en-US" sz="1600" dirty="0"/>
              <a:t>python -m </a:t>
            </a:r>
            <a:r>
              <a:rPr lang="en-US" sz="1600" dirty="0" err="1"/>
              <a:t>venv</a:t>
            </a:r>
            <a:r>
              <a:rPr lang="en-US" sz="1600" dirty="0"/>
              <a:t> </a:t>
            </a:r>
            <a:r>
              <a:rPr lang="en-US" sz="1600" dirty="0" err="1" smtClean="0"/>
              <a:t>my_env</a:t>
            </a:r>
            <a:endParaRPr lang="en-US" sz="1600" dirty="0"/>
          </a:p>
          <a:p>
            <a:r>
              <a:rPr lang="en-US" sz="1800" dirty="0"/>
              <a:t>Enter the Virtual Environment using below mentioned command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$ </a:t>
            </a:r>
            <a:r>
              <a:rPr lang="en-US" sz="1600" dirty="0"/>
              <a:t>.\</a:t>
            </a:r>
            <a:r>
              <a:rPr lang="en-US" sz="1600" dirty="0" err="1" smtClean="0"/>
              <a:t>my_env</a:t>
            </a:r>
            <a:r>
              <a:rPr lang="en-US" sz="1600" dirty="0" smtClean="0"/>
              <a:t>\Scripts\activate</a:t>
            </a:r>
            <a:endParaRPr lang="en-US" sz="1600" dirty="0"/>
          </a:p>
          <a:p>
            <a:pPr marL="109728" indent="0">
              <a:buNone/>
            </a:pPr>
            <a:r>
              <a:rPr lang="en-US" sz="1800" b="1" dirty="0">
                <a:latin typeface="Bahnschrift SemiBold" pitchFamily="34" charset="0"/>
              </a:rPr>
              <a:t>Installing Prefect </a:t>
            </a:r>
            <a:r>
              <a:rPr lang="en-US" sz="1800" b="1" dirty="0" smtClean="0">
                <a:latin typeface="Bahnschrift SemiBold" pitchFamily="34" charset="0"/>
              </a:rPr>
              <a:t>2.0</a:t>
            </a:r>
            <a:endParaRPr lang="en-US" sz="1800" dirty="0"/>
          </a:p>
          <a:p>
            <a:pPr lvl="1"/>
            <a:r>
              <a:rPr lang="en-US" sz="1600" dirty="0" smtClean="0"/>
              <a:t>$ </a:t>
            </a:r>
            <a:r>
              <a:rPr lang="en-US" sz="1600" dirty="0"/>
              <a:t>pip install prefect</a:t>
            </a:r>
          </a:p>
          <a:p>
            <a:r>
              <a:rPr lang="en-US" sz="1800" dirty="0"/>
              <a:t>OR if you have Prefect 1, upgrade to Prefect 2 using this command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$ </a:t>
            </a:r>
            <a:r>
              <a:rPr lang="en-US" sz="1600" dirty="0"/>
              <a:t>pip install -U prefect</a:t>
            </a:r>
          </a:p>
          <a:p>
            <a:r>
              <a:rPr lang="en-US" sz="1800" dirty="0" smtClean="0"/>
              <a:t>OR </a:t>
            </a:r>
            <a:r>
              <a:rPr lang="en-US" sz="1800" dirty="0"/>
              <a:t>to install a specific version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$ </a:t>
            </a:r>
            <a:r>
              <a:rPr lang="en-US" sz="1600" dirty="0"/>
              <a:t>pip install prefect==2.4</a:t>
            </a:r>
          </a:p>
          <a:p>
            <a:pPr marL="109728" indent="0">
              <a:buNone/>
            </a:pPr>
            <a:r>
              <a:rPr lang="en-US" sz="1800" b="1" dirty="0">
                <a:latin typeface="Bahnschrift SemiBold" pitchFamily="34" charset="0"/>
              </a:rPr>
              <a:t>Check Prefect </a:t>
            </a:r>
            <a:r>
              <a:rPr lang="en-US" sz="1800" b="1" dirty="0" smtClean="0">
                <a:latin typeface="Bahnschrift SemiBold" pitchFamily="34" charset="0"/>
              </a:rPr>
              <a:t>Version</a:t>
            </a:r>
            <a:endParaRPr lang="en-US" sz="1800" dirty="0"/>
          </a:p>
          <a:p>
            <a:pPr lvl="1"/>
            <a:r>
              <a:rPr lang="en-US" sz="1600" dirty="0" smtClean="0"/>
              <a:t>$ </a:t>
            </a:r>
            <a:r>
              <a:rPr lang="en-US" sz="1600" dirty="0"/>
              <a:t>prefect version</a:t>
            </a:r>
          </a:p>
          <a:p>
            <a:pPr marL="109728" indent="0">
              <a:buNone/>
            </a:pPr>
            <a:r>
              <a:rPr lang="en-US" sz="1800" b="1" dirty="0">
                <a:latin typeface="Bahnschrift SemiBold" pitchFamily="34" charset="0"/>
              </a:rPr>
              <a:t>Running Prefect </a:t>
            </a:r>
            <a:r>
              <a:rPr lang="en-US" sz="1800" b="1" dirty="0" smtClean="0">
                <a:latin typeface="Bahnschrift SemiBold" pitchFamily="34" charset="0"/>
              </a:rPr>
              <a:t>Dashboard</a:t>
            </a:r>
          </a:p>
          <a:p>
            <a:pPr lvl="1"/>
            <a:r>
              <a:rPr lang="en-US" sz="1600" dirty="0" smtClean="0"/>
              <a:t>$ </a:t>
            </a:r>
            <a:r>
              <a:rPr lang="en-US" sz="1600" dirty="0"/>
              <a:t>prefect </a:t>
            </a:r>
            <a:r>
              <a:rPr lang="en-US" sz="1600" dirty="0" err="1"/>
              <a:t>orion</a:t>
            </a:r>
            <a:r>
              <a:rPr lang="en-US" sz="1600" dirty="0"/>
              <a:t> start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95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MLflow</a:t>
            </a:r>
            <a:r>
              <a:rPr lang="en-IN" sz="3200" dirty="0" smtClean="0"/>
              <a:t>: Experiment Tracking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8229600" cy="398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MLflow</a:t>
            </a:r>
            <a:r>
              <a:rPr lang="en-IN" sz="3200" dirty="0" smtClean="0"/>
              <a:t>: Parallel Coordinates Plot</a:t>
            </a:r>
            <a:endParaRPr lang="en-IN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29600" cy="356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MLflow</a:t>
            </a:r>
            <a:r>
              <a:rPr lang="en-IN" sz="3200" dirty="0" smtClean="0"/>
              <a:t>: Model Management</a:t>
            </a:r>
            <a:endParaRPr lang="en-IN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29600" cy="235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8136905" cy="254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89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4536504" cy="3600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Prefect: Flow Runs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49678"/>
            <a:ext cx="5325444" cy="298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1084280"/>
            <a:ext cx="5412518" cy="227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97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6912768" cy="3600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Prefect: Radar Plot </a:t>
            </a:r>
            <a:r>
              <a:rPr lang="en-IN" sz="2000" dirty="0" smtClean="0"/>
              <a:t>(To View entire pipeline)</a:t>
            </a:r>
            <a:endParaRPr lang="en-IN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7943"/>
            <a:ext cx="8229600" cy="464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97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521</TotalTime>
  <Words>241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MLOPs Diamond Dataset ML Pipeline Orchestration and Experiment Tracking.</vt:lpstr>
      <vt:lpstr>MLflow and Prefect</vt:lpstr>
      <vt:lpstr>MLflow Steps:</vt:lpstr>
      <vt:lpstr>Prefect Steps:</vt:lpstr>
      <vt:lpstr>MLflow: Experiment Tracking</vt:lpstr>
      <vt:lpstr>MLflow: Parallel Coordinates Plot</vt:lpstr>
      <vt:lpstr>MLflow: Model Management</vt:lpstr>
      <vt:lpstr>Prefect: Flow Runs</vt:lpstr>
      <vt:lpstr>Prefect: Radar Plot (To View entire pipeline)</vt:lpstr>
      <vt:lpstr>Prefect: Auto-Scheduling the Pipeline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Task - Diamond Dataset ML Pipeline Orchestration and Experiment Tracking.</dc:title>
  <dc:creator>The White Wolf</dc:creator>
  <cp:lastModifiedBy>The White Wolf</cp:lastModifiedBy>
  <cp:revision>14</cp:revision>
  <dcterms:created xsi:type="dcterms:W3CDTF">2022-10-01T11:52:26Z</dcterms:created>
  <dcterms:modified xsi:type="dcterms:W3CDTF">2022-10-01T20:33:35Z</dcterms:modified>
</cp:coreProperties>
</file>