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0" r:id="rId5"/>
    <p:sldId id="261" r:id="rId6"/>
    <p:sldId id="262" r:id="rId7"/>
    <p:sldId id="263" r:id="rId8"/>
    <p:sldId id="264" r:id="rId9"/>
    <p:sldId id="284" r:id="rId10"/>
    <p:sldId id="285"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 id="280"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39F36CA6-E391-41F0-95CD-79A87C1710AC}" type="datetimeFigureOut">
              <a:rPr lang="en-IN" smtClean="0"/>
              <a:t>01-11-2022</a:t>
            </a:fld>
            <a:endParaRPr lang="en-IN"/>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410BCE16-F0C9-404B-A045-96BD51A6F3F0}" type="slidenum">
              <a:rPr lang="en-IN" smtClean="0"/>
              <a:t>‹#›</a:t>
            </a:fld>
            <a:endParaRPr lang="en-IN"/>
          </a:p>
        </p:txBody>
      </p:sp>
      <p:sp>
        <p:nvSpPr>
          <p:cNvPr id="15" name="Footer Placeholder 14"/>
          <p:cNvSpPr>
            <a:spLocks noGrp="1"/>
          </p:cNvSpPr>
          <p:nvPr>
            <p:ph type="ftr" sz="quarter" idx="12"/>
          </p:nvPr>
        </p:nvSpPr>
        <p:spPr>
          <a:xfrm>
            <a:off x="3581400" y="6296248"/>
            <a:ext cx="2820987" cy="152400"/>
          </a:xfrm>
        </p:spPr>
        <p:txBody>
          <a:bodyPr/>
          <a:lstStyle/>
          <a:p>
            <a:endParaRPr lang="en-I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39F36CA6-E391-41F0-95CD-79A87C1710AC}" type="datetimeFigureOut">
              <a:rPr lang="en-IN" smtClean="0"/>
              <a:t>01-11-2022</a:t>
            </a:fld>
            <a:endParaRPr lang="en-IN"/>
          </a:p>
        </p:txBody>
      </p:sp>
      <p:sp>
        <p:nvSpPr>
          <p:cNvPr id="14" name="Slide Number Placeholder 13"/>
          <p:cNvSpPr>
            <a:spLocks noGrp="1"/>
          </p:cNvSpPr>
          <p:nvPr>
            <p:ph type="sldNum" sz="quarter" idx="11"/>
          </p:nvPr>
        </p:nvSpPr>
        <p:spPr/>
        <p:txBody>
          <a:bodyPr/>
          <a:lstStyle/>
          <a:p>
            <a:fld id="{410BCE16-F0C9-404B-A045-96BD51A6F3F0}"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39F36CA6-E391-41F0-95CD-79A87C1710AC}" type="datetimeFigureOut">
              <a:rPr lang="en-IN" smtClean="0"/>
              <a:t>01-11-2022</a:t>
            </a:fld>
            <a:endParaRPr lang="en-IN"/>
          </a:p>
        </p:txBody>
      </p:sp>
      <p:sp>
        <p:nvSpPr>
          <p:cNvPr id="14" name="Slide Number Placeholder 13"/>
          <p:cNvSpPr>
            <a:spLocks noGrp="1"/>
          </p:cNvSpPr>
          <p:nvPr>
            <p:ph type="sldNum" sz="quarter" idx="11"/>
          </p:nvPr>
        </p:nvSpPr>
        <p:spPr/>
        <p:txBody>
          <a:bodyPr/>
          <a:lstStyle/>
          <a:p>
            <a:fld id="{410BCE16-F0C9-404B-A045-96BD51A6F3F0}"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39F36CA6-E391-41F0-95CD-79A87C1710AC}" type="datetimeFigureOut">
              <a:rPr lang="en-IN" smtClean="0"/>
              <a:t>01-11-2022</a:t>
            </a:fld>
            <a:endParaRPr lang="en-IN"/>
          </a:p>
        </p:txBody>
      </p:sp>
      <p:sp>
        <p:nvSpPr>
          <p:cNvPr id="11" name="Slide Number Placeholder 10"/>
          <p:cNvSpPr>
            <a:spLocks noGrp="1"/>
          </p:cNvSpPr>
          <p:nvPr>
            <p:ph type="sldNum" sz="quarter" idx="11"/>
          </p:nvPr>
        </p:nvSpPr>
        <p:spPr/>
        <p:txBody>
          <a:bodyPr/>
          <a:lstStyle/>
          <a:p>
            <a:fld id="{410BCE16-F0C9-404B-A045-96BD51A6F3F0}" type="slidenum">
              <a:rPr lang="en-IN" smtClean="0"/>
              <a:t>‹#›</a:t>
            </a:fld>
            <a:endParaRPr lang="en-IN"/>
          </a:p>
        </p:txBody>
      </p:sp>
      <p:sp>
        <p:nvSpPr>
          <p:cNvPr id="12" name="Footer Placeholder 11"/>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39F36CA6-E391-41F0-95CD-79A87C1710AC}" type="datetimeFigureOut">
              <a:rPr lang="en-IN" smtClean="0"/>
              <a:t>01-11-2022</a:t>
            </a:fld>
            <a:endParaRPr lang="en-IN"/>
          </a:p>
        </p:txBody>
      </p:sp>
      <p:sp>
        <p:nvSpPr>
          <p:cNvPr id="13" name="Slide Number Placeholder 12"/>
          <p:cNvSpPr>
            <a:spLocks noGrp="1"/>
          </p:cNvSpPr>
          <p:nvPr>
            <p:ph type="sldNum" sz="quarter" idx="11"/>
          </p:nvPr>
        </p:nvSpPr>
        <p:spPr>
          <a:xfrm>
            <a:off x="4116388" y="6400800"/>
            <a:ext cx="533400" cy="152400"/>
          </a:xfrm>
        </p:spPr>
        <p:txBody>
          <a:bodyPr/>
          <a:lstStyle/>
          <a:p>
            <a:fld id="{410BCE16-F0C9-404B-A045-96BD51A6F3F0}" type="slidenum">
              <a:rPr lang="en-IN" smtClean="0"/>
              <a:t>‹#›</a:t>
            </a:fld>
            <a:endParaRPr lang="en-IN"/>
          </a:p>
        </p:txBody>
      </p:sp>
      <p:sp>
        <p:nvSpPr>
          <p:cNvPr id="14" name="Footer Placeholder 13"/>
          <p:cNvSpPr>
            <a:spLocks noGrp="1"/>
          </p:cNvSpPr>
          <p:nvPr>
            <p:ph type="ftr" sz="quarter" idx="12"/>
          </p:nvPr>
        </p:nvSpPr>
        <p:spPr>
          <a:xfrm>
            <a:off x="838200" y="6296248"/>
            <a:ext cx="2820987" cy="152400"/>
          </a:xfrm>
        </p:spPr>
        <p:txBody>
          <a:bodyPr/>
          <a:lstStyle/>
          <a:p>
            <a:endParaRPr lang="en-IN"/>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39F36CA6-E391-41F0-95CD-79A87C1710AC}" type="datetimeFigureOut">
              <a:rPr lang="en-IN" smtClean="0"/>
              <a:t>01-11-2022</a:t>
            </a:fld>
            <a:endParaRPr lang="en-IN"/>
          </a:p>
        </p:txBody>
      </p:sp>
      <p:sp>
        <p:nvSpPr>
          <p:cNvPr id="13" name="Slide Number Placeholder 12"/>
          <p:cNvSpPr>
            <a:spLocks noGrp="1"/>
          </p:cNvSpPr>
          <p:nvPr>
            <p:ph type="sldNum" sz="quarter" idx="11"/>
          </p:nvPr>
        </p:nvSpPr>
        <p:spPr/>
        <p:txBody>
          <a:bodyPr/>
          <a:lstStyle/>
          <a:p>
            <a:fld id="{410BCE16-F0C9-404B-A045-96BD51A6F3F0}"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39F36CA6-E391-41F0-95CD-79A87C1710AC}" type="datetimeFigureOut">
              <a:rPr lang="en-IN" smtClean="0"/>
              <a:t>01-11-2022</a:t>
            </a:fld>
            <a:endParaRPr lang="en-IN"/>
          </a:p>
        </p:txBody>
      </p:sp>
      <p:sp>
        <p:nvSpPr>
          <p:cNvPr id="14" name="Slide Number Placeholder 13"/>
          <p:cNvSpPr>
            <a:spLocks noGrp="1"/>
          </p:cNvSpPr>
          <p:nvPr>
            <p:ph type="sldNum" sz="quarter" idx="11"/>
          </p:nvPr>
        </p:nvSpPr>
        <p:spPr/>
        <p:txBody>
          <a:bodyPr/>
          <a:lstStyle/>
          <a:p>
            <a:fld id="{410BCE16-F0C9-404B-A045-96BD51A6F3F0}"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39F36CA6-E391-41F0-95CD-79A87C1710AC}" type="datetimeFigureOut">
              <a:rPr lang="en-IN" smtClean="0"/>
              <a:t>01-11-2022</a:t>
            </a:fld>
            <a:endParaRPr lang="en-IN"/>
          </a:p>
        </p:txBody>
      </p:sp>
      <p:sp>
        <p:nvSpPr>
          <p:cNvPr id="10" name="Slide Number Placeholder 9"/>
          <p:cNvSpPr>
            <a:spLocks noGrp="1"/>
          </p:cNvSpPr>
          <p:nvPr>
            <p:ph type="sldNum" sz="quarter" idx="11"/>
          </p:nvPr>
        </p:nvSpPr>
        <p:spPr/>
        <p:txBody>
          <a:bodyPr/>
          <a:lstStyle/>
          <a:p>
            <a:fld id="{410BCE16-F0C9-404B-A045-96BD51A6F3F0}" type="slidenum">
              <a:rPr lang="en-IN" smtClean="0"/>
              <a:t>‹#›</a:t>
            </a:fld>
            <a:endParaRPr lang="en-IN"/>
          </a:p>
        </p:txBody>
      </p:sp>
      <p:sp>
        <p:nvSpPr>
          <p:cNvPr id="11" name="Footer Placeholder 10"/>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39F36CA6-E391-41F0-95CD-79A87C1710AC}" type="datetimeFigureOut">
              <a:rPr lang="en-IN" smtClean="0"/>
              <a:t>01-11-2022</a:t>
            </a:fld>
            <a:endParaRPr lang="en-IN"/>
          </a:p>
        </p:txBody>
      </p:sp>
      <p:sp>
        <p:nvSpPr>
          <p:cNvPr id="9" name="Slide Number Placeholder 8"/>
          <p:cNvSpPr>
            <a:spLocks noGrp="1"/>
          </p:cNvSpPr>
          <p:nvPr>
            <p:ph type="sldNum" sz="quarter" idx="11"/>
          </p:nvPr>
        </p:nvSpPr>
        <p:spPr/>
        <p:txBody>
          <a:bodyPr/>
          <a:lstStyle/>
          <a:p>
            <a:fld id="{410BCE16-F0C9-404B-A045-96BD51A6F3F0}"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9F36CA6-E391-41F0-95CD-79A87C1710AC}" type="datetimeFigureOut">
              <a:rPr lang="en-IN" smtClean="0"/>
              <a:t>01-11-2022</a:t>
            </a:fld>
            <a:endParaRPr lang="en-IN"/>
          </a:p>
        </p:txBody>
      </p:sp>
      <p:sp>
        <p:nvSpPr>
          <p:cNvPr id="16" name="Slide Number Placeholder 15"/>
          <p:cNvSpPr>
            <a:spLocks noGrp="1"/>
          </p:cNvSpPr>
          <p:nvPr>
            <p:ph type="sldNum" sz="quarter" idx="11"/>
          </p:nvPr>
        </p:nvSpPr>
        <p:spPr/>
        <p:txBody>
          <a:bodyPr/>
          <a:lstStyle/>
          <a:p>
            <a:fld id="{410BCE16-F0C9-404B-A045-96BD51A6F3F0}"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39F36CA6-E391-41F0-95CD-79A87C1710AC}" type="datetimeFigureOut">
              <a:rPr lang="en-IN" smtClean="0"/>
              <a:t>01-11-2022</a:t>
            </a:fld>
            <a:endParaRPr lang="en-IN"/>
          </a:p>
        </p:txBody>
      </p:sp>
      <p:sp>
        <p:nvSpPr>
          <p:cNvPr id="17" name="Slide Number Placeholder 16"/>
          <p:cNvSpPr>
            <a:spLocks noGrp="1"/>
          </p:cNvSpPr>
          <p:nvPr>
            <p:ph type="sldNum" sz="quarter" idx="11"/>
          </p:nvPr>
        </p:nvSpPr>
        <p:spPr/>
        <p:txBody>
          <a:bodyPr/>
          <a:lstStyle/>
          <a:p>
            <a:fld id="{410BCE16-F0C9-404B-A045-96BD51A6F3F0}"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410BCE16-F0C9-404B-A045-96BD51A6F3F0}" type="slidenum">
              <a:rPr lang="en-IN" smtClean="0"/>
              <a:t>‹#›</a:t>
            </a:fld>
            <a:endParaRPr lang="en-IN"/>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39F36CA6-E391-41F0-95CD-79A87C1710AC}" type="datetimeFigureOut">
              <a:rPr lang="en-IN" smtClean="0"/>
              <a:t>01-11-2022</a:t>
            </a:fld>
            <a:endParaRPr lang="en-IN"/>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7"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35.png"/><Relationship Id="rId4" Type="http://schemas.openxmlformats.org/officeDocument/2006/relationships/image" Target="../media/image1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Koorimikiran369/Quora-Question-Pairing/blob/main/train.csv.zi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132856"/>
            <a:ext cx="5429200" cy="1520552"/>
          </a:xfrm>
        </p:spPr>
        <p:txBody>
          <a:bodyPr>
            <a:noAutofit/>
          </a:bodyPr>
          <a:lstStyle/>
          <a:p>
            <a:pPr algn="l"/>
            <a:r>
              <a:rPr lang="en-US" sz="4000" b="1" i="1" dirty="0" err="1" smtClean="0"/>
              <a:t>Quora</a:t>
            </a:r>
            <a:r>
              <a:rPr lang="en-US" sz="4000" b="1" i="1" dirty="0" smtClean="0"/>
              <a:t> Question Pair Similarity</a:t>
            </a:r>
            <a:endParaRPr lang="en-IN" sz="4000" b="1" i="1" dirty="0"/>
          </a:p>
        </p:txBody>
      </p:sp>
      <p:pic>
        <p:nvPicPr>
          <p:cNvPr id="4"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635048" y="836712"/>
            <a:ext cx="1741188" cy="4885987"/>
          </a:xfrm>
          <a:prstGeom prst="rect">
            <a:avLst/>
          </a:prstGeom>
        </p:spPr>
      </p:pic>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1680" y="4446252"/>
            <a:ext cx="4043529" cy="915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582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516876"/>
            <a:ext cx="7272808" cy="707886"/>
          </a:xfrm>
          <a:prstGeom prst="rect">
            <a:avLst/>
          </a:prstGeom>
          <a:noFill/>
        </p:spPr>
        <p:txBody>
          <a:bodyPr wrap="square" rtlCol="0">
            <a:spAutoFit/>
          </a:bodyPr>
          <a:lstStyle/>
          <a:p>
            <a:r>
              <a:rPr lang="en-US" sz="2400" dirty="0" smtClean="0">
                <a:solidFill>
                  <a:schemeClr val="bg1"/>
                </a:solidFill>
              </a:rPr>
              <a:t>Basic Feature Extraction:</a:t>
            </a:r>
          </a:p>
          <a:p>
            <a:r>
              <a:rPr lang="en-US" sz="1600" dirty="0" smtClean="0">
                <a:solidFill>
                  <a:schemeClr val="bg1"/>
                </a:solidFill>
              </a:rPr>
              <a:t>(Continued)</a:t>
            </a:r>
            <a:endParaRPr lang="en-US" sz="16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79" y="1823088"/>
            <a:ext cx="770342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971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332656"/>
            <a:ext cx="7272808" cy="830997"/>
          </a:xfrm>
          <a:prstGeom prst="rect">
            <a:avLst/>
          </a:prstGeom>
          <a:noFill/>
        </p:spPr>
        <p:txBody>
          <a:bodyPr wrap="square" rtlCol="0">
            <a:spAutoFit/>
          </a:bodyPr>
          <a:lstStyle/>
          <a:p>
            <a:r>
              <a:rPr lang="en-US" sz="2400" dirty="0">
                <a:solidFill>
                  <a:schemeClr val="bg1"/>
                </a:solidFill>
              </a:rPr>
              <a:t>Text Preprocessing, Tokenization, Stemming, POS Tagging, Lemmatization: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040" y="1772816"/>
            <a:ext cx="6795906" cy="427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241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2194229"/>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332656"/>
            <a:ext cx="7272808" cy="1938992"/>
          </a:xfrm>
          <a:prstGeom prst="rect">
            <a:avLst/>
          </a:prstGeom>
          <a:noFill/>
        </p:spPr>
        <p:txBody>
          <a:bodyPr wrap="square" rtlCol="0">
            <a:spAutoFit/>
          </a:bodyPr>
          <a:lstStyle/>
          <a:p>
            <a:pPr marL="342900" indent="-342900">
              <a:buFont typeface="Arial" pitchFamily="34" charset="0"/>
              <a:buChar char="•"/>
            </a:pPr>
            <a:r>
              <a:rPr lang="en-US" sz="2400" dirty="0">
                <a:solidFill>
                  <a:schemeClr val="bg1"/>
                </a:solidFill>
              </a:rPr>
              <a:t>Applying Stemming on Question 1 column train data:</a:t>
            </a:r>
          </a:p>
          <a:p>
            <a:r>
              <a:rPr lang="en-US" sz="2400" dirty="0" smtClean="0">
                <a:solidFill>
                  <a:schemeClr val="bg1"/>
                </a:solidFill>
              </a:rPr>
              <a:t>(</a:t>
            </a:r>
            <a:r>
              <a:rPr lang="en-US" sz="2400" dirty="0">
                <a:solidFill>
                  <a:schemeClr val="bg1"/>
                </a:solidFill>
              </a:rPr>
              <a:t>Similarly applying Stemming for Question 1 column test data and  Question 2 column on train and test data).</a:t>
            </a:r>
          </a:p>
          <a:p>
            <a:pPr marL="342900" indent="-342900">
              <a:buFont typeface="Arial" pitchFamily="34" charset="0"/>
              <a:buChar char="•"/>
            </a:pPr>
            <a:r>
              <a:rPr lang="en-US" sz="2400" dirty="0">
                <a:solidFill>
                  <a:schemeClr val="bg1"/>
                </a:solidFill>
              </a:rPr>
              <a:t>Repeating the steps for Lemmatization of Question 1 and Question 2 columns on train and test data.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88" y="2780928"/>
            <a:ext cx="7344816" cy="3557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629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Applying BOW on </a:t>
            </a:r>
            <a:r>
              <a:rPr lang="en-US" sz="2400" dirty="0" err="1">
                <a:solidFill>
                  <a:schemeClr val="bg1"/>
                </a:solidFill>
              </a:rPr>
              <a:t>X_train</a:t>
            </a:r>
            <a:r>
              <a:rPr lang="en-US" sz="2400" dirty="0">
                <a:solidFill>
                  <a:schemeClr val="bg1"/>
                </a:solidFill>
              </a:rPr>
              <a:t> and </a:t>
            </a:r>
            <a:r>
              <a:rPr lang="en-US" sz="2400" dirty="0" err="1">
                <a:solidFill>
                  <a:schemeClr val="bg1"/>
                </a:solidFill>
              </a:rPr>
              <a:t>X_test</a:t>
            </a:r>
            <a:r>
              <a:rPr lang="en-US" sz="2400" dirty="0">
                <a:solidFill>
                  <a:schemeClr val="bg1"/>
                </a:solidFill>
              </a:rPr>
              <a:t> data: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779" y="1700808"/>
            <a:ext cx="5946428" cy="339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085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620688"/>
            <a:ext cx="7791772" cy="1080120"/>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746564"/>
            <a:ext cx="7272808"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Random Forest and </a:t>
            </a:r>
            <a:r>
              <a:rPr lang="en-US" dirty="0" err="1">
                <a:solidFill>
                  <a:schemeClr val="bg1"/>
                </a:solidFill>
              </a:rPr>
              <a:t>XGBoost</a:t>
            </a:r>
            <a:r>
              <a:rPr lang="en-US" dirty="0">
                <a:solidFill>
                  <a:schemeClr val="bg1"/>
                </a:solidFill>
              </a:rPr>
              <a:t> algorithms on </a:t>
            </a:r>
            <a:r>
              <a:rPr lang="en-US" b="1" dirty="0">
                <a:solidFill>
                  <a:schemeClr val="bg1"/>
                </a:solidFill>
              </a:rPr>
              <a:t>BOW </a:t>
            </a:r>
            <a:r>
              <a:rPr lang="en-US" b="1" dirty="0" err="1">
                <a:solidFill>
                  <a:schemeClr val="bg1"/>
                </a:solidFill>
              </a:rPr>
              <a:t>Vectorization</a:t>
            </a:r>
            <a:r>
              <a:rPr lang="en-US" dirty="0">
                <a:solidFill>
                  <a:schemeClr val="bg1"/>
                </a:solidFill>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04" y="2204864"/>
            <a:ext cx="4005184" cy="313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579" y="2204864"/>
            <a:ext cx="3620861" cy="313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45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620688"/>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706300"/>
            <a:ext cx="7272808" cy="923330"/>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Random Forest and </a:t>
            </a:r>
            <a:r>
              <a:rPr lang="en-US" dirty="0" err="1">
                <a:solidFill>
                  <a:schemeClr val="bg1"/>
                </a:solidFill>
              </a:rPr>
              <a:t>XGBoost</a:t>
            </a:r>
            <a:r>
              <a:rPr lang="en-US" dirty="0">
                <a:solidFill>
                  <a:schemeClr val="bg1"/>
                </a:solidFill>
              </a:rPr>
              <a:t> algorithms on </a:t>
            </a:r>
            <a:r>
              <a:rPr lang="en-US" b="1" dirty="0">
                <a:solidFill>
                  <a:schemeClr val="bg1"/>
                </a:solidFill>
              </a:rPr>
              <a:t>BOW </a:t>
            </a:r>
            <a:r>
              <a:rPr lang="en-US" b="1" dirty="0" err="1">
                <a:solidFill>
                  <a:schemeClr val="bg1"/>
                </a:solidFill>
              </a:rPr>
              <a:t>Vectorization</a:t>
            </a:r>
            <a:r>
              <a:rPr lang="en-US" dirty="0">
                <a:solidFill>
                  <a:schemeClr val="bg1"/>
                </a:solidFill>
              </a:rPr>
              <a:t>: (continued)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3909024" cy="4268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561" y="2060847"/>
            <a:ext cx="4249911" cy="4268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802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Applying </a:t>
            </a:r>
            <a:r>
              <a:rPr lang="en-US" sz="2400" dirty="0" smtClean="0">
                <a:solidFill>
                  <a:schemeClr val="bg1"/>
                </a:solidFill>
              </a:rPr>
              <a:t>TF-IDF on </a:t>
            </a:r>
            <a:r>
              <a:rPr lang="en-US" sz="2400" dirty="0" err="1">
                <a:solidFill>
                  <a:schemeClr val="bg1"/>
                </a:solidFill>
              </a:rPr>
              <a:t>X_train</a:t>
            </a:r>
            <a:r>
              <a:rPr lang="en-US" sz="2400" dirty="0">
                <a:solidFill>
                  <a:schemeClr val="bg1"/>
                </a:solidFill>
              </a:rPr>
              <a:t> and </a:t>
            </a:r>
            <a:r>
              <a:rPr lang="en-US" sz="2400" dirty="0" err="1">
                <a:solidFill>
                  <a:schemeClr val="bg1"/>
                </a:solidFill>
              </a:rPr>
              <a:t>X_test</a:t>
            </a:r>
            <a:r>
              <a:rPr lang="en-US" sz="2400" dirty="0">
                <a:solidFill>
                  <a:schemeClr val="bg1"/>
                </a:solidFill>
              </a:rPr>
              <a:t> data: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925" y="1844824"/>
            <a:ext cx="7014133" cy="3608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142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48680"/>
            <a:ext cx="7791772" cy="1224136"/>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746564"/>
            <a:ext cx="7272808"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Random Forest and </a:t>
            </a:r>
            <a:r>
              <a:rPr lang="en-US" dirty="0" err="1">
                <a:solidFill>
                  <a:schemeClr val="bg1"/>
                </a:solidFill>
              </a:rPr>
              <a:t>XGBoost</a:t>
            </a:r>
            <a:r>
              <a:rPr lang="en-US" dirty="0">
                <a:solidFill>
                  <a:schemeClr val="bg1"/>
                </a:solidFill>
              </a:rPr>
              <a:t> algorithms </a:t>
            </a:r>
            <a:r>
              <a:rPr lang="en-US" dirty="0" smtClean="0">
                <a:solidFill>
                  <a:schemeClr val="bg1"/>
                </a:solidFill>
              </a:rPr>
              <a:t>on </a:t>
            </a:r>
            <a:r>
              <a:rPr lang="en-US" b="1" dirty="0" smtClean="0">
                <a:solidFill>
                  <a:schemeClr val="bg1"/>
                </a:solidFill>
              </a:rPr>
              <a:t>TF-IDF </a:t>
            </a:r>
            <a:r>
              <a:rPr lang="en-US" b="1" dirty="0" err="1" smtClean="0">
                <a:solidFill>
                  <a:schemeClr val="bg1"/>
                </a:solidFill>
              </a:rPr>
              <a:t>Vectorization</a:t>
            </a:r>
            <a:r>
              <a:rPr lang="en-US" dirty="0">
                <a:solidFill>
                  <a:schemeClr val="bg1"/>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95" y="2204864"/>
            <a:ext cx="4183498"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204863"/>
            <a:ext cx="3960203"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3119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620688"/>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706300"/>
            <a:ext cx="7272808" cy="923330"/>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Tree, Random Forest and </a:t>
            </a:r>
            <a:r>
              <a:rPr lang="en-US" dirty="0" err="1">
                <a:solidFill>
                  <a:schemeClr val="bg1"/>
                </a:solidFill>
              </a:rPr>
              <a:t>XGBoost</a:t>
            </a:r>
            <a:r>
              <a:rPr lang="en-US" dirty="0">
                <a:solidFill>
                  <a:schemeClr val="bg1"/>
                </a:solidFill>
              </a:rPr>
              <a:t> algorithms on </a:t>
            </a:r>
            <a:r>
              <a:rPr lang="en-US" b="1" dirty="0" smtClean="0">
                <a:solidFill>
                  <a:schemeClr val="bg1"/>
                </a:solidFill>
              </a:rPr>
              <a:t>TF-IDF </a:t>
            </a:r>
            <a:r>
              <a:rPr lang="en-US" b="1" dirty="0" err="1">
                <a:solidFill>
                  <a:schemeClr val="bg1"/>
                </a:solidFill>
              </a:rPr>
              <a:t>Vectorization</a:t>
            </a:r>
            <a:r>
              <a:rPr lang="en-US" dirty="0">
                <a:solidFill>
                  <a:schemeClr val="bg1"/>
                </a:solidFill>
              </a:rPr>
              <a:t>: (continued)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60848"/>
            <a:ext cx="3672408" cy="426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9"/>
            <a:ext cx="4464496" cy="426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06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Applying </a:t>
            </a:r>
            <a:r>
              <a:rPr lang="en-US" sz="2400" dirty="0" smtClean="0">
                <a:solidFill>
                  <a:schemeClr val="bg1"/>
                </a:solidFill>
              </a:rPr>
              <a:t>Word2Vec on </a:t>
            </a:r>
            <a:r>
              <a:rPr lang="en-US" sz="2400" dirty="0" err="1">
                <a:solidFill>
                  <a:schemeClr val="bg1"/>
                </a:solidFill>
              </a:rPr>
              <a:t>X_train</a:t>
            </a:r>
            <a:r>
              <a:rPr lang="en-US" sz="2400" dirty="0">
                <a:solidFill>
                  <a:schemeClr val="bg1"/>
                </a:solidFill>
              </a:rPr>
              <a:t> and </a:t>
            </a:r>
            <a:r>
              <a:rPr lang="en-US" sz="2400" dirty="0" err="1">
                <a:solidFill>
                  <a:schemeClr val="bg1"/>
                </a:solidFill>
              </a:rPr>
              <a:t>X_test</a:t>
            </a:r>
            <a:r>
              <a:rPr lang="en-US" sz="2400" dirty="0">
                <a:solidFill>
                  <a:schemeClr val="bg1"/>
                </a:solidFill>
              </a:rPr>
              <a:t> data:</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356" y="1844824"/>
            <a:ext cx="6351471" cy="4227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421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772816"/>
            <a:ext cx="3168352" cy="800472"/>
          </a:xfrm>
        </p:spPr>
        <p:txBody>
          <a:bodyPr>
            <a:normAutofit/>
          </a:bodyPr>
          <a:lstStyle/>
          <a:p>
            <a:r>
              <a:rPr lang="en-US" sz="3200" b="1" i="1" dirty="0" smtClean="0">
                <a:solidFill>
                  <a:schemeClr val="tx1">
                    <a:lumMod val="85000"/>
                    <a:lumOff val="15000"/>
                  </a:schemeClr>
                </a:solidFill>
              </a:rPr>
              <a:t>TEAM MEMBERS</a:t>
            </a:r>
            <a:endParaRPr lang="en-IN" sz="3200" b="1" i="1" dirty="0">
              <a:solidFill>
                <a:schemeClr val="tx1">
                  <a:lumMod val="85000"/>
                  <a:lumOff val="15000"/>
                </a:schemeClr>
              </a:solidFill>
            </a:endParaRPr>
          </a:p>
        </p:txBody>
      </p:sp>
      <p:sp>
        <p:nvSpPr>
          <p:cNvPr id="2" name="Text Placeholder 1"/>
          <p:cNvSpPr>
            <a:spLocks noGrp="1"/>
          </p:cNvSpPr>
          <p:nvPr>
            <p:ph type="body" sz="quarter" idx="13"/>
          </p:nvPr>
        </p:nvSpPr>
        <p:spPr>
          <a:xfrm>
            <a:off x="435441" y="2780928"/>
            <a:ext cx="3057599" cy="1728192"/>
          </a:xfrm>
        </p:spPr>
        <p:txBody>
          <a:bodyPr>
            <a:normAutofit/>
          </a:bodyPr>
          <a:lstStyle/>
          <a:p>
            <a:pPr marL="457200" indent="-457200" algn="l">
              <a:buAutoNum type="arabicParenR"/>
            </a:pPr>
            <a:r>
              <a:rPr lang="en-US" sz="1600" b="1" i="1" dirty="0" err="1" smtClean="0">
                <a:solidFill>
                  <a:schemeClr val="tx1">
                    <a:lumMod val="65000"/>
                    <a:lumOff val="35000"/>
                  </a:schemeClr>
                </a:solidFill>
              </a:rPr>
              <a:t>Afif</a:t>
            </a:r>
            <a:r>
              <a:rPr lang="en-US" sz="1600" b="1" i="1" dirty="0" smtClean="0">
                <a:solidFill>
                  <a:schemeClr val="tx1">
                    <a:lumMod val="65000"/>
                    <a:lumOff val="35000"/>
                  </a:schemeClr>
                </a:solidFill>
              </a:rPr>
              <a:t> </a:t>
            </a:r>
            <a:r>
              <a:rPr lang="en-US" sz="1600" b="1" i="1" dirty="0" err="1" smtClean="0">
                <a:solidFill>
                  <a:schemeClr val="tx1">
                    <a:lumMod val="65000"/>
                    <a:lumOff val="35000"/>
                  </a:schemeClr>
                </a:solidFill>
              </a:rPr>
              <a:t>Jetham</a:t>
            </a:r>
            <a:endParaRPr lang="en-US" sz="1600" b="1" i="1" dirty="0" smtClean="0">
              <a:solidFill>
                <a:schemeClr val="tx1">
                  <a:lumMod val="65000"/>
                  <a:lumOff val="35000"/>
                </a:schemeClr>
              </a:solidFill>
            </a:endParaRPr>
          </a:p>
          <a:p>
            <a:pPr marL="457200" indent="-457200" algn="l">
              <a:buAutoNum type="arabicParenR"/>
            </a:pPr>
            <a:r>
              <a:rPr lang="en-US" sz="1600" b="1" i="1" dirty="0" err="1" smtClean="0">
                <a:solidFill>
                  <a:schemeClr val="tx1">
                    <a:lumMod val="65000"/>
                    <a:lumOff val="35000"/>
                  </a:schemeClr>
                </a:solidFill>
              </a:rPr>
              <a:t>Omkar</a:t>
            </a:r>
            <a:r>
              <a:rPr lang="en-US" sz="1600" b="1" i="1" dirty="0" smtClean="0">
                <a:solidFill>
                  <a:schemeClr val="tx1">
                    <a:lumMod val="65000"/>
                    <a:lumOff val="35000"/>
                  </a:schemeClr>
                </a:solidFill>
              </a:rPr>
              <a:t> Barge</a:t>
            </a:r>
          </a:p>
          <a:p>
            <a:pPr marL="457200" indent="-457200" algn="l">
              <a:buAutoNum type="arabicParenR"/>
            </a:pPr>
            <a:r>
              <a:rPr lang="en-US" sz="1600" b="1" i="1" dirty="0" err="1" smtClean="0">
                <a:solidFill>
                  <a:schemeClr val="tx1">
                    <a:lumMod val="65000"/>
                    <a:lumOff val="35000"/>
                  </a:schemeClr>
                </a:solidFill>
              </a:rPr>
              <a:t>D.Veena</a:t>
            </a:r>
            <a:r>
              <a:rPr lang="en-US" sz="1600" b="1" i="1" dirty="0" smtClean="0">
                <a:solidFill>
                  <a:schemeClr val="tx1">
                    <a:lumMod val="65000"/>
                    <a:lumOff val="35000"/>
                  </a:schemeClr>
                </a:solidFill>
              </a:rPr>
              <a:t> Grace</a:t>
            </a:r>
          </a:p>
          <a:p>
            <a:pPr marL="457200" indent="-457200" algn="l">
              <a:buAutoNum type="arabicParenR"/>
            </a:pPr>
            <a:r>
              <a:rPr lang="en-US" sz="1600" b="1" i="1" dirty="0" err="1" smtClean="0">
                <a:solidFill>
                  <a:schemeClr val="tx1">
                    <a:lumMod val="65000"/>
                    <a:lumOff val="35000"/>
                  </a:schemeClr>
                </a:solidFill>
              </a:rPr>
              <a:t>Monalika</a:t>
            </a:r>
            <a:r>
              <a:rPr lang="en-US" sz="1600" b="1" i="1" dirty="0" smtClean="0">
                <a:solidFill>
                  <a:schemeClr val="tx1">
                    <a:lumMod val="65000"/>
                    <a:lumOff val="35000"/>
                  </a:schemeClr>
                </a:solidFill>
              </a:rPr>
              <a:t> Gupta</a:t>
            </a:r>
          </a:p>
          <a:p>
            <a:pPr marL="457200" indent="-457200" algn="l">
              <a:buAutoNum type="arabicParenR"/>
            </a:pPr>
            <a:r>
              <a:rPr lang="en-US" sz="1600" b="1" i="1" dirty="0" err="1" smtClean="0">
                <a:solidFill>
                  <a:schemeClr val="tx1">
                    <a:lumMod val="65000"/>
                    <a:lumOff val="35000"/>
                  </a:schemeClr>
                </a:solidFill>
              </a:rPr>
              <a:t>Indramani</a:t>
            </a:r>
            <a:r>
              <a:rPr lang="en-US" sz="1600" b="1" i="1" dirty="0" smtClean="0">
                <a:solidFill>
                  <a:schemeClr val="tx1">
                    <a:lumMod val="65000"/>
                    <a:lumOff val="35000"/>
                  </a:schemeClr>
                </a:solidFill>
              </a:rPr>
              <a:t> </a:t>
            </a:r>
            <a:r>
              <a:rPr lang="en-US" sz="1600" b="1" i="1" dirty="0" err="1" smtClean="0">
                <a:solidFill>
                  <a:schemeClr val="tx1">
                    <a:lumMod val="65000"/>
                    <a:lumOff val="35000"/>
                  </a:schemeClr>
                </a:solidFill>
              </a:rPr>
              <a:t>Shukla</a:t>
            </a:r>
            <a:endParaRPr lang="en-US" sz="1600" b="1" i="1" dirty="0" smtClean="0">
              <a:solidFill>
                <a:schemeClr val="tx1">
                  <a:lumMod val="65000"/>
                  <a:lumOff val="35000"/>
                </a:schemeClr>
              </a:solidFill>
            </a:endParaRPr>
          </a:p>
        </p:txBody>
      </p:sp>
      <p:pic>
        <p:nvPicPr>
          <p:cNvPr id="4" name="Picture 2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3491880" y="3741008"/>
            <a:ext cx="5370984" cy="2844672"/>
          </a:xfrm>
          <a:prstGeom prst="rect">
            <a:avLst/>
          </a:prstGeom>
        </p:spPr>
      </p:pic>
      <p:sp>
        <p:nvSpPr>
          <p:cNvPr id="6" name="TextBox 5"/>
          <p:cNvSpPr txBox="1"/>
          <p:nvPr/>
        </p:nvSpPr>
        <p:spPr>
          <a:xfrm>
            <a:off x="107504" y="5733256"/>
            <a:ext cx="3528392" cy="584775"/>
          </a:xfrm>
          <a:prstGeom prst="rect">
            <a:avLst/>
          </a:prstGeom>
          <a:noFill/>
        </p:spPr>
        <p:txBody>
          <a:bodyPr wrap="square" rtlCol="0">
            <a:spAutoFit/>
          </a:bodyPr>
          <a:lstStyle/>
          <a:p>
            <a:pPr marL="285750" indent="-285750">
              <a:buFont typeface="Wingdings" pitchFamily="2" charset="2"/>
              <a:buChar char="§"/>
            </a:pPr>
            <a:r>
              <a:rPr lang="en-US" sz="1600" dirty="0" smtClean="0">
                <a:solidFill>
                  <a:schemeClr val="tx1">
                    <a:lumMod val="85000"/>
                    <a:lumOff val="15000"/>
                  </a:schemeClr>
                </a:solidFill>
                <a:latin typeface="Bahnschrift Condensed" pitchFamily="34" charset="0"/>
              </a:rPr>
              <a:t>Under the Guidance of </a:t>
            </a:r>
            <a:r>
              <a:rPr lang="en-US" sz="1600" dirty="0" err="1" smtClean="0">
                <a:solidFill>
                  <a:schemeClr val="tx1">
                    <a:lumMod val="85000"/>
                    <a:lumOff val="15000"/>
                  </a:schemeClr>
                </a:solidFill>
                <a:latin typeface="Bahnschrift Condensed" pitchFamily="34" charset="0"/>
              </a:rPr>
              <a:t>Kanav</a:t>
            </a:r>
            <a:r>
              <a:rPr lang="en-US" sz="1600" dirty="0" smtClean="0">
                <a:solidFill>
                  <a:schemeClr val="tx1">
                    <a:lumMod val="85000"/>
                    <a:lumOff val="15000"/>
                  </a:schemeClr>
                </a:solidFill>
                <a:latin typeface="Bahnschrift Condensed" pitchFamily="34" charset="0"/>
              </a:rPr>
              <a:t> </a:t>
            </a:r>
            <a:r>
              <a:rPr lang="en-US" sz="1600" dirty="0" err="1" smtClean="0">
                <a:solidFill>
                  <a:schemeClr val="tx1">
                    <a:lumMod val="85000"/>
                    <a:lumOff val="15000"/>
                  </a:schemeClr>
                </a:solidFill>
                <a:latin typeface="Bahnschrift Condensed" pitchFamily="34" charset="0"/>
              </a:rPr>
              <a:t>Bansal</a:t>
            </a:r>
            <a:r>
              <a:rPr lang="en-US" sz="1600" dirty="0" smtClean="0">
                <a:solidFill>
                  <a:schemeClr val="tx1">
                    <a:lumMod val="85000"/>
                    <a:lumOff val="15000"/>
                  </a:schemeClr>
                </a:solidFill>
                <a:latin typeface="Bahnschrift Condensed" pitchFamily="34" charset="0"/>
              </a:rPr>
              <a:t>, </a:t>
            </a:r>
            <a:r>
              <a:rPr lang="en-US" sz="1600" dirty="0" err="1" smtClean="0">
                <a:solidFill>
                  <a:schemeClr val="tx1">
                    <a:lumMod val="85000"/>
                    <a:lumOff val="15000"/>
                  </a:schemeClr>
                </a:solidFill>
                <a:latin typeface="Bahnschrift Condensed" pitchFamily="34" charset="0"/>
              </a:rPr>
              <a:t>Sandhya</a:t>
            </a:r>
            <a:r>
              <a:rPr lang="en-US" sz="1600" dirty="0" smtClean="0">
                <a:solidFill>
                  <a:schemeClr val="tx1">
                    <a:lumMod val="85000"/>
                    <a:lumOff val="15000"/>
                  </a:schemeClr>
                </a:solidFill>
                <a:latin typeface="Bahnschrift Condensed" pitchFamily="34" charset="0"/>
              </a:rPr>
              <a:t> and </a:t>
            </a:r>
            <a:r>
              <a:rPr lang="en-US" sz="1600" dirty="0" err="1" smtClean="0">
                <a:solidFill>
                  <a:schemeClr val="tx1">
                    <a:lumMod val="85000"/>
                    <a:lumOff val="15000"/>
                  </a:schemeClr>
                </a:solidFill>
                <a:latin typeface="Bahnschrift Condensed" pitchFamily="34" charset="0"/>
              </a:rPr>
              <a:t>Abhilash</a:t>
            </a:r>
            <a:r>
              <a:rPr lang="en-US" sz="1600" dirty="0" smtClean="0">
                <a:solidFill>
                  <a:schemeClr val="tx1">
                    <a:lumMod val="85000"/>
                    <a:lumOff val="15000"/>
                  </a:schemeClr>
                </a:solidFill>
                <a:latin typeface="Bahnschrift Condensed" pitchFamily="34" charset="0"/>
              </a:rPr>
              <a:t> Patel.</a:t>
            </a:r>
          </a:p>
        </p:txBody>
      </p:sp>
      <p:pic>
        <p:nvPicPr>
          <p:cNvPr id="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9288" y="168009"/>
            <a:ext cx="2674672" cy="60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427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48680"/>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8" y="746564"/>
            <a:ext cx="7386827"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a:t>
            </a:r>
            <a:r>
              <a:rPr lang="en-US" dirty="0" smtClean="0">
                <a:solidFill>
                  <a:schemeClr val="bg1"/>
                </a:solidFill>
              </a:rPr>
              <a:t>Tree and </a:t>
            </a:r>
            <a:r>
              <a:rPr lang="en-US" dirty="0">
                <a:solidFill>
                  <a:schemeClr val="bg1"/>
                </a:solidFill>
              </a:rPr>
              <a:t>Random </a:t>
            </a:r>
            <a:r>
              <a:rPr lang="en-US" dirty="0" smtClean="0">
                <a:solidFill>
                  <a:schemeClr val="bg1"/>
                </a:solidFill>
              </a:rPr>
              <a:t>Forest </a:t>
            </a:r>
            <a:r>
              <a:rPr lang="en-US" dirty="0">
                <a:solidFill>
                  <a:schemeClr val="bg1"/>
                </a:solidFill>
              </a:rPr>
              <a:t>algorithms </a:t>
            </a:r>
            <a:r>
              <a:rPr lang="en-US" dirty="0" smtClean="0">
                <a:solidFill>
                  <a:schemeClr val="bg1"/>
                </a:solidFill>
              </a:rPr>
              <a:t>on </a:t>
            </a:r>
            <a:r>
              <a:rPr lang="en-US" b="1" dirty="0" smtClean="0">
                <a:solidFill>
                  <a:schemeClr val="bg1"/>
                </a:solidFill>
              </a:rPr>
              <a:t>Word2Vec  </a:t>
            </a:r>
            <a:r>
              <a:rPr lang="en-US" b="1" dirty="0" err="1" smtClean="0">
                <a:solidFill>
                  <a:schemeClr val="bg1"/>
                </a:solidFill>
              </a:rPr>
              <a:t>Vectorization</a:t>
            </a:r>
            <a:r>
              <a:rPr lang="en-US" dirty="0">
                <a:solidFill>
                  <a:schemeClr val="bg1"/>
                </a:solidFill>
              </a:rPr>
              <a:t>:</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82" y="2204863"/>
            <a:ext cx="4231911"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204862"/>
            <a:ext cx="4032448"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355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40110" y="508414"/>
            <a:ext cx="7791772" cy="1192394"/>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1" y="706300"/>
            <a:ext cx="7344817"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a:t>
            </a:r>
            <a:r>
              <a:rPr lang="en-US" dirty="0" smtClean="0">
                <a:solidFill>
                  <a:schemeClr val="bg1"/>
                </a:solidFill>
              </a:rPr>
              <a:t>Tree and </a:t>
            </a:r>
            <a:r>
              <a:rPr lang="en-US" dirty="0">
                <a:solidFill>
                  <a:schemeClr val="bg1"/>
                </a:solidFill>
              </a:rPr>
              <a:t>Random </a:t>
            </a:r>
            <a:r>
              <a:rPr lang="en-US" dirty="0" smtClean="0">
                <a:solidFill>
                  <a:schemeClr val="bg1"/>
                </a:solidFill>
              </a:rPr>
              <a:t>Forest </a:t>
            </a:r>
            <a:r>
              <a:rPr lang="en-US" dirty="0">
                <a:solidFill>
                  <a:schemeClr val="bg1"/>
                </a:solidFill>
              </a:rPr>
              <a:t>algorithms on </a:t>
            </a:r>
            <a:r>
              <a:rPr lang="en-US" b="1" dirty="0" smtClean="0">
                <a:solidFill>
                  <a:schemeClr val="bg1"/>
                </a:solidFill>
              </a:rPr>
              <a:t>Word2Vec </a:t>
            </a:r>
            <a:r>
              <a:rPr lang="en-US" b="1" dirty="0" err="1">
                <a:solidFill>
                  <a:schemeClr val="bg1"/>
                </a:solidFill>
              </a:rPr>
              <a:t>Vectorization</a:t>
            </a:r>
            <a:r>
              <a:rPr lang="en-US" dirty="0">
                <a:solidFill>
                  <a:schemeClr val="bg1"/>
                </a:solidFill>
              </a:rPr>
              <a:t>: (continued)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756" y="2022452"/>
            <a:ext cx="4320480" cy="426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885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a:solidFill>
                  <a:schemeClr val="bg1"/>
                </a:solidFill>
              </a:rPr>
              <a:t>Applying </a:t>
            </a:r>
            <a:r>
              <a:rPr lang="en-US" sz="2400" dirty="0" smtClean="0">
                <a:solidFill>
                  <a:schemeClr val="bg1"/>
                </a:solidFill>
              </a:rPr>
              <a:t>Glove on </a:t>
            </a:r>
            <a:r>
              <a:rPr lang="en-US" sz="2400" dirty="0" err="1">
                <a:solidFill>
                  <a:schemeClr val="bg1"/>
                </a:solidFill>
              </a:rPr>
              <a:t>X_train</a:t>
            </a:r>
            <a:r>
              <a:rPr lang="en-US" sz="2400" dirty="0">
                <a:solidFill>
                  <a:schemeClr val="bg1"/>
                </a:solidFill>
              </a:rPr>
              <a:t> and </a:t>
            </a:r>
            <a:r>
              <a:rPr lang="en-US" sz="2400" dirty="0" err="1">
                <a:solidFill>
                  <a:schemeClr val="bg1"/>
                </a:solidFill>
              </a:rPr>
              <a:t>X_test</a:t>
            </a:r>
            <a:r>
              <a:rPr lang="en-US" sz="2400" dirty="0">
                <a:solidFill>
                  <a:schemeClr val="bg1"/>
                </a:solidFill>
              </a:rPr>
              <a:t> data: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77" y="1700808"/>
            <a:ext cx="7325031"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818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48680"/>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8" y="746564"/>
            <a:ext cx="7386827"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a:t>
            </a:r>
            <a:r>
              <a:rPr lang="en-US" dirty="0" smtClean="0">
                <a:solidFill>
                  <a:schemeClr val="bg1"/>
                </a:solidFill>
              </a:rPr>
              <a:t>Tree and </a:t>
            </a:r>
            <a:r>
              <a:rPr lang="en-US" dirty="0">
                <a:solidFill>
                  <a:schemeClr val="bg1"/>
                </a:solidFill>
              </a:rPr>
              <a:t>Random </a:t>
            </a:r>
            <a:r>
              <a:rPr lang="en-US" dirty="0" smtClean="0">
                <a:solidFill>
                  <a:schemeClr val="bg1"/>
                </a:solidFill>
              </a:rPr>
              <a:t>Forest </a:t>
            </a:r>
            <a:r>
              <a:rPr lang="en-US" dirty="0">
                <a:solidFill>
                  <a:schemeClr val="bg1"/>
                </a:solidFill>
              </a:rPr>
              <a:t>algorithms </a:t>
            </a:r>
            <a:r>
              <a:rPr lang="en-US" dirty="0" smtClean="0">
                <a:solidFill>
                  <a:schemeClr val="bg1"/>
                </a:solidFill>
              </a:rPr>
              <a:t>on </a:t>
            </a:r>
            <a:r>
              <a:rPr lang="en-US" b="1" dirty="0" smtClean="0">
                <a:solidFill>
                  <a:schemeClr val="bg1"/>
                </a:solidFill>
              </a:rPr>
              <a:t>Glove  </a:t>
            </a:r>
            <a:r>
              <a:rPr lang="en-US" b="1" dirty="0" err="1" smtClean="0">
                <a:solidFill>
                  <a:schemeClr val="bg1"/>
                </a:solidFill>
              </a:rPr>
              <a:t>Vectorization</a:t>
            </a:r>
            <a:r>
              <a:rPr lang="en-US" dirty="0">
                <a:solidFill>
                  <a:schemeClr val="bg1"/>
                </a:solidFill>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615" y="2204861"/>
            <a:ext cx="4098386"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204861"/>
            <a:ext cx="3960440" cy="353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94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620688"/>
            <a:ext cx="7791772" cy="1152128"/>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1" y="706300"/>
            <a:ext cx="7344817" cy="646331"/>
          </a:xfrm>
          <a:prstGeom prst="rect">
            <a:avLst/>
          </a:prstGeom>
          <a:noFill/>
        </p:spPr>
        <p:txBody>
          <a:bodyPr wrap="square" rtlCol="0">
            <a:spAutoFit/>
          </a:bodyPr>
          <a:lstStyle/>
          <a:p>
            <a:r>
              <a:rPr lang="en-US" dirty="0">
                <a:solidFill>
                  <a:schemeClr val="bg1"/>
                </a:solidFill>
              </a:rPr>
              <a:t>Model building and Model Evaluation with </a:t>
            </a:r>
            <a:r>
              <a:rPr lang="en-US" dirty="0" err="1">
                <a:solidFill>
                  <a:schemeClr val="bg1"/>
                </a:solidFill>
              </a:rPr>
              <a:t>Mlflow</a:t>
            </a:r>
            <a:r>
              <a:rPr lang="en-US" dirty="0">
                <a:solidFill>
                  <a:schemeClr val="bg1"/>
                </a:solidFill>
              </a:rPr>
              <a:t> using Logistic Regression, Decision </a:t>
            </a:r>
            <a:r>
              <a:rPr lang="en-US" dirty="0" smtClean="0">
                <a:solidFill>
                  <a:schemeClr val="bg1"/>
                </a:solidFill>
              </a:rPr>
              <a:t>Tree and </a:t>
            </a:r>
            <a:r>
              <a:rPr lang="en-US" dirty="0">
                <a:solidFill>
                  <a:schemeClr val="bg1"/>
                </a:solidFill>
              </a:rPr>
              <a:t>Random </a:t>
            </a:r>
            <a:r>
              <a:rPr lang="en-US" dirty="0" smtClean="0">
                <a:solidFill>
                  <a:schemeClr val="bg1"/>
                </a:solidFill>
              </a:rPr>
              <a:t>Forest </a:t>
            </a:r>
            <a:r>
              <a:rPr lang="en-US" dirty="0">
                <a:solidFill>
                  <a:schemeClr val="bg1"/>
                </a:solidFill>
              </a:rPr>
              <a:t>algorithms on </a:t>
            </a:r>
            <a:r>
              <a:rPr lang="en-US" b="1" dirty="0" smtClean="0">
                <a:solidFill>
                  <a:schemeClr val="bg1"/>
                </a:solidFill>
              </a:rPr>
              <a:t>Glove </a:t>
            </a:r>
            <a:r>
              <a:rPr lang="en-US" b="1" dirty="0" err="1">
                <a:solidFill>
                  <a:schemeClr val="bg1"/>
                </a:solidFill>
              </a:rPr>
              <a:t>Vectorization</a:t>
            </a:r>
            <a:r>
              <a:rPr lang="en-US" dirty="0">
                <a:solidFill>
                  <a:schemeClr val="bg1"/>
                </a:solidFill>
              </a:rPr>
              <a:t>: (continued)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941" y="2132856"/>
            <a:ext cx="5044115" cy="396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055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smtClean="0">
                <a:solidFill>
                  <a:schemeClr val="bg1"/>
                </a:solidFill>
              </a:rPr>
              <a:t>Experiment Tracking using </a:t>
            </a:r>
            <a:r>
              <a:rPr lang="en-US" sz="2400" dirty="0" err="1" smtClean="0">
                <a:solidFill>
                  <a:schemeClr val="bg1"/>
                </a:solidFill>
              </a:rPr>
              <a:t>MLflow</a:t>
            </a:r>
            <a:r>
              <a:rPr lang="en-US" sz="2400" dirty="0" smtClean="0">
                <a:solidFill>
                  <a:schemeClr val="bg1"/>
                </a:solidFill>
              </a:rPr>
              <a:t>:</a:t>
            </a:r>
            <a:endParaRPr lang="en-US" sz="2400" dirty="0">
              <a:solidFill>
                <a:schemeClr val="bg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55" y="1707656"/>
            <a:ext cx="7914473"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4763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smtClean="0">
                <a:solidFill>
                  <a:schemeClr val="bg1"/>
                </a:solidFill>
              </a:rPr>
              <a:t>Breaking code into production ready script:</a:t>
            </a:r>
            <a:endParaRPr lang="en-US" sz="24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521" y="1628800"/>
            <a:ext cx="6120679" cy="48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023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smtClean="0">
                <a:solidFill>
                  <a:schemeClr val="bg1"/>
                </a:solidFill>
              </a:rPr>
              <a:t>OBSERVATION:</a:t>
            </a:r>
            <a:endParaRPr lang="en-US" sz="2400" dirty="0">
              <a:solidFill>
                <a:schemeClr val="bg1"/>
              </a:solidFill>
            </a:endParaRPr>
          </a:p>
        </p:txBody>
      </p:sp>
      <p:sp>
        <p:nvSpPr>
          <p:cNvPr id="3" name="TextBox 2"/>
          <p:cNvSpPr txBox="1"/>
          <p:nvPr/>
        </p:nvSpPr>
        <p:spPr>
          <a:xfrm>
            <a:off x="875529" y="1916832"/>
            <a:ext cx="7289968" cy="1938992"/>
          </a:xfrm>
          <a:prstGeom prst="rect">
            <a:avLst/>
          </a:prstGeom>
          <a:noFill/>
        </p:spPr>
        <p:txBody>
          <a:bodyPr wrap="square" rtlCol="0">
            <a:spAutoFit/>
          </a:bodyPr>
          <a:lstStyle/>
          <a:p>
            <a:r>
              <a:rPr lang="en-IN" sz="2000" dirty="0" smtClean="0"/>
              <a:t>According to all the Experiments which we performed on different </a:t>
            </a:r>
            <a:r>
              <a:rPr lang="en-IN" sz="2000" dirty="0" err="1" smtClean="0"/>
              <a:t>Vectorization</a:t>
            </a:r>
            <a:r>
              <a:rPr lang="en-IN" sz="2000" dirty="0" smtClean="0"/>
              <a:t> Techniques such as BOW, TF-IDF, Word2Vec and Glove using different algorithms.</a:t>
            </a:r>
          </a:p>
          <a:p>
            <a:r>
              <a:rPr lang="en-IN" sz="2000" dirty="0" smtClean="0"/>
              <a:t>We observed that Logistic Regression algorithm on W2V  </a:t>
            </a:r>
            <a:r>
              <a:rPr lang="en-IN" sz="2000" dirty="0" err="1" smtClean="0"/>
              <a:t>Vectorization</a:t>
            </a:r>
            <a:r>
              <a:rPr lang="en-IN" sz="2000" dirty="0" smtClean="0"/>
              <a:t> Technique is giving the better accuracy compared to the rest of the models.</a:t>
            </a:r>
          </a:p>
          <a:p>
            <a:r>
              <a:rPr lang="en-IN" sz="2000" dirty="0" smtClean="0"/>
              <a:t>Thus, we broke our code into production ready scripts using this model.</a:t>
            </a:r>
            <a:endParaRPr lang="en-IN" dirty="0"/>
          </a:p>
        </p:txBody>
      </p:sp>
    </p:spTree>
    <p:extLst>
      <p:ext uri="{BB962C8B-B14F-4D97-AF65-F5344CB8AC3E}">
        <p14:creationId xmlns:p14="http://schemas.microsoft.com/office/powerpoint/2010/main" val="200195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563488"/>
            <a:ext cx="7791772" cy="68206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2688" y="673685"/>
            <a:ext cx="7272808" cy="461665"/>
          </a:xfrm>
          <a:prstGeom prst="rect">
            <a:avLst/>
          </a:prstGeom>
          <a:noFill/>
        </p:spPr>
        <p:txBody>
          <a:bodyPr wrap="square" rtlCol="0">
            <a:spAutoFit/>
          </a:bodyPr>
          <a:lstStyle/>
          <a:p>
            <a:r>
              <a:rPr lang="en-US" sz="2400" dirty="0" smtClean="0">
                <a:solidFill>
                  <a:schemeClr val="bg1"/>
                </a:solidFill>
              </a:rPr>
              <a:t>FUTURE SCOPE:</a:t>
            </a:r>
            <a:endParaRPr lang="en-US" sz="2400" dirty="0">
              <a:solidFill>
                <a:schemeClr val="bg1"/>
              </a:solidFill>
            </a:endParaRPr>
          </a:p>
        </p:txBody>
      </p:sp>
      <p:sp>
        <p:nvSpPr>
          <p:cNvPr id="3" name="TextBox 2"/>
          <p:cNvSpPr txBox="1"/>
          <p:nvPr/>
        </p:nvSpPr>
        <p:spPr>
          <a:xfrm>
            <a:off x="875529" y="1916832"/>
            <a:ext cx="7289968" cy="1631216"/>
          </a:xfrm>
          <a:prstGeom prst="rect">
            <a:avLst/>
          </a:prstGeom>
          <a:noFill/>
        </p:spPr>
        <p:txBody>
          <a:bodyPr wrap="square" rtlCol="0">
            <a:spAutoFit/>
          </a:bodyPr>
          <a:lstStyle/>
          <a:p>
            <a:pPr marL="342900" indent="-342900">
              <a:buFont typeface="Wingdings" pitchFamily="2" charset="2"/>
              <a:buChar char="v"/>
            </a:pPr>
            <a:r>
              <a:rPr lang="en-US" sz="2000" dirty="0"/>
              <a:t>This project technique is useful for any type of question answer </a:t>
            </a:r>
            <a:r>
              <a:rPr lang="en-US" sz="2000" dirty="0" smtClean="0"/>
              <a:t>website. The </a:t>
            </a:r>
            <a:r>
              <a:rPr lang="en-US" sz="2000" dirty="0"/>
              <a:t>main advantage behind the project is to manage duplicate questions which help sites to free up some more </a:t>
            </a:r>
            <a:r>
              <a:rPr lang="en-US" sz="2000" dirty="0" smtClean="0"/>
              <a:t>space, and also can clear up the confusion and make it easier for the end user by displaying all the answers of the similar questions to the input question at a single place.</a:t>
            </a:r>
            <a:endParaRPr lang="en-IN" dirty="0"/>
          </a:p>
        </p:txBody>
      </p:sp>
    </p:spTree>
    <p:extLst>
      <p:ext uri="{BB962C8B-B14F-4D97-AF65-F5344CB8AC3E}">
        <p14:creationId xmlns:p14="http://schemas.microsoft.com/office/powerpoint/2010/main" val="640738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pattFill prst="pct90">
          <a:fgClr>
            <a:schemeClr val="tx2">
              <a:lumMod val="75000"/>
            </a:schemeClr>
          </a:fgClr>
          <a:bgClr>
            <a:schemeClr val="bg1"/>
          </a:bgClr>
        </a:pattFill>
        <a:effectLst/>
      </p:bgPr>
    </p:bg>
    <p:spTree>
      <p:nvGrpSpPr>
        <p:cNvPr id="1" name=""/>
        <p:cNvGrpSpPr/>
        <p:nvPr/>
      </p:nvGrpSpPr>
      <p:grpSpPr>
        <a:xfrm>
          <a:off x="0" y="0"/>
          <a:ext cx="0" cy="0"/>
          <a:chOff x="0" y="0"/>
          <a:chExt cx="0" cy="0"/>
        </a:xfrm>
      </p:grpSpPr>
      <p:pic>
        <p:nvPicPr>
          <p:cNvPr id="5"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300192" y="260648"/>
            <a:ext cx="2265889" cy="2022305"/>
          </a:xfrm>
          <a:prstGeom prst="rect">
            <a:avLst/>
          </a:prstGeom>
        </p:spPr>
      </p:pic>
      <p:pic>
        <p:nvPicPr>
          <p:cNvPr id="6"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375192" y="2636912"/>
            <a:ext cx="4146848" cy="1228975"/>
          </a:xfrm>
          <a:prstGeom prst="rect">
            <a:avLst/>
          </a:prstGeom>
        </p:spPr>
      </p:pic>
      <p:sp>
        <p:nvSpPr>
          <p:cNvPr id="7" name="Rectangle 6"/>
          <p:cNvSpPr/>
          <p:nvPr/>
        </p:nvSpPr>
        <p:spPr>
          <a:xfrm>
            <a:off x="2699793" y="2526596"/>
            <a:ext cx="3672408" cy="1246495"/>
          </a:xfrm>
          <a:prstGeom prst="rect">
            <a:avLst/>
          </a:prstGeom>
        </p:spPr>
        <p:txBody>
          <a:bodyPr wrap="square">
            <a:spAutoFit/>
          </a:bodyPr>
          <a:lstStyle/>
          <a:p>
            <a:pPr algn="ctr">
              <a:lnSpc>
                <a:spcPts val="9029"/>
              </a:lnSpc>
            </a:pPr>
            <a:r>
              <a:rPr lang="en-US" sz="2800" b="1" dirty="0">
                <a:solidFill>
                  <a:srgbClr val="000000"/>
                </a:solidFill>
                <a:latin typeface="Bradley Hand ITC" pitchFamily="66" charset="0"/>
              </a:rPr>
              <a:t>THANK YOU!</a:t>
            </a:r>
          </a:p>
        </p:txBody>
      </p:sp>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4284" y="5445224"/>
            <a:ext cx="45434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428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72816"/>
            <a:ext cx="8136904" cy="3456384"/>
          </a:xfrm>
        </p:spPr>
        <p:txBody>
          <a:bodyPr>
            <a:normAutofit/>
          </a:bodyPr>
          <a:lstStyle/>
          <a:p>
            <a:pPr marL="0" indent="0">
              <a:buNone/>
            </a:pPr>
            <a:r>
              <a:rPr lang="en-US" dirty="0">
                <a:solidFill>
                  <a:schemeClr val="tx1">
                    <a:lumMod val="75000"/>
                    <a:lumOff val="25000"/>
                  </a:schemeClr>
                </a:solidFill>
              </a:rPr>
              <a:t>Over 100 million people visit </a:t>
            </a:r>
            <a:r>
              <a:rPr lang="en-US" dirty="0" err="1">
                <a:solidFill>
                  <a:schemeClr val="tx1">
                    <a:lumMod val="75000"/>
                    <a:lumOff val="25000"/>
                  </a:schemeClr>
                </a:solidFill>
              </a:rPr>
              <a:t>Quora</a:t>
            </a:r>
            <a:r>
              <a:rPr lang="en-US" dirty="0">
                <a:solidFill>
                  <a:schemeClr val="tx1">
                    <a:lumMod val="75000"/>
                    <a:lumOff val="25000"/>
                  </a:schemeClr>
                </a:solidFill>
              </a:rPr>
              <a:t> every month, so it's no surprise that many people ask similarly worded questions. Multiple questions with the same intent can cause seekers to spend more time finding the best answer to their question, and make writers feel they need to answer multiple versions of the same question. </a:t>
            </a:r>
            <a:r>
              <a:rPr lang="en-US" dirty="0" err="1">
                <a:solidFill>
                  <a:schemeClr val="tx1">
                    <a:lumMod val="75000"/>
                    <a:lumOff val="25000"/>
                  </a:schemeClr>
                </a:solidFill>
              </a:rPr>
              <a:t>Quora</a:t>
            </a:r>
            <a:r>
              <a:rPr lang="en-US" dirty="0">
                <a:solidFill>
                  <a:schemeClr val="tx1">
                    <a:lumMod val="75000"/>
                    <a:lumOff val="25000"/>
                  </a:schemeClr>
                </a:solidFill>
              </a:rPr>
              <a:t> values canonical questions because they provide a better experience to active seekers and writers, and offer more value to both of these groups in the long term. The main aim of the project is to predict whether a pair of questions are similar or not.</a:t>
            </a:r>
            <a:endParaRPr lang="en-IN" dirty="0">
              <a:solidFill>
                <a:schemeClr val="tx1">
                  <a:lumMod val="75000"/>
                  <a:lumOff val="25000"/>
                </a:schemeClr>
              </a:solidFill>
            </a:endParaRPr>
          </a:p>
        </p:txBody>
      </p:sp>
      <p:grpSp>
        <p:nvGrpSpPr>
          <p:cNvPr id="4" name="Group 2"/>
          <p:cNvGrpSpPr/>
          <p:nvPr/>
        </p:nvGrpSpPr>
        <p:grpSpPr>
          <a:xfrm>
            <a:off x="674643" y="764704"/>
            <a:ext cx="7791772" cy="788057"/>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3359813" y="866344"/>
            <a:ext cx="2421432" cy="584775"/>
          </a:xfrm>
          <a:prstGeom prst="rect">
            <a:avLst/>
          </a:prstGeom>
          <a:noFill/>
        </p:spPr>
        <p:txBody>
          <a:bodyPr wrap="none" rtlCol="0">
            <a:spAutoFit/>
          </a:bodyPr>
          <a:lstStyle/>
          <a:p>
            <a:r>
              <a:rPr lang="en-US" sz="3200" dirty="0">
                <a:solidFill>
                  <a:schemeClr val="bg1"/>
                </a:solidFill>
              </a:rPr>
              <a:t>DESCRIPTION</a:t>
            </a:r>
            <a:endParaRPr lang="en-IN" sz="2800" dirty="0"/>
          </a:p>
        </p:txBody>
      </p:sp>
    </p:spTree>
    <p:extLst>
      <p:ext uri="{BB962C8B-B14F-4D97-AF65-F5344CB8AC3E}">
        <p14:creationId xmlns:p14="http://schemas.microsoft.com/office/powerpoint/2010/main" val="331389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08912" cy="4680520"/>
          </a:xfrm>
        </p:spPr>
        <p:txBody>
          <a:bodyPr>
            <a:normAutofit/>
          </a:bodyPr>
          <a:lstStyle/>
          <a:p>
            <a:pPr marL="0" indent="0">
              <a:buNone/>
            </a:pPr>
            <a:r>
              <a:rPr lang="en-US" sz="3000" dirty="0" smtClean="0">
                <a:solidFill>
                  <a:schemeClr val="tx1">
                    <a:lumMod val="65000"/>
                    <a:lumOff val="35000"/>
                  </a:schemeClr>
                </a:solidFill>
                <a:latin typeface="+mj-lt"/>
              </a:rPr>
              <a:t>Problem Statement:</a:t>
            </a:r>
          </a:p>
          <a:p>
            <a:pPr marL="0" indent="0">
              <a:buNone/>
            </a:pPr>
            <a:r>
              <a:rPr lang="en-US" sz="2000" dirty="0" smtClean="0">
                <a:solidFill>
                  <a:schemeClr val="tx1">
                    <a:lumMod val="75000"/>
                    <a:lumOff val="25000"/>
                  </a:schemeClr>
                </a:solidFill>
              </a:rPr>
              <a:t>Identify </a:t>
            </a:r>
            <a:r>
              <a:rPr lang="en-US" sz="2000" dirty="0">
                <a:solidFill>
                  <a:schemeClr val="tx1">
                    <a:lumMod val="75000"/>
                    <a:lumOff val="25000"/>
                  </a:schemeClr>
                </a:solidFill>
              </a:rPr>
              <a:t>which questions asked on </a:t>
            </a:r>
            <a:r>
              <a:rPr lang="en-US" sz="2000" dirty="0" err="1">
                <a:solidFill>
                  <a:schemeClr val="tx1">
                    <a:lumMod val="75000"/>
                    <a:lumOff val="25000"/>
                  </a:schemeClr>
                </a:solidFill>
              </a:rPr>
              <a:t>Quora</a:t>
            </a:r>
            <a:r>
              <a:rPr lang="en-US" sz="2000" dirty="0">
                <a:solidFill>
                  <a:schemeClr val="tx1">
                    <a:lumMod val="75000"/>
                    <a:lumOff val="25000"/>
                  </a:schemeClr>
                </a:solidFill>
              </a:rPr>
              <a:t> are duplicates of questions that have already been asked</a:t>
            </a:r>
            <a:r>
              <a:rPr lang="en-US" sz="2000" dirty="0" smtClean="0">
                <a:solidFill>
                  <a:schemeClr val="tx1">
                    <a:lumMod val="75000"/>
                    <a:lumOff val="25000"/>
                  </a:schemeClr>
                </a:solidFill>
              </a:rPr>
              <a:t>.</a:t>
            </a:r>
          </a:p>
          <a:p>
            <a:pPr marL="0" indent="0">
              <a:buNone/>
            </a:pPr>
            <a:endParaRPr lang="en-US" sz="2000" dirty="0">
              <a:solidFill>
                <a:schemeClr val="tx1">
                  <a:lumMod val="75000"/>
                  <a:lumOff val="25000"/>
                </a:schemeClr>
              </a:solidFill>
            </a:endParaRPr>
          </a:p>
          <a:p>
            <a:pPr marL="0" indent="0">
              <a:buNone/>
            </a:pPr>
            <a:r>
              <a:rPr lang="en-US" sz="3000" dirty="0">
                <a:solidFill>
                  <a:schemeClr val="tx1">
                    <a:lumMod val="65000"/>
                    <a:lumOff val="35000"/>
                  </a:schemeClr>
                </a:solidFill>
                <a:latin typeface="+mj-lt"/>
              </a:rPr>
              <a:t>Domain</a:t>
            </a:r>
            <a:r>
              <a:rPr lang="en-US" sz="3000" dirty="0" smtClean="0">
                <a:solidFill>
                  <a:schemeClr val="tx1">
                    <a:lumMod val="65000"/>
                    <a:lumOff val="35000"/>
                  </a:schemeClr>
                </a:solidFill>
                <a:latin typeface="+mj-lt"/>
              </a:rPr>
              <a:t>:</a:t>
            </a:r>
          </a:p>
          <a:p>
            <a:pPr marL="0" indent="0">
              <a:buNone/>
            </a:pPr>
            <a:r>
              <a:rPr lang="en-US" sz="2000" dirty="0">
                <a:solidFill>
                  <a:schemeClr val="tx1">
                    <a:lumMod val="75000"/>
                    <a:lumOff val="25000"/>
                  </a:schemeClr>
                </a:solidFill>
              </a:rPr>
              <a:t>Social Network</a:t>
            </a:r>
            <a:r>
              <a:rPr lang="en-US" sz="2000" dirty="0" smtClean="0">
                <a:solidFill>
                  <a:schemeClr val="tx1">
                    <a:lumMod val="75000"/>
                    <a:lumOff val="25000"/>
                  </a:schemeClr>
                </a:solidFill>
              </a:rPr>
              <a:t>.</a:t>
            </a:r>
          </a:p>
          <a:p>
            <a:pPr marL="0" indent="0">
              <a:buNone/>
            </a:pPr>
            <a:endParaRPr lang="en-US" sz="2000" dirty="0">
              <a:solidFill>
                <a:srgbClr val="000000"/>
              </a:solidFill>
            </a:endParaRPr>
          </a:p>
          <a:p>
            <a:pPr marL="0" indent="0">
              <a:buNone/>
            </a:pPr>
            <a:r>
              <a:rPr lang="en-US" sz="3000" dirty="0">
                <a:solidFill>
                  <a:schemeClr val="tx1">
                    <a:lumMod val="65000"/>
                    <a:lumOff val="35000"/>
                  </a:schemeClr>
                </a:solidFill>
                <a:latin typeface="+mj-lt"/>
              </a:rPr>
              <a:t>Prerequisites</a:t>
            </a:r>
            <a:r>
              <a:rPr lang="en-US" sz="3000" dirty="0" smtClean="0">
                <a:solidFill>
                  <a:schemeClr val="tx1">
                    <a:lumMod val="65000"/>
                    <a:lumOff val="35000"/>
                  </a:schemeClr>
                </a:solidFill>
                <a:latin typeface="+mj-lt"/>
              </a:rPr>
              <a:t>:</a:t>
            </a:r>
          </a:p>
          <a:p>
            <a:pPr marL="0" indent="0">
              <a:buNone/>
            </a:pPr>
            <a:r>
              <a:rPr lang="en-US" sz="2000" dirty="0">
                <a:solidFill>
                  <a:srgbClr val="000000"/>
                </a:solidFill>
              </a:rPr>
              <a:t>Python programing language, Machine Learning, NLP and MLOPs</a:t>
            </a:r>
            <a:r>
              <a:rPr lang="en-US" sz="2000" dirty="0" smtClean="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1275596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541" y="1196752"/>
            <a:ext cx="8136904" cy="3528392"/>
          </a:xfrm>
        </p:spPr>
        <p:txBody>
          <a:bodyPr>
            <a:normAutofit fontScale="85000" lnSpcReduction="10000"/>
          </a:bodyPr>
          <a:lstStyle/>
          <a:p>
            <a:pPr marL="0" indent="0">
              <a:buNone/>
            </a:pPr>
            <a:r>
              <a:rPr lang="en-US" sz="2400" dirty="0" smtClean="0">
                <a:solidFill>
                  <a:schemeClr val="tx1">
                    <a:lumMod val="65000"/>
                    <a:lumOff val="35000"/>
                  </a:schemeClr>
                </a:solidFill>
              </a:rPr>
              <a:t>Data link:</a:t>
            </a:r>
            <a:endParaRPr lang="en-US" sz="2400" dirty="0">
              <a:solidFill>
                <a:schemeClr val="tx1">
                  <a:lumMod val="65000"/>
                  <a:lumOff val="35000"/>
                </a:schemeClr>
              </a:solidFill>
            </a:endParaRPr>
          </a:p>
          <a:p>
            <a:pPr marL="0" indent="0">
              <a:buNone/>
            </a:pPr>
            <a:r>
              <a:rPr lang="en-US" sz="2000" i="1" dirty="0" smtClean="0">
                <a:solidFill>
                  <a:srgbClr val="2E2E2E"/>
                </a:solidFill>
                <a:hlinkClick r:id="rId2"/>
              </a:rPr>
              <a:t>https</a:t>
            </a:r>
            <a:r>
              <a:rPr lang="en-US" sz="2000" i="1" dirty="0">
                <a:solidFill>
                  <a:srgbClr val="2E2E2E"/>
                </a:solidFill>
                <a:hlinkClick r:id="rId2"/>
              </a:rPr>
              <a:t>://</a:t>
            </a:r>
            <a:r>
              <a:rPr lang="en-US" sz="2000" i="1" dirty="0" smtClean="0">
                <a:solidFill>
                  <a:srgbClr val="2E2E2E"/>
                </a:solidFill>
                <a:hlinkClick r:id="rId2"/>
              </a:rPr>
              <a:t>github.com/Koorimikiran369/Quora-Question-Pairing/blob/main/train.csv.zip</a:t>
            </a:r>
            <a:endParaRPr lang="en-US" sz="2000" i="1" dirty="0" smtClean="0">
              <a:solidFill>
                <a:srgbClr val="2E2E2E"/>
              </a:solidFill>
            </a:endParaRPr>
          </a:p>
          <a:p>
            <a:pPr marL="0" indent="0">
              <a:buNone/>
            </a:pPr>
            <a:endParaRPr lang="en-US" sz="1300" dirty="0" smtClean="0">
              <a:solidFill>
                <a:schemeClr val="tx1">
                  <a:lumMod val="75000"/>
                  <a:lumOff val="25000"/>
                </a:schemeClr>
              </a:solidFill>
            </a:endParaRPr>
          </a:p>
          <a:p>
            <a:pPr marL="0" indent="0">
              <a:buNone/>
            </a:pPr>
            <a:r>
              <a:rPr lang="en-US" sz="2400" dirty="0" smtClean="0">
                <a:solidFill>
                  <a:schemeClr val="tx1">
                    <a:lumMod val="65000"/>
                    <a:lumOff val="35000"/>
                  </a:schemeClr>
                </a:solidFill>
              </a:rPr>
              <a:t>Data Overview:</a:t>
            </a:r>
            <a:endParaRPr lang="en-US" sz="2400" dirty="0">
              <a:solidFill>
                <a:schemeClr val="tx1">
                  <a:lumMod val="65000"/>
                  <a:lumOff val="35000"/>
                </a:schemeClr>
              </a:solidFill>
            </a:endParaRPr>
          </a:p>
          <a:p>
            <a:pPr marL="561344" lvl="1" indent="-280672">
              <a:lnSpc>
                <a:spcPts val="3640"/>
              </a:lnSpc>
              <a:buFont typeface="Arial"/>
              <a:buChar char="•"/>
            </a:pPr>
            <a:r>
              <a:rPr lang="en-US" sz="2000" dirty="0">
                <a:solidFill>
                  <a:schemeClr val="bg2">
                    <a:lumMod val="25000"/>
                  </a:schemeClr>
                </a:solidFill>
              </a:rPr>
              <a:t>Data will be in a file </a:t>
            </a:r>
            <a:r>
              <a:rPr lang="en-US" sz="2000" dirty="0" smtClean="0">
                <a:solidFill>
                  <a:schemeClr val="bg2">
                    <a:lumMod val="25000"/>
                  </a:schemeClr>
                </a:solidFill>
              </a:rPr>
              <a:t>Train.csv</a:t>
            </a:r>
            <a:endParaRPr lang="en-US" sz="2000" dirty="0">
              <a:solidFill>
                <a:schemeClr val="bg2">
                  <a:lumMod val="25000"/>
                </a:schemeClr>
              </a:solidFill>
            </a:endParaRPr>
          </a:p>
          <a:p>
            <a:pPr marL="561344" lvl="1" indent="-280672">
              <a:lnSpc>
                <a:spcPts val="3640"/>
              </a:lnSpc>
              <a:buFont typeface="Arial"/>
              <a:buChar char="•"/>
            </a:pPr>
            <a:r>
              <a:rPr lang="en-US" sz="2000" dirty="0">
                <a:solidFill>
                  <a:schemeClr val="bg2">
                    <a:lumMod val="25000"/>
                  </a:schemeClr>
                </a:solidFill>
              </a:rPr>
              <a:t>Train.csv contains 5 columns : qid1, qid2, question1, question2, </a:t>
            </a:r>
            <a:r>
              <a:rPr lang="en-US" sz="2000" dirty="0" err="1">
                <a:solidFill>
                  <a:schemeClr val="bg2">
                    <a:lumMod val="25000"/>
                  </a:schemeClr>
                </a:solidFill>
              </a:rPr>
              <a:t>is_duplicate</a:t>
            </a:r>
            <a:endParaRPr lang="en-US" sz="2000" dirty="0">
              <a:solidFill>
                <a:schemeClr val="bg2">
                  <a:lumMod val="25000"/>
                </a:schemeClr>
              </a:solidFill>
            </a:endParaRPr>
          </a:p>
          <a:p>
            <a:pPr marL="561344" lvl="1" indent="-280672">
              <a:lnSpc>
                <a:spcPts val="3640"/>
              </a:lnSpc>
              <a:buFont typeface="Arial"/>
              <a:buChar char="•"/>
            </a:pPr>
            <a:r>
              <a:rPr lang="en-US" sz="2000" dirty="0">
                <a:solidFill>
                  <a:schemeClr val="bg2">
                    <a:lumMod val="25000"/>
                  </a:schemeClr>
                </a:solidFill>
              </a:rPr>
              <a:t>Number of rows in Train.csv = 404,290</a:t>
            </a:r>
          </a:p>
          <a:p>
            <a:pPr marL="0" indent="0">
              <a:buNone/>
            </a:pPr>
            <a:r>
              <a:rPr lang="en-US" sz="2400" dirty="0" smtClean="0">
                <a:solidFill>
                  <a:schemeClr val="tx1">
                    <a:lumMod val="65000"/>
                    <a:lumOff val="35000"/>
                  </a:schemeClr>
                </a:solidFill>
              </a:rPr>
              <a:t>Data Head:</a:t>
            </a:r>
            <a:endParaRPr lang="en-US" sz="2800" dirty="0">
              <a:solidFill>
                <a:srgbClr val="000000"/>
              </a:solidFill>
            </a:endParaRPr>
          </a:p>
        </p:txBody>
      </p:sp>
      <p:grpSp>
        <p:nvGrpSpPr>
          <p:cNvPr id="4" name="Group 2"/>
          <p:cNvGrpSpPr/>
          <p:nvPr/>
        </p:nvGrpSpPr>
        <p:grpSpPr>
          <a:xfrm>
            <a:off x="670107" y="336687"/>
            <a:ext cx="7791772" cy="788057"/>
            <a:chOff x="-64676" y="-119866"/>
            <a:chExt cx="7256426" cy="660400"/>
          </a:xfrm>
        </p:grpSpPr>
        <p:sp>
          <p:nvSpPr>
            <p:cNvPr id="5" name="Freeform 3"/>
            <p:cNvSpPr/>
            <p:nvPr/>
          </p:nvSpPr>
          <p:spPr>
            <a:xfrm>
              <a:off x="-64676" y="-119866"/>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pic>
        <p:nvPicPr>
          <p:cNvPr id="6" name="Picture 5"/>
          <p:cNvPicPr>
            <a:picLocks noChangeAspect="1"/>
          </p:cNvPicPr>
          <p:nvPr/>
        </p:nvPicPr>
        <p:blipFill>
          <a:blip r:embed="rId3"/>
          <a:srcRect/>
          <a:stretch>
            <a:fillRect/>
          </a:stretch>
        </p:blipFill>
        <p:spPr>
          <a:xfrm>
            <a:off x="803829" y="4725144"/>
            <a:ext cx="7524328" cy="1585315"/>
          </a:xfrm>
          <a:prstGeom prst="rect">
            <a:avLst/>
          </a:prstGeom>
        </p:spPr>
      </p:pic>
      <p:sp>
        <p:nvSpPr>
          <p:cNvPr id="2" name="TextBox 1"/>
          <p:cNvSpPr txBox="1"/>
          <p:nvPr/>
        </p:nvSpPr>
        <p:spPr>
          <a:xfrm>
            <a:off x="3795621" y="449685"/>
            <a:ext cx="1540743" cy="553998"/>
          </a:xfrm>
          <a:prstGeom prst="rect">
            <a:avLst/>
          </a:prstGeom>
          <a:noFill/>
        </p:spPr>
        <p:txBody>
          <a:bodyPr wrap="none" rtlCol="0">
            <a:spAutoFit/>
          </a:bodyPr>
          <a:lstStyle/>
          <a:p>
            <a:r>
              <a:rPr lang="en-US" sz="3000" dirty="0">
                <a:solidFill>
                  <a:schemeClr val="bg1"/>
                </a:solidFill>
              </a:rPr>
              <a:t>DATASET</a:t>
            </a:r>
            <a:endParaRPr lang="en-IN" sz="3000" dirty="0"/>
          </a:p>
        </p:txBody>
      </p:sp>
    </p:spTree>
    <p:extLst>
      <p:ext uri="{BB962C8B-B14F-4D97-AF65-F5344CB8AC3E}">
        <p14:creationId xmlns:p14="http://schemas.microsoft.com/office/powerpoint/2010/main" val="2339810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898085"/>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899592" y="398702"/>
            <a:ext cx="7272808" cy="553998"/>
          </a:xfrm>
          <a:prstGeom prst="rect">
            <a:avLst/>
          </a:prstGeom>
          <a:noFill/>
        </p:spPr>
        <p:txBody>
          <a:bodyPr wrap="square" rtlCol="0">
            <a:spAutoFit/>
          </a:bodyPr>
          <a:lstStyle/>
          <a:p>
            <a:pPr algn="ctr"/>
            <a:r>
              <a:rPr lang="en-US" sz="3000" dirty="0" smtClean="0">
                <a:solidFill>
                  <a:schemeClr val="bg1"/>
                </a:solidFill>
              </a:rPr>
              <a:t>STEPS AND TECHNIQUES THAT ARE USED</a:t>
            </a:r>
            <a:endParaRPr lang="en-IN" sz="3000" dirty="0" smtClean="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47" y="2274422"/>
            <a:ext cx="7995692" cy="335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2"/>
          <p:cNvGrpSpPr/>
          <p:nvPr/>
        </p:nvGrpSpPr>
        <p:grpSpPr>
          <a:xfrm flipV="1">
            <a:off x="755576" y="1484784"/>
            <a:ext cx="2890151" cy="567680"/>
            <a:chOff x="-64676" y="-329380"/>
            <a:chExt cx="7256426" cy="660400"/>
          </a:xfrm>
        </p:grpSpPr>
        <p:sp>
          <p:nvSpPr>
            <p:cNvPr id="8"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6" name="TextBox 5"/>
          <p:cNvSpPr txBox="1"/>
          <p:nvPr/>
        </p:nvSpPr>
        <p:spPr>
          <a:xfrm>
            <a:off x="899592" y="1568569"/>
            <a:ext cx="2520280" cy="400110"/>
          </a:xfrm>
          <a:prstGeom prst="rect">
            <a:avLst/>
          </a:prstGeom>
          <a:noFill/>
        </p:spPr>
        <p:txBody>
          <a:bodyPr wrap="square" rtlCol="0">
            <a:spAutoFit/>
          </a:bodyPr>
          <a:lstStyle/>
          <a:p>
            <a:r>
              <a:rPr lang="en-US" sz="2000" dirty="0">
                <a:solidFill>
                  <a:schemeClr val="bg1"/>
                </a:solidFill>
              </a:rPr>
              <a:t>Load the Data Set:</a:t>
            </a:r>
          </a:p>
        </p:txBody>
      </p:sp>
    </p:spTree>
    <p:extLst>
      <p:ext uri="{BB962C8B-B14F-4D97-AF65-F5344CB8AC3E}">
        <p14:creationId xmlns:p14="http://schemas.microsoft.com/office/powerpoint/2010/main" val="3775253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71600" y="455321"/>
            <a:ext cx="7272808" cy="584775"/>
          </a:xfrm>
          <a:prstGeom prst="rect">
            <a:avLst/>
          </a:prstGeom>
          <a:noFill/>
        </p:spPr>
        <p:txBody>
          <a:bodyPr wrap="square" rtlCol="0">
            <a:spAutoFit/>
          </a:bodyPr>
          <a:lstStyle/>
          <a:p>
            <a:r>
              <a:rPr lang="en-US" sz="3200" dirty="0">
                <a:solidFill>
                  <a:schemeClr val="bg1"/>
                </a:solidFill>
              </a:rPr>
              <a:t>Ratio of Similar and Non-similar questions:</a:t>
            </a:r>
            <a:endParaRPr lang="en-US" sz="36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6264696" cy="418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47190" y="5974236"/>
            <a:ext cx="6237605" cy="369332"/>
          </a:xfrm>
          <a:prstGeom prst="rect">
            <a:avLst/>
          </a:prstGeom>
          <a:noFill/>
        </p:spPr>
        <p:txBody>
          <a:bodyPr wrap="none" rtlCol="0">
            <a:spAutoFit/>
          </a:bodyPr>
          <a:lstStyle/>
          <a:p>
            <a:r>
              <a:rPr lang="en-US" dirty="0" smtClean="0">
                <a:latin typeface="Times New Roman" pitchFamily="18" charset="0"/>
                <a:cs typeface="Times New Roman" pitchFamily="18" charset="0"/>
              </a:rPr>
              <a:t>Distribution of Duplicate and No-Duplicate class are imbalanced.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06414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516876"/>
            <a:ext cx="7272808" cy="461665"/>
          </a:xfrm>
          <a:prstGeom prst="rect">
            <a:avLst/>
          </a:prstGeom>
          <a:noFill/>
        </p:spPr>
        <p:txBody>
          <a:bodyPr wrap="square" rtlCol="0">
            <a:spAutoFit/>
          </a:bodyPr>
          <a:lstStyle/>
          <a:p>
            <a:r>
              <a:rPr lang="en-US" sz="2400" dirty="0" smtClean="0">
                <a:solidFill>
                  <a:schemeClr val="bg1"/>
                </a:solidFill>
              </a:rPr>
              <a:t>Ratio of Unique Questions and Repeated Questions:</a:t>
            </a:r>
            <a:endParaRPr lang="en-US" sz="2400" dirty="0">
              <a:solidFill>
                <a:schemeClr val="bg1"/>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663" y="2060848"/>
            <a:ext cx="6042665" cy="4151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8222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70107" y="226659"/>
            <a:ext cx="7791772" cy="1042101"/>
            <a:chOff x="-64676" y="-329380"/>
            <a:chExt cx="7256426" cy="660400"/>
          </a:xfrm>
        </p:grpSpPr>
        <p:sp>
          <p:nvSpPr>
            <p:cNvPr id="5" name="Freeform 3"/>
            <p:cNvSpPr/>
            <p:nvPr/>
          </p:nvSpPr>
          <p:spPr>
            <a:xfrm>
              <a:off x="-64676" y="-329380"/>
              <a:ext cx="7256426" cy="660400"/>
            </a:xfrm>
            <a:custGeom>
              <a:avLst/>
              <a:gdLst/>
              <a:ahLst/>
              <a:cxnLst/>
              <a:rect l="l" t="t" r="r" b="b"/>
              <a:pathLst>
                <a:path w="7256426" h="660400">
                  <a:moveTo>
                    <a:pt x="7131966" y="660400"/>
                  </a:moveTo>
                  <a:lnTo>
                    <a:pt x="124460" y="660400"/>
                  </a:lnTo>
                  <a:cubicBezTo>
                    <a:pt x="55880" y="660400"/>
                    <a:pt x="0" y="604520"/>
                    <a:pt x="0" y="535940"/>
                  </a:cubicBezTo>
                  <a:lnTo>
                    <a:pt x="0" y="124460"/>
                  </a:lnTo>
                  <a:cubicBezTo>
                    <a:pt x="0" y="55880"/>
                    <a:pt x="55880" y="0"/>
                    <a:pt x="124460" y="0"/>
                  </a:cubicBezTo>
                  <a:lnTo>
                    <a:pt x="7131966" y="0"/>
                  </a:lnTo>
                  <a:cubicBezTo>
                    <a:pt x="7200547" y="0"/>
                    <a:pt x="7256426" y="55880"/>
                    <a:pt x="7256426" y="124460"/>
                  </a:cubicBezTo>
                  <a:lnTo>
                    <a:pt x="7256426" y="535940"/>
                  </a:lnTo>
                  <a:cubicBezTo>
                    <a:pt x="7256426" y="604520"/>
                    <a:pt x="7200547" y="660400"/>
                    <a:pt x="7131966" y="660400"/>
                  </a:cubicBezTo>
                  <a:close/>
                </a:path>
              </a:pathLst>
            </a:custGeom>
            <a:solidFill>
              <a:schemeClr val="tx1">
                <a:lumMod val="65000"/>
                <a:lumOff val="35000"/>
              </a:schemeClr>
            </a:solidFill>
          </p:spPr>
        </p:sp>
      </p:grpSp>
      <p:sp>
        <p:nvSpPr>
          <p:cNvPr id="2" name="TextBox 1"/>
          <p:cNvSpPr txBox="1"/>
          <p:nvPr/>
        </p:nvSpPr>
        <p:spPr>
          <a:xfrm>
            <a:off x="929589" y="516876"/>
            <a:ext cx="7272808" cy="461665"/>
          </a:xfrm>
          <a:prstGeom prst="rect">
            <a:avLst/>
          </a:prstGeom>
          <a:noFill/>
        </p:spPr>
        <p:txBody>
          <a:bodyPr wrap="square" rtlCol="0">
            <a:spAutoFit/>
          </a:bodyPr>
          <a:lstStyle/>
          <a:p>
            <a:r>
              <a:rPr lang="en-US" sz="2400" dirty="0" smtClean="0">
                <a:solidFill>
                  <a:schemeClr val="bg1"/>
                </a:solidFill>
              </a:rPr>
              <a:t>Basic Feature Extraction:</a:t>
            </a:r>
            <a:endParaRPr lang="en-US" sz="24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378" y="1844824"/>
            <a:ext cx="7279229"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808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739</TotalTime>
  <Words>687</Words>
  <Application>Microsoft Office PowerPoint</Application>
  <PresentationFormat>On-screen Show (4:3)</PresentationFormat>
  <Paragraphs>60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Composite</vt:lpstr>
      <vt:lpstr>Quora Question Pair Similarity</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QUESTION PAIR SIMILARITY</dc:title>
  <dc:creator>The White Wolf</dc:creator>
  <cp:lastModifiedBy>The White Wolf</cp:lastModifiedBy>
  <cp:revision>43</cp:revision>
  <dcterms:created xsi:type="dcterms:W3CDTF">2022-10-20T05:30:02Z</dcterms:created>
  <dcterms:modified xsi:type="dcterms:W3CDTF">2022-11-01T08:40:11Z</dcterms:modified>
</cp:coreProperties>
</file>