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595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12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11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964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96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590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589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05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95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85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27934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889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0">
            <a:extLst>
              <a:ext uri="{FF2B5EF4-FFF2-40B4-BE49-F238E27FC236}">
                <a16:creationId xmlns:a16="http://schemas.microsoft.com/office/drawing/2014/main" id="{37D505C3-540C-4E1B-AFF5-74A9D9BD3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 descr="Triangular abstract background">
            <a:extLst>
              <a:ext uri="{FF2B5EF4-FFF2-40B4-BE49-F238E27FC236}">
                <a16:creationId xmlns:a16="http://schemas.microsoft.com/office/drawing/2014/main" id="{DE11B94B-5E4B-4601-F236-20A50332A9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-1" y="10"/>
            <a:ext cx="12191980" cy="6857990"/>
          </a:xfrm>
          <a:prstGeom prst="rect">
            <a:avLst/>
          </a:prstGeom>
        </p:spPr>
      </p:pic>
      <p:sp>
        <p:nvSpPr>
          <p:cNvPr id="34" name="Freeform: Shape 22">
            <a:extLst>
              <a:ext uri="{FF2B5EF4-FFF2-40B4-BE49-F238E27FC236}">
                <a16:creationId xmlns:a16="http://schemas.microsoft.com/office/drawing/2014/main" id="{C5C14909-AFB2-4E07-A65C-633954901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24">
            <a:extLst>
              <a:ext uri="{FF2B5EF4-FFF2-40B4-BE49-F238E27FC236}">
                <a16:creationId xmlns:a16="http://schemas.microsoft.com/office/drawing/2014/main" id="{5BC4B016-0848-4634-83F9-FBC4C80CA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E6CC17-4828-158E-A6CB-0B91AE20D4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1" y="1181101"/>
            <a:ext cx="4953000" cy="22478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  <a:latin typeface="FuturaBT Book" panose="020B0802020204090303" pitchFamily="34" charset="0"/>
              </a:rPr>
              <a:t>NBA Finals Playoff Bracket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D3B77-16E1-EDF9-4C47-CCF1893D27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75294" y="3894667"/>
            <a:ext cx="3675626" cy="2223809"/>
          </a:xfrm>
        </p:spPr>
        <p:txBody>
          <a:bodyPr anchor="b">
            <a:normAutofit fontScale="85000" lnSpcReduction="20000"/>
          </a:bodyPr>
          <a:lstStyle/>
          <a:p>
            <a:pPr algn="r"/>
            <a:r>
              <a:rPr lang="en-US" dirty="0">
                <a:solidFill>
                  <a:srgbClr val="FFFFFF"/>
                </a:solidFill>
                <a:latin typeface="FuturaBT Book" panose="020B0802020204090303" pitchFamily="34" charset="0"/>
              </a:rPr>
              <a:t>Brian Brungardt</a:t>
            </a:r>
          </a:p>
          <a:p>
            <a:pPr algn="r"/>
            <a:r>
              <a:rPr lang="en-US" dirty="0">
                <a:solidFill>
                  <a:srgbClr val="FFFFFF"/>
                </a:solidFill>
                <a:latin typeface="FuturaBT Book" panose="020B0802020204090303" pitchFamily="34" charset="0"/>
              </a:rPr>
              <a:t>Liam Crawley</a:t>
            </a:r>
          </a:p>
          <a:p>
            <a:pPr algn="r"/>
            <a:r>
              <a:rPr lang="en-US" dirty="0">
                <a:solidFill>
                  <a:srgbClr val="FFFFFF"/>
                </a:solidFill>
                <a:latin typeface="FuturaBT Book" panose="020B0802020204090303" pitchFamily="34" charset="0"/>
              </a:rPr>
              <a:t>Nathan Fraser</a:t>
            </a:r>
          </a:p>
          <a:p>
            <a:pPr algn="r"/>
            <a:r>
              <a:rPr lang="en-US" dirty="0">
                <a:solidFill>
                  <a:srgbClr val="FFFFFF"/>
                </a:solidFill>
                <a:latin typeface="FuturaBT Book" panose="020B0802020204090303" pitchFamily="34" charset="0"/>
              </a:rPr>
              <a:t>Jack Hill</a:t>
            </a:r>
          </a:p>
          <a:p>
            <a:pPr algn="r"/>
            <a:r>
              <a:rPr lang="en-US" dirty="0">
                <a:solidFill>
                  <a:srgbClr val="FFFFFF"/>
                </a:solidFill>
                <a:latin typeface="FuturaBT Book" panose="020B0802020204090303" pitchFamily="34" charset="0"/>
              </a:rPr>
              <a:t>Christopher Hyland</a:t>
            </a:r>
          </a:p>
          <a:p>
            <a:pPr algn="r"/>
            <a:r>
              <a:rPr lang="en-US" dirty="0">
                <a:solidFill>
                  <a:srgbClr val="FFFFFF"/>
                </a:solidFill>
                <a:latin typeface="FuturaBT Book" panose="020B0802020204090303" pitchFamily="34" charset="0"/>
              </a:rPr>
              <a:t>Taylor Neal</a:t>
            </a:r>
          </a:p>
          <a:p>
            <a:pPr algn="r"/>
            <a:r>
              <a:rPr lang="en-US" dirty="0">
                <a:solidFill>
                  <a:srgbClr val="FFFFFF"/>
                </a:solidFill>
                <a:latin typeface="FuturaBT Book" panose="020B0802020204090303" pitchFamily="34" charset="0"/>
              </a:rPr>
              <a:t>Andy Wang</a:t>
            </a:r>
          </a:p>
        </p:txBody>
      </p:sp>
    </p:spTree>
    <p:extLst>
      <p:ext uri="{BB962C8B-B14F-4D97-AF65-F5344CB8AC3E}">
        <p14:creationId xmlns:p14="http://schemas.microsoft.com/office/powerpoint/2010/main" val="2985826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94708-61D8-32A4-337B-C032579A2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FuturaBT Book" panose="020B0802020204090303" pitchFamily="34" charset="0"/>
              </a:rPr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8EB73-C83A-C761-FC08-BE13E146A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Helvetica LT Pro" panose="020B0504020202020204" pitchFamily="34" charset="0"/>
              </a:rPr>
              <a:t>A model is being created to generate a predicted winner along with a complete bracket prediction for the 2022 NBA Finals.</a:t>
            </a:r>
          </a:p>
          <a:p>
            <a:r>
              <a:rPr lang="en-US" sz="2800" dirty="0">
                <a:latin typeface="Helvetica LT Pro" panose="020B0504020202020204" pitchFamily="34" charset="0"/>
              </a:rPr>
              <a:t>A Monte Carlo simulation is also performed with an iteration of 1000 times to predict how many games out of 1000 times a team will win the tournament.</a:t>
            </a:r>
          </a:p>
        </p:txBody>
      </p:sp>
    </p:spTree>
    <p:extLst>
      <p:ext uri="{BB962C8B-B14F-4D97-AF65-F5344CB8AC3E}">
        <p14:creationId xmlns:p14="http://schemas.microsoft.com/office/powerpoint/2010/main" val="202160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A3C0F-1C18-2BCA-6282-1FE139E88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BT Book" panose="020B0802020204090303" pitchFamily="34" charset="0"/>
              </a:rPr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CFF4B-C18F-AED7-EFC7-ACC1860B5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 LT Pro" panose="020B0504020202020204" pitchFamily="34" charset="0"/>
              </a:rPr>
              <a:t>We are using public data from </a:t>
            </a:r>
            <a:r>
              <a:rPr lang="en-US" i="1" dirty="0">
                <a:latin typeface="Helvetica LT Pro" panose="020B0504020202020204" pitchFamily="34" charset="0"/>
              </a:rPr>
              <a:t>sportsreference.com</a:t>
            </a:r>
            <a:r>
              <a:rPr lang="en-US" dirty="0">
                <a:latin typeface="Helvetica LT Pro" panose="020B0504020202020204" pitchFamily="34" charset="0"/>
              </a:rPr>
              <a:t> by aggregating the data into a database using SQL and GCP.</a:t>
            </a:r>
          </a:p>
          <a:p>
            <a:r>
              <a:rPr lang="en-US" dirty="0">
                <a:latin typeface="Helvetica LT Pro" panose="020B0504020202020204" pitchFamily="34" charset="0"/>
              </a:rPr>
              <a:t>A </a:t>
            </a:r>
            <a:r>
              <a:rPr lang="en-US" dirty="0" err="1">
                <a:latin typeface="Helvetica LT Pro" panose="020B0504020202020204" pitchFamily="34" charset="0"/>
              </a:rPr>
              <a:t>probit</a:t>
            </a:r>
            <a:r>
              <a:rPr lang="en-US" dirty="0">
                <a:latin typeface="Helvetica LT Pro" panose="020B0504020202020204" pitchFamily="34" charset="0"/>
              </a:rPr>
              <a:t> model is then constructed and trained on the newly created database, forming winning probabilities for each matchup of teams.</a:t>
            </a:r>
          </a:p>
          <a:p>
            <a:r>
              <a:rPr lang="en-US" dirty="0">
                <a:latin typeface="Helvetica LT Pro" panose="020B0504020202020204" pitchFamily="34" charset="0"/>
              </a:rPr>
              <a:t>A </a:t>
            </a:r>
            <a:r>
              <a:rPr lang="en-US" dirty="0" err="1">
                <a:latin typeface="Helvetica LT Pro" panose="020B0504020202020204" pitchFamily="34" charset="0"/>
              </a:rPr>
              <a:t>probit</a:t>
            </a:r>
            <a:r>
              <a:rPr lang="en-US" dirty="0">
                <a:latin typeface="Helvetica LT Pro" panose="020B0504020202020204" pitchFamily="34" charset="0"/>
              </a:rPr>
              <a:t> model is used because score differentials tend to follow a normal distribution pattern, giving us the best chance of having </a:t>
            </a:r>
            <a:r>
              <a:rPr lang="en-US">
                <a:latin typeface="Helvetica LT Pro" panose="020B0504020202020204" pitchFamily="34" charset="0"/>
              </a:rPr>
              <a:t>accurate predictions.</a:t>
            </a:r>
            <a:endParaRPr lang="en-US" dirty="0">
              <a:latin typeface="Helvetica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304255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Regatta Yellow">
      <a:dk1>
        <a:sysClr val="windowText" lastClr="000000"/>
      </a:dk1>
      <a:lt1>
        <a:sysClr val="window" lastClr="FFFFFF"/>
      </a:lt1>
      <a:dk2>
        <a:srgbClr val="181C30"/>
      </a:dk2>
      <a:lt2>
        <a:srgbClr val="C8E1F4"/>
      </a:lt2>
      <a:accent1>
        <a:srgbClr val="217ED3"/>
      </a:accent1>
      <a:accent2>
        <a:srgbClr val="B92525"/>
      </a:accent2>
      <a:accent3>
        <a:srgbClr val="18558C"/>
      </a:accent3>
      <a:accent4>
        <a:srgbClr val="1D8B35"/>
      </a:accent4>
      <a:accent5>
        <a:srgbClr val="EA75AA"/>
      </a:accent5>
      <a:accent6>
        <a:srgbClr val="F5A700"/>
      </a:accent6>
      <a:hlink>
        <a:srgbClr val="DB0000"/>
      </a:hlink>
      <a:folHlink>
        <a:srgbClr val="066BB6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141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FuturaBT Book</vt:lpstr>
      <vt:lpstr>Helvetica LT Pro</vt:lpstr>
      <vt:lpstr>Walbaum Display</vt:lpstr>
      <vt:lpstr>RegattaVTI</vt:lpstr>
      <vt:lpstr>NBA Finals Playoff Bracket</vt:lpstr>
      <vt:lpstr>Purpose</vt:lpstr>
      <vt:lpstr>Methods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NBA Finals Playoff Bracket</dc:title>
  <dc:creator>Brian Brungardt</dc:creator>
  <cp:lastModifiedBy>Brian Brungardt</cp:lastModifiedBy>
  <cp:revision>5</cp:revision>
  <dcterms:created xsi:type="dcterms:W3CDTF">2022-05-11T19:59:18Z</dcterms:created>
  <dcterms:modified xsi:type="dcterms:W3CDTF">2022-05-11T20:30:54Z</dcterms:modified>
</cp:coreProperties>
</file>