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4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95" r:id="rId10"/>
    <p:sldId id="263" r:id="rId11"/>
    <p:sldId id="291" r:id="rId12"/>
    <p:sldId id="290" r:id="rId13"/>
    <p:sldId id="292" r:id="rId14"/>
    <p:sldId id="293" r:id="rId15"/>
    <p:sldId id="294" r:id="rId16"/>
    <p:sldId id="267" r:id="rId17"/>
    <p:sldId id="268" r:id="rId18"/>
    <p:sldId id="296" r:id="rId19"/>
    <p:sldId id="297" r:id="rId20"/>
    <p:sldId id="298" r:id="rId21"/>
    <p:sldId id="299" r:id="rId22"/>
    <p:sldId id="300" r:id="rId23"/>
    <p:sldId id="301" r:id="rId24"/>
    <p:sldId id="274" r:id="rId25"/>
    <p:sldId id="302" r:id="rId26"/>
    <p:sldId id="303" r:id="rId27"/>
    <p:sldId id="304" r:id="rId28"/>
    <p:sldId id="305" r:id="rId29"/>
    <p:sldId id="306" r:id="rId30"/>
    <p:sldId id="280" r:id="rId31"/>
    <p:sldId id="307" r:id="rId32"/>
    <p:sldId id="281" r:id="rId33"/>
    <p:sldId id="308" r:id="rId34"/>
    <p:sldId id="282" r:id="rId35"/>
    <p:sldId id="309" r:id="rId36"/>
    <p:sldId id="310" r:id="rId37"/>
    <p:sldId id="311" r:id="rId38"/>
    <p:sldId id="312" r:id="rId39"/>
    <p:sldId id="286" r:id="rId40"/>
    <p:sldId id="287" r:id="rId41"/>
    <p:sldId id="288" r:id="rId42"/>
    <p:sldId id="289" r:id="rId43"/>
  </p:sldIdLst>
  <p:sldSz cx="12192000" cy="6858000"/>
  <p:notesSz cx="6858000" cy="9144000"/>
  <p:embeddedFontLs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Montserrat Light" panose="020B0604020202020204" pitchFamily="2" charset="0"/>
      <p:regular r:id="rId49"/>
      <p:bold r:id="rId50"/>
      <p:italic r:id="rId51"/>
      <p:boldItalic r:id="rId52"/>
    </p:embeddedFont>
    <p:embeddedFont>
      <p:font typeface="Roboto Mono" panose="020B0604020202020204" charset="0"/>
      <p:regular r:id="rId53"/>
      <p:bold r:id="rId54"/>
      <p:italic r:id="rId55"/>
      <p:boldItalic r:id="rId56"/>
    </p:embeddedFont>
    <p:embeddedFont>
      <p:font typeface="Roboto Mono Light" panose="020B0604020202020204" charset="0"/>
      <p:regular r:id="rId57"/>
      <p:bold r:id="rId58"/>
      <p:italic r:id="rId59"/>
      <p:boldItalic r:id="rId60"/>
    </p:embeddedFont>
    <p:embeddedFont>
      <p:font typeface="Roboto Mono Medium" panose="020B0604020202020204" charset="0"/>
      <p:regular r:id="rId61"/>
      <p:bold r:id="rId62"/>
      <p:italic r:id="rId63"/>
      <p:boldItalic r:id="rId64"/>
    </p:embeddedFont>
    <p:embeddedFont>
      <p:font typeface="Sora" panose="020B0604020202020204" charset="0"/>
      <p:regular r:id="rId65"/>
      <p:bold r:id="rId6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7" roundtripDataSignature="AMtx7mjxhOICIoDviFNG13H5ziLP7lzJ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Gaya Medium 2 - Akse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font" Target="fonts/font3.fntdata"/><Relationship Id="rId63" Type="http://schemas.openxmlformats.org/officeDocument/2006/relationships/font" Target="fonts/font19.fntdata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font" Target="fonts/font14.fntdata"/><Relationship Id="rId66" Type="http://schemas.openxmlformats.org/officeDocument/2006/relationships/font" Target="fonts/font22.fntdata"/><Relationship Id="rId5" Type="http://schemas.openxmlformats.org/officeDocument/2006/relationships/slide" Target="slides/slide3.xml"/><Relationship Id="rId61" Type="http://schemas.openxmlformats.org/officeDocument/2006/relationships/font" Target="fonts/font17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font" Target="fonts/font4.fntdata"/><Relationship Id="rId56" Type="http://schemas.openxmlformats.org/officeDocument/2006/relationships/font" Target="fonts/font12.fntdata"/><Relationship Id="rId64" Type="http://schemas.openxmlformats.org/officeDocument/2006/relationships/font" Target="fonts/font20.fntdata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font" Target="fonts/font7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2.fntdata"/><Relationship Id="rId59" Type="http://schemas.openxmlformats.org/officeDocument/2006/relationships/font" Target="fonts/font15.fntdata"/><Relationship Id="rId67" Type="http://customschemas.google.com/relationships/presentationmetadata" Target="meta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10.fntdata"/><Relationship Id="rId62" Type="http://schemas.openxmlformats.org/officeDocument/2006/relationships/font" Target="fonts/font18.fntdata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5.fntdata"/><Relationship Id="rId57" Type="http://schemas.openxmlformats.org/officeDocument/2006/relationships/font" Target="fonts/font13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60" Type="http://schemas.openxmlformats.org/officeDocument/2006/relationships/font" Target="fonts/font16.fntdata"/><Relationship Id="rId65" Type="http://schemas.openxmlformats.org/officeDocument/2006/relationships/font" Target="fonts/font2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font" Target="fonts/font6.fntdata"/><Relationship Id="rId55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42ad2f6649_0_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1" name="Google Shape;231;g142ad2f664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5756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42ad2f6649_0_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1" name="Google Shape;231;g142ad2f664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46197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42ad2f6649_0_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1" name="Google Shape;231;g142ad2f664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789327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42ad2f6649_0_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1" name="Google Shape;231;g142ad2f664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9429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42ad2f6649_0_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1" name="Google Shape;231;g142ad2f664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75966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42ad2f6649_0_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5" name="Google Shape;255;g142ad2f6649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42ad2f664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g142ad2f6649_0_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Transisi antar outline</a:t>
            </a:r>
            <a:endParaRPr/>
          </a:p>
        </p:txBody>
      </p:sp>
      <p:sp>
        <p:nvSpPr>
          <p:cNvPr id="262" name="Google Shape;262;g142ad2f6649_0_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42ad2f6649_0_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1" name="Google Shape;231;g142ad2f664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303561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42ad2f6649_0_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1" name="Google Shape;231;g142ad2f664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789548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42ad2f6649_0_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1" name="Google Shape;231;g142ad2f664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02301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42ad2f6649_0_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1" name="Google Shape;231;g142ad2f664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354264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42ad2f6649_0_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1" name="Google Shape;231;g142ad2f664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089829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42ad2f6649_0_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5" name="Google Shape;255;g142ad2f6649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459940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42ad2f664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g142ad2f6649_0_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Transisi antar outline</a:t>
            </a:r>
            <a:endParaRPr/>
          </a:p>
        </p:txBody>
      </p:sp>
      <p:sp>
        <p:nvSpPr>
          <p:cNvPr id="298" name="Google Shape;298;g142ad2f6649_0_6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42ad2f6649_0_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1" name="Google Shape;231;g142ad2f664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38027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42ad2f6649_0_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1" name="Google Shape;231;g142ad2f664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806494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42ad2f6649_0_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1" name="Google Shape;231;g142ad2f664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957832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42ad2f6649_0_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1" name="Google Shape;231;g142ad2f664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308714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42ad2f6649_0_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5" name="Google Shape;255;g142ad2f6649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104164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42ad2f6649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g142ad2f6649_0_1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Transisi antar outline</a:t>
            </a:r>
            <a:endParaRPr/>
          </a:p>
        </p:txBody>
      </p:sp>
      <p:sp>
        <p:nvSpPr>
          <p:cNvPr id="334" name="Google Shape;334;g142ad2f6649_0_1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Transisi antar outline</a:t>
            </a:r>
            <a:endParaRPr/>
          </a:p>
        </p:txBody>
      </p:sp>
      <p:sp>
        <p:nvSpPr>
          <p:cNvPr id="202" name="Google Shape;202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42ad2f6649_0_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1" name="Google Shape;231;g142ad2f664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185785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42ad2f6649_0_1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9" name="Google Shape;339;g142ad2f6649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42ad2f6649_0_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5" name="Google Shape;255;g142ad2f6649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322121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42ad2f6649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g142ad2f6649_0_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Transisi antar outline</a:t>
            </a:r>
            <a:endParaRPr/>
          </a:p>
        </p:txBody>
      </p:sp>
      <p:sp>
        <p:nvSpPr>
          <p:cNvPr id="346" name="Google Shape;346;g142ad2f6649_0_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42ad2f6649_0_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1" name="Google Shape;231;g142ad2f664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449201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42ad2f6649_0_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1" name="Google Shape;231;g142ad2f664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936199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42ad2f6649_0_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1" name="Google Shape;231;g142ad2f664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990262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42ad2f6649_0_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1" name="Google Shape;231;g142ad2f664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30846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42ad2f6649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g142ad2f6649_0_1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Transisi antar outline</a:t>
            </a:r>
            <a:endParaRPr/>
          </a:p>
        </p:txBody>
      </p:sp>
      <p:sp>
        <p:nvSpPr>
          <p:cNvPr id="370" name="Google Shape;370;g142ad2f6649_0_1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42ad2f6649_0_1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5" name="Google Shape;375;g142ad2f6649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451da43991_0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1" name="Google Shape;381;g1451da43991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7" name="Google Shape;3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42ad2f6649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g142ad2f6649_0_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Transisi antar outline</a:t>
            </a:r>
            <a:endParaRPr/>
          </a:p>
        </p:txBody>
      </p:sp>
      <p:sp>
        <p:nvSpPr>
          <p:cNvPr id="214" name="Google Shape;214;g142ad2f6649_0_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42ad2f6649_0_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9" name="Google Shape;219;g142ad2f664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42ad2f6649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g142ad2f6649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Transisi antar outline</a:t>
            </a:r>
            <a:endParaRPr/>
          </a:p>
        </p:txBody>
      </p:sp>
      <p:sp>
        <p:nvSpPr>
          <p:cNvPr id="226" name="Google Shape;226;g142ad2f6649_0_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42ad2f6649_0_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1" name="Google Shape;231;g142ad2f664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29596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42ad2f6649_0_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1" name="Google Shape;231;g142ad2f664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9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2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50998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  <a:defRPr sz="32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72"/>
          <p:cNvSpPr txBox="1">
            <a:spLocks noGrp="1"/>
          </p:cNvSpPr>
          <p:nvPr>
            <p:ph type="body" idx="1"/>
          </p:nvPr>
        </p:nvSpPr>
        <p:spPr>
          <a:xfrm>
            <a:off x="388943" y="1825625"/>
            <a:ext cx="1150998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32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8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4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94" name="Google Shape;94;p72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rgbClr val="1038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95" name="Google Shape;95;p72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72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72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sz="800" b="0" i="0" u="none" strike="noStrike" cap="non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98" name="Google Shape;98;p72"/>
          <p:cNvCxnSpPr/>
          <p:nvPr/>
        </p:nvCxnSpPr>
        <p:spPr>
          <a:xfrm>
            <a:off x="504885" y="1224951"/>
            <a:ext cx="3640347" cy="0"/>
          </a:xfrm>
          <a:prstGeom prst="straightConnector1">
            <a:avLst/>
          </a:prstGeom>
          <a:noFill/>
          <a:ln w="28575" cap="flat" cmpd="sng">
            <a:solidFill>
              <a:srgbClr val="F3C14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3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4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  <a:defRPr sz="32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01" name="Google Shape;101;p73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rgbClr val="1038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02" name="Google Shape;102;p73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7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73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73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sz="800" b="0" i="0" u="none" strike="noStrike" cap="non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106" name="Google Shape;106;p73"/>
          <p:cNvCxnSpPr/>
          <p:nvPr/>
        </p:nvCxnSpPr>
        <p:spPr>
          <a:xfrm>
            <a:off x="504885" y="1224951"/>
            <a:ext cx="3640347" cy="0"/>
          </a:xfrm>
          <a:prstGeom prst="straightConnector1">
            <a:avLst/>
          </a:prstGeom>
          <a:noFill/>
          <a:ln w="28575" cap="flat" cmpd="sng">
            <a:solidFill>
              <a:srgbClr val="F3C14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4"/>
          <p:cNvSpPr txBox="1">
            <a:spLocks noGrp="1"/>
          </p:cNvSpPr>
          <p:nvPr>
            <p:ph type="title"/>
          </p:nvPr>
        </p:nvSpPr>
        <p:spPr>
          <a:xfrm>
            <a:off x="316523" y="2691441"/>
            <a:ext cx="11582400" cy="896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4400"/>
              <a:buFont typeface="Sora"/>
              <a:buNone/>
              <a:defRPr sz="44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74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rgbClr val="1038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10" name="Google Shape;110;p74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74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7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74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sz="800" b="0" i="0" u="none" strike="noStrike" cap="non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114" name="Google Shape;114;p74"/>
          <p:cNvCxnSpPr/>
          <p:nvPr/>
        </p:nvCxnSpPr>
        <p:spPr>
          <a:xfrm>
            <a:off x="3969975" y="3588007"/>
            <a:ext cx="4252050" cy="0"/>
          </a:xfrm>
          <a:prstGeom prst="straightConnector1">
            <a:avLst/>
          </a:prstGeom>
          <a:noFill/>
          <a:ln w="28575" cap="flat" cmpd="sng">
            <a:solidFill>
              <a:srgbClr val="F3C14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5"/>
          <p:cNvSpPr txBox="1"/>
          <p:nvPr/>
        </p:nvSpPr>
        <p:spPr>
          <a:xfrm>
            <a:off x="2499208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117;p75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rgbClr val="1038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18" name="Google Shape;118;p75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75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75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sz="800" b="0" i="0" u="none" strike="noStrike" cap="non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  <p15:guide id="2" pos="7440">
          <p15:clr>
            <a:srgbClr val="FBAE40"/>
          </p15:clr>
        </p15:guide>
        <p15:guide id="3" orient="horz" pos="192">
          <p15:clr>
            <a:srgbClr val="FBAE40"/>
          </p15:clr>
        </p15:guide>
        <p15:guide id="4" orient="horz" pos="412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6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1912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  <a:defRPr sz="32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76"/>
          <p:cNvSpPr txBox="1">
            <a:spLocks noGrp="1"/>
          </p:cNvSpPr>
          <p:nvPr>
            <p:ph type="body" idx="1"/>
          </p:nvPr>
        </p:nvSpPr>
        <p:spPr>
          <a:xfrm>
            <a:off x="388943" y="1825625"/>
            <a:ext cx="5854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32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8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4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76"/>
          <p:cNvSpPr txBox="1">
            <a:spLocks noGrp="1"/>
          </p:cNvSpPr>
          <p:nvPr>
            <p:ph type="body" idx="2"/>
          </p:nvPr>
        </p:nvSpPr>
        <p:spPr>
          <a:xfrm>
            <a:off x="6172199" y="1825625"/>
            <a:ext cx="563085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32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8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4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25" name="Google Shape;125;p76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rgbClr val="1038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26" name="Google Shape;126;p76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7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76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76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sz="800" b="0" i="0" u="none" strike="noStrike" cap="non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7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39188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Roboto Mono Medium"/>
              <a:buNone/>
              <a:defRPr sz="3200"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77"/>
          <p:cNvSpPr txBox="1">
            <a:spLocks noGrp="1"/>
          </p:cNvSpPr>
          <p:nvPr>
            <p:ph type="body" idx="1"/>
          </p:nvPr>
        </p:nvSpPr>
        <p:spPr>
          <a:xfrm>
            <a:off x="388944" y="1681163"/>
            <a:ext cx="560863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2400"/>
              <a:buNone/>
              <a:defRPr sz="2400" b="1"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3" name="Google Shape;133;p77"/>
          <p:cNvSpPr txBox="1">
            <a:spLocks noGrp="1"/>
          </p:cNvSpPr>
          <p:nvPr>
            <p:ph type="body" idx="2"/>
          </p:nvPr>
        </p:nvSpPr>
        <p:spPr>
          <a:xfrm>
            <a:off x="388944" y="2505075"/>
            <a:ext cx="5608632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32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8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4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7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60863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2400"/>
              <a:buNone/>
              <a:defRPr sz="2400" b="1"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5" name="Google Shape;135;p7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608632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32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8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4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36" name="Google Shape;136;p77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rgbClr val="1038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37" name="Google Shape;137;p77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7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77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77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sz="800" b="0" i="0" u="none" strike="noStrike" cap="non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78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rgbClr val="1038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43" name="Google Shape;143;p78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78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78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sz="800" b="0" i="0" u="none" strike="noStrike" cap="non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9"/>
          <p:cNvSpPr txBox="1">
            <a:spLocks noGrp="1"/>
          </p:cNvSpPr>
          <p:nvPr>
            <p:ph type="title"/>
          </p:nvPr>
        </p:nvSpPr>
        <p:spPr>
          <a:xfrm>
            <a:off x="388944" y="457200"/>
            <a:ext cx="4383082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800"/>
              <a:buFont typeface="Roboto Mono Light"/>
              <a:buNone/>
              <a:defRPr sz="2800">
                <a:solidFill>
                  <a:srgbClr val="103864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7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619868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2800"/>
              <a:buChar char="•"/>
              <a:defRPr sz="2800"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400"/>
              <a:buChar char="•"/>
              <a:defRPr sz="2400"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 sz="2000"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800"/>
              <a:buChar char="•"/>
              <a:defRPr sz="1800"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800"/>
              <a:buChar char="•"/>
              <a:defRPr sz="1800"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50" name="Google Shape;150;p79"/>
          <p:cNvSpPr txBox="1">
            <a:spLocks noGrp="1"/>
          </p:cNvSpPr>
          <p:nvPr>
            <p:ph type="body" idx="2"/>
          </p:nvPr>
        </p:nvSpPr>
        <p:spPr>
          <a:xfrm>
            <a:off x="388944" y="2057400"/>
            <a:ext cx="4383082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1200"/>
              <a:buNone/>
              <a:defRPr sz="1200"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151" name="Google Shape;151;p79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rgbClr val="1038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52" name="Google Shape;152;p79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7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79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79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sz="800" b="0" i="0" u="none" strike="noStrike" cap="non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0"/>
          <p:cNvSpPr txBox="1">
            <a:spLocks noGrp="1"/>
          </p:cNvSpPr>
          <p:nvPr>
            <p:ph type="title"/>
          </p:nvPr>
        </p:nvSpPr>
        <p:spPr>
          <a:xfrm>
            <a:off x="388944" y="457200"/>
            <a:ext cx="4383082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Roboto Mono Medium"/>
              <a:buNone/>
              <a:defRPr sz="3200"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80"/>
          <p:cNvSpPr>
            <a:spLocks noGrp="1"/>
          </p:cNvSpPr>
          <p:nvPr>
            <p:ph type="pic" idx="2"/>
          </p:nvPr>
        </p:nvSpPr>
        <p:spPr>
          <a:xfrm>
            <a:off x="5183188" y="457201"/>
            <a:ext cx="6619868" cy="5403850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Google Shape;159;p80"/>
          <p:cNvSpPr txBox="1">
            <a:spLocks noGrp="1"/>
          </p:cNvSpPr>
          <p:nvPr>
            <p:ph type="body" idx="1"/>
          </p:nvPr>
        </p:nvSpPr>
        <p:spPr>
          <a:xfrm>
            <a:off x="388944" y="2057400"/>
            <a:ext cx="4383082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1200"/>
              <a:buNone/>
              <a:defRPr sz="1200"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160" name="Google Shape;160;p80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rgbClr val="1038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61" name="Google Shape;161;p80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8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80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80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sz="800" b="0" i="0" u="none" strike="noStrike" cap="non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1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1411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Roboto Mono Medium"/>
              <a:buNone/>
              <a:defRPr sz="3200"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81"/>
          <p:cNvSpPr txBox="1">
            <a:spLocks noGrp="1"/>
          </p:cNvSpPr>
          <p:nvPr>
            <p:ph type="body" idx="1"/>
          </p:nvPr>
        </p:nvSpPr>
        <p:spPr>
          <a:xfrm rot="5400000">
            <a:off x="3920330" y="-1705762"/>
            <a:ext cx="4351338" cy="1141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32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8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4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68" name="Google Shape;168;p81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rgbClr val="1038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69" name="Google Shape;169;p81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81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81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sz="800" b="0" i="0" u="none" strike="noStrike" cap="non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2"/>
          <p:cNvSpPr txBox="1">
            <a:spLocks noGrp="1"/>
          </p:cNvSpPr>
          <p:nvPr>
            <p:ph type="title"/>
          </p:nvPr>
        </p:nvSpPr>
        <p:spPr>
          <a:xfrm rot="5400000">
            <a:off x="7563391" y="1841431"/>
            <a:ext cx="5497039" cy="3174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Roboto Mono"/>
              <a:buNone/>
              <a:defRPr sz="3200"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82"/>
          <p:cNvSpPr txBox="1">
            <a:spLocks noGrp="1"/>
          </p:cNvSpPr>
          <p:nvPr>
            <p:ph type="body" idx="1"/>
          </p:nvPr>
        </p:nvSpPr>
        <p:spPr>
          <a:xfrm rot="5400000">
            <a:off x="1732201" y="-663336"/>
            <a:ext cx="5497040" cy="818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32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8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4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6" name="Google Shape;176;p82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rgbClr val="1038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77" name="Google Shape;177;p82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8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82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82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sz="800" b="0" i="0" u="none" strike="noStrike" cap="non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8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8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8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8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8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8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8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9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9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1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39274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  <a:defRPr sz="3200" b="0" i="0" u="none" strike="noStrike" cap="non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71"/>
          <p:cNvSpPr txBox="1">
            <a:spLocks noGrp="1"/>
          </p:cNvSpPr>
          <p:nvPr>
            <p:ph type="body" idx="1"/>
          </p:nvPr>
        </p:nvSpPr>
        <p:spPr>
          <a:xfrm>
            <a:off x="388943" y="1825625"/>
            <a:ext cx="1139274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87" name="Google Shape;87;p7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71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rgbClr val="1038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89" name="Google Shape;89;p71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71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1"/>
          <p:cNvGrpSpPr/>
          <p:nvPr/>
        </p:nvGrpSpPr>
        <p:grpSpPr>
          <a:xfrm>
            <a:off x="1352100" y="2431013"/>
            <a:ext cx="9487800" cy="1199299"/>
            <a:chOff x="1352101" y="2247783"/>
            <a:chExt cx="9487800" cy="1199299"/>
          </a:xfrm>
        </p:grpSpPr>
        <p:sp>
          <p:nvSpPr>
            <p:cNvPr id="187" name="Google Shape;187;p1"/>
            <p:cNvSpPr txBox="1"/>
            <p:nvPr/>
          </p:nvSpPr>
          <p:spPr>
            <a:xfrm>
              <a:off x="1352101" y="2247783"/>
              <a:ext cx="94878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400"/>
                <a:buFont typeface="Sora"/>
                <a:buNone/>
              </a:pPr>
              <a:r>
                <a:rPr lang="en-US" sz="4400" dirty="0" err="1">
                  <a:solidFill>
                    <a:srgbClr val="FFFFFF"/>
                  </a:solidFill>
                  <a:latin typeface="Sora"/>
                  <a:ea typeface="Sora"/>
                  <a:cs typeface="Sora"/>
                  <a:sym typeface="Sora"/>
                </a:rPr>
                <a:t>Premi</a:t>
              </a:r>
              <a:r>
                <a:rPr lang="en-US" sz="4400" dirty="0">
                  <a:solidFill>
                    <a:srgbClr val="FFFFFF"/>
                  </a:solidFill>
                  <a:latin typeface="Sora"/>
                  <a:ea typeface="Sora"/>
                  <a:cs typeface="Sora"/>
                  <a:sym typeface="Sora"/>
                </a:rPr>
                <a:t> </a:t>
              </a:r>
              <a:r>
                <a:rPr lang="en-US" sz="4400" dirty="0" err="1">
                  <a:solidFill>
                    <a:srgbClr val="FFFFFF"/>
                  </a:solidFill>
                  <a:latin typeface="Sora"/>
                  <a:ea typeface="Sora"/>
                  <a:cs typeface="Sora"/>
                  <a:sym typeface="Sora"/>
                </a:rPr>
                <a:t>Asuransi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3306290" y="3044482"/>
              <a:ext cx="5579400" cy="402600"/>
            </a:xfrm>
            <a:prstGeom prst="roundRect">
              <a:avLst>
                <a:gd name="adj" fmla="val 50000"/>
              </a:avLst>
            </a:prstGeom>
            <a:solidFill>
              <a:srgbClr val="F3C14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03864"/>
                </a:buClr>
                <a:buSzPts val="1800"/>
                <a:buFont typeface="Sora"/>
                <a:buNone/>
              </a:pPr>
              <a:r>
                <a:rPr lang="en-US" sz="1800" dirty="0">
                  <a:solidFill>
                    <a:srgbClr val="103864"/>
                  </a:solidFill>
                  <a:latin typeface="Sora"/>
                  <a:ea typeface="Sora"/>
                  <a:cs typeface="Sora"/>
                  <a:sym typeface="Sora"/>
                </a:rPr>
                <a:t>Probability Course - </a:t>
              </a:r>
              <a:r>
                <a:rPr lang="en-US" sz="1800" dirty="0" err="1">
                  <a:solidFill>
                    <a:srgbClr val="103864"/>
                  </a:solidFill>
                  <a:latin typeface="Sora"/>
                  <a:ea typeface="Sora"/>
                  <a:cs typeface="Sora"/>
                  <a:sym typeface="Sora"/>
                </a:rPr>
                <a:t>Sekolah</a:t>
              </a:r>
              <a:r>
                <a:rPr lang="en-US" sz="1800" dirty="0">
                  <a:solidFill>
                    <a:srgbClr val="103864"/>
                  </a:solidFill>
                  <a:latin typeface="Sora"/>
                  <a:ea typeface="Sora"/>
                  <a:cs typeface="Sora"/>
                  <a:sym typeface="Sora"/>
                </a:rPr>
                <a:t> Data </a:t>
              </a:r>
              <a:r>
                <a:rPr lang="en-US" sz="1800" dirty="0" err="1">
                  <a:solidFill>
                    <a:srgbClr val="103864"/>
                  </a:solidFill>
                  <a:latin typeface="Sora"/>
                  <a:ea typeface="Sora"/>
                  <a:cs typeface="Sora"/>
                  <a:sym typeface="Sora"/>
                </a:rPr>
                <a:t>Pacmann</a:t>
              </a:r>
              <a:endParaRPr sz="18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pic>
        <p:nvPicPr>
          <p:cNvPr id="189" name="Google Shape;189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12083" y="224287"/>
            <a:ext cx="1572882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 txBox="1"/>
          <p:nvPr/>
        </p:nvSpPr>
        <p:spPr>
          <a:xfrm>
            <a:off x="10662473" y="6414143"/>
            <a:ext cx="128592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Montserrat Light"/>
              <a:buNone/>
            </a:pPr>
            <a:r>
              <a:rPr lang="en-US" sz="800" b="0" i="0" u="none" strike="noStrike" cap="non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"/>
          <p:cNvSpPr txBox="1"/>
          <p:nvPr/>
        </p:nvSpPr>
        <p:spPr>
          <a:xfrm>
            <a:off x="496312" y="6414143"/>
            <a:ext cx="78899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Montserrat Light"/>
              <a:buNone/>
            </a:pPr>
            <a:r>
              <a:rPr lang="en-US" sz="800" b="0" i="0" u="none" strike="noStrike" cap="non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2" name="Google Shape;192;p1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2" name="Google Shape;187;p1">
            <a:extLst>
              <a:ext uri="{FF2B5EF4-FFF2-40B4-BE49-F238E27FC236}">
                <a16:creationId xmlns:a16="http://schemas.microsoft.com/office/drawing/2014/main" id="{FC4484AF-12FC-501F-9BBA-DCC7DF7A882D}"/>
              </a:ext>
            </a:extLst>
          </p:cNvPr>
          <p:cNvSpPr txBox="1"/>
          <p:nvPr/>
        </p:nvSpPr>
        <p:spPr>
          <a:xfrm>
            <a:off x="1352089" y="4951602"/>
            <a:ext cx="948780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Sora"/>
              <a:buNone/>
            </a:pPr>
            <a:r>
              <a:rPr lang="en-US" sz="2000" b="0" i="0" u="none" strike="noStrike" cap="none" dirty="0">
                <a:solidFill>
                  <a:srgbClr val="FFFFFF"/>
                </a:solidFill>
                <a:latin typeface="Sora"/>
                <a:cs typeface="Sora"/>
                <a:sym typeface="Sora"/>
              </a:rPr>
              <a:t>Prese</a:t>
            </a:r>
            <a:r>
              <a:rPr lang="en-US" sz="2000" dirty="0">
                <a:solidFill>
                  <a:srgbClr val="FFFFFF"/>
                </a:solidFill>
                <a:latin typeface="Sora"/>
                <a:cs typeface="Sora"/>
                <a:sym typeface="Sora"/>
              </a:rPr>
              <a:t>nted by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Sora"/>
              <a:buNone/>
            </a:pPr>
            <a:endParaRPr lang="en-US" sz="20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Sora"/>
              <a:buNone/>
            </a:pPr>
            <a:r>
              <a:rPr lang="en-US" sz="2000" dirty="0">
                <a:solidFill>
                  <a:schemeClr val="bg1"/>
                </a:solidFill>
              </a:rPr>
              <a:t>AFIF NOFIAN SAHAR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42ad2f6649_0_84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/>
              <a:t>Rata-rata BMI</a:t>
            </a:r>
            <a:endParaRPr dirty="0"/>
          </a:p>
        </p:txBody>
      </p:sp>
      <p:sp>
        <p:nvSpPr>
          <p:cNvPr id="234" name="Google Shape;234;g142ad2f6649_0_84"/>
          <p:cNvSpPr txBox="1"/>
          <p:nvPr/>
        </p:nvSpPr>
        <p:spPr>
          <a:xfrm>
            <a:off x="388943" y="1650542"/>
            <a:ext cx="113889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Mencari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rata-rata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bmi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antara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jenis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kelamin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dan status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 </a:t>
            </a: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" name="Google Shape;234;g142ad2f6649_0_84">
            <a:extLst>
              <a:ext uri="{FF2B5EF4-FFF2-40B4-BE49-F238E27FC236}">
                <a16:creationId xmlns:a16="http://schemas.microsoft.com/office/drawing/2014/main" id="{5F3C3B85-D684-5A5C-117B-BF75ACD113D1}"/>
              </a:ext>
            </a:extLst>
          </p:cNvPr>
          <p:cNvSpPr txBox="1"/>
          <p:nvPr/>
        </p:nvSpPr>
        <p:spPr>
          <a:xfrm>
            <a:off x="388943" y="4607355"/>
            <a:ext cx="11388900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Rata-rata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bmi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pengguna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asuransi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30.663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Rata-rata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bmi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dan non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30.708 dan 30.652</a:t>
            </a:r>
          </a:p>
          <a:p>
            <a:pPr marL="457200" indent="-355600"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Rata-rata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bmi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perempuan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laki-laki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30.378 dan 30.943</a:t>
            </a:r>
          </a:p>
          <a:p>
            <a:pPr marL="457200" indent="-355600"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Rata-rata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bmi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sex vs smoker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tercantum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pada table</a:t>
            </a:r>
          </a:p>
          <a:p>
            <a:pPr marL="457200" indent="-355600"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Composisi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pengguna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asuransi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tercantum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pada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tabel</a:t>
            </a: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9AE38F8B-5109-0323-0ED3-AACB0B942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343448"/>
              </p:ext>
            </p:extLst>
          </p:nvPr>
        </p:nvGraphicFramePr>
        <p:xfrm>
          <a:off x="575353" y="2050611"/>
          <a:ext cx="5774076" cy="2114550"/>
        </p:xfrm>
        <a:graphic>
          <a:graphicData uri="http://schemas.openxmlformats.org/drawingml/2006/table">
            <a:tbl>
              <a:tblPr/>
              <a:tblGrid>
                <a:gridCol w="1338915">
                  <a:extLst>
                    <a:ext uri="{9D8B030D-6E8A-4147-A177-3AD203B41FA5}">
                      <a16:colId xmlns:a16="http://schemas.microsoft.com/office/drawing/2014/main" val="2812786075"/>
                    </a:ext>
                  </a:extLst>
                </a:gridCol>
                <a:gridCol w="1359837">
                  <a:extLst>
                    <a:ext uri="{9D8B030D-6E8A-4147-A177-3AD203B41FA5}">
                      <a16:colId xmlns:a16="http://schemas.microsoft.com/office/drawing/2014/main" val="3782450388"/>
                    </a:ext>
                  </a:extLst>
                </a:gridCol>
                <a:gridCol w="1171552">
                  <a:extLst>
                    <a:ext uri="{9D8B030D-6E8A-4147-A177-3AD203B41FA5}">
                      <a16:colId xmlns:a16="http://schemas.microsoft.com/office/drawing/2014/main" val="1622874641"/>
                    </a:ext>
                  </a:extLst>
                </a:gridCol>
                <a:gridCol w="1903772">
                  <a:extLst>
                    <a:ext uri="{9D8B030D-6E8A-4147-A177-3AD203B41FA5}">
                      <a16:colId xmlns:a16="http://schemas.microsoft.com/office/drawing/2014/main" val="1254660543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Rata-rata </a:t>
                      </a:r>
                      <a:r>
                        <a:rPr lang="en-US" sz="1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dari</a:t>
                      </a:r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 </a:t>
                      </a:r>
                      <a:r>
                        <a:rPr lang="en-US" sz="1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bmi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8929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Rata-rata </a:t>
                      </a:r>
                      <a:r>
                        <a:rPr lang="en-US" sz="1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dari</a:t>
                      </a:r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 </a:t>
                      </a:r>
                      <a:r>
                        <a:rPr lang="en-US" sz="1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bmi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Smoker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956750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Sex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Rata-rata </a:t>
                      </a:r>
                      <a:r>
                        <a:rPr lang="en-US" sz="1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Keseluruhan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9106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female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30.540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29.608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30.378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71794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male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30.771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31.504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30.943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847564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Rata-rata </a:t>
                      </a:r>
                      <a:r>
                        <a:rPr lang="en-US" sz="1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Keseluruhan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30.652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30.708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30.663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619894"/>
                  </a:ext>
                </a:extLst>
              </a:tr>
            </a:tbl>
          </a:graphicData>
        </a:graphic>
      </p:graphicFrame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FE0A91DD-D348-BFAB-9CF9-FDA2D292A2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139103"/>
              </p:ext>
            </p:extLst>
          </p:nvPr>
        </p:nvGraphicFramePr>
        <p:xfrm>
          <a:off x="6535839" y="2050611"/>
          <a:ext cx="5428413" cy="2114552"/>
        </p:xfrm>
        <a:graphic>
          <a:graphicData uri="http://schemas.openxmlformats.org/drawingml/2006/table">
            <a:tbl>
              <a:tblPr/>
              <a:tblGrid>
                <a:gridCol w="1867841">
                  <a:extLst>
                    <a:ext uri="{9D8B030D-6E8A-4147-A177-3AD203B41FA5}">
                      <a16:colId xmlns:a16="http://schemas.microsoft.com/office/drawing/2014/main" val="3777363719"/>
                    </a:ext>
                  </a:extLst>
                </a:gridCol>
                <a:gridCol w="1021475">
                  <a:extLst>
                    <a:ext uri="{9D8B030D-6E8A-4147-A177-3AD203B41FA5}">
                      <a16:colId xmlns:a16="http://schemas.microsoft.com/office/drawing/2014/main" val="975795999"/>
                    </a:ext>
                  </a:extLst>
                </a:gridCol>
                <a:gridCol w="773403">
                  <a:extLst>
                    <a:ext uri="{9D8B030D-6E8A-4147-A177-3AD203B41FA5}">
                      <a16:colId xmlns:a16="http://schemas.microsoft.com/office/drawing/2014/main" val="722881347"/>
                    </a:ext>
                  </a:extLst>
                </a:gridCol>
                <a:gridCol w="1765694">
                  <a:extLst>
                    <a:ext uri="{9D8B030D-6E8A-4147-A177-3AD203B41FA5}">
                      <a16:colId xmlns:a16="http://schemas.microsoft.com/office/drawing/2014/main" val="2745803277"/>
                    </a:ext>
                  </a:extLst>
                </a:gridCol>
              </a:tblGrid>
              <a:tr h="264319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v-S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jumlah pengguna berdasarkan berat badan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285401"/>
                  </a:ext>
                </a:extLst>
              </a:tr>
              <a:tr h="2643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Hitung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dari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 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Smoker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307239"/>
                  </a:ext>
                </a:extLst>
              </a:tr>
              <a:tr h="2643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bmi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Total Keseluruhan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947875"/>
                  </a:ext>
                </a:extLst>
              </a:tr>
              <a:tr h="2643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&lt;18.5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089232"/>
                  </a:ext>
                </a:extLst>
              </a:tr>
              <a:tr h="2643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18.5-24.5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3614143"/>
                  </a:ext>
                </a:extLst>
              </a:tr>
              <a:tr h="2643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24.5-30.5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332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415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8571683"/>
                  </a:ext>
                </a:extLst>
              </a:tr>
              <a:tr h="2643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&gt;30.5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561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705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1355684"/>
                  </a:ext>
                </a:extLst>
              </a:tr>
              <a:tr h="2643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Total Keseluruhan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1064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274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1338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380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0716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42ad2f6649_0_84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/>
              <a:t>Rata-rata </a:t>
            </a:r>
            <a:r>
              <a:rPr lang="en-US" dirty="0" err="1"/>
              <a:t>Tagihan</a:t>
            </a:r>
            <a:r>
              <a:rPr lang="en-US" dirty="0"/>
              <a:t> Analisa I</a:t>
            </a:r>
            <a:endParaRPr dirty="0"/>
          </a:p>
        </p:txBody>
      </p:sp>
      <p:sp>
        <p:nvSpPr>
          <p:cNvPr id="234" name="Google Shape;234;g142ad2f6649_0_84"/>
          <p:cNvSpPr txBox="1"/>
          <p:nvPr/>
        </p:nvSpPr>
        <p:spPr>
          <a:xfrm>
            <a:off x="388943" y="1650542"/>
            <a:ext cx="113889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Mencari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rata-rata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antara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jenis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kelamin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dan status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 </a:t>
            </a: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" name="Google Shape;234;g142ad2f6649_0_84">
            <a:extLst>
              <a:ext uri="{FF2B5EF4-FFF2-40B4-BE49-F238E27FC236}">
                <a16:creationId xmlns:a16="http://schemas.microsoft.com/office/drawing/2014/main" id="{5F3C3B85-D684-5A5C-117B-BF75ACD113D1}"/>
              </a:ext>
            </a:extLst>
          </p:cNvPr>
          <p:cNvSpPr txBox="1"/>
          <p:nvPr/>
        </p:nvSpPr>
        <p:spPr>
          <a:xfrm>
            <a:off x="388943" y="4607355"/>
            <a:ext cx="1138890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Rata-rata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pengguna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asuransi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13270.422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usd</a:t>
            </a: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Rata-rata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dan non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32050.232 dan 8434.268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usd</a:t>
            </a: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indent="-355600"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Rata-rata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perempuan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laki-laki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12569.579 dan 13956.751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usd</a:t>
            </a: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indent="-355600"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Rata-rata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sex vs smoker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tercantum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pada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tabel</a:t>
            </a: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6D77952C-034A-A1DD-1CF2-FEEB081CB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925587"/>
              </p:ext>
            </p:extLst>
          </p:nvPr>
        </p:nvGraphicFramePr>
        <p:xfrm>
          <a:off x="963156" y="2050611"/>
          <a:ext cx="8201391" cy="1800225"/>
        </p:xfrm>
        <a:graphic>
          <a:graphicData uri="http://schemas.openxmlformats.org/drawingml/2006/table">
            <a:tbl>
              <a:tblPr/>
              <a:tblGrid>
                <a:gridCol w="1901772">
                  <a:extLst>
                    <a:ext uri="{9D8B030D-6E8A-4147-A177-3AD203B41FA5}">
                      <a16:colId xmlns:a16="http://schemas.microsoft.com/office/drawing/2014/main" val="2699801364"/>
                    </a:ext>
                  </a:extLst>
                </a:gridCol>
                <a:gridCol w="1931487">
                  <a:extLst>
                    <a:ext uri="{9D8B030D-6E8A-4147-A177-3AD203B41FA5}">
                      <a16:colId xmlns:a16="http://schemas.microsoft.com/office/drawing/2014/main" val="3785191495"/>
                    </a:ext>
                  </a:extLst>
                </a:gridCol>
                <a:gridCol w="1664050">
                  <a:extLst>
                    <a:ext uri="{9D8B030D-6E8A-4147-A177-3AD203B41FA5}">
                      <a16:colId xmlns:a16="http://schemas.microsoft.com/office/drawing/2014/main" val="2600759523"/>
                    </a:ext>
                  </a:extLst>
                </a:gridCol>
                <a:gridCol w="2704082">
                  <a:extLst>
                    <a:ext uri="{9D8B030D-6E8A-4147-A177-3AD203B41FA5}">
                      <a16:colId xmlns:a16="http://schemas.microsoft.com/office/drawing/2014/main" val="2073908890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Rata-rata </a:t>
                      </a:r>
                      <a:r>
                        <a:rPr lang="en-US" sz="1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Tagihan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38539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Rata-rata </a:t>
                      </a:r>
                      <a:r>
                        <a:rPr lang="en-US" sz="1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Tagihan</a:t>
                      </a:r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Smoker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005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Sex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Rata-rata </a:t>
                      </a:r>
                      <a:r>
                        <a:rPr lang="en-US" sz="1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Keseluruhan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9921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female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8762.297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30678.996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12569.579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65694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male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8087.205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33042.006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13956.751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271592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Rata-rata </a:t>
                      </a:r>
                      <a:r>
                        <a:rPr lang="en-US" sz="1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Keseluruhan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8434.268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32050.232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13270.422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0490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794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42ad2f6649_0_84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/>
              <a:t>Rata-rata </a:t>
            </a:r>
            <a:r>
              <a:rPr lang="en-US" dirty="0" err="1"/>
              <a:t>Tagihan</a:t>
            </a:r>
            <a:r>
              <a:rPr lang="en-US" dirty="0"/>
              <a:t> Analisa II</a:t>
            </a:r>
            <a:endParaRPr dirty="0"/>
          </a:p>
        </p:txBody>
      </p:sp>
      <p:sp>
        <p:nvSpPr>
          <p:cNvPr id="234" name="Google Shape;234;g142ad2f6649_0_84"/>
          <p:cNvSpPr txBox="1"/>
          <p:nvPr/>
        </p:nvSpPr>
        <p:spPr>
          <a:xfrm>
            <a:off x="388943" y="1650542"/>
            <a:ext cx="113889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Mencari</a:t>
            </a:r>
            <a:r>
              <a:rPr lang="en-US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rata-rata </a:t>
            </a:r>
            <a:r>
              <a:rPr lang="en-US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dalam</a:t>
            </a:r>
            <a:r>
              <a:rPr lang="en-US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rentang</a:t>
            </a:r>
            <a:r>
              <a:rPr lang="en-US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umur</a:t>
            </a:r>
            <a:r>
              <a:rPr lang="en-US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dibawah</a:t>
            </a:r>
            <a:r>
              <a:rPr lang="en-US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25 </a:t>
            </a:r>
            <a:r>
              <a:rPr lang="en-US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tahun</a:t>
            </a:r>
            <a:r>
              <a:rPr lang="en-US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atau</a:t>
            </a:r>
            <a:r>
              <a:rPr lang="en-US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diatas</a:t>
            </a:r>
            <a:r>
              <a:rPr lang="en-US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25 </a:t>
            </a:r>
            <a:r>
              <a:rPr lang="en-US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tahun</a:t>
            </a:r>
            <a:r>
              <a:rPr lang="en-US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status </a:t>
            </a:r>
            <a:r>
              <a:rPr lang="en-US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merokok</a:t>
            </a:r>
            <a:r>
              <a:rPr lang="en-US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endParaRPr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" name="Google Shape;234;g142ad2f6649_0_84">
            <a:extLst>
              <a:ext uri="{FF2B5EF4-FFF2-40B4-BE49-F238E27FC236}">
                <a16:creationId xmlns:a16="http://schemas.microsoft.com/office/drawing/2014/main" id="{5F3C3B85-D684-5A5C-117B-BF75ACD113D1}"/>
              </a:ext>
            </a:extLst>
          </p:cNvPr>
          <p:cNvSpPr txBox="1"/>
          <p:nvPr/>
        </p:nvSpPr>
        <p:spPr>
          <a:xfrm>
            <a:off x="388943" y="5207458"/>
            <a:ext cx="1138890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Rata-rata </a:t>
            </a:r>
            <a:r>
              <a:rPr lang="en-US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pengguna</a:t>
            </a:r>
            <a:r>
              <a:rPr lang="en-US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asuransi</a:t>
            </a:r>
            <a:r>
              <a:rPr lang="en-US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dibawah</a:t>
            </a:r>
            <a:r>
              <a:rPr lang="en-US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25 </a:t>
            </a:r>
            <a:r>
              <a:rPr lang="en-US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tahun</a:t>
            </a:r>
            <a:r>
              <a:rPr lang="en-US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9011.340 </a:t>
            </a:r>
            <a:r>
              <a:rPr lang="en-US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usd</a:t>
            </a:r>
            <a:r>
              <a:rPr lang="en-US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dan </a:t>
            </a:r>
            <a:r>
              <a:rPr lang="en-US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diatas</a:t>
            </a:r>
            <a:r>
              <a:rPr lang="en-US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25 </a:t>
            </a:r>
            <a:r>
              <a:rPr lang="en-US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tahun</a:t>
            </a:r>
            <a:r>
              <a:rPr lang="en-US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14387.427 </a:t>
            </a:r>
            <a:r>
              <a:rPr lang="en-US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usd</a:t>
            </a:r>
            <a:endParaRPr lang="en-US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Rata-rata </a:t>
            </a:r>
            <a:r>
              <a:rPr lang="en-US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dan non </a:t>
            </a:r>
            <a:r>
              <a:rPr lang="en-US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diatas</a:t>
            </a:r>
            <a:r>
              <a:rPr lang="en-US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25 </a:t>
            </a:r>
            <a:r>
              <a:rPr lang="en-US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tahun</a:t>
            </a:r>
            <a:r>
              <a:rPr lang="en-US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33242.856 dan 9617.850  </a:t>
            </a:r>
            <a:r>
              <a:rPr lang="en-US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usd</a:t>
            </a:r>
            <a:endParaRPr lang="en-US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Rata-rata </a:t>
            </a:r>
            <a:r>
              <a:rPr lang="en-US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dan non </a:t>
            </a:r>
            <a:r>
              <a:rPr lang="en-US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dibawah</a:t>
            </a:r>
            <a:r>
              <a:rPr lang="en-US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25 </a:t>
            </a:r>
            <a:r>
              <a:rPr lang="en-US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tahun</a:t>
            </a:r>
            <a:r>
              <a:rPr lang="en-US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27796.538 dan 3841.103  dan  </a:t>
            </a:r>
            <a:r>
              <a:rPr lang="en-US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usd</a:t>
            </a:r>
            <a:endParaRPr lang="en-US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indent="-355600"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Rata-rata </a:t>
            </a:r>
            <a:r>
              <a:rPr lang="en-US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rentang</a:t>
            </a:r>
            <a:r>
              <a:rPr lang="en-US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umur</a:t>
            </a:r>
            <a:r>
              <a:rPr lang="en-US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vs smoker </a:t>
            </a:r>
            <a:r>
              <a:rPr lang="en-US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tercantum</a:t>
            </a:r>
            <a:r>
              <a:rPr lang="en-US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pada </a:t>
            </a:r>
            <a:r>
              <a:rPr lang="en-US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tabel</a:t>
            </a:r>
            <a:endParaRPr lang="en-US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  <p:graphicFrame>
        <p:nvGraphicFramePr>
          <p:cNvPr id="12" name="Tabel 11">
            <a:extLst>
              <a:ext uri="{FF2B5EF4-FFF2-40B4-BE49-F238E27FC236}">
                <a16:creationId xmlns:a16="http://schemas.microsoft.com/office/drawing/2014/main" id="{93663723-E7E3-B23C-5BB5-1A70AAE243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222508"/>
              </p:ext>
            </p:extLst>
          </p:nvPr>
        </p:nvGraphicFramePr>
        <p:xfrm>
          <a:off x="388943" y="2032198"/>
          <a:ext cx="6268710" cy="2887980"/>
        </p:xfrm>
        <a:graphic>
          <a:graphicData uri="http://schemas.openxmlformats.org/drawingml/2006/table">
            <a:tbl>
              <a:tblPr/>
              <a:tblGrid>
                <a:gridCol w="2283271">
                  <a:extLst>
                    <a:ext uri="{9D8B030D-6E8A-4147-A177-3AD203B41FA5}">
                      <a16:colId xmlns:a16="http://schemas.microsoft.com/office/drawing/2014/main" val="3115219846"/>
                    </a:ext>
                  </a:extLst>
                </a:gridCol>
                <a:gridCol w="1079925">
                  <a:extLst>
                    <a:ext uri="{9D8B030D-6E8A-4147-A177-3AD203B41FA5}">
                      <a16:colId xmlns:a16="http://schemas.microsoft.com/office/drawing/2014/main" val="3073968774"/>
                    </a:ext>
                  </a:extLst>
                </a:gridCol>
                <a:gridCol w="1033644">
                  <a:extLst>
                    <a:ext uri="{9D8B030D-6E8A-4147-A177-3AD203B41FA5}">
                      <a16:colId xmlns:a16="http://schemas.microsoft.com/office/drawing/2014/main" val="1140695942"/>
                    </a:ext>
                  </a:extLst>
                </a:gridCol>
                <a:gridCol w="1871870">
                  <a:extLst>
                    <a:ext uri="{9D8B030D-6E8A-4147-A177-3AD203B41FA5}">
                      <a16:colId xmlns:a16="http://schemas.microsoft.com/office/drawing/2014/main" val="71583393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Rata-rata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tagihan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pengguna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diatas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 25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tahun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15743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Rata-rata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dari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  charges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Smoker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3986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Rata-rata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Keseluruhan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2560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25-29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5532.617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26875.337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9524.781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62947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30-34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5774.409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29752.137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11223.893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9486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35-39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6929.335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30827.436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12282.509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901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40-44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8131.467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31823.048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13922.742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12159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45-49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10116.310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33601.102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14845.886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1007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50-54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12347.260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37216.934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16869.019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92593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55-59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13165.662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38014.572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16077.643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55518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60-65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15232.710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40630.695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21248.022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7245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Rata-rata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Keseluruhan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9617.850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33242.856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14387.427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316924"/>
                  </a:ext>
                </a:extLst>
              </a:tr>
            </a:tbl>
          </a:graphicData>
        </a:graphic>
      </p:graphicFrame>
      <p:graphicFrame>
        <p:nvGraphicFramePr>
          <p:cNvPr id="14" name="Tabel 13">
            <a:extLst>
              <a:ext uri="{FF2B5EF4-FFF2-40B4-BE49-F238E27FC236}">
                <a16:creationId xmlns:a16="http://schemas.microsoft.com/office/drawing/2014/main" id="{FA8B2468-3C04-40E1-EA25-7BA2AD11F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774410"/>
              </p:ext>
            </p:extLst>
          </p:nvPr>
        </p:nvGraphicFramePr>
        <p:xfrm>
          <a:off x="6820212" y="2032198"/>
          <a:ext cx="5128635" cy="1840230"/>
        </p:xfrm>
        <a:graphic>
          <a:graphicData uri="http://schemas.openxmlformats.org/drawingml/2006/table">
            <a:tbl>
              <a:tblPr/>
              <a:tblGrid>
                <a:gridCol w="1512130">
                  <a:extLst>
                    <a:ext uri="{9D8B030D-6E8A-4147-A177-3AD203B41FA5}">
                      <a16:colId xmlns:a16="http://schemas.microsoft.com/office/drawing/2014/main" val="2346849200"/>
                    </a:ext>
                  </a:extLst>
                </a:gridCol>
                <a:gridCol w="1130157">
                  <a:extLst>
                    <a:ext uri="{9D8B030D-6E8A-4147-A177-3AD203B41FA5}">
                      <a16:colId xmlns:a16="http://schemas.microsoft.com/office/drawing/2014/main" val="1926935159"/>
                    </a:ext>
                  </a:extLst>
                </a:gridCol>
                <a:gridCol w="954910">
                  <a:extLst>
                    <a:ext uri="{9D8B030D-6E8A-4147-A177-3AD203B41FA5}">
                      <a16:colId xmlns:a16="http://schemas.microsoft.com/office/drawing/2014/main" val="1914792476"/>
                    </a:ext>
                  </a:extLst>
                </a:gridCol>
                <a:gridCol w="1531438">
                  <a:extLst>
                    <a:ext uri="{9D8B030D-6E8A-4147-A177-3AD203B41FA5}">
                      <a16:colId xmlns:a16="http://schemas.microsoft.com/office/drawing/2014/main" val="3078538819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Rata-rata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tagihan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pengguna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dibawah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 25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tahun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69056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Rata-rata </a:t>
                      </a:r>
                      <a:r>
                        <a:rPr lang="en-US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dari</a:t>
                      </a: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  charges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Smoker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4462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Age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Rata-rata </a:t>
                      </a:r>
                      <a:r>
                        <a:rPr lang="en-US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Keseluruhan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471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15-19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3365.420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26390.232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8407.349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3905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20-24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4299.644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29202.844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9598.197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45717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Rata-rata </a:t>
                      </a:r>
                      <a:r>
                        <a:rPr lang="en-US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Keseluruhan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3841.103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27796.538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9011.340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61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308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42ad2f6649_0_84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/>
              <a:t>Rata-rata </a:t>
            </a:r>
            <a:r>
              <a:rPr lang="en-US" dirty="0" err="1"/>
              <a:t>Tagihan</a:t>
            </a:r>
            <a:r>
              <a:rPr lang="en-US" dirty="0"/>
              <a:t> Analisa III</a:t>
            </a:r>
            <a:endParaRPr dirty="0"/>
          </a:p>
        </p:txBody>
      </p:sp>
      <p:sp>
        <p:nvSpPr>
          <p:cNvPr id="234" name="Google Shape;234;g142ad2f6649_0_84"/>
          <p:cNvSpPr txBox="1"/>
          <p:nvPr/>
        </p:nvSpPr>
        <p:spPr>
          <a:xfrm>
            <a:off x="388943" y="1650542"/>
            <a:ext cx="113889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Mencari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rata-rata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berdasarkan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body mass index  </a:t>
            </a: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" name="Google Shape;234;g142ad2f6649_0_84">
            <a:extLst>
              <a:ext uri="{FF2B5EF4-FFF2-40B4-BE49-F238E27FC236}">
                <a16:creationId xmlns:a16="http://schemas.microsoft.com/office/drawing/2014/main" id="{5F3C3B85-D684-5A5C-117B-BF75ACD113D1}"/>
              </a:ext>
            </a:extLst>
          </p:cNvPr>
          <p:cNvSpPr txBox="1"/>
          <p:nvPr/>
        </p:nvSpPr>
        <p:spPr>
          <a:xfrm>
            <a:off x="388943" y="4607355"/>
            <a:ext cx="113889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Rata-rata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pengguna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asuransi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pada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bmi</a:t>
            </a: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	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Dibawah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normal : 8852.201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total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pengguna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20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	Normal : 10075.623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total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pengguna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198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	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Diatas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normal : 11116.517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total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pengguna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415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	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Obesitas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: 15560.926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total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pengguna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705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487450FA-4503-20E8-9AB0-A77E91CF5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822771"/>
              </p:ext>
            </p:extLst>
          </p:nvPr>
        </p:nvGraphicFramePr>
        <p:xfrm>
          <a:off x="388943" y="2124448"/>
          <a:ext cx="6124873" cy="2423160"/>
        </p:xfrm>
        <a:graphic>
          <a:graphicData uri="http://schemas.openxmlformats.org/drawingml/2006/table">
            <a:tbl>
              <a:tblPr/>
              <a:tblGrid>
                <a:gridCol w="1905166">
                  <a:extLst>
                    <a:ext uri="{9D8B030D-6E8A-4147-A177-3AD203B41FA5}">
                      <a16:colId xmlns:a16="http://schemas.microsoft.com/office/drawing/2014/main" val="2338645065"/>
                    </a:ext>
                  </a:extLst>
                </a:gridCol>
                <a:gridCol w="1102163">
                  <a:extLst>
                    <a:ext uri="{9D8B030D-6E8A-4147-A177-3AD203B41FA5}">
                      <a16:colId xmlns:a16="http://schemas.microsoft.com/office/drawing/2014/main" val="285738786"/>
                    </a:ext>
                  </a:extLst>
                </a:gridCol>
                <a:gridCol w="1212378">
                  <a:extLst>
                    <a:ext uri="{9D8B030D-6E8A-4147-A177-3AD203B41FA5}">
                      <a16:colId xmlns:a16="http://schemas.microsoft.com/office/drawing/2014/main" val="366100754"/>
                    </a:ext>
                  </a:extLst>
                </a:gridCol>
                <a:gridCol w="1905166">
                  <a:extLst>
                    <a:ext uri="{9D8B030D-6E8A-4147-A177-3AD203B41FA5}">
                      <a16:colId xmlns:a16="http://schemas.microsoft.com/office/drawing/2014/main" val="1329728025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v-S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Rata-rata tagihan pengguna berdasarkan berat badan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9584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Rata-rata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dari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  charges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Smoker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3345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bmi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Rata-rata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Keseluruhan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2553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&lt;18.5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5532.992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18809.825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8852.201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1814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18.5-24.5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7423.870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19924.989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10075.623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5349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24.5-30.5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8332.091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22254.222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11116.517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8519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&gt;30.5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8853.277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41692.809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15560.926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15723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Rata-rata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Keseluruhan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8434.268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32050.232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13270.422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099165"/>
                  </a:ext>
                </a:extLst>
              </a:tr>
            </a:tbl>
          </a:graphicData>
        </a:graphic>
      </p:graphicFrame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C731D125-24ED-899C-4F49-5C60F8796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581396"/>
              </p:ext>
            </p:extLst>
          </p:nvPr>
        </p:nvGraphicFramePr>
        <p:xfrm>
          <a:off x="6750121" y="2091814"/>
          <a:ext cx="5198725" cy="2114552"/>
        </p:xfrm>
        <a:graphic>
          <a:graphicData uri="http://schemas.openxmlformats.org/drawingml/2006/table">
            <a:tbl>
              <a:tblPr/>
              <a:tblGrid>
                <a:gridCol w="1788808">
                  <a:extLst>
                    <a:ext uri="{9D8B030D-6E8A-4147-A177-3AD203B41FA5}">
                      <a16:colId xmlns:a16="http://schemas.microsoft.com/office/drawing/2014/main" val="3777363719"/>
                    </a:ext>
                  </a:extLst>
                </a:gridCol>
                <a:gridCol w="978253">
                  <a:extLst>
                    <a:ext uri="{9D8B030D-6E8A-4147-A177-3AD203B41FA5}">
                      <a16:colId xmlns:a16="http://schemas.microsoft.com/office/drawing/2014/main" val="975795999"/>
                    </a:ext>
                  </a:extLst>
                </a:gridCol>
                <a:gridCol w="740679">
                  <a:extLst>
                    <a:ext uri="{9D8B030D-6E8A-4147-A177-3AD203B41FA5}">
                      <a16:colId xmlns:a16="http://schemas.microsoft.com/office/drawing/2014/main" val="722881347"/>
                    </a:ext>
                  </a:extLst>
                </a:gridCol>
                <a:gridCol w="1690985">
                  <a:extLst>
                    <a:ext uri="{9D8B030D-6E8A-4147-A177-3AD203B41FA5}">
                      <a16:colId xmlns:a16="http://schemas.microsoft.com/office/drawing/2014/main" val="2745803277"/>
                    </a:ext>
                  </a:extLst>
                </a:gridCol>
              </a:tblGrid>
              <a:tr h="264319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v-S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Jumlah pengguna pengguna berdasarkan berat badan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285401"/>
                  </a:ext>
                </a:extLst>
              </a:tr>
              <a:tr h="2643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Hitung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dari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 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Smoker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307239"/>
                  </a:ext>
                </a:extLst>
              </a:tr>
              <a:tr h="2643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bmi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Total Keseluruhan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947875"/>
                  </a:ext>
                </a:extLst>
              </a:tr>
              <a:tr h="2643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&lt;18.5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089232"/>
                  </a:ext>
                </a:extLst>
              </a:tr>
              <a:tr h="2643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18.5-24.5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3614143"/>
                  </a:ext>
                </a:extLst>
              </a:tr>
              <a:tr h="2643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24.5-30.5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332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415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8571683"/>
                  </a:ext>
                </a:extLst>
              </a:tr>
              <a:tr h="2643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&gt;30.5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561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705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1355684"/>
                  </a:ext>
                </a:extLst>
              </a:tr>
              <a:tr h="2643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Total Keseluruhan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1064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274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1338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380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4088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42ad2f6649_0_84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/>
              <a:t>Rata-rata </a:t>
            </a:r>
            <a:r>
              <a:rPr lang="en-US" dirty="0" err="1"/>
              <a:t>Tagihan</a:t>
            </a:r>
            <a:r>
              <a:rPr lang="en-US" dirty="0"/>
              <a:t> Analisa VI</a:t>
            </a:r>
            <a:endParaRPr dirty="0"/>
          </a:p>
        </p:txBody>
      </p:sp>
      <p:sp>
        <p:nvSpPr>
          <p:cNvPr id="234" name="Google Shape;234;g142ad2f6649_0_84"/>
          <p:cNvSpPr txBox="1"/>
          <p:nvPr/>
        </p:nvSpPr>
        <p:spPr>
          <a:xfrm>
            <a:off x="388943" y="1650542"/>
            <a:ext cx="113889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Mencari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rata-rata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berdasarkan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tanggungan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anak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" name="Google Shape;234;g142ad2f6649_0_84">
            <a:extLst>
              <a:ext uri="{FF2B5EF4-FFF2-40B4-BE49-F238E27FC236}">
                <a16:creationId xmlns:a16="http://schemas.microsoft.com/office/drawing/2014/main" id="{5F3C3B85-D684-5A5C-117B-BF75ACD113D1}"/>
              </a:ext>
            </a:extLst>
          </p:cNvPr>
          <p:cNvSpPr txBox="1"/>
          <p:nvPr/>
        </p:nvSpPr>
        <p:spPr>
          <a:xfrm>
            <a:off x="388943" y="4583830"/>
            <a:ext cx="113889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Rata-rata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pengguna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tanggungan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anak</a:t>
            </a: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	0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anak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: 12365.976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	1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anak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: 12731.172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	2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anak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: 15073.564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	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dst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. . 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712F5958-F44A-A2BB-58BE-50190FD45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533757"/>
              </p:ext>
            </p:extLst>
          </p:nvPr>
        </p:nvGraphicFramePr>
        <p:xfrm>
          <a:off x="414157" y="2050611"/>
          <a:ext cx="8565456" cy="2228850"/>
        </p:xfrm>
        <a:graphic>
          <a:graphicData uri="http://schemas.openxmlformats.org/drawingml/2006/table">
            <a:tbl>
              <a:tblPr/>
              <a:tblGrid>
                <a:gridCol w="3122384">
                  <a:extLst>
                    <a:ext uri="{9D8B030D-6E8A-4147-A177-3AD203B41FA5}">
                      <a16:colId xmlns:a16="http://schemas.microsoft.com/office/drawing/2014/main" val="3105317590"/>
                    </a:ext>
                  </a:extLst>
                </a:gridCol>
                <a:gridCol w="1476803">
                  <a:extLst>
                    <a:ext uri="{9D8B030D-6E8A-4147-A177-3AD203B41FA5}">
                      <a16:colId xmlns:a16="http://schemas.microsoft.com/office/drawing/2014/main" val="2384133978"/>
                    </a:ext>
                  </a:extLst>
                </a:gridCol>
                <a:gridCol w="1413511">
                  <a:extLst>
                    <a:ext uri="{9D8B030D-6E8A-4147-A177-3AD203B41FA5}">
                      <a16:colId xmlns:a16="http://schemas.microsoft.com/office/drawing/2014/main" val="1886666789"/>
                    </a:ext>
                  </a:extLst>
                </a:gridCol>
                <a:gridCol w="2552758">
                  <a:extLst>
                    <a:ext uri="{9D8B030D-6E8A-4147-A177-3AD203B41FA5}">
                      <a16:colId xmlns:a16="http://schemas.microsoft.com/office/drawing/2014/main" val="2303426247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algn="l" fontAlgn="b"/>
                      <a:r>
                        <a:rPr lang="sv-S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Rata-rata tagihan pengguna berdasarkan tanggungan anak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4011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Rata-rata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dari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  charges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Smoker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5742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anak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Rata-rata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Keseluruhan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7698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7611.793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31341.364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12365.976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3829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8303.109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31822.654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12731.172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39056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9493.094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33844.236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15073.564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06207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9614.519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32724.915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15355.318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9890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12121.344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26532.277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13850.656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8397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8183.846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19023.260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8786.035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2035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Rata-rata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Keseluruhan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8434.268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32050.232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13270.422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281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0644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2ad2f6649_0_94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/>
              <a:t>Analysis</a:t>
            </a:r>
            <a:endParaRPr/>
          </a:p>
        </p:txBody>
      </p:sp>
      <p:sp>
        <p:nvSpPr>
          <p:cNvPr id="258" name="Google Shape;258;g142ad2f6649_0_94"/>
          <p:cNvSpPr txBox="1"/>
          <p:nvPr/>
        </p:nvSpPr>
        <p:spPr>
          <a:xfrm>
            <a:off x="401515" y="1584375"/>
            <a:ext cx="11388900" cy="45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Sebagian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besar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pengguna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asuransi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mereka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diatas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25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tahun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rata-rata 39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tahun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 Adapun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umur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paling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muda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18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tahun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dan paling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tua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64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tahun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</a:t>
            </a:r>
          </a:p>
          <a:p>
            <a:pPr marL="28575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Courier New" panose="02070309020205020404" pitchFamily="49" charset="0"/>
              <a:buChar char="o"/>
            </a:pPr>
            <a:endParaRPr lang="en-US" sz="15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28575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Courier New" panose="02070309020205020404" pitchFamily="49" charset="0"/>
              <a:buChar char="o"/>
            </a:pP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Sekitar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700 orang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dari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1338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pengguna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asuransi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mereka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memiliki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memiliki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berat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badan sangat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berlebih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atau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obesitas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400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lainnya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berat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badan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diatas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normal.</a:t>
            </a:r>
          </a:p>
          <a:p>
            <a:pPr marL="28575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Courier New" panose="02070309020205020404" pitchFamily="49" charset="0"/>
              <a:buChar char="o"/>
            </a:pPr>
            <a:endParaRPr lang="en-US" sz="15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28575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Courier New" panose="02070309020205020404" pitchFamily="49" charset="0"/>
              <a:buChar char="o"/>
            </a:pP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asuransi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sangat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erat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kaitannya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kondisi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merokok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pengguna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dalam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variable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apapun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 Adapun rata-rata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sebesar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32000 dan non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sebesar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8000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memiliki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selisih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cukup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besar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yaitu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23000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usd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 Nilai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ini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ternyata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di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perngaruhi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juga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variable lain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seperti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umur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dan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bmi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 </a:t>
            </a:r>
          </a:p>
          <a:p>
            <a:pPr marL="28575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Courier New" panose="02070309020205020404" pitchFamily="49" charset="0"/>
              <a:buChar char="o"/>
            </a:pPr>
            <a:endParaRPr lang="en-US" sz="15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28575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Rata-rata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akan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melebihi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32000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jika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umur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pengguna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melebihi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45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tahun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dan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bmi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pengguna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pada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kondisi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obesitas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Namun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rata-rata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akan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cukup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banyak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berkurang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jika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jumlah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tanggungan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anak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bertambah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42ad2f6649_0_49"/>
          <p:cNvSpPr txBox="1">
            <a:spLocks noGrp="1"/>
          </p:cNvSpPr>
          <p:nvPr>
            <p:ph type="title"/>
          </p:nvPr>
        </p:nvSpPr>
        <p:spPr>
          <a:xfrm>
            <a:off x="316523" y="2691441"/>
            <a:ext cx="115824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4000"/>
              <a:buFont typeface="Sora"/>
              <a:buNone/>
            </a:pPr>
            <a:r>
              <a:rPr lang="en-US" sz="4000" dirty="0"/>
              <a:t>Categorical Variables Analysis</a:t>
            </a:r>
            <a:endParaRPr sz="4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42ad2f6649_0_84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/>
              <a:t>Categorical Variables Analysis</a:t>
            </a:r>
            <a:endParaRPr dirty="0"/>
          </a:p>
        </p:txBody>
      </p:sp>
      <p:sp>
        <p:nvSpPr>
          <p:cNvPr id="234" name="Google Shape;234;g142ad2f6649_0_84"/>
          <p:cNvSpPr txBox="1"/>
          <p:nvPr/>
        </p:nvSpPr>
        <p:spPr>
          <a:xfrm>
            <a:off x="388943" y="1650542"/>
            <a:ext cx="11388900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sv-SE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Peluang pengguna adalah laki-laki atau perempuan jika diketahui perokok atau non perokok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endParaRPr lang="sv-SE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indent="-355600"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Peluang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pengguna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atau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non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jika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diketahui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jenis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kelaminnya</a:t>
            </a: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lang="sv-SE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Peluang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jumlah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peluang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pengguna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disetiap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region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  <p:extLst>
      <p:ext uri="{BB962C8B-B14F-4D97-AF65-F5344CB8AC3E}">
        <p14:creationId xmlns:p14="http://schemas.microsoft.com/office/powerpoint/2010/main" val="762197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42ad2f6649_0_84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 err="1"/>
              <a:t>Peluang</a:t>
            </a:r>
            <a:r>
              <a:rPr lang="en-US" dirty="0"/>
              <a:t> status </a:t>
            </a:r>
            <a:r>
              <a:rPr lang="en-US" dirty="0" err="1"/>
              <a:t>merokok</a:t>
            </a:r>
            <a:endParaRPr dirty="0"/>
          </a:p>
        </p:txBody>
      </p:sp>
      <p:sp>
        <p:nvSpPr>
          <p:cNvPr id="234" name="Google Shape;234;g142ad2f6649_0_84"/>
          <p:cNvSpPr txBox="1"/>
          <p:nvPr/>
        </p:nvSpPr>
        <p:spPr>
          <a:xfrm>
            <a:off x="388943" y="1650542"/>
            <a:ext cx="113889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Mencari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peluang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jenis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kelamin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pengguna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jika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diketahui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status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 </a:t>
            </a: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" name="Google Shape;234;g142ad2f6649_0_84">
            <a:extLst>
              <a:ext uri="{FF2B5EF4-FFF2-40B4-BE49-F238E27FC236}">
                <a16:creationId xmlns:a16="http://schemas.microsoft.com/office/drawing/2014/main" id="{5F3C3B85-D684-5A5C-117B-BF75ACD113D1}"/>
              </a:ext>
            </a:extLst>
          </p:cNvPr>
          <p:cNvSpPr txBox="1"/>
          <p:nvPr/>
        </p:nvSpPr>
        <p:spPr>
          <a:xfrm>
            <a:off x="201438" y="4237982"/>
            <a:ext cx="11838162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Peluang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pengguna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20.48%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Peluang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pengguna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tersebut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laki-laki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jika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diketahui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seorang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58.03%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Peluang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pengguna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tersebut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perempuan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jika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diketahui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seorang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non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51.41%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1E032D3E-40CF-CE76-B478-025F199A1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266705"/>
              </p:ext>
            </p:extLst>
          </p:nvPr>
        </p:nvGraphicFramePr>
        <p:xfrm>
          <a:off x="388943" y="2250645"/>
          <a:ext cx="2944019" cy="1318260"/>
        </p:xfrm>
        <a:graphic>
          <a:graphicData uri="http://schemas.openxmlformats.org/drawingml/2006/table">
            <a:tbl>
              <a:tblPr/>
              <a:tblGrid>
                <a:gridCol w="1440353">
                  <a:extLst>
                    <a:ext uri="{9D8B030D-6E8A-4147-A177-3AD203B41FA5}">
                      <a16:colId xmlns:a16="http://schemas.microsoft.com/office/drawing/2014/main" val="1946903237"/>
                    </a:ext>
                  </a:extLst>
                </a:gridCol>
                <a:gridCol w="1503666">
                  <a:extLst>
                    <a:ext uri="{9D8B030D-6E8A-4147-A177-3AD203B41FA5}">
                      <a16:colId xmlns:a16="http://schemas.microsoft.com/office/drawing/2014/main" val="380073994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smoker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Hitung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dari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 smoker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8540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79.52%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4829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20.48%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52128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Total Keseluruhan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100.00%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439293"/>
                  </a:ext>
                </a:extLst>
              </a:tr>
            </a:tbl>
          </a:graphicData>
        </a:graphic>
      </p:graphicFrame>
      <p:graphicFrame>
        <p:nvGraphicFramePr>
          <p:cNvPr id="10" name="Tabel 9">
            <a:extLst>
              <a:ext uri="{FF2B5EF4-FFF2-40B4-BE49-F238E27FC236}">
                <a16:creationId xmlns:a16="http://schemas.microsoft.com/office/drawing/2014/main" id="{609E1E93-E771-A623-580C-664C40681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631726"/>
              </p:ext>
            </p:extLst>
          </p:nvPr>
        </p:nvGraphicFramePr>
        <p:xfrm>
          <a:off x="7739121" y="2247947"/>
          <a:ext cx="4158965" cy="1531620"/>
        </p:xfrm>
        <a:graphic>
          <a:graphicData uri="http://schemas.openxmlformats.org/drawingml/2006/table">
            <a:tbl>
              <a:tblPr/>
              <a:tblGrid>
                <a:gridCol w="1360165">
                  <a:extLst>
                    <a:ext uri="{9D8B030D-6E8A-4147-A177-3AD203B41FA5}">
                      <a16:colId xmlns:a16="http://schemas.microsoft.com/office/drawing/2014/main" val="621955249"/>
                    </a:ext>
                  </a:extLst>
                </a:gridCol>
                <a:gridCol w="687554">
                  <a:extLst>
                    <a:ext uri="{9D8B030D-6E8A-4147-A177-3AD203B41FA5}">
                      <a16:colId xmlns:a16="http://schemas.microsoft.com/office/drawing/2014/main" val="1812275224"/>
                    </a:ext>
                  </a:extLst>
                </a:gridCol>
                <a:gridCol w="751081">
                  <a:extLst>
                    <a:ext uri="{9D8B030D-6E8A-4147-A177-3AD203B41FA5}">
                      <a16:colId xmlns:a16="http://schemas.microsoft.com/office/drawing/2014/main" val="3610186266"/>
                    </a:ext>
                  </a:extLst>
                </a:gridCol>
                <a:gridCol w="1360165">
                  <a:extLst>
                    <a:ext uri="{9D8B030D-6E8A-4147-A177-3AD203B41FA5}">
                      <a16:colId xmlns:a16="http://schemas.microsoft.com/office/drawing/2014/main" val="2793515374"/>
                    </a:ext>
                  </a:extLst>
                </a:gridCol>
              </a:tblGrid>
              <a:tr h="4088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Hitung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dari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 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sex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910323"/>
                  </a:ext>
                </a:extLst>
              </a:tr>
              <a:tr h="4088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smoker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female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male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Total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Keseluruhan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976493"/>
                  </a:ext>
                </a:extLst>
              </a:tr>
              <a:tr h="208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51.41%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48.59%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100.00%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472353"/>
                  </a:ext>
                </a:extLst>
              </a:tr>
              <a:tr h="4088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Total Keseluruhan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51.41%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48.59%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100.00%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491602"/>
                  </a:ext>
                </a:extLst>
              </a:tr>
            </a:tbl>
          </a:graphicData>
        </a:graphic>
      </p:graphicFrame>
      <p:graphicFrame>
        <p:nvGraphicFramePr>
          <p:cNvPr id="11" name="Tabel 10">
            <a:extLst>
              <a:ext uri="{FF2B5EF4-FFF2-40B4-BE49-F238E27FC236}">
                <a16:creationId xmlns:a16="http://schemas.microsoft.com/office/drawing/2014/main" id="{70CC19A5-3F69-A469-9089-237AF7DB7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225290"/>
              </p:ext>
            </p:extLst>
          </p:nvPr>
        </p:nvGraphicFramePr>
        <p:xfrm>
          <a:off x="3558505" y="2239759"/>
          <a:ext cx="4061495" cy="1531620"/>
        </p:xfrm>
        <a:graphic>
          <a:graphicData uri="http://schemas.openxmlformats.org/drawingml/2006/table">
            <a:tbl>
              <a:tblPr/>
              <a:tblGrid>
                <a:gridCol w="1328288">
                  <a:extLst>
                    <a:ext uri="{9D8B030D-6E8A-4147-A177-3AD203B41FA5}">
                      <a16:colId xmlns:a16="http://schemas.microsoft.com/office/drawing/2014/main" val="621955249"/>
                    </a:ext>
                  </a:extLst>
                </a:gridCol>
                <a:gridCol w="671442">
                  <a:extLst>
                    <a:ext uri="{9D8B030D-6E8A-4147-A177-3AD203B41FA5}">
                      <a16:colId xmlns:a16="http://schemas.microsoft.com/office/drawing/2014/main" val="1812275224"/>
                    </a:ext>
                  </a:extLst>
                </a:gridCol>
                <a:gridCol w="733477">
                  <a:extLst>
                    <a:ext uri="{9D8B030D-6E8A-4147-A177-3AD203B41FA5}">
                      <a16:colId xmlns:a16="http://schemas.microsoft.com/office/drawing/2014/main" val="3610186266"/>
                    </a:ext>
                  </a:extLst>
                </a:gridCol>
                <a:gridCol w="1328288">
                  <a:extLst>
                    <a:ext uri="{9D8B030D-6E8A-4147-A177-3AD203B41FA5}">
                      <a16:colId xmlns:a16="http://schemas.microsoft.com/office/drawing/2014/main" val="279351537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Hitung dari 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sex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9103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smoker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female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male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Total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Keseluruhan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9764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41.97%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58.03%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100.00%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4723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Total Keseluruhan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41.97%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58.03%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100.00%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491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7716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42ad2f6649_0_84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 err="1"/>
              <a:t>Peluang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kelamin</a:t>
            </a:r>
            <a:endParaRPr dirty="0"/>
          </a:p>
        </p:txBody>
      </p:sp>
      <p:sp>
        <p:nvSpPr>
          <p:cNvPr id="234" name="Google Shape;234;g142ad2f6649_0_84"/>
          <p:cNvSpPr txBox="1"/>
          <p:nvPr/>
        </p:nvSpPr>
        <p:spPr>
          <a:xfrm>
            <a:off x="388943" y="1650542"/>
            <a:ext cx="113889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Mencari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peluang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jika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diketahui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jenis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kelamin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 </a:t>
            </a: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" name="Google Shape;234;g142ad2f6649_0_84">
            <a:extLst>
              <a:ext uri="{FF2B5EF4-FFF2-40B4-BE49-F238E27FC236}">
                <a16:creationId xmlns:a16="http://schemas.microsoft.com/office/drawing/2014/main" id="{5F3C3B85-D684-5A5C-117B-BF75ACD113D1}"/>
              </a:ext>
            </a:extLst>
          </p:cNvPr>
          <p:cNvSpPr txBox="1"/>
          <p:nvPr/>
        </p:nvSpPr>
        <p:spPr>
          <a:xfrm>
            <a:off x="345648" y="4553923"/>
            <a:ext cx="11838162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Peluang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pengguna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laki-laki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50.52%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Peluang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pengguna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tersebut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jika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diketahui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laki-laki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23.52%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Peluang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pengguna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tersebut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jika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diketahui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perempuan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17.37%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F7CD06F6-902F-CE7B-F276-20C4DDBE7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179498"/>
              </p:ext>
            </p:extLst>
          </p:nvPr>
        </p:nvGraphicFramePr>
        <p:xfrm>
          <a:off x="769597" y="2057310"/>
          <a:ext cx="2942086" cy="1318260"/>
        </p:xfrm>
        <a:graphic>
          <a:graphicData uri="http://schemas.openxmlformats.org/drawingml/2006/table">
            <a:tbl>
              <a:tblPr/>
              <a:tblGrid>
                <a:gridCol w="1632499">
                  <a:extLst>
                    <a:ext uri="{9D8B030D-6E8A-4147-A177-3AD203B41FA5}">
                      <a16:colId xmlns:a16="http://schemas.microsoft.com/office/drawing/2014/main" val="1596255173"/>
                    </a:ext>
                  </a:extLst>
                </a:gridCol>
                <a:gridCol w="1309587">
                  <a:extLst>
                    <a:ext uri="{9D8B030D-6E8A-4147-A177-3AD203B41FA5}">
                      <a16:colId xmlns:a16="http://schemas.microsoft.com/office/drawing/2014/main" val="6789490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sex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Hitung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dari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 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4533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female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49.48%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9260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male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50.52%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11158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Total Keseluruhan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100.00%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451226"/>
                  </a:ext>
                </a:extLst>
              </a:tr>
            </a:tbl>
          </a:graphicData>
        </a:graphic>
      </p:graphicFrame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21138098-F035-4DCC-6395-67F7A47C5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674105"/>
              </p:ext>
            </p:extLst>
          </p:nvPr>
        </p:nvGraphicFramePr>
        <p:xfrm>
          <a:off x="3918859" y="3244229"/>
          <a:ext cx="4691741" cy="1125094"/>
        </p:xfrm>
        <a:graphic>
          <a:graphicData uri="http://schemas.openxmlformats.org/drawingml/2006/table">
            <a:tbl>
              <a:tblPr/>
              <a:tblGrid>
                <a:gridCol w="2040079">
                  <a:extLst>
                    <a:ext uri="{9D8B030D-6E8A-4147-A177-3AD203B41FA5}">
                      <a16:colId xmlns:a16="http://schemas.microsoft.com/office/drawing/2014/main" val="2891724325"/>
                    </a:ext>
                  </a:extLst>
                </a:gridCol>
                <a:gridCol w="850906">
                  <a:extLst>
                    <a:ext uri="{9D8B030D-6E8A-4147-A177-3AD203B41FA5}">
                      <a16:colId xmlns:a16="http://schemas.microsoft.com/office/drawing/2014/main" val="496688333"/>
                    </a:ext>
                  </a:extLst>
                </a:gridCol>
                <a:gridCol w="1800756">
                  <a:extLst>
                    <a:ext uri="{9D8B030D-6E8A-4147-A177-3AD203B41FA5}">
                      <a16:colId xmlns:a16="http://schemas.microsoft.com/office/drawing/2014/main" val="49275949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Hitung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dari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 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sex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4773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smoker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female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Total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Keseluruhan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4232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82.63%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82.63%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768094"/>
                  </a:ext>
                </a:extLst>
              </a:tr>
              <a:tr h="2335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17.37%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17.37%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72220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Total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Keseluruhan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100.00%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100.00%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033196"/>
                  </a:ext>
                </a:extLst>
              </a:tr>
            </a:tbl>
          </a:graphicData>
        </a:graphic>
      </p:graphicFrame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E0EC5C62-0E8D-324E-296A-0360D18D3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26287"/>
              </p:ext>
            </p:extLst>
          </p:nvPr>
        </p:nvGraphicFramePr>
        <p:xfrm>
          <a:off x="3918858" y="2062805"/>
          <a:ext cx="4691742" cy="1114425"/>
        </p:xfrm>
        <a:graphic>
          <a:graphicData uri="http://schemas.openxmlformats.org/drawingml/2006/table">
            <a:tbl>
              <a:tblPr/>
              <a:tblGrid>
                <a:gridCol w="1897549">
                  <a:extLst>
                    <a:ext uri="{9D8B030D-6E8A-4147-A177-3AD203B41FA5}">
                      <a16:colId xmlns:a16="http://schemas.microsoft.com/office/drawing/2014/main" val="3401576925"/>
                    </a:ext>
                  </a:extLst>
                </a:gridCol>
                <a:gridCol w="896644">
                  <a:extLst>
                    <a:ext uri="{9D8B030D-6E8A-4147-A177-3AD203B41FA5}">
                      <a16:colId xmlns:a16="http://schemas.microsoft.com/office/drawing/2014/main" val="2347238643"/>
                    </a:ext>
                  </a:extLst>
                </a:gridCol>
                <a:gridCol w="1897549">
                  <a:extLst>
                    <a:ext uri="{9D8B030D-6E8A-4147-A177-3AD203B41FA5}">
                      <a16:colId xmlns:a16="http://schemas.microsoft.com/office/drawing/2014/main" val="412921774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Hitung dari 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sex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032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smoker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male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Total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Keseluruhan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8665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76.48%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76.48%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4782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23.52%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23.52%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6282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Total Keseluruhan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100.00%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100.00%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331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7713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4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/>
              <a:t>Outline</a:t>
            </a:r>
            <a:endParaRPr dirty="0"/>
          </a:p>
        </p:txBody>
      </p:sp>
      <p:sp>
        <p:nvSpPr>
          <p:cNvPr id="198" name="Google Shape;198;p4"/>
          <p:cNvSpPr txBox="1"/>
          <p:nvPr/>
        </p:nvSpPr>
        <p:spPr>
          <a:xfrm>
            <a:off x="401515" y="1584375"/>
            <a:ext cx="11388900" cy="4339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4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Introduction</a:t>
            </a:r>
            <a:endParaRPr sz="24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4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Dataset</a:t>
            </a:r>
            <a:endParaRPr sz="24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4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Descriptive Statistic Analysis</a:t>
            </a:r>
            <a:endParaRPr sz="24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4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Categorical Variables Analysis</a:t>
            </a:r>
            <a:endParaRPr sz="24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4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Continuous Variables Analysis</a:t>
            </a:r>
            <a:endParaRPr sz="24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4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Variables Correlation</a:t>
            </a:r>
            <a:endParaRPr sz="24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4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Hypothesis Testing</a:t>
            </a:r>
            <a:endParaRPr sz="24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4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Conclusion</a:t>
            </a:r>
            <a:endParaRPr sz="24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42ad2f6649_0_84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 err="1"/>
              <a:t>Peluang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kelamin</a:t>
            </a:r>
            <a:endParaRPr dirty="0"/>
          </a:p>
        </p:txBody>
      </p:sp>
      <p:sp>
        <p:nvSpPr>
          <p:cNvPr id="234" name="Google Shape;234;g142ad2f6649_0_84"/>
          <p:cNvSpPr txBox="1"/>
          <p:nvPr/>
        </p:nvSpPr>
        <p:spPr>
          <a:xfrm>
            <a:off x="388943" y="1650542"/>
            <a:ext cx="113889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Mencari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peluang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jika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diketahui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jenis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kelamin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 </a:t>
            </a: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" name="Google Shape;234;g142ad2f6649_0_84">
            <a:extLst>
              <a:ext uri="{FF2B5EF4-FFF2-40B4-BE49-F238E27FC236}">
                <a16:creationId xmlns:a16="http://schemas.microsoft.com/office/drawing/2014/main" id="{5F3C3B85-D684-5A5C-117B-BF75ACD113D1}"/>
              </a:ext>
            </a:extLst>
          </p:cNvPr>
          <p:cNvSpPr txBox="1"/>
          <p:nvPr/>
        </p:nvSpPr>
        <p:spPr>
          <a:xfrm>
            <a:off x="345648" y="4553923"/>
            <a:ext cx="11838162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Peluang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pengguna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laki-laki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50.52%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Peluang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pengguna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tersebut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jika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diketahui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laki-laki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23.52%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Peluang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pengguna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tersebut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jika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diketahui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perempuan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17.37%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F7CD06F6-902F-CE7B-F276-20C4DDBE751A}"/>
              </a:ext>
            </a:extLst>
          </p:cNvPr>
          <p:cNvGraphicFramePr>
            <a:graphicFrameLocks noGrp="1"/>
          </p:cNvGraphicFramePr>
          <p:nvPr/>
        </p:nvGraphicFramePr>
        <p:xfrm>
          <a:off x="769597" y="2057310"/>
          <a:ext cx="2942086" cy="1318260"/>
        </p:xfrm>
        <a:graphic>
          <a:graphicData uri="http://schemas.openxmlformats.org/drawingml/2006/table">
            <a:tbl>
              <a:tblPr/>
              <a:tblGrid>
                <a:gridCol w="1632499">
                  <a:extLst>
                    <a:ext uri="{9D8B030D-6E8A-4147-A177-3AD203B41FA5}">
                      <a16:colId xmlns:a16="http://schemas.microsoft.com/office/drawing/2014/main" val="1596255173"/>
                    </a:ext>
                  </a:extLst>
                </a:gridCol>
                <a:gridCol w="1309587">
                  <a:extLst>
                    <a:ext uri="{9D8B030D-6E8A-4147-A177-3AD203B41FA5}">
                      <a16:colId xmlns:a16="http://schemas.microsoft.com/office/drawing/2014/main" val="6789490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sex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Hitung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dari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 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4533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female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49.48%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9260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male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50.52%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11158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Total Keseluruhan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100.00%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451226"/>
                  </a:ext>
                </a:extLst>
              </a:tr>
            </a:tbl>
          </a:graphicData>
        </a:graphic>
      </p:graphicFrame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21138098-F035-4DCC-6395-67F7A47C5EB0}"/>
              </a:ext>
            </a:extLst>
          </p:cNvPr>
          <p:cNvGraphicFramePr>
            <a:graphicFrameLocks noGrp="1"/>
          </p:cNvGraphicFramePr>
          <p:nvPr/>
        </p:nvGraphicFramePr>
        <p:xfrm>
          <a:off x="3918859" y="3244229"/>
          <a:ext cx="4691741" cy="1125094"/>
        </p:xfrm>
        <a:graphic>
          <a:graphicData uri="http://schemas.openxmlformats.org/drawingml/2006/table">
            <a:tbl>
              <a:tblPr/>
              <a:tblGrid>
                <a:gridCol w="2040079">
                  <a:extLst>
                    <a:ext uri="{9D8B030D-6E8A-4147-A177-3AD203B41FA5}">
                      <a16:colId xmlns:a16="http://schemas.microsoft.com/office/drawing/2014/main" val="2891724325"/>
                    </a:ext>
                  </a:extLst>
                </a:gridCol>
                <a:gridCol w="850906">
                  <a:extLst>
                    <a:ext uri="{9D8B030D-6E8A-4147-A177-3AD203B41FA5}">
                      <a16:colId xmlns:a16="http://schemas.microsoft.com/office/drawing/2014/main" val="496688333"/>
                    </a:ext>
                  </a:extLst>
                </a:gridCol>
                <a:gridCol w="1800756">
                  <a:extLst>
                    <a:ext uri="{9D8B030D-6E8A-4147-A177-3AD203B41FA5}">
                      <a16:colId xmlns:a16="http://schemas.microsoft.com/office/drawing/2014/main" val="49275949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Hitung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dari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 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sex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4773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smoker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female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Total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Keseluruhan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4232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82.63%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82.63%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768094"/>
                  </a:ext>
                </a:extLst>
              </a:tr>
              <a:tr h="2335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17.37%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17.37%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72220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Total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Keseluruhan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100.00%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100.00%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033196"/>
                  </a:ext>
                </a:extLst>
              </a:tr>
            </a:tbl>
          </a:graphicData>
        </a:graphic>
      </p:graphicFrame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E0EC5C62-0E8D-324E-296A-0360D18D3942}"/>
              </a:ext>
            </a:extLst>
          </p:cNvPr>
          <p:cNvGraphicFramePr>
            <a:graphicFrameLocks noGrp="1"/>
          </p:cNvGraphicFramePr>
          <p:nvPr/>
        </p:nvGraphicFramePr>
        <p:xfrm>
          <a:off x="3918858" y="2062805"/>
          <a:ext cx="4691742" cy="1114425"/>
        </p:xfrm>
        <a:graphic>
          <a:graphicData uri="http://schemas.openxmlformats.org/drawingml/2006/table">
            <a:tbl>
              <a:tblPr/>
              <a:tblGrid>
                <a:gridCol w="1897549">
                  <a:extLst>
                    <a:ext uri="{9D8B030D-6E8A-4147-A177-3AD203B41FA5}">
                      <a16:colId xmlns:a16="http://schemas.microsoft.com/office/drawing/2014/main" val="3401576925"/>
                    </a:ext>
                  </a:extLst>
                </a:gridCol>
                <a:gridCol w="896644">
                  <a:extLst>
                    <a:ext uri="{9D8B030D-6E8A-4147-A177-3AD203B41FA5}">
                      <a16:colId xmlns:a16="http://schemas.microsoft.com/office/drawing/2014/main" val="2347238643"/>
                    </a:ext>
                  </a:extLst>
                </a:gridCol>
                <a:gridCol w="1897549">
                  <a:extLst>
                    <a:ext uri="{9D8B030D-6E8A-4147-A177-3AD203B41FA5}">
                      <a16:colId xmlns:a16="http://schemas.microsoft.com/office/drawing/2014/main" val="412921774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Hitung dari 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sex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032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smoker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male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Total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Keseluruhan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8665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76.48%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76.48%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4782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23.52%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23.52%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6282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Total Keseluruhan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100.00%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100.00%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331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1430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42ad2f6649_0_84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 err="1"/>
              <a:t>Peluang</a:t>
            </a:r>
            <a:r>
              <a:rPr lang="en-US" dirty="0"/>
              <a:t> </a:t>
            </a:r>
            <a:r>
              <a:rPr lang="en-US" dirty="0" err="1"/>
              <a:t>tagihan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region</a:t>
            </a:r>
            <a:endParaRPr dirty="0"/>
          </a:p>
        </p:txBody>
      </p:sp>
      <p:sp>
        <p:nvSpPr>
          <p:cNvPr id="234" name="Google Shape;234;g142ad2f6649_0_84"/>
          <p:cNvSpPr txBox="1"/>
          <p:nvPr/>
        </p:nvSpPr>
        <p:spPr>
          <a:xfrm>
            <a:off x="388943" y="1650542"/>
            <a:ext cx="113889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Mencari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peluang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peluang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pengguna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disetiap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region  </a:t>
            </a: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" name="Google Shape;234;g142ad2f6649_0_84">
            <a:extLst>
              <a:ext uri="{FF2B5EF4-FFF2-40B4-BE49-F238E27FC236}">
                <a16:creationId xmlns:a16="http://schemas.microsoft.com/office/drawing/2014/main" id="{5F3C3B85-D684-5A5C-117B-BF75ACD113D1}"/>
              </a:ext>
            </a:extLst>
          </p:cNvPr>
          <p:cNvSpPr txBox="1"/>
          <p:nvPr/>
        </p:nvSpPr>
        <p:spPr>
          <a:xfrm>
            <a:off x="345648" y="4553923"/>
            <a:ext cx="11838162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Peluang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southwest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merupakan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tertinggi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yaitu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30.21%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peluang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pengguna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paling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banyak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yaitu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27.20%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Selain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southwest, 3 region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memiliki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peluang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pengguna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hampir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sama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yaitu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24%. 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Selain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southwest, 3 region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Peluang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hampir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sama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northeast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sedikit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lebih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tinggi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2%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dibanding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region lain.</a:t>
            </a:r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4309B6B7-3ABE-AE82-9359-37987FB5E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470945"/>
              </p:ext>
            </p:extLst>
          </p:nvPr>
        </p:nvGraphicFramePr>
        <p:xfrm>
          <a:off x="737284" y="2415489"/>
          <a:ext cx="3758515" cy="1550670"/>
        </p:xfrm>
        <a:graphic>
          <a:graphicData uri="http://schemas.openxmlformats.org/drawingml/2006/table">
            <a:tbl>
              <a:tblPr/>
              <a:tblGrid>
                <a:gridCol w="2552424">
                  <a:extLst>
                    <a:ext uri="{9D8B030D-6E8A-4147-A177-3AD203B41FA5}">
                      <a16:colId xmlns:a16="http://schemas.microsoft.com/office/drawing/2014/main" val="3098755029"/>
                    </a:ext>
                  </a:extLst>
                </a:gridCol>
                <a:gridCol w="1206091">
                  <a:extLst>
                    <a:ext uri="{9D8B030D-6E8A-4147-A177-3AD203B41FA5}">
                      <a16:colId xmlns:a16="http://schemas.microsoft.com/office/drawing/2014/main" val="188706635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region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Jumlah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dari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  charges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9014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northeast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24.46%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0065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northwest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22.73%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229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southeast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30.21%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5027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southwest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22.60%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77271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Total Keseluruhan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100.00%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922039"/>
                  </a:ext>
                </a:extLst>
              </a:tr>
            </a:tbl>
          </a:graphicData>
        </a:graphic>
      </p:graphicFrame>
      <p:graphicFrame>
        <p:nvGraphicFramePr>
          <p:cNvPr id="8" name="Tabel 7">
            <a:extLst>
              <a:ext uri="{FF2B5EF4-FFF2-40B4-BE49-F238E27FC236}">
                <a16:creationId xmlns:a16="http://schemas.microsoft.com/office/drawing/2014/main" id="{27A3D1A3-03AF-1D2D-6C1F-E7F1EB530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459834"/>
              </p:ext>
            </p:extLst>
          </p:nvPr>
        </p:nvGraphicFramePr>
        <p:xfrm>
          <a:off x="4804795" y="2415489"/>
          <a:ext cx="3577205" cy="1550670"/>
        </p:xfrm>
        <a:graphic>
          <a:graphicData uri="http://schemas.openxmlformats.org/drawingml/2006/table">
            <a:tbl>
              <a:tblPr/>
              <a:tblGrid>
                <a:gridCol w="1984913">
                  <a:extLst>
                    <a:ext uri="{9D8B030D-6E8A-4147-A177-3AD203B41FA5}">
                      <a16:colId xmlns:a16="http://schemas.microsoft.com/office/drawing/2014/main" val="267292694"/>
                    </a:ext>
                  </a:extLst>
                </a:gridCol>
                <a:gridCol w="1592292">
                  <a:extLst>
                    <a:ext uri="{9D8B030D-6E8A-4147-A177-3AD203B41FA5}">
                      <a16:colId xmlns:a16="http://schemas.microsoft.com/office/drawing/2014/main" val="1194479119"/>
                    </a:ext>
                  </a:extLst>
                </a:gridCol>
              </a:tblGrid>
              <a:tr h="2584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region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Hitung dari 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846744"/>
                  </a:ext>
                </a:extLst>
              </a:tr>
              <a:tr h="2584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northeast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24.22%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4759622"/>
                  </a:ext>
                </a:extLst>
              </a:tr>
              <a:tr h="2584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northwest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24.29%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2962795"/>
                  </a:ext>
                </a:extLst>
              </a:tr>
              <a:tr h="2584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southeast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27.20%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2215268"/>
                  </a:ext>
                </a:extLst>
              </a:tr>
              <a:tr h="2584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southwest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24.29%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8414239"/>
                  </a:ext>
                </a:extLst>
              </a:tr>
              <a:tr h="2584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Total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Keseluruhan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100.00%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672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2820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2ad2f6649_0_94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/>
              <a:t>Analysis</a:t>
            </a:r>
            <a:endParaRPr/>
          </a:p>
        </p:txBody>
      </p:sp>
      <p:sp>
        <p:nvSpPr>
          <p:cNvPr id="258" name="Google Shape;258;g142ad2f6649_0_94"/>
          <p:cNvSpPr txBox="1"/>
          <p:nvPr/>
        </p:nvSpPr>
        <p:spPr>
          <a:xfrm>
            <a:off x="401515" y="1584375"/>
            <a:ext cx="11388900" cy="3901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Sebagian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besar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pengguna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asuransi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mereka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merokok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peluang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70%. Dari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tersebut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kebanyakan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dari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mereka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laki-laki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yaitu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58%.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Sementara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itu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komposisi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non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hanya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selisih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3%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dari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peluang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jumlah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laki-laki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dan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perempuan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</a:t>
            </a:r>
          </a:p>
          <a:p>
            <a:pPr marL="28575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Courier New" panose="02070309020205020404" pitchFamily="49" charset="0"/>
              <a:buChar char="o"/>
            </a:pPr>
            <a:endParaRPr lang="en-US" sz="15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28575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Dari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setiap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kategori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jenis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kelamin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jumlah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antara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dan non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sangat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jauh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berbeda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 Dari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laki-laki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hanya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23.5% dan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dari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perempuan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hanya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17.3%.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Sisanya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non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endParaRPr lang="en-US" sz="15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28575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Courier New" panose="02070309020205020404" pitchFamily="49" charset="0"/>
              <a:buChar char="o"/>
            </a:pPr>
            <a:endParaRPr lang="en-US" sz="15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28575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Courier New" panose="02070309020205020404" pitchFamily="49" charset="0"/>
              <a:buChar char="o"/>
            </a:pP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Peluang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southwest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merupakan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tertinggi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yaitu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30.21%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ini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sejalan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peluang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pengguna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di southwest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27.20%.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Selain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southwest, 3 region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memiliki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peluang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pengguna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hampir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sama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yaitu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24%.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peluang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di northeast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sedikit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lebih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tinggi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2% </a:t>
            </a:r>
            <a:r>
              <a:rPr lang="en-US" sz="15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dibanding</a:t>
            </a:r>
            <a:r>
              <a:rPr lang="en-US" sz="15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2 region lain.</a:t>
            </a:r>
          </a:p>
          <a:p>
            <a:pPr marL="28575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Courier New" panose="02070309020205020404" pitchFamily="49" charset="0"/>
              <a:buChar char="o"/>
            </a:pPr>
            <a:endParaRPr lang="en-US" sz="15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  <p:extLst>
      <p:ext uri="{BB962C8B-B14F-4D97-AF65-F5344CB8AC3E}">
        <p14:creationId xmlns:p14="http://schemas.microsoft.com/office/powerpoint/2010/main" val="4076402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42ad2f6649_0_64"/>
          <p:cNvSpPr txBox="1">
            <a:spLocks noGrp="1"/>
          </p:cNvSpPr>
          <p:nvPr>
            <p:ph type="title"/>
          </p:nvPr>
        </p:nvSpPr>
        <p:spPr>
          <a:xfrm>
            <a:off x="316523" y="2691441"/>
            <a:ext cx="115824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4000"/>
              <a:buFont typeface="Sora"/>
              <a:buNone/>
            </a:pPr>
            <a:r>
              <a:rPr lang="en-US" sz="4000" dirty="0"/>
              <a:t>Continuous Variables Analysis</a:t>
            </a:r>
            <a:endParaRPr sz="4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42ad2f6649_0_84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/>
              <a:t>Continuous Variables Analysis</a:t>
            </a:r>
            <a:endParaRPr dirty="0"/>
          </a:p>
        </p:txBody>
      </p:sp>
      <p:sp>
        <p:nvSpPr>
          <p:cNvPr id="234" name="Google Shape;234;g142ad2f6649_0_84"/>
          <p:cNvSpPr txBox="1"/>
          <p:nvPr/>
        </p:nvSpPr>
        <p:spPr>
          <a:xfrm>
            <a:off x="388943" y="1650542"/>
            <a:ext cx="11388900" cy="4708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sv-SE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Peluang pengguna mendapatkan tagihan diatas 16.700 jika diketahui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sv-SE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	perokok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sv-SE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	non perokok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lang="sv-SE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sv-SE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Peluang pengguna mendapatkan tagihan diatas 16.700 jika diketahui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sv-SE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	Umur pengguna diatas 25 tahun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sv-SE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	umur pengguna dibawah 25 tahun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sv-SE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sv-SE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Peluang pengguna mendapatkan tagihan diatas 16.700 jika diketahui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sv-SE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	bmi pengguna diatas 24.5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sv-SE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	bmi pengguna dibawah 24.5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lang="sv-SE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  <p:extLst>
      <p:ext uri="{BB962C8B-B14F-4D97-AF65-F5344CB8AC3E}">
        <p14:creationId xmlns:p14="http://schemas.microsoft.com/office/powerpoint/2010/main" val="3462677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42ad2f6649_0_84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 err="1"/>
              <a:t>Peluang</a:t>
            </a:r>
            <a:r>
              <a:rPr lang="en-US" dirty="0"/>
              <a:t> </a:t>
            </a:r>
            <a:r>
              <a:rPr lang="en-US" dirty="0" err="1"/>
              <a:t>tagihan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status </a:t>
            </a:r>
            <a:r>
              <a:rPr lang="en-US" dirty="0" err="1"/>
              <a:t>merokok</a:t>
            </a:r>
            <a:endParaRPr dirty="0"/>
          </a:p>
        </p:txBody>
      </p:sp>
      <p:sp>
        <p:nvSpPr>
          <p:cNvPr id="234" name="Google Shape;234;g142ad2f6649_0_84"/>
          <p:cNvSpPr txBox="1"/>
          <p:nvPr/>
        </p:nvSpPr>
        <p:spPr>
          <a:xfrm>
            <a:off x="388942" y="1650542"/>
            <a:ext cx="1153171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Peluang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pengguna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mendapatkan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diatas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16.700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jika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diketahui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status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merokok</a:t>
            </a: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" name="Google Shape;234;g142ad2f6649_0_84">
            <a:extLst>
              <a:ext uri="{FF2B5EF4-FFF2-40B4-BE49-F238E27FC236}">
                <a16:creationId xmlns:a16="http://schemas.microsoft.com/office/drawing/2014/main" id="{5F3C3B85-D684-5A5C-117B-BF75ACD113D1}"/>
              </a:ext>
            </a:extLst>
          </p:cNvPr>
          <p:cNvSpPr txBox="1"/>
          <p:nvPr/>
        </p:nvSpPr>
        <p:spPr>
          <a:xfrm>
            <a:off x="201438" y="4237982"/>
            <a:ext cx="11838162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Peluang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pengguna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mendapatkan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diatas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16.700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jika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diketahui</a:t>
            </a: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	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93%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	non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7%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446E8A29-E1F5-A7ED-8BFE-2B9D25991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298808"/>
              </p:ext>
            </p:extLst>
          </p:nvPr>
        </p:nvGraphicFramePr>
        <p:xfrm>
          <a:off x="1437156" y="2209755"/>
          <a:ext cx="4925567" cy="1337310"/>
        </p:xfrm>
        <a:graphic>
          <a:graphicData uri="http://schemas.openxmlformats.org/drawingml/2006/table">
            <a:tbl>
              <a:tblPr/>
              <a:tblGrid>
                <a:gridCol w="1992118">
                  <a:extLst>
                    <a:ext uri="{9D8B030D-6E8A-4147-A177-3AD203B41FA5}">
                      <a16:colId xmlns:a16="http://schemas.microsoft.com/office/drawing/2014/main" val="1871921432"/>
                    </a:ext>
                  </a:extLst>
                </a:gridCol>
                <a:gridCol w="941331">
                  <a:extLst>
                    <a:ext uri="{9D8B030D-6E8A-4147-A177-3AD203B41FA5}">
                      <a16:colId xmlns:a16="http://schemas.microsoft.com/office/drawing/2014/main" val="2400793892"/>
                    </a:ext>
                  </a:extLst>
                </a:gridCol>
                <a:gridCol w="1992118">
                  <a:extLst>
                    <a:ext uri="{9D8B030D-6E8A-4147-A177-3AD203B41FA5}">
                      <a16:colId xmlns:a16="http://schemas.microsoft.com/office/drawing/2014/main" val="274737057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Jumlah dari 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sex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8397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tagihan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Total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Keseluruhan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9814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0-16700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92.78%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92.78%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31468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16700-33400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6.79%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6.79%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81202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33400-50100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0.43%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0.43%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4212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Total Keseluruhan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100.00%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100.00%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268713"/>
                  </a:ext>
                </a:extLst>
              </a:tr>
            </a:tbl>
          </a:graphicData>
        </a:graphic>
      </p:graphicFrame>
      <p:graphicFrame>
        <p:nvGraphicFramePr>
          <p:cNvPr id="13" name="Tabel 12">
            <a:extLst>
              <a:ext uri="{FF2B5EF4-FFF2-40B4-BE49-F238E27FC236}">
                <a16:creationId xmlns:a16="http://schemas.microsoft.com/office/drawing/2014/main" id="{7F55724E-0E4F-1A1A-0765-3E2EA61C9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770164"/>
              </p:ext>
            </p:extLst>
          </p:nvPr>
        </p:nvGraphicFramePr>
        <p:xfrm>
          <a:off x="6630698" y="2209755"/>
          <a:ext cx="4925569" cy="1560195"/>
        </p:xfrm>
        <a:graphic>
          <a:graphicData uri="http://schemas.openxmlformats.org/drawingml/2006/table">
            <a:tbl>
              <a:tblPr/>
              <a:tblGrid>
                <a:gridCol w="1992119">
                  <a:extLst>
                    <a:ext uri="{9D8B030D-6E8A-4147-A177-3AD203B41FA5}">
                      <a16:colId xmlns:a16="http://schemas.microsoft.com/office/drawing/2014/main" val="349715549"/>
                    </a:ext>
                  </a:extLst>
                </a:gridCol>
                <a:gridCol w="941331">
                  <a:extLst>
                    <a:ext uri="{9D8B030D-6E8A-4147-A177-3AD203B41FA5}">
                      <a16:colId xmlns:a16="http://schemas.microsoft.com/office/drawing/2014/main" val="2418356784"/>
                    </a:ext>
                  </a:extLst>
                </a:gridCol>
                <a:gridCol w="1992119">
                  <a:extLst>
                    <a:ext uri="{9D8B030D-6E8A-4147-A177-3AD203B41FA5}">
                      <a16:colId xmlns:a16="http://schemas.microsoft.com/office/drawing/2014/main" val="413961611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Jumlah dari 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sex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219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tagihan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Total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Keseluruhan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5163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0-16700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7.12%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7.12%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7326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16700-33400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40.07%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40.07%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4611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33400-50100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49.75%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49.75%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2025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50100-66800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3.07%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3.07%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1844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Total Keseluruhan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100.00%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100.00%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891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94092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42ad2f6649_0_84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 err="1"/>
              <a:t>Peluang</a:t>
            </a:r>
            <a:r>
              <a:rPr lang="en-US" dirty="0"/>
              <a:t> </a:t>
            </a:r>
            <a:r>
              <a:rPr lang="en-US" dirty="0" err="1"/>
              <a:t>tagihan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umur</a:t>
            </a:r>
            <a:endParaRPr dirty="0"/>
          </a:p>
        </p:txBody>
      </p:sp>
      <p:sp>
        <p:nvSpPr>
          <p:cNvPr id="234" name="Google Shape;234;g142ad2f6649_0_84"/>
          <p:cNvSpPr txBox="1"/>
          <p:nvPr/>
        </p:nvSpPr>
        <p:spPr>
          <a:xfrm>
            <a:off x="388942" y="1650542"/>
            <a:ext cx="11531711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Peluang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pengguna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mendapatkan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diatas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16.700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jika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diketahui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diatas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25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tahun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atau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dibawah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25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tahun</a:t>
            </a: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" name="Google Shape;234;g142ad2f6649_0_84">
            <a:extLst>
              <a:ext uri="{FF2B5EF4-FFF2-40B4-BE49-F238E27FC236}">
                <a16:creationId xmlns:a16="http://schemas.microsoft.com/office/drawing/2014/main" id="{5F3C3B85-D684-5A5C-117B-BF75ACD113D1}"/>
              </a:ext>
            </a:extLst>
          </p:cNvPr>
          <p:cNvSpPr txBox="1"/>
          <p:nvPr/>
        </p:nvSpPr>
        <p:spPr>
          <a:xfrm>
            <a:off x="7080878" y="2423702"/>
            <a:ext cx="4839775" cy="2616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Peluang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pengguna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mendapatkan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diatas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16.700 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jika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diketahui</a:t>
            </a:r>
            <a:endParaRPr lang="en-US" sz="16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	</a:t>
            </a:r>
          </a:p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AutoNum type="alphaLcPeriod"/>
            </a:pP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Umur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pengguna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diatas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25 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tahun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25%</a:t>
            </a:r>
          </a:p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AutoNum type="alphaLcPeriod"/>
            </a:pP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umur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pengguna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dibawah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25 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tahun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24% 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endParaRPr lang="en-US" sz="16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endParaRPr lang="en-US" sz="16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5336A8DB-4B19-F8D6-4D03-49F37EDC1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89333"/>
              </p:ext>
            </p:extLst>
          </p:nvPr>
        </p:nvGraphicFramePr>
        <p:xfrm>
          <a:off x="903173" y="2582302"/>
          <a:ext cx="5573035" cy="1337310"/>
        </p:xfrm>
        <a:graphic>
          <a:graphicData uri="http://schemas.openxmlformats.org/drawingml/2006/table">
            <a:tbl>
              <a:tblPr/>
              <a:tblGrid>
                <a:gridCol w="1811236">
                  <a:extLst>
                    <a:ext uri="{9D8B030D-6E8A-4147-A177-3AD203B41FA5}">
                      <a16:colId xmlns:a16="http://schemas.microsoft.com/office/drawing/2014/main" val="3498148516"/>
                    </a:ext>
                  </a:extLst>
                </a:gridCol>
                <a:gridCol w="1194222">
                  <a:extLst>
                    <a:ext uri="{9D8B030D-6E8A-4147-A177-3AD203B41FA5}">
                      <a16:colId xmlns:a16="http://schemas.microsoft.com/office/drawing/2014/main" val="1809605209"/>
                    </a:ext>
                  </a:extLst>
                </a:gridCol>
                <a:gridCol w="756341">
                  <a:extLst>
                    <a:ext uri="{9D8B030D-6E8A-4147-A177-3AD203B41FA5}">
                      <a16:colId xmlns:a16="http://schemas.microsoft.com/office/drawing/2014/main" val="176585119"/>
                    </a:ext>
                  </a:extLst>
                </a:gridCol>
                <a:gridCol w="1811236">
                  <a:extLst>
                    <a:ext uri="{9D8B030D-6E8A-4147-A177-3AD203B41FA5}">
                      <a16:colId xmlns:a16="http://schemas.microsoft.com/office/drawing/2014/main" val="404218633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Jumlah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dari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 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0936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tagihan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15-19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20-24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Total Keseluruhan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7011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0-16700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36.23%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39.70%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75.93%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1713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16700-33400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4.87%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6.06%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10.93%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10232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33400-50100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5.12%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8.02%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13.14%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02035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Total Keseluruhan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46.22%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53.78%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100.00%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117347"/>
                  </a:ext>
                </a:extLst>
              </a:tr>
            </a:tbl>
          </a:graphicData>
        </a:graphic>
      </p:graphicFrame>
      <p:graphicFrame>
        <p:nvGraphicFramePr>
          <p:cNvPr id="9" name="Tabel 8">
            <a:extLst>
              <a:ext uri="{FF2B5EF4-FFF2-40B4-BE49-F238E27FC236}">
                <a16:creationId xmlns:a16="http://schemas.microsoft.com/office/drawing/2014/main" id="{7ED69C37-261D-FE10-7551-D96BAF88A1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946747"/>
              </p:ext>
            </p:extLst>
          </p:nvPr>
        </p:nvGraphicFramePr>
        <p:xfrm>
          <a:off x="903173" y="4427360"/>
          <a:ext cx="9023691" cy="1560195"/>
        </p:xfrm>
        <a:graphic>
          <a:graphicData uri="http://schemas.openxmlformats.org/drawingml/2006/table">
            <a:tbl>
              <a:tblPr/>
              <a:tblGrid>
                <a:gridCol w="1709850">
                  <a:extLst>
                    <a:ext uri="{9D8B030D-6E8A-4147-A177-3AD203B41FA5}">
                      <a16:colId xmlns:a16="http://schemas.microsoft.com/office/drawing/2014/main" val="607654938"/>
                    </a:ext>
                  </a:extLst>
                </a:gridCol>
                <a:gridCol w="714004">
                  <a:extLst>
                    <a:ext uri="{9D8B030D-6E8A-4147-A177-3AD203B41FA5}">
                      <a16:colId xmlns:a16="http://schemas.microsoft.com/office/drawing/2014/main" val="1632203305"/>
                    </a:ext>
                  </a:extLst>
                </a:gridCol>
                <a:gridCol w="714004">
                  <a:extLst>
                    <a:ext uri="{9D8B030D-6E8A-4147-A177-3AD203B41FA5}">
                      <a16:colId xmlns:a16="http://schemas.microsoft.com/office/drawing/2014/main" val="2475272671"/>
                    </a:ext>
                  </a:extLst>
                </a:gridCol>
                <a:gridCol w="714004">
                  <a:extLst>
                    <a:ext uri="{9D8B030D-6E8A-4147-A177-3AD203B41FA5}">
                      <a16:colId xmlns:a16="http://schemas.microsoft.com/office/drawing/2014/main" val="1311010162"/>
                    </a:ext>
                  </a:extLst>
                </a:gridCol>
                <a:gridCol w="714004">
                  <a:extLst>
                    <a:ext uri="{9D8B030D-6E8A-4147-A177-3AD203B41FA5}">
                      <a16:colId xmlns:a16="http://schemas.microsoft.com/office/drawing/2014/main" val="4011979799"/>
                    </a:ext>
                  </a:extLst>
                </a:gridCol>
                <a:gridCol w="714004">
                  <a:extLst>
                    <a:ext uri="{9D8B030D-6E8A-4147-A177-3AD203B41FA5}">
                      <a16:colId xmlns:a16="http://schemas.microsoft.com/office/drawing/2014/main" val="367065260"/>
                    </a:ext>
                  </a:extLst>
                </a:gridCol>
                <a:gridCol w="714004">
                  <a:extLst>
                    <a:ext uri="{9D8B030D-6E8A-4147-A177-3AD203B41FA5}">
                      <a16:colId xmlns:a16="http://schemas.microsoft.com/office/drawing/2014/main" val="443972091"/>
                    </a:ext>
                  </a:extLst>
                </a:gridCol>
                <a:gridCol w="714004">
                  <a:extLst>
                    <a:ext uri="{9D8B030D-6E8A-4147-A177-3AD203B41FA5}">
                      <a16:colId xmlns:a16="http://schemas.microsoft.com/office/drawing/2014/main" val="3823930670"/>
                    </a:ext>
                  </a:extLst>
                </a:gridCol>
                <a:gridCol w="605963">
                  <a:extLst>
                    <a:ext uri="{9D8B030D-6E8A-4147-A177-3AD203B41FA5}">
                      <a16:colId xmlns:a16="http://schemas.microsoft.com/office/drawing/2014/main" val="300495366"/>
                    </a:ext>
                  </a:extLst>
                </a:gridCol>
                <a:gridCol w="1709850">
                  <a:extLst>
                    <a:ext uri="{9D8B030D-6E8A-4147-A177-3AD203B41FA5}">
                      <a16:colId xmlns:a16="http://schemas.microsoft.com/office/drawing/2014/main" val="63743672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Jumlah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dari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 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477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tagihan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25-29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30-34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35-39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40-44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45-49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50-54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55-59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60-65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Total Keseluruhan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1489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0-16700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10.46%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9.41%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9.41%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9.68%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9.53%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10.07%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9.41%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6.95%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74.92%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6162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16700-33400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1.68%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2.08%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1.96%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1.85%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2.36%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2.07%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1.07%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1.29%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14.37%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351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33400-50100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0.94%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0.79%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1.28%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1.73%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1.53%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1.37%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0.84%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1.43%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9.91%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23916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50100-66800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0.20%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0.18%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0.25%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0.16%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0.80%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41579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Total Keseluruhan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13.08%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12.48%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12.65%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13.26%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13.61%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13.76%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11.32%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9.83%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100.00%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917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7199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42ad2f6649_0_84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 err="1"/>
              <a:t>Peluang</a:t>
            </a:r>
            <a:r>
              <a:rPr lang="en-US" dirty="0"/>
              <a:t> </a:t>
            </a:r>
            <a:r>
              <a:rPr lang="en-US" dirty="0" err="1"/>
              <a:t>tagihan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bmi</a:t>
            </a:r>
            <a:endParaRPr dirty="0"/>
          </a:p>
        </p:txBody>
      </p:sp>
      <p:sp>
        <p:nvSpPr>
          <p:cNvPr id="234" name="Google Shape;234;g142ad2f6649_0_84"/>
          <p:cNvSpPr txBox="1"/>
          <p:nvPr/>
        </p:nvSpPr>
        <p:spPr>
          <a:xfrm>
            <a:off x="388942" y="1650542"/>
            <a:ext cx="11531711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Peluang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pengguna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mendapatkan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diatas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16.700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jika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diketahui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diatas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24.5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atau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dibawah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24.5</a:t>
            </a:r>
          </a:p>
        </p:txBody>
      </p:sp>
      <p:sp>
        <p:nvSpPr>
          <p:cNvPr id="4" name="Google Shape;234;g142ad2f6649_0_84">
            <a:extLst>
              <a:ext uri="{FF2B5EF4-FFF2-40B4-BE49-F238E27FC236}">
                <a16:creationId xmlns:a16="http://schemas.microsoft.com/office/drawing/2014/main" id="{5F3C3B85-D684-5A5C-117B-BF75ACD113D1}"/>
              </a:ext>
            </a:extLst>
          </p:cNvPr>
          <p:cNvSpPr txBox="1"/>
          <p:nvPr/>
        </p:nvSpPr>
        <p:spPr>
          <a:xfrm>
            <a:off x="7080878" y="2423702"/>
            <a:ext cx="4839775" cy="236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Peluang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pengguna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mendapatkan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diatas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16.700 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jika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diketahui</a:t>
            </a:r>
            <a:endParaRPr lang="en-US" sz="16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	</a:t>
            </a:r>
          </a:p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AutoNum type="alphaLcPeriod"/>
            </a:pP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Umur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pengguna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diatas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24.5 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26.6%</a:t>
            </a:r>
          </a:p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AutoNum type="alphaLcPeriod"/>
            </a:pP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Umur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pengguna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dibawah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24.5 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16.6% 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endParaRPr lang="en-US" sz="16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endParaRPr lang="en-US" sz="16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54C0434B-D076-F38E-FD46-90D7CCEA3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605467"/>
              </p:ext>
            </p:extLst>
          </p:nvPr>
        </p:nvGraphicFramePr>
        <p:xfrm>
          <a:off x="983622" y="2583429"/>
          <a:ext cx="5504264" cy="1764030"/>
        </p:xfrm>
        <a:graphic>
          <a:graphicData uri="http://schemas.openxmlformats.org/drawingml/2006/table">
            <a:tbl>
              <a:tblPr/>
              <a:tblGrid>
                <a:gridCol w="1541194">
                  <a:extLst>
                    <a:ext uri="{9D8B030D-6E8A-4147-A177-3AD203B41FA5}">
                      <a16:colId xmlns:a16="http://schemas.microsoft.com/office/drawing/2014/main" val="32427132"/>
                    </a:ext>
                  </a:extLst>
                </a:gridCol>
                <a:gridCol w="1187213">
                  <a:extLst>
                    <a:ext uri="{9D8B030D-6E8A-4147-A177-3AD203B41FA5}">
                      <a16:colId xmlns:a16="http://schemas.microsoft.com/office/drawing/2014/main" val="1049684368"/>
                    </a:ext>
                  </a:extLst>
                </a:gridCol>
                <a:gridCol w="1234663">
                  <a:extLst>
                    <a:ext uri="{9D8B030D-6E8A-4147-A177-3AD203B41FA5}">
                      <a16:colId xmlns:a16="http://schemas.microsoft.com/office/drawing/2014/main" val="3318975669"/>
                    </a:ext>
                  </a:extLst>
                </a:gridCol>
                <a:gridCol w="1541194">
                  <a:extLst>
                    <a:ext uri="{9D8B030D-6E8A-4147-A177-3AD203B41FA5}">
                      <a16:colId xmlns:a16="http://schemas.microsoft.com/office/drawing/2014/main" val="99935073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Jumlah dari 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4402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tagihan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&lt;18.5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18.5-24.5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Total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Keseluruhan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4792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0-16700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7.63%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75.75%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83.38%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8416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16700-33400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0.78%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15.25%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16.03%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9799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33400-50100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0.59%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0.59%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84383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Total Keseluruhan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8.41%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91.59%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100.00%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076341"/>
                  </a:ext>
                </a:extLst>
              </a:tr>
            </a:tbl>
          </a:graphicData>
        </a:graphic>
      </p:graphicFrame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9DE8FCB8-C69E-2548-74A5-46B4A2A46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069350"/>
              </p:ext>
            </p:extLst>
          </p:nvPr>
        </p:nvGraphicFramePr>
        <p:xfrm>
          <a:off x="983622" y="4793230"/>
          <a:ext cx="5504264" cy="1560195"/>
        </p:xfrm>
        <a:graphic>
          <a:graphicData uri="http://schemas.openxmlformats.org/drawingml/2006/table">
            <a:tbl>
              <a:tblPr/>
              <a:tblGrid>
                <a:gridCol w="1875985">
                  <a:extLst>
                    <a:ext uri="{9D8B030D-6E8A-4147-A177-3AD203B41FA5}">
                      <a16:colId xmlns:a16="http://schemas.microsoft.com/office/drawing/2014/main" val="2924788647"/>
                    </a:ext>
                  </a:extLst>
                </a:gridCol>
                <a:gridCol w="1059250">
                  <a:extLst>
                    <a:ext uri="{9D8B030D-6E8A-4147-A177-3AD203B41FA5}">
                      <a16:colId xmlns:a16="http://schemas.microsoft.com/office/drawing/2014/main" val="3188583407"/>
                    </a:ext>
                  </a:extLst>
                </a:gridCol>
                <a:gridCol w="693044">
                  <a:extLst>
                    <a:ext uri="{9D8B030D-6E8A-4147-A177-3AD203B41FA5}">
                      <a16:colId xmlns:a16="http://schemas.microsoft.com/office/drawing/2014/main" val="3778469161"/>
                    </a:ext>
                  </a:extLst>
                </a:gridCol>
                <a:gridCol w="1875985">
                  <a:extLst>
                    <a:ext uri="{9D8B030D-6E8A-4147-A177-3AD203B41FA5}">
                      <a16:colId xmlns:a16="http://schemas.microsoft.com/office/drawing/2014/main" val="111353908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Jumlah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dari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 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7773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tagihan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24.5-30.5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&gt;30.5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Total Keseluruhan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009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0-16700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27.94%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45.45%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73.39%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21329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16700-33400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8.98%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4.17%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13.14%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90760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33400-50100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0.34%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12.36%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12.70%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49761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50100-66800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0.76%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0.76%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9705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Total Keseluruhan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37.26%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62.74%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100.00%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971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665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2ad2f6649_0_94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/>
              <a:t>Analysis</a:t>
            </a:r>
            <a:endParaRPr/>
          </a:p>
        </p:txBody>
      </p:sp>
      <p:sp>
        <p:nvSpPr>
          <p:cNvPr id="258" name="Google Shape;258;g142ad2f6649_0_94"/>
          <p:cNvSpPr txBox="1"/>
          <p:nvPr/>
        </p:nvSpPr>
        <p:spPr>
          <a:xfrm>
            <a:off x="401515" y="1584375"/>
            <a:ext cx="1138890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1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Peluang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pengguna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mendapatkan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diatas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16700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antara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lain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adalah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,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umur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diatas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25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tahun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dan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bmi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diatas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24.5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dengan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masing-masing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peluang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adalah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 93%, 25%, dan 24.5%</a:t>
            </a:r>
          </a:p>
          <a:p>
            <a:pPr marL="285750" marR="0" lvl="1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Courier New" panose="02070309020205020404" pitchFamily="49" charset="0"/>
              <a:buChar char="o"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rgbClr val="103864"/>
              </a:solidFill>
              <a:effectLst/>
              <a:uLnTx/>
              <a:uFillTx/>
              <a:latin typeface="Sora"/>
              <a:ea typeface="Sora"/>
              <a:cs typeface="Sora"/>
              <a:sym typeface="Sora"/>
            </a:endParaRPr>
          </a:p>
          <a:p>
            <a:pPr marL="285750" marR="0" lvl="1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Courier New" panose="02070309020205020404" pitchFamily="49" charset="0"/>
              <a:buChar char="o"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rgbClr val="103864"/>
              </a:solidFill>
              <a:effectLst/>
              <a:uLnTx/>
              <a:uFillTx/>
              <a:latin typeface="Sora"/>
              <a:ea typeface="Sora"/>
              <a:cs typeface="Sora"/>
              <a:sym typeface="Sora"/>
            </a:endParaRPr>
          </a:p>
        </p:txBody>
      </p:sp>
    </p:spTree>
    <p:extLst>
      <p:ext uri="{BB962C8B-B14F-4D97-AF65-F5344CB8AC3E}">
        <p14:creationId xmlns:p14="http://schemas.microsoft.com/office/powerpoint/2010/main" val="3564565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42ad2f6649_0_149"/>
          <p:cNvSpPr txBox="1">
            <a:spLocks noGrp="1"/>
          </p:cNvSpPr>
          <p:nvPr>
            <p:ph type="title"/>
          </p:nvPr>
        </p:nvSpPr>
        <p:spPr>
          <a:xfrm>
            <a:off x="316523" y="2691441"/>
            <a:ext cx="115824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4000"/>
              <a:buFont typeface="Sora"/>
              <a:buNone/>
            </a:pPr>
            <a:r>
              <a:rPr lang="en-US" sz="4000" dirty="0"/>
              <a:t>Variables Correlation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"/>
          <p:cNvSpPr txBox="1">
            <a:spLocks noGrp="1"/>
          </p:cNvSpPr>
          <p:nvPr>
            <p:ph type="title"/>
          </p:nvPr>
        </p:nvSpPr>
        <p:spPr>
          <a:xfrm>
            <a:off x="316523" y="2691441"/>
            <a:ext cx="11582400" cy="896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4000"/>
              <a:buFont typeface="Sora"/>
              <a:buNone/>
            </a:pPr>
            <a:r>
              <a:rPr lang="en-US" sz="4000"/>
              <a:t>Introduction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42ad2f6649_0_84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/>
              <a:t>Correlation</a:t>
            </a:r>
            <a:endParaRPr dirty="0"/>
          </a:p>
        </p:txBody>
      </p:sp>
      <p:sp>
        <p:nvSpPr>
          <p:cNvPr id="234" name="Google Shape;234;g142ad2f6649_0_84"/>
          <p:cNvSpPr txBox="1"/>
          <p:nvPr/>
        </p:nvSpPr>
        <p:spPr>
          <a:xfrm>
            <a:off x="388943" y="1650542"/>
            <a:ext cx="1138890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sv-SE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Menemukan korelasi antar variabel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endParaRPr lang="sv-SE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sv-SE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Menemukan kekuatan hubungan antar variabel</a:t>
            </a:r>
          </a:p>
        </p:txBody>
      </p:sp>
    </p:spTree>
    <p:extLst>
      <p:ext uri="{BB962C8B-B14F-4D97-AF65-F5344CB8AC3E}">
        <p14:creationId xmlns:p14="http://schemas.microsoft.com/office/powerpoint/2010/main" val="5780788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42ad2f6649_0_154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/>
              <a:t>Correlation </a:t>
            </a:r>
            <a:endParaRPr/>
          </a:p>
        </p:txBody>
      </p:sp>
      <p:sp>
        <p:nvSpPr>
          <p:cNvPr id="2" name="Google Shape;234;g142ad2f6649_0_84">
            <a:extLst>
              <a:ext uri="{FF2B5EF4-FFF2-40B4-BE49-F238E27FC236}">
                <a16:creationId xmlns:a16="http://schemas.microsoft.com/office/drawing/2014/main" id="{0D7F8AD1-3FD5-7538-74FF-5FFDADB3E605}"/>
              </a:ext>
            </a:extLst>
          </p:cNvPr>
          <p:cNvSpPr txBox="1"/>
          <p:nvPr/>
        </p:nvSpPr>
        <p:spPr>
          <a:xfrm>
            <a:off x="388943" y="1650542"/>
            <a:ext cx="113889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sv-SE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Correlation Matrix</a:t>
            </a:r>
          </a:p>
        </p:txBody>
      </p:sp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13D32B9D-90DA-66EF-44C0-CBD1A38E36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857592"/>
              </p:ext>
            </p:extLst>
          </p:nvPr>
        </p:nvGraphicFramePr>
        <p:xfrm>
          <a:off x="631372" y="2209801"/>
          <a:ext cx="10765973" cy="3354045"/>
        </p:xfrm>
        <a:graphic>
          <a:graphicData uri="http://schemas.openxmlformats.org/drawingml/2006/table">
            <a:tbl>
              <a:tblPr/>
              <a:tblGrid>
                <a:gridCol w="965919">
                  <a:extLst>
                    <a:ext uri="{9D8B030D-6E8A-4147-A177-3AD203B41FA5}">
                      <a16:colId xmlns:a16="http://schemas.microsoft.com/office/drawing/2014/main" val="1474616207"/>
                    </a:ext>
                  </a:extLst>
                </a:gridCol>
                <a:gridCol w="1247645">
                  <a:extLst>
                    <a:ext uri="{9D8B030D-6E8A-4147-A177-3AD203B41FA5}">
                      <a16:colId xmlns:a16="http://schemas.microsoft.com/office/drawing/2014/main" val="1387108050"/>
                    </a:ext>
                  </a:extLst>
                </a:gridCol>
                <a:gridCol w="1192307">
                  <a:extLst>
                    <a:ext uri="{9D8B030D-6E8A-4147-A177-3AD203B41FA5}">
                      <a16:colId xmlns:a16="http://schemas.microsoft.com/office/drawing/2014/main" val="3475551886"/>
                    </a:ext>
                  </a:extLst>
                </a:gridCol>
                <a:gridCol w="1252675">
                  <a:extLst>
                    <a:ext uri="{9D8B030D-6E8A-4147-A177-3AD203B41FA5}">
                      <a16:colId xmlns:a16="http://schemas.microsoft.com/office/drawing/2014/main" val="1252571481"/>
                    </a:ext>
                  </a:extLst>
                </a:gridCol>
                <a:gridCol w="1469001">
                  <a:extLst>
                    <a:ext uri="{9D8B030D-6E8A-4147-A177-3AD203B41FA5}">
                      <a16:colId xmlns:a16="http://schemas.microsoft.com/office/drawing/2014/main" val="3241951597"/>
                    </a:ext>
                  </a:extLst>
                </a:gridCol>
                <a:gridCol w="1126906">
                  <a:extLst>
                    <a:ext uri="{9D8B030D-6E8A-4147-A177-3AD203B41FA5}">
                      <a16:colId xmlns:a16="http://schemas.microsoft.com/office/drawing/2014/main" val="3692199892"/>
                    </a:ext>
                  </a:extLst>
                </a:gridCol>
                <a:gridCol w="1192307">
                  <a:extLst>
                    <a:ext uri="{9D8B030D-6E8A-4147-A177-3AD203B41FA5}">
                      <a16:colId xmlns:a16="http://schemas.microsoft.com/office/drawing/2014/main" val="3112796379"/>
                    </a:ext>
                  </a:extLst>
                </a:gridCol>
                <a:gridCol w="1192307">
                  <a:extLst>
                    <a:ext uri="{9D8B030D-6E8A-4147-A177-3AD203B41FA5}">
                      <a16:colId xmlns:a16="http://schemas.microsoft.com/office/drawing/2014/main" val="3545713649"/>
                    </a:ext>
                  </a:extLst>
                </a:gridCol>
                <a:gridCol w="1126906">
                  <a:extLst>
                    <a:ext uri="{9D8B030D-6E8A-4147-A177-3AD203B41FA5}">
                      <a16:colId xmlns:a16="http://schemas.microsoft.com/office/drawing/2014/main" val="3871027392"/>
                    </a:ext>
                  </a:extLst>
                </a:gridCol>
              </a:tblGrid>
              <a:tr h="2932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sex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bmi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children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smoker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region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 charges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114851"/>
                  </a:ext>
                </a:extLst>
              </a:tr>
              <a:tr h="2932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1.00000000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413192"/>
                  </a:ext>
                </a:extLst>
              </a:tr>
              <a:tr h="2932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age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-0.03146727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6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1.00000000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438632"/>
                  </a:ext>
                </a:extLst>
              </a:tr>
              <a:tr h="2932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sex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-0.00370377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E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0.02085587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D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1.00000000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7532416"/>
                  </a:ext>
                </a:extLst>
              </a:tr>
              <a:tr h="2932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bmi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-0.03616905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0.10927188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F0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-0.04637115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3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1.00000000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4592128"/>
                  </a:ext>
                </a:extLst>
              </a:tr>
              <a:tr h="2932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children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0.02522062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C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0.04246900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9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-0.01716298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A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0.01275890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E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1.00000000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5488927"/>
                  </a:ext>
                </a:extLst>
              </a:tr>
              <a:tr h="2932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smoker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0.00521696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-0.02501875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-0.07618482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0.00375043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0.00767312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FE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1.00000000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9947491"/>
                  </a:ext>
                </a:extLst>
              </a:tr>
              <a:tr h="2932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region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-0.00133324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E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0.00212731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-0.00458839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D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0.15756585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9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0.01656945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D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-0.00218068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E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1.00000000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3976065"/>
                  </a:ext>
                </a:extLst>
              </a:tr>
              <a:tr h="3078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 charges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-0.00337263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0.29900819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5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-0.05729206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0.19834097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3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0.06799823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6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0.78725143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8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-0.00620824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1.00000000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40393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2ad2f6649_0_94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/>
              <a:t>Analysis</a:t>
            </a:r>
            <a:endParaRPr/>
          </a:p>
        </p:txBody>
      </p:sp>
      <p:sp>
        <p:nvSpPr>
          <p:cNvPr id="258" name="Google Shape;258;g142ad2f6649_0_94"/>
          <p:cNvSpPr txBox="1"/>
          <p:nvPr/>
        </p:nvSpPr>
        <p:spPr>
          <a:xfrm>
            <a:off x="401515" y="1584375"/>
            <a:ext cx="11388900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1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memiliki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korelasi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yang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erat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dan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positif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dengan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status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merokok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dan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berkorelasi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positif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dengan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umur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dan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bmi</a:t>
            </a: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rgbClr val="103864"/>
              </a:solidFill>
              <a:effectLst/>
              <a:uLnTx/>
              <a:uFillTx/>
              <a:latin typeface="Sora"/>
              <a:ea typeface="Sora"/>
              <a:cs typeface="Sora"/>
              <a:sym typeface="Sora"/>
            </a:endParaRPr>
          </a:p>
          <a:p>
            <a:pPr marL="285750" marR="0" lvl="1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Courier New" panose="02070309020205020404" pitchFamily="49" charset="0"/>
              <a:buChar char="o"/>
              <a:tabLst/>
              <a:defRPr/>
            </a:pPr>
            <a:endParaRPr lang="en-US" sz="15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285750" marR="0" lvl="1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Region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memiliki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korelasi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positif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dengan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bmi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</a:p>
          <a:p>
            <a:pPr marL="285750" marR="0" lvl="1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Courier New" panose="02070309020205020404" pitchFamily="49" charset="0"/>
              <a:buChar char="o"/>
              <a:tabLst/>
              <a:defRPr/>
            </a:pPr>
            <a:endParaRPr lang="en-US" sz="15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285750" marR="0" lvl="1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BMI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memiliki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korelasi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positif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dengan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umur</a:t>
            </a: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rgbClr val="103864"/>
              </a:solidFill>
              <a:effectLst/>
              <a:uLnTx/>
              <a:uFillTx/>
              <a:latin typeface="Sora"/>
              <a:ea typeface="Sora"/>
              <a:cs typeface="Sora"/>
              <a:sym typeface="Sora"/>
            </a:endParaRPr>
          </a:p>
          <a:p>
            <a:pPr marL="285750" marR="0" lvl="1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Courier New" panose="02070309020205020404" pitchFamily="49" charset="0"/>
              <a:buChar char="o"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rgbClr val="103864"/>
              </a:solidFill>
              <a:effectLst/>
              <a:uLnTx/>
              <a:uFillTx/>
              <a:latin typeface="Sora"/>
              <a:ea typeface="Sora"/>
              <a:cs typeface="Sora"/>
              <a:sym typeface="Sora"/>
            </a:endParaRPr>
          </a:p>
          <a:p>
            <a:pPr marL="285750" marR="0" lvl="1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Courier New" panose="02070309020205020404" pitchFamily="49" charset="0"/>
              <a:buChar char="o"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rgbClr val="103864"/>
              </a:solidFill>
              <a:effectLst/>
              <a:uLnTx/>
              <a:uFillTx/>
              <a:latin typeface="Sora"/>
              <a:ea typeface="Sora"/>
              <a:cs typeface="Sora"/>
              <a:sym typeface="Sora"/>
            </a:endParaRPr>
          </a:p>
        </p:txBody>
      </p:sp>
    </p:spTree>
    <p:extLst>
      <p:ext uri="{BB962C8B-B14F-4D97-AF65-F5344CB8AC3E}">
        <p14:creationId xmlns:p14="http://schemas.microsoft.com/office/powerpoint/2010/main" val="35466867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42ad2f6649_0_69"/>
          <p:cNvSpPr txBox="1">
            <a:spLocks noGrp="1"/>
          </p:cNvSpPr>
          <p:nvPr>
            <p:ph type="title"/>
          </p:nvPr>
        </p:nvSpPr>
        <p:spPr>
          <a:xfrm>
            <a:off x="316523" y="2691441"/>
            <a:ext cx="115824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4000"/>
              <a:buFont typeface="Sora"/>
              <a:buNone/>
            </a:pPr>
            <a:r>
              <a:rPr lang="en-US" sz="4000" dirty="0"/>
              <a:t>Hypothesis Testing</a:t>
            </a:r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42ad2f6649_0_84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/>
              <a:t>Hypothesis Testing</a:t>
            </a:r>
            <a:endParaRPr dirty="0"/>
          </a:p>
        </p:txBody>
      </p:sp>
      <p:sp>
        <p:nvSpPr>
          <p:cNvPr id="234" name="Google Shape;234;g142ad2f6649_0_84"/>
          <p:cNvSpPr txBox="1"/>
          <p:nvPr/>
        </p:nvSpPr>
        <p:spPr>
          <a:xfrm>
            <a:off x="388943" y="1650542"/>
            <a:ext cx="11388900" cy="347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103864"/>
              </a:solidFill>
              <a:effectLst/>
              <a:uLnTx/>
              <a:uFillTx/>
              <a:latin typeface="Sora"/>
              <a:ea typeface="Sora"/>
              <a:cs typeface="Sora"/>
              <a:sym typeface="Sora"/>
            </a:endParaRPr>
          </a:p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  <a:tabLst/>
              <a:defRPr/>
            </a:pPr>
            <a:r>
              <a:rPr kumimoji="0" lang="sv-SE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Perokok mendapatkan tagihan yang lebih dibanding non perokok</a:t>
            </a:r>
          </a:p>
          <a:p>
            <a:pPr marL="101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Arial"/>
              <a:buNone/>
              <a:tabLst/>
              <a:defRPr/>
            </a:pPr>
            <a:r>
              <a:rPr kumimoji="0" lang="sv-SE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	</a:t>
            </a:r>
          </a:p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  <a:tabLst/>
              <a:defRPr/>
            </a:pPr>
            <a:r>
              <a:rPr lang="sv-SE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Pengguna umur diatas 25 tahun mendapatkan tagihan yang lebih dibanding pengguna dibawah 25 tahun</a:t>
            </a:r>
            <a:endParaRPr kumimoji="0" lang="sv-SE" sz="2000" b="0" i="0" u="none" strike="noStrike" kern="0" cap="none" spc="0" normalizeH="0" baseline="0" noProof="0" dirty="0">
              <a:ln>
                <a:noFill/>
              </a:ln>
              <a:solidFill>
                <a:srgbClr val="103864"/>
              </a:solidFill>
              <a:effectLst/>
              <a:uLnTx/>
              <a:uFillTx/>
              <a:latin typeface="Sora"/>
              <a:ea typeface="Sora"/>
              <a:cs typeface="Sora"/>
              <a:sym typeface="Sora"/>
            </a:endParaRPr>
          </a:p>
          <a:p>
            <a:pPr marL="101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Arial"/>
              <a:buNone/>
              <a:tabLst/>
              <a:defRPr/>
            </a:pPr>
            <a:r>
              <a:rPr kumimoji="0" lang="sv-SE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 </a:t>
            </a:r>
          </a:p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  <a:tabLst/>
              <a:defRPr/>
            </a:pPr>
            <a:r>
              <a:rPr kumimoji="0" lang="sv-SE" sz="2000" b="0" i="0" u="none" strike="noStrike" kern="0" cap="none" spc="0" normalizeH="0" baseline="0" noProof="0" dirty="0">
                <a:ln>
                  <a:noFill/>
                </a:ln>
                <a:solidFill>
                  <a:srgbClr val="103864"/>
                </a:solidFill>
                <a:effectLst/>
                <a:uLnTx/>
                <a:uFillTx/>
                <a:latin typeface="Sora"/>
                <a:ea typeface="Sora"/>
                <a:cs typeface="Sora"/>
                <a:sym typeface="Sora"/>
              </a:rPr>
              <a:t>Pengguna umur diatas 24.5 mendapatkan tagihan yang lebih dibanding pengguna dibawah 24.5 tahun</a:t>
            </a:r>
          </a:p>
          <a:p>
            <a:pPr marL="101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Arial"/>
              <a:buNone/>
              <a:tabLst/>
              <a:defRPr/>
            </a:pPr>
            <a:endParaRPr kumimoji="0" lang="sv-SE" sz="2000" b="0" i="0" u="none" strike="noStrike" kern="0" cap="none" spc="0" normalizeH="0" baseline="0" noProof="0" dirty="0">
              <a:ln>
                <a:noFill/>
              </a:ln>
              <a:solidFill>
                <a:srgbClr val="103864"/>
              </a:solidFill>
              <a:effectLst/>
              <a:uLnTx/>
              <a:uFillTx/>
              <a:latin typeface="Sora"/>
              <a:ea typeface="Sora"/>
              <a:cs typeface="Sora"/>
              <a:sym typeface="Sora"/>
            </a:endParaRPr>
          </a:p>
          <a:p>
            <a:pPr marL="101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Arial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103864"/>
              </a:solidFill>
              <a:effectLst/>
              <a:uLnTx/>
              <a:uFillTx/>
              <a:latin typeface="Sora"/>
              <a:ea typeface="Sora"/>
              <a:cs typeface="Sora"/>
              <a:sym typeface="Sora"/>
            </a:endParaRPr>
          </a:p>
          <a:p>
            <a:pPr marL="101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Arial"/>
              <a:buNone/>
              <a:tabLst/>
              <a:defRPr/>
            </a:pP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103864"/>
              </a:solidFill>
              <a:effectLst/>
              <a:uLnTx/>
              <a:uFillTx/>
              <a:latin typeface="Sora"/>
              <a:ea typeface="Sora"/>
              <a:cs typeface="Sora"/>
              <a:sym typeface="Sora"/>
            </a:endParaRPr>
          </a:p>
        </p:txBody>
      </p:sp>
    </p:spTree>
    <p:extLst>
      <p:ext uri="{BB962C8B-B14F-4D97-AF65-F5344CB8AC3E}">
        <p14:creationId xmlns:p14="http://schemas.microsoft.com/office/powerpoint/2010/main" val="1836348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42ad2f6649_0_84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 err="1"/>
              <a:t>Tagihan</a:t>
            </a:r>
            <a:r>
              <a:rPr lang="en-US" dirty="0"/>
              <a:t> </a:t>
            </a:r>
            <a:r>
              <a:rPr lang="en-US" dirty="0" err="1"/>
              <a:t>perokok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tagihan</a:t>
            </a:r>
            <a:r>
              <a:rPr lang="en-US" dirty="0"/>
              <a:t> non </a:t>
            </a:r>
            <a:r>
              <a:rPr lang="en-US" dirty="0" err="1"/>
              <a:t>perokok</a:t>
            </a:r>
            <a:endParaRPr dirty="0"/>
          </a:p>
        </p:txBody>
      </p:sp>
      <p:sp>
        <p:nvSpPr>
          <p:cNvPr id="234" name="Google Shape;234;g142ad2f6649_0_84"/>
          <p:cNvSpPr txBox="1"/>
          <p:nvPr/>
        </p:nvSpPr>
        <p:spPr>
          <a:xfrm>
            <a:off x="388942" y="1650542"/>
            <a:ext cx="11531711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Melakukan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uji z-test one-tailed untuk rata-rata 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dan non 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endParaRPr lang="en-US" sz="16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Rata-rata 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(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Variabel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1) : v1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Rata-rata 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(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Variabel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2) : v2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pt-BR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h0 : v1 &lt;= v2, h1 : v1&gt;v2, a=0.05</a:t>
            </a:r>
          </a:p>
        </p:txBody>
      </p:sp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63695354-085E-DB2B-88D6-7A6A8AF10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555455"/>
              </p:ext>
            </p:extLst>
          </p:nvPr>
        </p:nvGraphicFramePr>
        <p:xfrm>
          <a:off x="388940" y="2902408"/>
          <a:ext cx="5946544" cy="3040380"/>
        </p:xfrm>
        <a:graphic>
          <a:graphicData uri="http://schemas.openxmlformats.org/drawingml/2006/table">
            <a:tbl>
              <a:tblPr/>
              <a:tblGrid>
                <a:gridCol w="3291169">
                  <a:extLst>
                    <a:ext uri="{9D8B030D-6E8A-4147-A177-3AD203B41FA5}">
                      <a16:colId xmlns:a16="http://schemas.microsoft.com/office/drawing/2014/main" val="4150033930"/>
                    </a:ext>
                  </a:extLst>
                </a:gridCol>
                <a:gridCol w="1495986">
                  <a:extLst>
                    <a:ext uri="{9D8B030D-6E8A-4147-A177-3AD203B41FA5}">
                      <a16:colId xmlns:a16="http://schemas.microsoft.com/office/drawing/2014/main" val="3071659897"/>
                    </a:ext>
                  </a:extLst>
                </a:gridCol>
                <a:gridCol w="1159389">
                  <a:extLst>
                    <a:ext uri="{9D8B030D-6E8A-4147-A177-3AD203B41FA5}">
                      <a16:colId xmlns:a16="http://schemas.microsoft.com/office/drawing/2014/main" val="113824364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z-Test: Two Sample for Means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01437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3871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85035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32050.23185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8460.785912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7876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Known Variance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133207310.6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36578463.04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54592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Observations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5236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Hypothesized Mean Difference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23589.44594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44537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2.04E-09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5373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P(Z&lt;=z) one-tail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0.499999999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4502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Critical one-tail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1.644853627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050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P(Z&lt;=z) two-tail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0.999999998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536092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Critical two-tail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1.959963985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4008200"/>
                  </a:ext>
                </a:extLst>
              </a:tr>
            </a:tbl>
          </a:graphicData>
        </a:graphic>
      </p:graphicFrame>
      <p:sp>
        <p:nvSpPr>
          <p:cNvPr id="7" name="Google Shape;234;g142ad2f6649_0_84">
            <a:extLst>
              <a:ext uri="{FF2B5EF4-FFF2-40B4-BE49-F238E27FC236}">
                <a16:creationId xmlns:a16="http://schemas.microsoft.com/office/drawing/2014/main" id="{7B77E5CE-1318-6BDC-9C1D-20CED141CB2F}"/>
              </a:ext>
            </a:extLst>
          </p:cNvPr>
          <p:cNvSpPr txBox="1"/>
          <p:nvPr/>
        </p:nvSpPr>
        <p:spPr>
          <a:xfrm>
            <a:off x="6950668" y="3268599"/>
            <a:ext cx="4839775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Z=2.04E-09 dan z=1.64 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maka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dimana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Z&lt;z 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sehingga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gagal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menolak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H0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 = 0.49999 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dimana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p&gt;a 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maka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gagal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menolak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H0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Tidak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adanya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cukup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bukti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untuk 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menyatakan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bahwa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sv-SE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 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sv-SE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lebih besar dari tagihan pengguna 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non 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endParaRPr lang="en-US" sz="16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  <p:extLst>
      <p:ext uri="{BB962C8B-B14F-4D97-AF65-F5344CB8AC3E}">
        <p14:creationId xmlns:p14="http://schemas.microsoft.com/office/powerpoint/2010/main" val="3191743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42ad2f6649_0_84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 err="1"/>
              <a:t>Tagihan</a:t>
            </a:r>
            <a:r>
              <a:rPr lang="en-US" dirty="0"/>
              <a:t> </a:t>
            </a:r>
            <a:r>
              <a:rPr lang="en-US" dirty="0" err="1"/>
              <a:t>bmi</a:t>
            </a:r>
            <a:r>
              <a:rPr lang="en-US" dirty="0"/>
              <a:t>&gt;24.5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bmi</a:t>
            </a:r>
            <a:r>
              <a:rPr lang="en-US" dirty="0"/>
              <a:t>&lt;24.5</a:t>
            </a:r>
            <a:endParaRPr dirty="0"/>
          </a:p>
        </p:txBody>
      </p:sp>
      <p:sp>
        <p:nvSpPr>
          <p:cNvPr id="234" name="Google Shape;234;g142ad2f6649_0_84"/>
          <p:cNvSpPr txBox="1"/>
          <p:nvPr/>
        </p:nvSpPr>
        <p:spPr>
          <a:xfrm>
            <a:off x="388942" y="1650542"/>
            <a:ext cx="11531711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Melakukan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uji z-test two-tailed untuk rata-rata 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bmi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&gt;24.5 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sama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bmi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&lt;24.5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Rata-rata 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bmi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&gt;24.5 (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Variabel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1) : v1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Rata-rata 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bmi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&lt;24.5 (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Variabel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2) : v2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h0 : v1 != v2, h1 : v1=v2, a=0.05</a:t>
            </a:r>
          </a:p>
        </p:txBody>
      </p:sp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466D5749-0221-BD85-14DC-FE8C0FE2F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204534"/>
              </p:ext>
            </p:extLst>
          </p:nvPr>
        </p:nvGraphicFramePr>
        <p:xfrm>
          <a:off x="530455" y="2844279"/>
          <a:ext cx="5826801" cy="3040380"/>
        </p:xfrm>
        <a:graphic>
          <a:graphicData uri="http://schemas.openxmlformats.org/drawingml/2006/table">
            <a:tbl>
              <a:tblPr/>
              <a:tblGrid>
                <a:gridCol w="2994264">
                  <a:extLst>
                    <a:ext uri="{9D8B030D-6E8A-4147-A177-3AD203B41FA5}">
                      <a16:colId xmlns:a16="http://schemas.microsoft.com/office/drawing/2014/main" val="2276232098"/>
                    </a:ext>
                  </a:extLst>
                </a:gridCol>
                <a:gridCol w="1515615">
                  <a:extLst>
                    <a:ext uri="{9D8B030D-6E8A-4147-A177-3AD203B41FA5}">
                      <a16:colId xmlns:a16="http://schemas.microsoft.com/office/drawing/2014/main" val="4187889677"/>
                    </a:ext>
                  </a:extLst>
                </a:gridCol>
                <a:gridCol w="1316922">
                  <a:extLst>
                    <a:ext uri="{9D8B030D-6E8A-4147-A177-3AD203B41FA5}">
                      <a16:colId xmlns:a16="http://schemas.microsoft.com/office/drawing/2014/main" val="210952525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z-Test: Two Sample for Means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45701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017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19912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13122.96799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9963.382147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7955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Known Variance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155909696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53820786.31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24606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Observations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1393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Hypothesized Mean Difference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5734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3.221273707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862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P(Z&lt;=z) one-tail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0.000638111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84447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Critical one-tail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1.644853627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0349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P(Z&lt;=z) two-tail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0.001276222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91723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Critical two-tail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1.959963985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106436"/>
                  </a:ext>
                </a:extLst>
              </a:tr>
            </a:tbl>
          </a:graphicData>
        </a:graphic>
      </p:graphicFrame>
      <p:sp>
        <p:nvSpPr>
          <p:cNvPr id="7" name="Google Shape;234;g142ad2f6649_0_84">
            <a:extLst>
              <a:ext uri="{FF2B5EF4-FFF2-40B4-BE49-F238E27FC236}">
                <a16:creationId xmlns:a16="http://schemas.microsoft.com/office/drawing/2014/main" id="{C94CC6FB-E25B-1D1A-456A-541EC8BAD4DD}"/>
              </a:ext>
            </a:extLst>
          </p:cNvPr>
          <p:cNvSpPr txBox="1"/>
          <p:nvPr/>
        </p:nvSpPr>
        <p:spPr>
          <a:xfrm>
            <a:off x="6950668" y="3268599"/>
            <a:ext cx="4839775" cy="3354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Z=3.22 dan z=1.95 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maka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Z&gt;z 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sehingga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kita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menolak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H0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 = 0.001 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dimana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p&lt;a 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maka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kita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menolak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H0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Tidak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adanya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cukup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bukti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untuk 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menyatakan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bahwa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sv-SE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 pengguna bmi&gt;24.5 memiliki perbedaan yang signifikan dengan pengguna bmi&lt;24.5.</a:t>
            </a:r>
            <a:endParaRPr lang="en-US" sz="16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  <p:extLst>
      <p:ext uri="{BB962C8B-B14F-4D97-AF65-F5344CB8AC3E}">
        <p14:creationId xmlns:p14="http://schemas.microsoft.com/office/powerpoint/2010/main" val="5919774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42ad2f6649_0_84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 err="1"/>
              <a:t>Tagihan</a:t>
            </a:r>
            <a:r>
              <a:rPr lang="en-US" dirty="0"/>
              <a:t> </a:t>
            </a:r>
            <a:r>
              <a:rPr lang="en-US" dirty="0" err="1"/>
              <a:t>umur</a:t>
            </a:r>
            <a:r>
              <a:rPr lang="en-US" dirty="0"/>
              <a:t>&gt;25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umur</a:t>
            </a:r>
            <a:r>
              <a:rPr lang="en-US" dirty="0"/>
              <a:t>&lt;25</a:t>
            </a:r>
            <a:endParaRPr dirty="0"/>
          </a:p>
        </p:txBody>
      </p:sp>
      <p:sp>
        <p:nvSpPr>
          <p:cNvPr id="234" name="Google Shape;234;g142ad2f6649_0_84"/>
          <p:cNvSpPr txBox="1"/>
          <p:nvPr/>
        </p:nvSpPr>
        <p:spPr>
          <a:xfrm>
            <a:off x="388942" y="1650542"/>
            <a:ext cx="11531711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Melakukan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uji z-test two-tailed untuk rata-rata 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umur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&gt;25 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sama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umur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&lt;25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Rata-rata 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umur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&gt;25 (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Variabel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1) : v1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Rata-rata 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umur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&lt;25 (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Variabel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2) : v2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h0 : v1 != v2, h1 : v1=v2, a=0.05</a:t>
            </a:r>
          </a:p>
        </p:txBody>
      </p:sp>
      <p:sp>
        <p:nvSpPr>
          <p:cNvPr id="7" name="Google Shape;234;g142ad2f6649_0_84">
            <a:extLst>
              <a:ext uri="{FF2B5EF4-FFF2-40B4-BE49-F238E27FC236}">
                <a16:creationId xmlns:a16="http://schemas.microsoft.com/office/drawing/2014/main" id="{C94CC6FB-E25B-1D1A-456A-541EC8BAD4DD}"/>
              </a:ext>
            </a:extLst>
          </p:cNvPr>
          <p:cNvSpPr txBox="1"/>
          <p:nvPr/>
        </p:nvSpPr>
        <p:spPr>
          <a:xfrm>
            <a:off x="6950668" y="3268599"/>
            <a:ext cx="4839775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Z=6.34 dan z=1.95 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maka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dimana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Z&gt;z 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sehingga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kita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menolak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H0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 = 1.1E-10 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dimana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p&lt;a 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maka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kita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menolak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H0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Tidak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adanya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cukup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bukti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untuk 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menyatakan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bahwa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sv-SE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 pengguna </a:t>
            </a:r>
            <a:r>
              <a:rPr lang="en-US" sz="16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umur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&gt;25 </a:t>
            </a:r>
            <a:r>
              <a:rPr lang="sv-SE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memiliki perbedaan yang signifikan bmi&lt;</a:t>
            </a:r>
            <a:r>
              <a:rPr lang="en-US" sz="16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25</a:t>
            </a:r>
          </a:p>
        </p:txBody>
      </p:sp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6B3C24B3-9785-5591-59EE-1574435DF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953565"/>
              </p:ext>
            </p:extLst>
          </p:nvPr>
        </p:nvGraphicFramePr>
        <p:xfrm>
          <a:off x="388942" y="2902408"/>
          <a:ext cx="5968315" cy="3356878"/>
        </p:xfrm>
        <a:graphic>
          <a:graphicData uri="http://schemas.openxmlformats.org/drawingml/2006/table">
            <a:tbl>
              <a:tblPr/>
              <a:tblGrid>
                <a:gridCol w="3066985">
                  <a:extLst>
                    <a:ext uri="{9D8B030D-6E8A-4147-A177-3AD203B41FA5}">
                      <a16:colId xmlns:a16="http://schemas.microsoft.com/office/drawing/2014/main" val="4091589765"/>
                    </a:ext>
                  </a:extLst>
                </a:gridCol>
                <a:gridCol w="1552425">
                  <a:extLst>
                    <a:ext uri="{9D8B030D-6E8A-4147-A177-3AD203B41FA5}">
                      <a16:colId xmlns:a16="http://schemas.microsoft.com/office/drawing/2014/main" val="3070955771"/>
                    </a:ext>
                  </a:extLst>
                </a:gridCol>
                <a:gridCol w="1348905">
                  <a:extLst>
                    <a:ext uri="{9D8B030D-6E8A-4147-A177-3AD203B41FA5}">
                      <a16:colId xmlns:a16="http://schemas.microsoft.com/office/drawing/2014/main" val="3676974637"/>
                    </a:ext>
                  </a:extLst>
                </a:gridCol>
              </a:tblGrid>
              <a:tr h="277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z-Test: Two Sample for Means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7131664"/>
                  </a:ext>
                </a:extLst>
              </a:tr>
              <a:tr h="291299">
                <a:tc>
                  <a:txBody>
                    <a:bodyPr/>
                    <a:lstStyle/>
                    <a:p>
                      <a:pPr algn="l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00720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502000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15235.41948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9087.015837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4178417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Known Variance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148997639.6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138221527.6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3659340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Observations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6920079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Hypothesized Mean Difference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255837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6.346238296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320304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P(Z&lt;=z) one-tail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1.10322E-10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614634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Critical one-tail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1.644853627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3310068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P(Z&lt;=z) two-tail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2.20643E-10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80696"/>
                  </a:ext>
                </a:extLst>
              </a:tr>
              <a:tr h="291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Critical two-tail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1.959963985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685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05395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42ad2f6649_0_144"/>
          <p:cNvSpPr txBox="1">
            <a:spLocks noGrp="1"/>
          </p:cNvSpPr>
          <p:nvPr>
            <p:ph type="title"/>
          </p:nvPr>
        </p:nvSpPr>
        <p:spPr>
          <a:xfrm>
            <a:off x="316523" y="2691441"/>
            <a:ext cx="115824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4000"/>
              <a:buFont typeface="Sora"/>
              <a:buNone/>
            </a:pPr>
            <a:r>
              <a:rPr lang="en-US" sz="4000"/>
              <a:t>Conclusion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42ad2f6649_0_139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378" name="Google Shape;378;g142ad2f6649_0_139"/>
          <p:cNvSpPr txBox="1"/>
          <p:nvPr/>
        </p:nvSpPr>
        <p:spPr>
          <a:xfrm>
            <a:off x="388943" y="1388432"/>
            <a:ext cx="11388900" cy="5478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Beberapa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kondisi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atau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variabel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dapat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mempengaruhi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besarnya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premi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asuransi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akan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dibebankan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kepada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pengguna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 Dari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beberapa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variable yang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disajikan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dalam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dataset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memiliki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korelasi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positif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terhadap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jumlah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antara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lain status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merokok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body mass index, dan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umur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pengguna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 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Bahkan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status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merokok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memiliki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hubungan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paling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kuat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terhadap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pengguna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dibanding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variabel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lain. Hal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ini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dibuktikan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rata-rata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lebih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besar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dibandingkan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non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bahkan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jika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variable lain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diketahui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pada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analisis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deskriptif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kategori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dan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kontinu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Namun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tidak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selalu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bahwa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akan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memiliki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lebih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besar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dibanding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non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karena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pada uji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hipotesis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akan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pernyataan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tersebut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gagal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diterima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</a:t>
            </a:r>
            <a:endParaRPr sz="18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endParaRPr sz="2000" b="1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endParaRPr sz="2000" b="1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4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210" name="Google Shape;210;p3"/>
          <p:cNvSpPr txBox="1"/>
          <p:nvPr/>
        </p:nvSpPr>
        <p:spPr>
          <a:xfrm>
            <a:off x="401515" y="1584375"/>
            <a:ext cx="11388900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Asuransi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kesehatan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salah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satu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hal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patut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diperhatikan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karena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bersangkutan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kebutuhan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perencanaan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masa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depan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Pengguna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asuransi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kesehatan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diwajibkan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untuk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membayar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besaran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uang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secara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rutin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(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premi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)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kepada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pihak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perusahaan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asuransi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Premi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tersebut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diolah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oleh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perusahaan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asuransi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untuk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membayarkan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kesehatan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pengguna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tertanggung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 </a:t>
            </a: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endParaRPr lang="en-US" sz="18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Melalui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project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ini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faktor-faktor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seperti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umur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gender,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keadaan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merokok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atau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tidaknya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pengguna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dan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faktor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lain yang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memiliki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hubungan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kesehatan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akan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dianalisa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untuk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menentukan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besarnya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 </a:t>
            </a:r>
            <a:endParaRPr sz="18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451da43991_0_41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/>
              <a:t>Notes</a:t>
            </a:r>
            <a:endParaRPr/>
          </a:p>
        </p:txBody>
      </p:sp>
      <p:sp>
        <p:nvSpPr>
          <p:cNvPr id="384" name="Google Shape;384;g1451da43991_0_41"/>
          <p:cNvSpPr txBox="1"/>
          <p:nvPr/>
        </p:nvSpPr>
        <p:spPr>
          <a:xfrm>
            <a:off x="401515" y="1584375"/>
            <a:ext cx="11388900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Sangat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penting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untuk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melihat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korelasi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antar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variable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terlebih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dahulu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sebelum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melakukan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analisis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deskriptif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kategori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continue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maupun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melakukan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uji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hipotesis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memiliki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informasi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terkait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variable-variable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berhubungan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kekuatan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hubungan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tersebut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maka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mempersingkan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waktu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kita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memilih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variable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dalam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analisis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bukan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sebaliknya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</a:t>
            </a: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endParaRPr sz="2000" b="1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endParaRPr sz="2000" b="1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50998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/>
              <a:t>Reference</a:t>
            </a:r>
            <a:endParaRPr/>
          </a:p>
        </p:txBody>
      </p:sp>
      <p:sp>
        <p:nvSpPr>
          <p:cNvPr id="390" name="Google Shape;390;p2"/>
          <p:cNvSpPr txBox="1"/>
          <p:nvPr/>
        </p:nvSpPr>
        <p:spPr>
          <a:xfrm>
            <a:off x="401515" y="1584375"/>
            <a:ext cx="113889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Arial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Standar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bmi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: https://www.nhlbi.nih.gov/health/educational/lose_wt/BMI/bmicalc.htm </a:t>
            </a:r>
            <a:endParaRPr sz="1400" b="0" i="0" u="none" strike="noStrike" cap="none" dirty="0">
              <a:solidFill>
                <a:srgbClr val="000000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42ad2f6649_0_74"/>
          <p:cNvSpPr txBox="1">
            <a:spLocks noGrp="1"/>
          </p:cNvSpPr>
          <p:nvPr>
            <p:ph type="title"/>
          </p:nvPr>
        </p:nvSpPr>
        <p:spPr>
          <a:xfrm>
            <a:off x="316523" y="2691441"/>
            <a:ext cx="115824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4000"/>
              <a:buFont typeface="Sora"/>
              <a:buNone/>
            </a:pPr>
            <a:r>
              <a:rPr lang="en-US" sz="4000"/>
              <a:t>Dataset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2ad2f6649_0_79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/>
              <a:t>Dataset</a:t>
            </a:r>
            <a:endParaRPr dirty="0"/>
          </a:p>
        </p:txBody>
      </p:sp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3240DDB4-340B-0F15-45B7-897AF7BB4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514828"/>
              </p:ext>
            </p:extLst>
          </p:nvPr>
        </p:nvGraphicFramePr>
        <p:xfrm>
          <a:off x="515731" y="1450257"/>
          <a:ext cx="6850840" cy="1143000"/>
        </p:xfrm>
        <a:graphic>
          <a:graphicData uri="http://schemas.openxmlformats.org/drawingml/2006/table">
            <a:tbl>
              <a:tblPr/>
              <a:tblGrid>
                <a:gridCol w="589320">
                  <a:extLst>
                    <a:ext uri="{9D8B030D-6E8A-4147-A177-3AD203B41FA5}">
                      <a16:colId xmlns:a16="http://schemas.microsoft.com/office/drawing/2014/main" val="793355508"/>
                    </a:ext>
                  </a:extLst>
                </a:gridCol>
                <a:gridCol w="589320">
                  <a:extLst>
                    <a:ext uri="{9D8B030D-6E8A-4147-A177-3AD203B41FA5}">
                      <a16:colId xmlns:a16="http://schemas.microsoft.com/office/drawing/2014/main" val="2222995809"/>
                    </a:ext>
                  </a:extLst>
                </a:gridCol>
                <a:gridCol w="935978">
                  <a:extLst>
                    <a:ext uri="{9D8B030D-6E8A-4147-A177-3AD203B41FA5}">
                      <a16:colId xmlns:a16="http://schemas.microsoft.com/office/drawing/2014/main" val="2961494051"/>
                    </a:ext>
                  </a:extLst>
                </a:gridCol>
                <a:gridCol w="901311">
                  <a:extLst>
                    <a:ext uri="{9D8B030D-6E8A-4147-A177-3AD203B41FA5}">
                      <a16:colId xmlns:a16="http://schemas.microsoft.com/office/drawing/2014/main" val="3764759165"/>
                    </a:ext>
                  </a:extLst>
                </a:gridCol>
                <a:gridCol w="1109308">
                  <a:extLst>
                    <a:ext uri="{9D8B030D-6E8A-4147-A177-3AD203B41FA5}">
                      <a16:colId xmlns:a16="http://schemas.microsoft.com/office/drawing/2014/main" val="20860338"/>
                    </a:ext>
                  </a:extLst>
                </a:gridCol>
                <a:gridCol w="571987">
                  <a:extLst>
                    <a:ext uri="{9D8B030D-6E8A-4147-A177-3AD203B41FA5}">
                      <a16:colId xmlns:a16="http://schemas.microsoft.com/office/drawing/2014/main" val="3414619234"/>
                    </a:ext>
                  </a:extLst>
                </a:gridCol>
                <a:gridCol w="1026975">
                  <a:extLst>
                    <a:ext uri="{9D8B030D-6E8A-4147-A177-3AD203B41FA5}">
                      <a16:colId xmlns:a16="http://schemas.microsoft.com/office/drawing/2014/main" val="4052476253"/>
                    </a:ext>
                  </a:extLst>
                </a:gridCol>
                <a:gridCol w="1126641">
                  <a:extLst>
                    <a:ext uri="{9D8B030D-6E8A-4147-A177-3AD203B41FA5}">
                      <a16:colId xmlns:a16="http://schemas.microsoft.com/office/drawing/2014/main" val="149755676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age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sex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bmi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children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smoker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region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  charges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6342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female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27.9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southwest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    16,884.924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4864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male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33.77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southeast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       1,725.552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12144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male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southeast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       4,449.462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4032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male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22.705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northwest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    21,984.471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443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male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28.88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northwest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       3,866.855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711490"/>
                  </a:ext>
                </a:extLst>
              </a:tr>
            </a:tbl>
          </a:graphicData>
        </a:graphic>
      </p:graphicFrame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21FEE2F6-92C2-4749-410B-C9CF509D8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665501"/>
              </p:ext>
            </p:extLst>
          </p:nvPr>
        </p:nvGraphicFramePr>
        <p:xfrm>
          <a:off x="515729" y="3002103"/>
          <a:ext cx="6850839" cy="952500"/>
        </p:xfrm>
        <a:graphic>
          <a:graphicData uri="http://schemas.openxmlformats.org/drawingml/2006/table">
            <a:tbl>
              <a:tblPr/>
              <a:tblGrid>
                <a:gridCol w="589320">
                  <a:extLst>
                    <a:ext uri="{9D8B030D-6E8A-4147-A177-3AD203B41FA5}">
                      <a16:colId xmlns:a16="http://schemas.microsoft.com/office/drawing/2014/main" val="1449023455"/>
                    </a:ext>
                  </a:extLst>
                </a:gridCol>
                <a:gridCol w="589320">
                  <a:extLst>
                    <a:ext uri="{9D8B030D-6E8A-4147-A177-3AD203B41FA5}">
                      <a16:colId xmlns:a16="http://schemas.microsoft.com/office/drawing/2014/main" val="2141732074"/>
                    </a:ext>
                  </a:extLst>
                </a:gridCol>
                <a:gridCol w="935978">
                  <a:extLst>
                    <a:ext uri="{9D8B030D-6E8A-4147-A177-3AD203B41FA5}">
                      <a16:colId xmlns:a16="http://schemas.microsoft.com/office/drawing/2014/main" val="141577015"/>
                    </a:ext>
                  </a:extLst>
                </a:gridCol>
                <a:gridCol w="901311">
                  <a:extLst>
                    <a:ext uri="{9D8B030D-6E8A-4147-A177-3AD203B41FA5}">
                      <a16:colId xmlns:a16="http://schemas.microsoft.com/office/drawing/2014/main" val="4006549307"/>
                    </a:ext>
                  </a:extLst>
                </a:gridCol>
                <a:gridCol w="1109307">
                  <a:extLst>
                    <a:ext uri="{9D8B030D-6E8A-4147-A177-3AD203B41FA5}">
                      <a16:colId xmlns:a16="http://schemas.microsoft.com/office/drawing/2014/main" val="3294011937"/>
                    </a:ext>
                  </a:extLst>
                </a:gridCol>
                <a:gridCol w="571987">
                  <a:extLst>
                    <a:ext uri="{9D8B030D-6E8A-4147-A177-3AD203B41FA5}">
                      <a16:colId xmlns:a16="http://schemas.microsoft.com/office/drawing/2014/main" val="3678772789"/>
                    </a:ext>
                  </a:extLst>
                </a:gridCol>
                <a:gridCol w="1026975">
                  <a:extLst>
                    <a:ext uri="{9D8B030D-6E8A-4147-A177-3AD203B41FA5}">
                      <a16:colId xmlns:a16="http://schemas.microsoft.com/office/drawing/2014/main" val="1000857531"/>
                    </a:ext>
                  </a:extLst>
                </a:gridCol>
                <a:gridCol w="1126641">
                  <a:extLst>
                    <a:ext uri="{9D8B030D-6E8A-4147-A177-3AD203B41FA5}">
                      <a16:colId xmlns:a16="http://schemas.microsoft.com/office/drawing/2014/main" val="145827769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1334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male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30.97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northwest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    10,600.548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0322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1335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female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31.92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northeast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       2,205.981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2350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1336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female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36.85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southeast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       1,629.834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2766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1337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female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25.8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southwest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       2,007.945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0502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1338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female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29.07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northwest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    29,141.360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680720"/>
                  </a:ext>
                </a:extLst>
              </a:tr>
            </a:tbl>
          </a:graphicData>
        </a:graphic>
      </p:graphicFrame>
      <p:sp>
        <p:nvSpPr>
          <p:cNvPr id="6" name="Google Shape;222;g142ad2f6649_0_79">
            <a:extLst>
              <a:ext uri="{FF2B5EF4-FFF2-40B4-BE49-F238E27FC236}">
                <a16:creationId xmlns:a16="http://schemas.microsoft.com/office/drawing/2014/main" id="{0483D226-3D8C-B09D-6BC0-C568A65F768A}"/>
              </a:ext>
            </a:extLst>
          </p:cNvPr>
          <p:cNvSpPr txBox="1"/>
          <p:nvPr/>
        </p:nvSpPr>
        <p:spPr>
          <a:xfrm>
            <a:off x="515731" y="2650294"/>
            <a:ext cx="6850837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en-US" sz="12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Dst</a:t>
            </a:r>
            <a:r>
              <a:rPr lang="en-US" sz="12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…</a:t>
            </a:r>
            <a:endParaRPr sz="12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8" name="Google Shape;222;g142ad2f6649_0_79">
            <a:extLst>
              <a:ext uri="{FF2B5EF4-FFF2-40B4-BE49-F238E27FC236}">
                <a16:creationId xmlns:a16="http://schemas.microsoft.com/office/drawing/2014/main" id="{587A5AA9-AAA7-4D0C-20BB-8EE726033DB3}"/>
              </a:ext>
            </a:extLst>
          </p:cNvPr>
          <p:cNvSpPr txBox="1"/>
          <p:nvPr/>
        </p:nvSpPr>
        <p:spPr>
          <a:xfrm>
            <a:off x="7645706" y="1413866"/>
            <a:ext cx="4030563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</a:pPr>
            <a:r>
              <a:rPr lang="en-US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Dataset </a:t>
            </a:r>
            <a:r>
              <a:rPr lang="en-US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terdiri</a:t>
            </a:r>
            <a:r>
              <a:rPr lang="en-US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dari</a:t>
            </a:r>
            <a:r>
              <a:rPr lang="en-US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8 </a:t>
            </a:r>
            <a:r>
              <a:rPr lang="en-US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kolom</a:t>
            </a:r>
            <a:r>
              <a:rPr lang="en-US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(</a:t>
            </a:r>
            <a:r>
              <a:rPr lang="en-US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variabel</a:t>
            </a:r>
            <a:r>
              <a:rPr lang="en-US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) dan 1338 baris. </a:t>
            </a:r>
            <a:r>
              <a:rPr lang="en-US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Setiap</a:t>
            </a:r>
            <a:r>
              <a:rPr lang="en-US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baris </a:t>
            </a:r>
            <a:r>
              <a:rPr lang="en-US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mereprensentasikan</a:t>
            </a:r>
            <a:r>
              <a:rPr lang="en-US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data </a:t>
            </a:r>
            <a:r>
              <a:rPr lang="en-US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setiap</a:t>
            </a:r>
            <a:r>
              <a:rPr lang="en-US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pengguna</a:t>
            </a:r>
            <a:r>
              <a:rPr lang="en-US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presmi</a:t>
            </a:r>
            <a:r>
              <a:rPr lang="en-US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asuransi</a:t>
            </a:r>
            <a:r>
              <a:rPr lang="en-US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</a:t>
            </a:r>
            <a:endParaRPr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" name="Google Shape;222;g142ad2f6649_0_79">
            <a:extLst>
              <a:ext uri="{FF2B5EF4-FFF2-40B4-BE49-F238E27FC236}">
                <a16:creationId xmlns:a16="http://schemas.microsoft.com/office/drawing/2014/main" id="{3CB8216D-0520-25CB-FED0-1883E425D20F}"/>
              </a:ext>
            </a:extLst>
          </p:cNvPr>
          <p:cNvSpPr txBox="1"/>
          <p:nvPr/>
        </p:nvSpPr>
        <p:spPr>
          <a:xfrm>
            <a:off x="388943" y="3930748"/>
            <a:ext cx="11160540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No : </a:t>
            </a:r>
            <a:r>
              <a:rPr lang="en-US" sz="12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nomor</a:t>
            </a:r>
            <a:r>
              <a:rPr lang="en-US" sz="12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2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urut</a:t>
            </a:r>
            <a:r>
              <a:rPr lang="en-US" sz="12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2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pengguna</a:t>
            </a:r>
            <a:r>
              <a:rPr lang="en-US" sz="12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2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asuransi</a:t>
            </a:r>
            <a:r>
              <a:rPr lang="en-US" sz="12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 total </a:t>
            </a:r>
            <a:r>
              <a:rPr lang="en-US" sz="12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pengguna</a:t>
            </a:r>
            <a:r>
              <a:rPr lang="en-US" sz="12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2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premi</a:t>
            </a:r>
            <a:r>
              <a:rPr lang="en-US" sz="12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2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asuransi</a:t>
            </a:r>
            <a:r>
              <a:rPr lang="en-US" sz="12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1338 orang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Age : </a:t>
            </a:r>
            <a:r>
              <a:rPr lang="en-US" sz="12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umur</a:t>
            </a:r>
            <a:r>
              <a:rPr lang="en-US" sz="12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2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dalam</a:t>
            </a:r>
            <a:r>
              <a:rPr lang="en-US" sz="12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2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satuan</a:t>
            </a:r>
            <a:r>
              <a:rPr lang="en-US" sz="12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2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tahun</a:t>
            </a:r>
            <a:r>
              <a:rPr lang="en-US" sz="12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Sex : </a:t>
            </a:r>
            <a:r>
              <a:rPr lang="en-US" sz="12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jenis</a:t>
            </a:r>
            <a:r>
              <a:rPr lang="en-US" sz="12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2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kelamin</a:t>
            </a:r>
            <a:r>
              <a:rPr lang="en-US" sz="12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 Male </a:t>
            </a:r>
            <a:r>
              <a:rPr lang="en-US" sz="12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12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2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laki-laki</a:t>
            </a:r>
            <a:r>
              <a:rPr lang="en-US" sz="12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2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12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2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jumlah</a:t>
            </a:r>
            <a:r>
              <a:rPr lang="en-US" sz="12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data 676. Female </a:t>
            </a:r>
            <a:r>
              <a:rPr lang="en-US" sz="12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12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2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perempuan</a:t>
            </a:r>
            <a:r>
              <a:rPr lang="en-US" sz="12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2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12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2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jumlah</a:t>
            </a:r>
            <a:r>
              <a:rPr lang="en-US" sz="12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data 662.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Wingdings" panose="05000000000000000000" pitchFamily="2" charset="2"/>
              <a:buChar char="§"/>
            </a:pPr>
            <a:r>
              <a:rPr lang="en-US" sz="12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Bmi</a:t>
            </a:r>
            <a:r>
              <a:rPr lang="en-US" sz="12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: body mass index. </a:t>
            </a:r>
            <a:r>
              <a:rPr lang="en-US" sz="12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Indeks</a:t>
            </a:r>
            <a:r>
              <a:rPr lang="en-US" sz="12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2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berat</a:t>
            </a:r>
            <a:r>
              <a:rPr lang="en-US" sz="12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badan.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Children : </a:t>
            </a:r>
            <a:r>
              <a:rPr lang="en-US" sz="12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jumlah</a:t>
            </a:r>
            <a:r>
              <a:rPr lang="en-US" sz="12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2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anak</a:t>
            </a:r>
            <a:r>
              <a:rPr lang="en-US" sz="12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12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ditanggung</a:t>
            </a:r>
            <a:r>
              <a:rPr lang="en-US" sz="12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oleh </a:t>
            </a:r>
            <a:r>
              <a:rPr lang="en-US" sz="12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pengguna</a:t>
            </a:r>
            <a:r>
              <a:rPr lang="en-US" sz="12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2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asuransi</a:t>
            </a:r>
            <a:r>
              <a:rPr lang="en-US" sz="12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 </a:t>
            </a:r>
            <a:r>
              <a:rPr lang="en-US" sz="12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Rentang</a:t>
            </a:r>
            <a:r>
              <a:rPr lang="en-US" sz="12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2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nilai</a:t>
            </a:r>
            <a:r>
              <a:rPr lang="en-US" sz="12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0-5 </a:t>
            </a:r>
            <a:r>
              <a:rPr lang="en-US" sz="12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anak</a:t>
            </a:r>
            <a:endParaRPr lang="en-US" sz="12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Smoker : </a:t>
            </a:r>
            <a:r>
              <a:rPr lang="en-US" sz="12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keadaan</a:t>
            </a:r>
            <a:r>
              <a:rPr lang="en-US" sz="12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2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merokok</a:t>
            </a:r>
            <a:r>
              <a:rPr lang="en-US" sz="12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 “Yes” </a:t>
            </a:r>
            <a:r>
              <a:rPr lang="en-US" sz="12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berarti</a:t>
            </a:r>
            <a:r>
              <a:rPr lang="en-US" sz="12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“</a:t>
            </a:r>
            <a:r>
              <a:rPr lang="en-US" sz="12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merokok</a:t>
            </a:r>
            <a:r>
              <a:rPr lang="en-US" sz="12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” </a:t>
            </a:r>
            <a:r>
              <a:rPr lang="en-US" sz="12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12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2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jumlah</a:t>
            </a:r>
            <a:r>
              <a:rPr lang="en-US" sz="12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data 1064. “No” </a:t>
            </a:r>
            <a:r>
              <a:rPr lang="en-US" sz="12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berarti</a:t>
            </a:r>
            <a:r>
              <a:rPr lang="en-US" sz="12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 “</a:t>
            </a:r>
            <a:r>
              <a:rPr lang="en-US" sz="12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tidak</a:t>
            </a:r>
            <a:r>
              <a:rPr lang="en-US" sz="12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2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merokok</a:t>
            </a:r>
            <a:r>
              <a:rPr lang="en-US" sz="12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” </a:t>
            </a:r>
            <a:r>
              <a:rPr lang="en-US" sz="12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12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2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jumlah</a:t>
            </a:r>
            <a:r>
              <a:rPr lang="en-US" sz="12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data 274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Region : </a:t>
            </a:r>
            <a:r>
              <a:rPr lang="en-US" sz="12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daerah</a:t>
            </a:r>
            <a:r>
              <a:rPr lang="en-US" sz="12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2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tempat</a:t>
            </a:r>
            <a:r>
              <a:rPr lang="en-US" sz="12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2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tinggal</a:t>
            </a:r>
            <a:r>
              <a:rPr lang="en-US" sz="12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2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pengguna</a:t>
            </a:r>
            <a:r>
              <a:rPr lang="en-US" sz="12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2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asuransi</a:t>
            </a:r>
            <a:r>
              <a:rPr lang="en-US" sz="12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Charge : charge </a:t>
            </a:r>
            <a:r>
              <a:rPr lang="en-US" sz="12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12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2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premi</a:t>
            </a:r>
            <a:r>
              <a:rPr lang="en-US" sz="12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12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dibebankan</a:t>
            </a:r>
            <a:r>
              <a:rPr lang="en-US" sz="12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2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kepada</a:t>
            </a:r>
            <a:r>
              <a:rPr lang="en-US" sz="12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2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pengguna</a:t>
            </a:r>
            <a:r>
              <a:rPr lang="en-US" sz="12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2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asuransi</a:t>
            </a:r>
            <a:r>
              <a:rPr lang="en-US" sz="12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 Charge </a:t>
            </a:r>
            <a:r>
              <a:rPr lang="en-US" sz="12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dalam</a:t>
            </a:r>
            <a:r>
              <a:rPr lang="en-US" sz="12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2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satuan</a:t>
            </a:r>
            <a:r>
              <a:rPr lang="en-US" sz="12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2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usd</a:t>
            </a:r>
            <a:endParaRPr sz="12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42ad2f6649_0_44"/>
          <p:cNvSpPr txBox="1">
            <a:spLocks noGrp="1"/>
          </p:cNvSpPr>
          <p:nvPr>
            <p:ph type="title"/>
          </p:nvPr>
        </p:nvSpPr>
        <p:spPr>
          <a:xfrm>
            <a:off x="316523" y="2691441"/>
            <a:ext cx="115824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4000"/>
              <a:buFont typeface="Sora"/>
              <a:buNone/>
            </a:pPr>
            <a:r>
              <a:rPr lang="en-US" sz="4000" dirty="0"/>
              <a:t>Descriptive Statistics Analysis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42ad2f6649_0_84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/>
              <a:t>Descriptive Statistics Analysis</a:t>
            </a:r>
            <a:endParaRPr dirty="0"/>
          </a:p>
        </p:txBody>
      </p:sp>
      <p:sp>
        <p:nvSpPr>
          <p:cNvPr id="234" name="Google Shape;234;g142ad2f6649_0_84"/>
          <p:cNvSpPr txBox="1"/>
          <p:nvPr/>
        </p:nvSpPr>
        <p:spPr>
          <a:xfrm>
            <a:off x="388943" y="1650542"/>
            <a:ext cx="11388900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Berapa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jumlah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pengguna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berdasarkan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kelompok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umur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dan rata-rata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umur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pengguna</a:t>
            </a: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sv-SE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Berapa jumlah pengguna berdasarkan kelompok bmi dan rata-rata bmi pengguna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endParaRPr lang="sv-SE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Berapa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dibebankan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berdasarkan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kelompok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umur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kelompok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bmi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dan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jumlah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tanggungan</a:t>
            </a: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  <p:extLst>
      <p:ext uri="{BB962C8B-B14F-4D97-AF65-F5344CB8AC3E}">
        <p14:creationId xmlns:p14="http://schemas.microsoft.com/office/powerpoint/2010/main" val="2777865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42ad2f6649_0_84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/>
              <a:t>Rata-rata </a:t>
            </a:r>
            <a:r>
              <a:rPr lang="en-US" dirty="0" err="1"/>
              <a:t>umur</a:t>
            </a:r>
            <a:endParaRPr dirty="0"/>
          </a:p>
        </p:txBody>
      </p:sp>
      <p:sp>
        <p:nvSpPr>
          <p:cNvPr id="234" name="Google Shape;234;g142ad2f6649_0_84"/>
          <p:cNvSpPr txBox="1"/>
          <p:nvPr/>
        </p:nvSpPr>
        <p:spPr>
          <a:xfrm>
            <a:off x="388943" y="1650542"/>
            <a:ext cx="113889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Mencari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rata-rata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umur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antara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jenis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kelamin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dan status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 </a:t>
            </a: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EFA4D8D7-EF59-AD95-82E1-579A6B59F5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266941"/>
              </p:ext>
            </p:extLst>
          </p:nvPr>
        </p:nvGraphicFramePr>
        <p:xfrm>
          <a:off x="414158" y="2050611"/>
          <a:ext cx="5681841" cy="2233985"/>
        </p:xfrm>
        <a:graphic>
          <a:graphicData uri="http://schemas.openxmlformats.org/drawingml/2006/table">
            <a:tbl>
              <a:tblPr/>
              <a:tblGrid>
                <a:gridCol w="1272928">
                  <a:extLst>
                    <a:ext uri="{9D8B030D-6E8A-4147-A177-3AD203B41FA5}">
                      <a16:colId xmlns:a16="http://schemas.microsoft.com/office/drawing/2014/main" val="3687333959"/>
                    </a:ext>
                  </a:extLst>
                </a:gridCol>
                <a:gridCol w="1268049">
                  <a:extLst>
                    <a:ext uri="{9D8B030D-6E8A-4147-A177-3AD203B41FA5}">
                      <a16:colId xmlns:a16="http://schemas.microsoft.com/office/drawing/2014/main" val="3608235375"/>
                    </a:ext>
                  </a:extLst>
                </a:gridCol>
                <a:gridCol w="1365593">
                  <a:extLst>
                    <a:ext uri="{9D8B030D-6E8A-4147-A177-3AD203B41FA5}">
                      <a16:colId xmlns:a16="http://schemas.microsoft.com/office/drawing/2014/main" val="4040677268"/>
                    </a:ext>
                  </a:extLst>
                </a:gridCol>
                <a:gridCol w="1775271">
                  <a:extLst>
                    <a:ext uri="{9D8B030D-6E8A-4147-A177-3AD203B41FA5}">
                      <a16:colId xmlns:a16="http://schemas.microsoft.com/office/drawing/2014/main" val="520853149"/>
                    </a:ext>
                  </a:extLst>
                </a:gridCol>
              </a:tblGrid>
              <a:tr h="239698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Rata-rata </a:t>
                      </a:r>
                      <a:r>
                        <a:rPr lang="en-US" sz="1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umur</a:t>
                      </a:r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 </a:t>
                      </a:r>
                      <a:r>
                        <a:rPr lang="en-US" sz="1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Pengguna</a:t>
                      </a:r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 </a:t>
                      </a:r>
                      <a:r>
                        <a:rPr lang="en-US" sz="1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Asuransi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83863"/>
                  </a:ext>
                </a:extLst>
              </a:tr>
              <a:tr h="4698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Rata-rata </a:t>
                      </a:r>
                      <a:r>
                        <a:rPr lang="en-US" sz="1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dari</a:t>
                      </a:r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 </a:t>
                      </a:r>
                      <a:r>
                        <a:rPr lang="en-US" sz="1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umur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Smoker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944894"/>
                  </a:ext>
                </a:extLst>
              </a:tr>
              <a:tr h="4698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Sex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Rata-rata </a:t>
                      </a:r>
                      <a:r>
                        <a:rPr lang="en-US" sz="1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Keseluruhan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966975"/>
                  </a:ext>
                </a:extLst>
              </a:tr>
              <a:tr h="239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Female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39.691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38.609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39.503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5904741"/>
                  </a:ext>
                </a:extLst>
              </a:tr>
              <a:tr h="239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Male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39.062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38.447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38.917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5551687"/>
                  </a:ext>
                </a:extLst>
              </a:tr>
              <a:tr h="575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Rata-rata </a:t>
                      </a:r>
                      <a:r>
                        <a:rPr lang="en-US" sz="1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Keseluruhan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39.385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38.515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39.207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691057"/>
                  </a:ext>
                </a:extLst>
              </a:tr>
            </a:tbl>
          </a:graphicData>
        </a:graphic>
      </p:graphicFrame>
      <p:sp>
        <p:nvSpPr>
          <p:cNvPr id="4" name="Google Shape;234;g142ad2f6649_0_84">
            <a:extLst>
              <a:ext uri="{FF2B5EF4-FFF2-40B4-BE49-F238E27FC236}">
                <a16:creationId xmlns:a16="http://schemas.microsoft.com/office/drawing/2014/main" id="{5F3C3B85-D684-5A5C-117B-BF75ACD113D1}"/>
              </a:ext>
            </a:extLst>
          </p:cNvPr>
          <p:cNvSpPr txBox="1"/>
          <p:nvPr/>
        </p:nvSpPr>
        <p:spPr>
          <a:xfrm>
            <a:off x="277402" y="4607355"/>
            <a:ext cx="11763910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Rata-rata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umur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pengguna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asuransi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39.207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tahun</a:t>
            </a: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Rata-rata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umur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dan non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38.515 dan 39.385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tahun</a:t>
            </a: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indent="-355600"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Rata-rata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umur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perempuan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laki-laki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39.503 dan 38.917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tahun</a:t>
            </a: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indent="-355600"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Rata-rata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umur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sex vs smoker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tercantum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pada table</a:t>
            </a:r>
          </a:p>
          <a:p>
            <a:pPr marL="457200" indent="-355600"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Total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pengguna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asuransi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diatas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25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tahun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1060 dan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dibawah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25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tahun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278 </a:t>
            </a:r>
          </a:p>
        </p:txBody>
      </p:sp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2D1FEDFD-5F39-7BC6-5610-8C30B8957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701272"/>
              </p:ext>
            </p:extLst>
          </p:nvPr>
        </p:nvGraphicFramePr>
        <p:xfrm>
          <a:off x="6267235" y="2050611"/>
          <a:ext cx="5523208" cy="2491740"/>
        </p:xfrm>
        <a:graphic>
          <a:graphicData uri="http://schemas.openxmlformats.org/drawingml/2006/table">
            <a:tbl>
              <a:tblPr/>
              <a:tblGrid>
                <a:gridCol w="1965612">
                  <a:extLst>
                    <a:ext uri="{9D8B030D-6E8A-4147-A177-3AD203B41FA5}">
                      <a16:colId xmlns:a16="http://schemas.microsoft.com/office/drawing/2014/main" val="589552595"/>
                    </a:ext>
                  </a:extLst>
                </a:gridCol>
                <a:gridCol w="1137131">
                  <a:extLst>
                    <a:ext uri="{9D8B030D-6E8A-4147-A177-3AD203B41FA5}">
                      <a16:colId xmlns:a16="http://schemas.microsoft.com/office/drawing/2014/main" val="2146479581"/>
                    </a:ext>
                  </a:extLst>
                </a:gridCol>
                <a:gridCol w="454853">
                  <a:extLst>
                    <a:ext uri="{9D8B030D-6E8A-4147-A177-3AD203B41FA5}">
                      <a16:colId xmlns:a16="http://schemas.microsoft.com/office/drawing/2014/main" val="1367875066"/>
                    </a:ext>
                  </a:extLst>
                </a:gridCol>
                <a:gridCol w="1965612">
                  <a:extLst>
                    <a:ext uri="{9D8B030D-6E8A-4147-A177-3AD203B41FA5}">
                      <a16:colId xmlns:a16="http://schemas.microsoft.com/office/drawing/2014/main" val="2730799333"/>
                    </a:ext>
                  </a:extLst>
                </a:gridCol>
              </a:tblGrid>
              <a:tr h="14832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Jumlah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pengguna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diatas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 25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tahun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224574"/>
                  </a:ext>
                </a:extLst>
              </a:tr>
              <a:tr h="148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Hitung</a:t>
                      </a: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 </a:t>
                      </a:r>
                      <a:r>
                        <a:rPr lang="en-US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dari</a:t>
                      </a: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 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Smoker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563987"/>
                  </a:ext>
                </a:extLst>
              </a:tr>
              <a:tr h="148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Age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Total Keseluruhan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517164"/>
                  </a:ext>
                </a:extLst>
              </a:tr>
              <a:tr h="148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25-29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8453587"/>
                  </a:ext>
                </a:extLst>
              </a:tr>
              <a:tr h="148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30-34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2254971"/>
                  </a:ext>
                </a:extLst>
              </a:tr>
              <a:tr h="148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35-39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3465235"/>
                  </a:ext>
                </a:extLst>
              </a:tr>
              <a:tr h="148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40-44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7296704"/>
                  </a:ext>
                </a:extLst>
              </a:tr>
              <a:tr h="148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45-49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6044935"/>
                  </a:ext>
                </a:extLst>
              </a:tr>
              <a:tr h="148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50-54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0625689"/>
                  </a:ext>
                </a:extLst>
              </a:tr>
              <a:tr h="148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55-59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7215449"/>
                  </a:ext>
                </a:extLst>
              </a:tr>
              <a:tr h="148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60-65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4367674"/>
                  </a:ext>
                </a:extLst>
              </a:tr>
              <a:tr h="148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Total Keseluruhan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846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214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1060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97176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3126</Words>
  <Application>Microsoft Office PowerPoint</Application>
  <PresentationFormat>Layar Lebar</PresentationFormat>
  <Paragraphs>1033</Paragraphs>
  <Slides>41</Slides>
  <Notes>41</Notes>
  <HiddenSlides>0</HiddenSlides>
  <MMClips>0</MMClips>
  <ScaleCrop>false</ScaleCrop>
  <HeadingPairs>
    <vt:vector size="6" baseType="variant">
      <vt:variant>
        <vt:lpstr>Font Dipakai</vt:lpstr>
      </vt:variant>
      <vt:variant>
        <vt:i4>9</vt:i4>
      </vt:variant>
      <vt:variant>
        <vt:lpstr>Tema</vt:lpstr>
      </vt:variant>
      <vt:variant>
        <vt:i4>2</vt:i4>
      </vt:variant>
      <vt:variant>
        <vt:lpstr>Judul Slide</vt:lpstr>
      </vt:variant>
      <vt:variant>
        <vt:i4>41</vt:i4>
      </vt:variant>
    </vt:vector>
  </HeadingPairs>
  <TitlesOfParts>
    <vt:vector size="52" baseType="lpstr">
      <vt:lpstr>Calibri</vt:lpstr>
      <vt:lpstr>Roboto Mono Medium</vt:lpstr>
      <vt:lpstr>Wingdings</vt:lpstr>
      <vt:lpstr>Courier New</vt:lpstr>
      <vt:lpstr>Sora</vt:lpstr>
      <vt:lpstr>Roboto Mono Light</vt:lpstr>
      <vt:lpstr>Arial</vt:lpstr>
      <vt:lpstr>Montserrat Light</vt:lpstr>
      <vt:lpstr>Roboto Mono</vt:lpstr>
      <vt:lpstr>1_Office Theme</vt:lpstr>
      <vt:lpstr>Office Theme</vt:lpstr>
      <vt:lpstr>Presentasi PowerPoint</vt:lpstr>
      <vt:lpstr>Outline</vt:lpstr>
      <vt:lpstr>Introduction</vt:lpstr>
      <vt:lpstr>Introduction</vt:lpstr>
      <vt:lpstr>Dataset</vt:lpstr>
      <vt:lpstr>Dataset</vt:lpstr>
      <vt:lpstr>Descriptive Statistics Analysis</vt:lpstr>
      <vt:lpstr>Descriptive Statistics Analysis</vt:lpstr>
      <vt:lpstr>Rata-rata umur</vt:lpstr>
      <vt:lpstr>Rata-rata BMI</vt:lpstr>
      <vt:lpstr>Rata-rata Tagihan Analisa I</vt:lpstr>
      <vt:lpstr>Rata-rata Tagihan Analisa II</vt:lpstr>
      <vt:lpstr>Rata-rata Tagihan Analisa III</vt:lpstr>
      <vt:lpstr>Rata-rata Tagihan Analisa VI</vt:lpstr>
      <vt:lpstr>Analysis</vt:lpstr>
      <vt:lpstr>Categorical Variables Analysis</vt:lpstr>
      <vt:lpstr>Categorical Variables Analysis</vt:lpstr>
      <vt:lpstr>Peluang status merokok</vt:lpstr>
      <vt:lpstr>Peluang jenis kelamin</vt:lpstr>
      <vt:lpstr>Peluang jenis kelamin</vt:lpstr>
      <vt:lpstr>Peluang tagihan setiap region</vt:lpstr>
      <vt:lpstr>Analysis</vt:lpstr>
      <vt:lpstr>Continuous Variables Analysis</vt:lpstr>
      <vt:lpstr>Continuous Variables Analysis</vt:lpstr>
      <vt:lpstr>Peluang tagihan dengan status merokok</vt:lpstr>
      <vt:lpstr>Peluang tagihan dengan kelompok umur</vt:lpstr>
      <vt:lpstr>Peluang tagihan dengan kelompok bmi</vt:lpstr>
      <vt:lpstr>Analysis</vt:lpstr>
      <vt:lpstr>Variables Correlation</vt:lpstr>
      <vt:lpstr>Correlation</vt:lpstr>
      <vt:lpstr>Correlation </vt:lpstr>
      <vt:lpstr>Analysis</vt:lpstr>
      <vt:lpstr>Hypothesis Testing</vt:lpstr>
      <vt:lpstr>Hypothesis Testing</vt:lpstr>
      <vt:lpstr>Tagihan perokok lebih besar dari tagihan non perokok</vt:lpstr>
      <vt:lpstr>Tagihan bmi&gt;24.5 sama dengan bmi&lt;24.5</vt:lpstr>
      <vt:lpstr>Tagihan umur&gt;25 sama dengan umur&lt;25</vt:lpstr>
      <vt:lpstr>Conclusion</vt:lpstr>
      <vt:lpstr>Conclusion</vt:lpstr>
      <vt:lpstr>Notes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PowerPoint</dc:title>
  <dc:creator>RIDO TRI PUTRA</dc:creator>
  <cp:lastModifiedBy>Afif Nofian Sahar</cp:lastModifiedBy>
  <cp:revision>5</cp:revision>
  <dcterms:created xsi:type="dcterms:W3CDTF">2022-06-30T03:08:43Z</dcterms:created>
  <dcterms:modified xsi:type="dcterms:W3CDTF">2022-10-08T06:17:36Z</dcterms:modified>
</cp:coreProperties>
</file>