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2" r:id="rId5"/>
    <p:sldId id="260" r:id="rId6"/>
    <p:sldId id="261" r:id="rId7"/>
    <p:sldId id="265" r:id="rId8"/>
    <p:sldId id="266" r:id="rId9"/>
    <p:sldId id="267" r:id="rId10"/>
    <p:sldId id="268" r:id="rId11"/>
    <p:sldId id="279" r:id="rId12"/>
    <p:sldId id="280" r:id="rId13"/>
    <p:sldId id="281" r:id="rId14"/>
    <p:sldId id="269" r:id="rId15"/>
    <p:sldId id="286" r:id="rId16"/>
    <p:sldId id="278" r:id="rId17"/>
    <p:sldId id="272" r:id="rId18"/>
    <p:sldId id="274" r:id="rId19"/>
    <p:sldId id="287" r:id="rId20"/>
    <p:sldId id="275" r:id="rId21"/>
    <p:sldId id="276" r:id="rId22"/>
    <p:sldId id="284"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5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46FA9-B93C-433D-886D-CABBFB2F4B05}" type="datetimeFigureOut">
              <a:rPr lang="en-GB" smtClean="0"/>
              <a:t>13/06/2020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C7D45-53EF-409D-A1D2-720B6885739D}" type="slidenum">
              <a:rPr lang="en-GB" smtClean="0"/>
              <a:t>‹#›</a:t>
            </a:fld>
            <a:endParaRPr lang="en-GB"/>
          </a:p>
        </p:txBody>
      </p:sp>
    </p:spTree>
    <p:extLst>
      <p:ext uri="{BB962C8B-B14F-4D97-AF65-F5344CB8AC3E}">
        <p14:creationId xmlns:p14="http://schemas.microsoft.com/office/powerpoint/2010/main" val="366400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2413" y="-6578600"/>
            <a:ext cx="25904826" cy="14571663"/>
          </a:xfrm>
        </p:spPr>
      </p:sp>
      <p:sp>
        <p:nvSpPr>
          <p:cNvPr id="3" name="Notes Placeholder 2"/>
          <p:cNvSpPr>
            <a:spLocks noGrp="1"/>
          </p:cNvSpPr>
          <p:nvPr>
            <p:ph type="body" idx="1"/>
          </p:nvPr>
        </p:nvSpPr>
        <p:spPr/>
        <p:txBody>
          <a:bodyPr>
            <a:normAutofit/>
          </a:bodyPr>
          <a:lstStyle/>
          <a:p>
            <a:r>
              <a:rPr lang="en-US" dirty="0"/>
              <a:t>These are the contents for today’s presentation. </a:t>
            </a:r>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6714323E-9E94-4A20-A21F-CA2F2AF1E69F}"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8E3D-2958-41B1-8505-FF01FC792B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32F2D8-150F-41A5-BC76-A5475B7AD9DB}"/>
              </a:ext>
            </a:extLst>
          </p:cNvPr>
          <p:cNvSpPr>
            <a:spLocks noGrp="1"/>
          </p:cNvSpPr>
          <p:nvPr>
            <p:ph type="subTitle" idx="1"/>
          </p:nvPr>
        </p:nvSpPr>
        <p:spPr>
          <a:xfrm>
            <a:off x="1524000" y="3602038"/>
            <a:ext cx="9144000" cy="1655762"/>
          </a:xfrm>
        </p:spPr>
        <p:txBody>
          <a:bodyPr/>
          <a:lstStyle>
            <a:lvl1pPr marL="0" indent="0" algn="ctr">
              <a:buNone/>
              <a:defRPr sz="2400"/>
            </a:lvl1pPr>
            <a:lvl2pPr marL="457212"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8" indent="0" algn="ctr">
              <a:buNone/>
              <a:defRPr sz="1600"/>
            </a:lvl7pPr>
            <a:lvl8pPr marL="3200480" indent="0" algn="ctr">
              <a:buNone/>
              <a:defRPr sz="1600"/>
            </a:lvl8pPr>
            <a:lvl9pPr marL="3657692"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A9C97D-B291-46A1-A044-16D37435D5D9}"/>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E3600172-21C5-4741-8F78-5F30D78AD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65303D-B9FE-48D3-B553-5C73A54F8BF6}"/>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76940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5603-D88C-42D8-8E7D-049E93469C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1CD2EA-673A-4640-B170-AF16BC12B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F11303-0987-4DCE-B43B-68198CD7130F}"/>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36FA389A-7D44-4E46-9851-5151E6098C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0BAE0-3264-408E-8BE6-4D92668CF45D}"/>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397097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57AA4-5980-4637-95E7-1EB2C84E266C}"/>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255B7D-6FFA-4B4E-B793-E62948CD5A1A}"/>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FEE44E-1CE1-47DF-A36B-10385D5EF501}"/>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38DD011A-A462-4D0C-805A-9FF353FB73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5AAA0-3727-4FF9-898A-9A19C9645DD5}"/>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60921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7DB2-4B9C-40D4-ABAB-777FF9716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107D20-4A3E-47F4-AA5F-981D202DB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139994-4976-4B1F-8316-914FABBF4E89}"/>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077A8F54-AC67-4B0A-B94E-1B263B2E6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7AD22C-6932-45CC-BC3F-187CAA06F450}"/>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185332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63A6-8B07-43B5-B6BF-9798269178D9}"/>
              </a:ext>
            </a:extLst>
          </p:cNvPr>
          <p:cNvSpPr>
            <a:spLocks noGrp="1"/>
          </p:cNvSpPr>
          <p:nvPr>
            <p:ph type="title"/>
          </p:nvPr>
        </p:nvSpPr>
        <p:spPr>
          <a:xfrm>
            <a:off x="831853"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B48554-4192-4FAC-8773-5F9E416797C9}"/>
              </a:ext>
            </a:extLst>
          </p:cNvPr>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12"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8" indent="0">
              <a:buNone/>
              <a:defRPr sz="1600">
                <a:solidFill>
                  <a:schemeClr val="tx1">
                    <a:tint val="75000"/>
                  </a:schemeClr>
                </a:solidFill>
              </a:defRPr>
            </a:lvl7pPr>
            <a:lvl8pPr marL="3200480" indent="0">
              <a:buNone/>
              <a:defRPr sz="1600">
                <a:solidFill>
                  <a:schemeClr val="tx1">
                    <a:tint val="75000"/>
                  </a:schemeClr>
                </a:solidFill>
              </a:defRPr>
            </a:lvl8pPr>
            <a:lvl9pPr marL="365769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F6C50-55FC-4E04-A2B7-8864E121F99C}"/>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4CBAB826-7646-453F-90D5-201261DA92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87E0C6-2194-4C9F-ADFE-961033815961}"/>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313978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3983-DCF6-4F3A-846B-3560E99A51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9FFC8A-0241-4076-9713-6011512FB308}"/>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8CAF2D-3621-41FC-9C8E-A06DA009219D}"/>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733ACA-82B5-4C36-A994-BA564A322119}"/>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6" name="Footer Placeholder 5">
            <a:extLst>
              <a:ext uri="{FF2B5EF4-FFF2-40B4-BE49-F238E27FC236}">
                <a16:creationId xmlns:a16="http://schemas.microsoft.com/office/drawing/2014/main" id="{9EDF53F9-65DB-4AFD-9CA6-FF51FB1A67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B21ED0-E39B-45FD-8503-112640B47EEA}"/>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289002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B275-654A-40B5-9C68-E74B8BEB904B}"/>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626083-3D7F-47B9-A0D8-DD44DC206829}"/>
              </a:ext>
            </a:extLst>
          </p:cNvPr>
          <p:cNvSpPr>
            <a:spLocks noGrp="1"/>
          </p:cNvSpPr>
          <p:nvPr>
            <p:ph type="body" idx="1"/>
          </p:nvPr>
        </p:nvSpPr>
        <p:spPr>
          <a:xfrm>
            <a:off x="839791" y="1681163"/>
            <a:ext cx="5157787" cy="823912"/>
          </a:xfrm>
        </p:spPr>
        <p:txBody>
          <a:bodyPr anchor="b"/>
          <a:lstStyle>
            <a:lvl1pPr marL="0" indent="0">
              <a:buNone/>
              <a:defRPr sz="2400" b="1"/>
            </a:lvl1pPr>
            <a:lvl2pPr marL="457212"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8" indent="0">
              <a:buNone/>
              <a:defRPr sz="1600" b="1"/>
            </a:lvl7pPr>
            <a:lvl8pPr marL="3200480" indent="0">
              <a:buNone/>
              <a:defRPr sz="1600" b="1"/>
            </a:lvl8pPr>
            <a:lvl9pPr marL="365769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5F436-8AA5-4FAE-9715-87B7861C7FAE}"/>
              </a:ext>
            </a:extLst>
          </p:cNvPr>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49E5B9-83A1-4A0B-BFC9-DBDB96689EED}"/>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12"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8" indent="0">
              <a:buNone/>
              <a:defRPr sz="1600" b="1"/>
            </a:lvl7pPr>
            <a:lvl8pPr marL="3200480" indent="0">
              <a:buNone/>
              <a:defRPr sz="1600" b="1"/>
            </a:lvl8pPr>
            <a:lvl9pPr marL="365769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C4E9A-CAC2-420C-9986-7374F409FAD5}"/>
              </a:ext>
            </a:extLst>
          </p:cNvPr>
          <p:cNvSpPr>
            <a:spLocks noGrp="1"/>
          </p:cNvSpPr>
          <p:nvPr>
            <p:ph sz="quarter" idx="4"/>
          </p:nvPr>
        </p:nvSpPr>
        <p:spPr>
          <a:xfrm>
            <a:off x="6172203"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6052CA-89EA-46C3-8714-FB0232A586AE}"/>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8" name="Footer Placeholder 7">
            <a:extLst>
              <a:ext uri="{FF2B5EF4-FFF2-40B4-BE49-F238E27FC236}">
                <a16:creationId xmlns:a16="http://schemas.microsoft.com/office/drawing/2014/main" id="{4B22BE74-06F1-462B-8205-28F088A016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AC1191-6636-4155-A16B-7139808A5A4B}"/>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90596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C1CD-14F3-4A9E-BAD7-057EF4C293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76BB37-F732-44BA-917B-904839110768}"/>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4" name="Footer Placeholder 3">
            <a:extLst>
              <a:ext uri="{FF2B5EF4-FFF2-40B4-BE49-F238E27FC236}">
                <a16:creationId xmlns:a16="http://schemas.microsoft.com/office/drawing/2014/main" id="{DE69E93B-406A-4A74-9DD9-374A518EA0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8D4CB1F-50C0-471A-AB1C-49E6D17FB73B}"/>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248610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3C034-FFDE-4A3A-ABDD-0C77F56477F2}"/>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3" name="Footer Placeholder 2">
            <a:extLst>
              <a:ext uri="{FF2B5EF4-FFF2-40B4-BE49-F238E27FC236}">
                <a16:creationId xmlns:a16="http://schemas.microsoft.com/office/drawing/2014/main" id="{3F5A8291-9622-447E-98ED-A8AE8BD856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BFD0A7-16BA-4A69-8943-907067FD3706}"/>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406272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2749-BD4E-4187-AA4E-084D28C32135}"/>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843ED7-4D52-48AD-8EB3-E00880BBC29F}"/>
              </a:ext>
            </a:extLst>
          </p:cNvPr>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956164-99F2-4CC3-B9E6-D0FFB5934FAB}"/>
              </a:ext>
            </a:extLst>
          </p:cNvPr>
          <p:cNvSpPr>
            <a:spLocks noGrp="1"/>
          </p:cNvSpPr>
          <p:nvPr>
            <p:ph type="body" sz="half" idx="2"/>
          </p:nvPr>
        </p:nvSpPr>
        <p:spPr>
          <a:xfrm>
            <a:off x="839791" y="2057400"/>
            <a:ext cx="3932236" cy="3811588"/>
          </a:xfrm>
        </p:spPr>
        <p:txBody>
          <a:bodyPr/>
          <a:lstStyle>
            <a:lvl1pPr marL="0" indent="0">
              <a:buNone/>
              <a:defRPr sz="1600"/>
            </a:lvl1pPr>
            <a:lvl2pPr marL="457212"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8" indent="0">
              <a:buNone/>
              <a:defRPr sz="1001"/>
            </a:lvl7pPr>
            <a:lvl8pPr marL="3200480" indent="0">
              <a:buNone/>
              <a:defRPr sz="1001"/>
            </a:lvl8pPr>
            <a:lvl9pPr marL="3657692"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F813A6C-9FB7-471D-A6F3-22E3F856F26F}"/>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6" name="Footer Placeholder 5">
            <a:extLst>
              <a:ext uri="{FF2B5EF4-FFF2-40B4-BE49-F238E27FC236}">
                <a16:creationId xmlns:a16="http://schemas.microsoft.com/office/drawing/2014/main" id="{EC34C993-3BDE-44CD-9D30-CFD683C75B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139716-563E-41B4-A124-5D3C33E3C58D}"/>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135206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29FF-31E4-4489-B0D1-214D8C9B3F45}"/>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91598C-EE6D-4003-A690-7B35C0B838ED}"/>
              </a:ext>
            </a:extLst>
          </p:cNvPr>
          <p:cNvSpPr>
            <a:spLocks noGrp="1"/>
          </p:cNvSpPr>
          <p:nvPr>
            <p:ph type="pic" idx="1"/>
          </p:nvPr>
        </p:nvSpPr>
        <p:spPr>
          <a:xfrm>
            <a:off x="5183190" y="987425"/>
            <a:ext cx="6172201" cy="4873625"/>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8" indent="0">
              <a:buNone/>
              <a:defRPr sz="2000"/>
            </a:lvl7pPr>
            <a:lvl8pPr marL="3200480" indent="0">
              <a:buNone/>
              <a:defRPr sz="2000"/>
            </a:lvl8pPr>
            <a:lvl9pPr marL="3657692" indent="0">
              <a:buNone/>
              <a:defRPr sz="2000"/>
            </a:lvl9pPr>
          </a:lstStyle>
          <a:p>
            <a:endParaRPr lang="en-GB"/>
          </a:p>
        </p:txBody>
      </p:sp>
      <p:sp>
        <p:nvSpPr>
          <p:cNvPr id="4" name="Text Placeholder 3">
            <a:extLst>
              <a:ext uri="{FF2B5EF4-FFF2-40B4-BE49-F238E27FC236}">
                <a16:creationId xmlns:a16="http://schemas.microsoft.com/office/drawing/2014/main" id="{66C0FFC0-E4CF-4B5C-9294-D12DAF0B5D3A}"/>
              </a:ext>
            </a:extLst>
          </p:cNvPr>
          <p:cNvSpPr>
            <a:spLocks noGrp="1"/>
          </p:cNvSpPr>
          <p:nvPr>
            <p:ph type="body" sz="half" idx="2"/>
          </p:nvPr>
        </p:nvSpPr>
        <p:spPr>
          <a:xfrm>
            <a:off x="839791" y="2057400"/>
            <a:ext cx="3932236" cy="3811588"/>
          </a:xfrm>
        </p:spPr>
        <p:txBody>
          <a:bodyPr/>
          <a:lstStyle>
            <a:lvl1pPr marL="0" indent="0">
              <a:buNone/>
              <a:defRPr sz="1600"/>
            </a:lvl1pPr>
            <a:lvl2pPr marL="457212"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8" indent="0">
              <a:buNone/>
              <a:defRPr sz="1001"/>
            </a:lvl7pPr>
            <a:lvl8pPr marL="3200480" indent="0">
              <a:buNone/>
              <a:defRPr sz="1001"/>
            </a:lvl8pPr>
            <a:lvl9pPr marL="3657692"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1427D7D0-E9B4-4C72-B72F-2F3930F498FB}"/>
              </a:ext>
            </a:extLst>
          </p:cNvPr>
          <p:cNvSpPr>
            <a:spLocks noGrp="1"/>
          </p:cNvSpPr>
          <p:nvPr>
            <p:ph type="dt" sz="half" idx="10"/>
          </p:nvPr>
        </p:nvSpPr>
        <p:spPr/>
        <p:txBody>
          <a:bodyPr/>
          <a:lstStyle/>
          <a:p>
            <a:fld id="{2AA5F7E7-91F6-4FEB-BEDC-33A5C1BCA40C}" type="datetimeFigureOut">
              <a:rPr lang="en-GB" smtClean="0"/>
              <a:t>13/06/2020</a:t>
            </a:fld>
            <a:endParaRPr lang="en-GB"/>
          </a:p>
        </p:txBody>
      </p:sp>
      <p:sp>
        <p:nvSpPr>
          <p:cNvPr id="6" name="Footer Placeholder 5">
            <a:extLst>
              <a:ext uri="{FF2B5EF4-FFF2-40B4-BE49-F238E27FC236}">
                <a16:creationId xmlns:a16="http://schemas.microsoft.com/office/drawing/2014/main" id="{A6F7F6F9-DDC0-4920-A1BA-0F203749E2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984FB6-5D57-429C-96C1-16FA5E80944F}"/>
              </a:ext>
            </a:extLst>
          </p:cNvPr>
          <p:cNvSpPr>
            <a:spLocks noGrp="1"/>
          </p:cNvSpPr>
          <p:nvPr>
            <p:ph type="sldNum" sz="quarter" idx="12"/>
          </p:nvPr>
        </p:nvSpPr>
        <p:spPr/>
        <p:txBody>
          <a:bodyPr/>
          <a:lstStyle/>
          <a:p>
            <a:fld id="{CA4770F9-85C4-403F-BF6A-6D172959A390}" type="slidenum">
              <a:rPr lang="en-GB" smtClean="0"/>
              <a:t>‹#›</a:t>
            </a:fld>
            <a:endParaRPr lang="en-GB"/>
          </a:p>
        </p:txBody>
      </p:sp>
    </p:spTree>
    <p:extLst>
      <p:ext uri="{BB962C8B-B14F-4D97-AF65-F5344CB8AC3E}">
        <p14:creationId xmlns:p14="http://schemas.microsoft.com/office/powerpoint/2010/main" val="31678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BEE59-E2CC-40B8-9BC7-770F8095A20A}"/>
              </a:ext>
            </a:extLst>
          </p:cNvPr>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CCBF87-649F-4FBA-AABA-2545BCA03831}"/>
              </a:ext>
            </a:extLst>
          </p:cNvPr>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E318F9-A3DC-463E-A171-43C4C1B9ECCF}"/>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F7E7-91F6-4FEB-BEDC-33A5C1BCA40C}" type="datetimeFigureOut">
              <a:rPr lang="en-GB" smtClean="0"/>
              <a:t>13/06/2020</a:t>
            </a:fld>
            <a:endParaRPr lang="en-GB"/>
          </a:p>
        </p:txBody>
      </p:sp>
      <p:sp>
        <p:nvSpPr>
          <p:cNvPr id="5" name="Footer Placeholder 4">
            <a:extLst>
              <a:ext uri="{FF2B5EF4-FFF2-40B4-BE49-F238E27FC236}">
                <a16:creationId xmlns:a16="http://schemas.microsoft.com/office/drawing/2014/main" id="{89553602-3C90-4E40-A29A-9DA2493A6823}"/>
              </a:ext>
            </a:extLst>
          </p:cNvPr>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E4B37-0A94-4DE1-BF78-8D6DD0050251}"/>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770F9-85C4-403F-BF6A-6D172959A390}" type="slidenum">
              <a:rPr lang="en-GB" smtClean="0"/>
              <a:t>‹#›</a:t>
            </a:fld>
            <a:endParaRPr lang="en-GB"/>
          </a:p>
        </p:txBody>
      </p:sp>
    </p:spTree>
    <p:extLst>
      <p:ext uri="{BB962C8B-B14F-4D97-AF65-F5344CB8AC3E}">
        <p14:creationId xmlns:p14="http://schemas.microsoft.com/office/powerpoint/2010/main" val="153812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7" indent="-228607" algn="l" defTabSz="91442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7" indent="-228607"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7"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3"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4"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7"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7" indent="-228607"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2"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8"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2"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gilealliance.org/glossary/scrum/"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mountaingoatsoftware.com/agile/scrum" TargetMode="External"/><Relationship Id="rId5" Type="http://schemas.openxmlformats.org/officeDocument/2006/relationships/hyperlink" Target="https://www.agilealliance.org/glossary/backlog/" TargetMode="External"/><Relationship Id="rId4" Type="http://schemas.openxmlformats.org/officeDocument/2006/relationships/hyperlink" Target="https://www.agilealliance.org/glossary/iter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zdnet.com/meet-the-team/uk/steve-ranger/" TargetMode="External"/><Relationship Id="rId7" Type="http://schemas.openxmlformats.org/officeDocument/2006/relationships/hyperlink" Target="https://medium.com/@adari.girishkumar/the-emergence-of-containers-diving-into-docker-part-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ev.to/abhay676/why-we-need-docker-4gdh" TargetMode="External"/><Relationship Id="rId5" Type="http://schemas.openxmlformats.org/officeDocument/2006/relationships/hyperlink" Target="https://www.computer.org/csdl/search/default?type=author&amp;givenName=Dennis&amp;surname=Gannon" TargetMode="External"/><Relationship Id="rId4" Type="http://schemas.openxmlformats.org/officeDocument/2006/relationships/hyperlink" Target="https://www.researchgate.net/profile/Kgs_Venkatesa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tripwire.com/state-of-security/devops/guide-container-securit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32773870-FB43-4471-B3C8-55C3782861B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50879" y="872184"/>
            <a:ext cx="1418861" cy="1456845"/>
          </a:xfrm>
          <a:prstGeom prst="rect">
            <a:avLst/>
          </a:prstGeom>
          <a:noFill/>
          <a:ln w="9525">
            <a:noFill/>
            <a:round/>
            <a:headEnd/>
            <a:tailEnd/>
          </a:ln>
        </p:spPr>
      </p:pic>
      <p:sp>
        <p:nvSpPr>
          <p:cNvPr id="5" name="Rectangle 16">
            <a:extLst>
              <a:ext uri="{FF2B5EF4-FFF2-40B4-BE49-F238E27FC236}">
                <a16:creationId xmlns:a16="http://schemas.microsoft.com/office/drawing/2014/main" id="{D5862FB5-A6B6-4584-8B74-C408FEB738F8}"/>
              </a:ext>
            </a:extLst>
          </p:cNvPr>
          <p:cNvSpPr>
            <a:spLocks noChangeArrowheads="1"/>
          </p:cNvSpPr>
          <p:nvPr/>
        </p:nvSpPr>
        <p:spPr bwMode="auto">
          <a:xfrm>
            <a:off x="2590800" y="3353749"/>
            <a:ext cx="7010400" cy="523220"/>
          </a:xfrm>
          <a:prstGeom prst="rect">
            <a:avLst/>
          </a:prstGeom>
          <a:noFill/>
          <a:ln w="9525">
            <a:noFill/>
            <a:miter lim="800000"/>
            <a:headEnd/>
            <a:tailEnd/>
          </a:ln>
          <a:effectLst/>
        </p:spPr>
        <p:txBody>
          <a:bodyPr wrap="square">
            <a:spAutoFit/>
          </a:bodyPr>
          <a:lstStyle/>
          <a:p>
            <a:pPr algn="ctr">
              <a:defRPr/>
            </a:pPr>
            <a:r>
              <a:rPr lang="en-US" sz="2800" b="1" dirty="0">
                <a:solidFill>
                  <a:srgbClr val="93741D"/>
                </a:solidFill>
                <a:latin typeface="Baskerville Old Face" pitchFamily="18" charset="0"/>
              </a:rPr>
              <a:t>FYP Presentation</a:t>
            </a:r>
          </a:p>
        </p:txBody>
      </p:sp>
      <p:sp>
        <p:nvSpPr>
          <p:cNvPr id="6" name="Rectangle 5">
            <a:extLst>
              <a:ext uri="{FF2B5EF4-FFF2-40B4-BE49-F238E27FC236}">
                <a16:creationId xmlns:a16="http://schemas.microsoft.com/office/drawing/2014/main" id="{DF9B9801-A0D6-47F7-BF1D-3A9FB2A3D3ED}"/>
              </a:ext>
            </a:extLst>
          </p:cNvPr>
          <p:cNvSpPr/>
          <p:nvPr/>
        </p:nvSpPr>
        <p:spPr>
          <a:xfrm>
            <a:off x="0" y="6026426"/>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spTree>
    <p:extLst>
      <p:ext uri="{BB962C8B-B14F-4D97-AF65-F5344CB8AC3E}">
        <p14:creationId xmlns:p14="http://schemas.microsoft.com/office/powerpoint/2010/main" val="83290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59398" y="407319"/>
            <a:ext cx="3684104" cy="883568"/>
          </a:xfrm>
        </p:spPr>
        <p:txBody>
          <a:bodyPr>
            <a:normAutofit/>
          </a:bodyPr>
          <a:lstStyle/>
          <a:p>
            <a:r>
              <a:rPr lang="en-US" sz="3600" dirty="0">
                <a:effectLst>
                  <a:outerShdw blurRad="38100" dist="38100" dir="2700000" algn="tl">
                    <a:srgbClr val="C0C0C0"/>
                  </a:outerShdw>
                </a:effectLst>
              </a:rPr>
              <a:t>Scope of Project</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99233"/>
            <a:ext cx="11737548" cy="4775090"/>
          </a:xfrm>
          <a:prstGeom prst="rect">
            <a:avLst/>
          </a:prstGeom>
        </p:spPr>
        <p:txBody>
          <a:bodyPr wrap="square">
            <a:spAutoFit/>
          </a:bodyPr>
          <a:lstStyle/>
          <a:p>
            <a:r>
              <a:rPr lang="en-GB" sz="2000" dirty="0">
                <a:latin typeface="Arial" panose="020B0604020202020204" pitchFamily="34" charset="0"/>
                <a:cs typeface="Arial" panose="020B0604020202020204" pitchFamily="34" charset="0"/>
              </a:rPr>
              <a:t>Following are the scopes of this project</a:t>
            </a:r>
            <a:r>
              <a:rPr lang="en-GB" sz="2000" dirty="0" smtClean="0">
                <a:latin typeface="Arial" panose="020B0604020202020204" pitchFamily="34" charset="0"/>
                <a:cs typeface="Arial" panose="020B0604020202020204" pitchFamily="34" charset="0"/>
              </a:rPr>
              <a:t>:</a:t>
            </a:r>
          </a:p>
          <a:p>
            <a:endParaRPr lang="en-GB"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Files organization is an issue in every small or large storage.  Users must organize their files manually in their storage. For example, when you download a file in any extension or Exe File.</a:t>
            </a:r>
            <a:endParaRPr lang="en-GB" sz="2000"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If a person downloads multiple extension files like Pdf, Word, Excel and Images after some time it goes bunch of files in your storage.</a:t>
            </a:r>
            <a:endParaRPr lang="en-GB" sz="2000"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File will save with Title in automated created folder.</a:t>
            </a:r>
            <a:endParaRPr lang="en-GB" sz="2000"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project is developing an application based on cloud to self-organize the title based on their format.</a:t>
            </a:r>
            <a:endParaRPr lang="en-GB"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Another side is that application can be down due to any failure in application or host to save application it will be </a:t>
            </a:r>
            <a:r>
              <a:rPr lang="en-US" sz="2000" dirty="0" smtClean="0">
                <a:latin typeface="Arial" panose="020B0604020202020204" pitchFamily="34" charset="0"/>
                <a:cs typeface="Arial" panose="020B0604020202020204" pitchFamily="34" charset="0"/>
              </a:rPr>
              <a:t>manage by </a:t>
            </a:r>
            <a:r>
              <a:rPr lang="en-US" sz="2000" dirty="0">
                <a:latin typeface="Arial" panose="020B0604020202020204" pitchFamily="34" charset="0"/>
                <a:cs typeface="Arial" panose="020B0604020202020204" pitchFamily="34" charset="0"/>
              </a:rPr>
              <a:t>new technology with concern to cloud </a:t>
            </a:r>
            <a:r>
              <a:rPr lang="en-US" sz="2000" dirty="0" smtClean="0">
                <a:latin typeface="Arial" panose="020B0604020202020204" pitchFamily="34" charset="0"/>
                <a:cs typeface="Arial" panose="020B0604020202020204" pitchFamily="34" charset="0"/>
              </a:rPr>
              <a:t>infrastructure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03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05609" y="416978"/>
            <a:ext cx="3684104" cy="883568"/>
          </a:xfrm>
        </p:spPr>
        <p:txBody>
          <a:bodyPr>
            <a:normAutofit/>
          </a:bodyPr>
          <a:lstStyle/>
          <a:p>
            <a:r>
              <a:rPr lang="en-US" sz="3600" dirty="0" smtClean="0">
                <a:effectLst>
                  <a:outerShdw blurRad="38100" dist="38100" dir="2700000" algn="tl">
                    <a:srgbClr val="C0C0C0"/>
                  </a:outerShdw>
                </a:effectLst>
              </a:rPr>
              <a:t>Aims &amp; Objectives</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4524315"/>
          </a:xfrm>
          <a:prstGeom prst="rect">
            <a:avLst/>
          </a:prstGeom>
        </p:spPr>
        <p:txBody>
          <a:bodyPr wrap="square">
            <a:spAutoFit/>
          </a:bodyPr>
          <a:lstStyle/>
          <a:p>
            <a:pPr>
              <a:lnSpc>
                <a:spcPct val="150000"/>
              </a:lnSpc>
            </a:pPr>
            <a:r>
              <a:rPr lang="en-GB" sz="2400" dirty="0">
                <a:latin typeface="Arial" panose="020B0604020202020204" pitchFamily="34" charset="0"/>
                <a:cs typeface="Arial" panose="020B0604020202020204" pitchFamily="34" charset="0"/>
              </a:rPr>
              <a:t>The aims and objectives of this proposed methodology are shown as following</a:t>
            </a:r>
            <a:r>
              <a:rPr lang="en-GB" sz="2400" dirty="0" smtClean="0">
                <a:latin typeface="Arial" panose="020B0604020202020204" pitchFamily="34" charset="0"/>
                <a:cs typeface="Arial" panose="020B0604020202020204" pitchFamily="34" charset="0"/>
              </a:rPr>
              <a:t>:</a:t>
            </a:r>
          </a:p>
          <a:p>
            <a:pPr>
              <a:lnSpc>
                <a:spcPct val="150000"/>
              </a:lnSpc>
            </a:pPr>
            <a:endParaRPr lang="en-GB" sz="1400"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2400" dirty="0">
                <a:latin typeface="Arial" panose="020B0604020202020204" pitchFamily="34" charset="0"/>
                <a:cs typeface="Arial" panose="020B0604020202020204" pitchFamily="34" charset="0"/>
              </a:rPr>
              <a:t>An application will have a User Interface so that users can upload their files and these files will be organized by using Machine Learning algorithms, on the cloud</a:t>
            </a:r>
            <a:r>
              <a:rPr lang="en-GB" sz="2400" dirty="0" smtClean="0">
                <a:latin typeface="Arial" panose="020B0604020202020204" pitchFamily="34" charset="0"/>
                <a:cs typeface="Arial" panose="020B0604020202020204" pitchFamily="34" charset="0"/>
              </a:rPr>
              <a:t>.</a:t>
            </a:r>
          </a:p>
          <a:p>
            <a:pPr marL="285750" lvl="0" indent="-285750">
              <a:lnSpc>
                <a:spcPct val="150000"/>
              </a:lnSpc>
              <a:buFont typeface="Arial" panose="020B0604020202020204" pitchFamily="34" charset="0"/>
              <a:buChar char="•"/>
            </a:pPr>
            <a:endParaRPr lang="en-GB" sz="300" dirty="0">
              <a:latin typeface="Arial" panose="020B060402020202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2400" dirty="0">
                <a:latin typeface="Arial" panose="020B0604020202020204" pitchFamily="34" charset="0"/>
                <a:cs typeface="Arial" panose="020B0604020202020204" pitchFamily="34" charset="0"/>
              </a:rPr>
              <a:t>By using cloud services, the user can access their data from anywhere and can upload or download any file from anywhere. </a:t>
            </a:r>
          </a:p>
          <a:p>
            <a:pPr marL="285750" lvl="0" indent="-285750">
              <a:lnSpc>
                <a:spcPct val="150000"/>
              </a:lnSpc>
              <a:buFont typeface="Arial" panose="020B0604020202020204" pitchFamily="34" charset="0"/>
              <a:buChar char="•"/>
            </a:pPr>
            <a:r>
              <a:rPr lang="en-GB" sz="2400" dirty="0">
                <a:latin typeface="Arial" panose="020B0604020202020204" pitchFamily="34" charset="0"/>
                <a:cs typeface="Arial" panose="020B0604020202020204" pitchFamily="34" charset="0"/>
              </a:rPr>
              <a:t>Main objective of this project is to make easier for the user to classify and organize the files with titles so that any file cannot be misplaced.</a:t>
            </a:r>
          </a:p>
        </p:txBody>
      </p:sp>
    </p:spTree>
    <p:extLst>
      <p:ext uri="{BB962C8B-B14F-4D97-AF65-F5344CB8AC3E}">
        <p14:creationId xmlns:p14="http://schemas.microsoft.com/office/powerpoint/2010/main" val="62255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27125" y="454630"/>
            <a:ext cx="3684104" cy="883568"/>
          </a:xfrm>
        </p:spPr>
        <p:txBody>
          <a:bodyPr>
            <a:normAutofit/>
          </a:bodyPr>
          <a:lstStyle/>
          <a:p>
            <a:r>
              <a:rPr lang="en-US" sz="3600" dirty="0">
                <a:effectLst>
                  <a:outerShdw blurRad="38100" dist="38100" dir="2700000" algn="tl">
                    <a:srgbClr val="C0C0C0"/>
                  </a:outerShdw>
                </a:effectLst>
              </a:rPr>
              <a:t>Literature Review</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4708981"/>
          </a:xfrm>
          <a:prstGeom prst="rect">
            <a:avLst/>
          </a:prstGeom>
        </p:spPr>
        <p:txBody>
          <a:bodyPr wrap="square">
            <a:spAutoFit/>
          </a:bodyPr>
          <a:lstStyle/>
          <a:p>
            <a:pPr marL="285750" indent="-285750">
              <a:lnSpc>
                <a:spcPct val="150000"/>
              </a:lnSpc>
              <a:buFont typeface="Arial" panose="020B0604020202020204" pitchFamily="34" charset="0"/>
              <a:buChar char="•"/>
            </a:pPr>
            <a:r>
              <a:rPr lang="en-GB" sz="2000" dirty="0">
                <a:latin typeface="Arial" panose="020B0604020202020204" pitchFamily="34" charset="0"/>
                <a:cs typeface="Arial" panose="020B0604020202020204" pitchFamily="34" charset="0"/>
              </a:rPr>
              <a:t>Software-as-a-service (SaaS) is one of three principal components of cloud computing, with the other two being platform-as-a-service (PaaS) and infrastructure-as-a-service (IaaS). </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SaaS </a:t>
            </a:r>
            <a:r>
              <a:rPr lang="en-GB" sz="2000" dirty="0">
                <a:latin typeface="Arial" panose="020B0604020202020204" pitchFamily="34" charset="0"/>
                <a:cs typeface="Arial" panose="020B0604020202020204" pitchFamily="34" charset="0"/>
              </a:rPr>
              <a:t>runs on top of PaaS that in turn runs on top of IaaS. SaaS has not only its business model but also its unique development processes and computing infrastructure. </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At </a:t>
            </a:r>
            <a:r>
              <a:rPr lang="en-GB" sz="2000" dirty="0">
                <a:latin typeface="Arial" panose="020B0604020202020204" pitchFamily="34" charset="0"/>
                <a:cs typeface="Arial" panose="020B0604020202020204" pitchFamily="34" charset="0"/>
              </a:rPr>
              <a:t>the system level, unlike traditional software that runs on operation systems, SaaS is usually deployed on a PaaS system such as GAE1, EC22, orAzure3, or specialized SaaS infrastructure. </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To </a:t>
            </a:r>
            <a:r>
              <a:rPr lang="en-GB" sz="2000" dirty="0">
                <a:latin typeface="Arial" panose="020B0604020202020204" pitchFamily="34" charset="0"/>
                <a:cs typeface="Arial" panose="020B0604020202020204" pitchFamily="34" charset="0"/>
              </a:rPr>
              <a:t>manage the software data, conventional systems often use relational databases that support concurrent processing and give readers priority over writers. Data schemas are usually normalized. </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smtClean="0">
                <a:latin typeface="Arial" panose="020B0604020202020204" pitchFamily="34" charset="0"/>
                <a:cs typeface="Arial" panose="020B0604020202020204" pitchFamily="34" charset="0"/>
              </a:rPr>
              <a:t>For </a:t>
            </a:r>
            <a:r>
              <a:rPr lang="en-GB" sz="2000" dirty="0">
                <a:latin typeface="Arial" panose="020B0604020202020204" pitchFamily="34" charset="0"/>
                <a:cs typeface="Arial" panose="020B0604020202020204" pitchFamily="34" charset="0"/>
              </a:rPr>
              <a:t>reliability, availability, and security, conventional systems use security kernels and redundancy and rollback mechanisms. </a:t>
            </a:r>
          </a:p>
        </p:txBody>
      </p:sp>
    </p:spTree>
    <p:extLst>
      <p:ext uri="{BB962C8B-B14F-4D97-AF65-F5344CB8AC3E}">
        <p14:creationId xmlns:p14="http://schemas.microsoft.com/office/powerpoint/2010/main" val="4270963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84094" y="407319"/>
            <a:ext cx="3684104" cy="883568"/>
          </a:xfrm>
        </p:spPr>
        <p:txBody>
          <a:bodyPr>
            <a:normAutofit fontScale="90000"/>
          </a:bodyPr>
          <a:lstStyle/>
          <a:p>
            <a:r>
              <a:rPr lang="en-US" sz="3600" dirty="0">
                <a:effectLst>
                  <a:outerShdw blurRad="38100" dist="38100" dir="2700000" algn="tl">
                    <a:srgbClr val="C0C0C0"/>
                  </a:outerShdw>
                </a:effectLst>
              </a:rPr>
              <a:t>Literature Review Continue…</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5109091"/>
          </a:xfrm>
          <a:prstGeom prst="rect">
            <a:avLst/>
          </a:prstGeom>
        </p:spPr>
        <p:txBody>
          <a:bodyPr wrap="square">
            <a:spAutoFit/>
          </a:bodyPr>
          <a:lstStyle/>
          <a:p>
            <a:r>
              <a:rPr lang="en-GB" sz="1900" dirty="0">
                <a:latin typeface="Arial" panose="020B0604020202020204" pitchFamily="34" charset="0"/>
                <a:cs typeface="Arial" panose="020B0604020202020204" pitchFamily="34" charset="0"/>
              </a:rPr>
              <a:t>Cloud computing is computing in which big clusters of remote servers are networked to sanction centralized data storage and online access to computer services or resources.</a:t>
            </a:r>
            <a:endParaRPr lang="en-GB" sz="1900" b="1"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 </a:t>
            </a:r>
            <a:endParaRPr lang="en-GB" sz="1900" b="1"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The cloud setup is deployed in four different deployment models as follows:</a:t>
            </a:r>
            <a:endParaRPr lang="en-GB" sz="1900" b="1"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 </a:t>
            </a:r>
          </a:p>
          <a:p>
            <a:pPr lvl="0"/>
            <a:r>
              <a:rPr lang="en-GB" sz="1900" dirty="0">
                <a:latin typeface="Arial" panose="020B0604020202020204" pitchFamily="34" charset="0"/>
                <a:cs typeface="Arial" panose="020B0604020202020204" pitchFamily="34" charset="0"/>
              </a:rPr>
              <a:t>Public Cloud: Services in public clouds are available to the all customer without pay</a:t>
            </a:r>
            <a:r>
              <a:rPr lang="en-GB" sz="1900" dirty="0" smtClean="0">
                <a:latin typeface="Arial" panose="020B0604020202020204" pitchFamily="34" charset="0"/>
                <a:cs typeface="Arial" panose="020B0604020202020204" pitchFamily="34" charset="0"/>
              </a:rPr>
              <a:t>.</a:t>
            </a:r>
          </a:p>
          <a:p>
            <a:pPr lvl="0"/>
            <a:endParaRPr lang="en-GB" sz="1900" dirty="0">
              <a:latin typeface="Arial" panose="020B0604020202020204" pitchFamily="34" charset="0"/>
              <a:cs typeface="Arial" panose="020B0604020202020204" pitchFamily="34" charset="0"/>
            </a:endParaRPr>
          </a:p>
          <a:p>
            <a:pPr lvl="0"/>
            <a:r>
              <a:rPr lang="en-GB" sz="1900" dirty="0">
                <a:latin typeface="Arial" panose="020B0604020202020204" pitchFamily="34" charset="0"/>
                <a:cs typeface="Arial" panose="020B0604020202020204" pitchFamily="34" charset="0"/>
              </a:rPr>
              <a:t>Private cloud: Service in private clouds are available to only some customer which are sitting behind the firewall. These services are paid services</a:t>
            </a:r>
            <a:r>
              <a:rPr lang="en-GB" sz="1900" dirty="0" smtClean="0">
                <a:latin typeface="Arial" panose="020B0604020202020204" pitchFamily="34" charset="0"/>
                <a:cs typeface="Arial" panose="020B0604020202020204" pitchFamily="34" charset="0"/>
              </a:rPr>
              <a:t>.</a:t>
            </a:r>
          </a:p>
          <a:p>
            <a:pPr lvl="0"/>
            <a:endParaRPr lang="en-GB" sz="1900" dirty="0">
              <a:latin typeface="Arial" panose="020B0604020202020204" pitchFamily="34" charset="0"/>
              <a:cs typeface="Arial" panose="020B0604020202020204" pitchFamily="34" charset="0"/>
            </a:endParaRPr>
          </a:p>
          <a:p>
            <a:pPr lvl="0"/>
            <a:r>
              <a:rPr lang="en-GB" sz="1900" dirty="0">
                <a:latin typeface="Arial" panose="020B0604020202020204" pitchFamily="34" charset="0"/>
                <a:cs typeface="Arial" panose="020B0604020202020204" pitchFamily="34" charset="0"/>
              </a:rPr>
              <a:t>Community cloud: A community cloud in computing is a collaborative effort in which infrastructure is shared between several organizations from a specific community with common concerns (security, compliance, jurisdiction, etc.), whether managed internally or by a third-party and hosted internally or externally</a:t>
            </a:r>
            <a:r>
              <a:rPr lang="en-GB" sz="1900" dirty="0" smtClean="0">
                <a:latin typeface="Arial" panose="020B0604020202020204" pitchFamily="34" charset="0"/>
                <a:cs typeface="Arial" panose="020B0604020202020204" pitchFamily="34" charset="0"/>
              </a:rPr>
              <a:t>.</a:t>
            </a:r>
          </a:p>
          <a:p>
            <a:pPr lvl="0"/>
            <a:endParaRPr lang="en-GB" sz="1900" dirty="0">
              <a:latin typeface="Arial" panose="020B0604020202020204" pitchFamily="34" charset="0"/>
              <a:cs typeface="Arial" panose="020B0604020202020204" pitchFamily="34" charset="0"/>
            </a:endParaRPr>
          </a:p>
          <a:p>
            <a:pPr lvl="0"/>
            <a:r>
              <a:rPr lang="en-GB" sz="1900" dirty="0">
                <a:latin typeface="Arial" panose="020B0604020202020204" pitchFamily="34" charset="0"/>
                <a:cs typeface="Arial" panose="020B0604020202020204" pitchFamily="34" charset="0"/>
              </a:rPr>
              <a:t>Hybrid Cloud: Services in hybrid cloud are the combination of public and private in which some services are freely available, and some are paid.</a:t>
            </a:r>
          </a:p>
          <a:p>
            <a:pPr marL="285750" indent="-28575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76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78714" y="372916"/>
            <a:ext cx="4664765" cy="883568"/>
          </a:xfrm>
        </p:spPr>
        <p:txBody>
          <a:bodyPr>
            <a:normAutofit fontScale="90000"/>
          </a:bodyPr>
          <a:lstStyle/>
          <a:p>
            <a:r>
              <a:rPr lang="en-US" sz="3600" dirty="0">
                <a:effectLst>
                  <a:outerShdw blurRad="38100" dist="38100" dir="2700000" algn="tl">
                    <a:srgbClr val="C0C0C0"/>
                  </a:outerShdw>
                </a:effectLst>
              </a:rPr>
              <a:t>Methodology/Framework</a:t>
            </a:r>
            <a:endParaRPr lang="en-US" sz="3600" dirty="0"/>
          </a:p>
        </p:txBody>
      </p:sp>
      <p:sp>
        <p:nvSpPr>
          <p:cNvPr id="2" name="Rectangle 1">
            <a:extLst>
              <a:ext uri="{FF2B5EF4-FFF2-40B4-BE49-F238E27FC236}">
                <a16:creationId xmlns:a16="http://schemas.microsoft.com/office/drawing/2014/main" id="{366DF99D-8B47-46F4-A250-6AF679AB56EC}"/>
              </a:ext>
            </a:extLst>
          </p:cNvPr>
          <p:cNvSpPr/>
          <p:nvPr/>
        </p:nvSpPr>
        <p:spPr>
          <a:xfrm>
            <a:off x="191068" y="1710989"/>
            <a:ext cx="11612706" cy="5201424"/>
          </a:xfrm>
          <a:prstGeom prst="rect">
            <a:avLst/>
          </a:prstGeom>
        </p:spPr>
        <p:txBody>
          <a:bodyPr wrap="square">
            <a:spAutoFit/>
          </a:bodyPr>
          <a:lstStyle/>
          <a:p>
            <a:r>
              <a:rPr lang="en-GB" sz="2000" b="1" u="sng" dirty="0" smtClean="0">
                <a:latin typeface="Arial" panose="020B0604020202020204" pitchFamily="34" charset="0"/>
                <a:cs typeface="Arial" panose="020B0604020202020204" pitchFamily="34" charset="0"/>
              </a:rPr>
              <a:t>FLASK:</a:t>
            </a:r>
            <a:r>
              <a:rPr lang="en-GB" dirty="0" smtClean="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Flask </a:t>
            </a:r>
            <a:r>
              <a:rPr lang="en-GB" sz="1600" dirty="0">
                <a:latin typeface="Arial" panose="020B0604020202020204" pitchFamily="34" charset="0"/>
                <a:cs typeface="Arial" panose="020B0604020202020204" pitchFamily="34" charset="0"/>
              </a:rPr>
              <a:t>is a web framework. This means flask provides you with tools, libraries and technologies that allow you to build a web application. </a:t>
            </a:r>
            <a:endParaRPr lang="en-GB" sz="16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This </a:t>
            </a:r>
            <a:r>
              <a:rPr lang="en-GB" sz="1600" dirty="0">
                <a:latin typeface="Arial" panose="020B0604020202020204" pitchFamily="34" charset="0"/>
                <a:cs typeface="Arial" panose="020B0604020202020204" pitchFamily="34" charset="0"/>
              </a:rPr>
              <a:t>web application can be some web pages, a blog, a wiki or go as big as a web-based calendar application or a commercial website</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a:latin typeface="Arial" panose="020B0604020202020204" pitchFamily="34" charset="0"/>
                <a:cs typeface="Arial" panose="020B0604020202020204" pitchFamily="34" charset="0"/>
              </a:rPr>
              <a:t>Flask is part of the categories of the micro-framework. </a:t>
            </a:r>
            <a:endParaRPr lang="en-GB" sz="16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Micro-framework </a:t>
            </a:r>
            <a:r>
              <a:rPr lang="en-GB" sz="1600" dirty="0">
                <a:latin typeface="Arial" panose="020B0604020202020204" pitchFamily="34" charset="0"/>
                <a:cs typeface="Arial" panose="020B0604020202020204" pitchFamily="34" charset="0"/>
              </a:rPr>
              <a:t>are normally framework with little to no dependencies to external libraries. </a:t>
            </a:r>
            <a:endParaRPr lang="en-GB" sz="16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This </a:t>
            </a:r>
            <a:r>
              <a:rPr lang="en-GB" sz="1600" dirty="0">
                <a:latin typeface="Arial" panose="020B0604020202020204" pitchFamily="34" charset="0"/>
                <a:cs typeface="Arial" panose="020B0604020202020204" pitchFamily="34" charset="0"/>
              </a:rPr>
              <a:t>has pros and cons. Pros would be that the framework is light, there are little dependency to update and watch for security bugs, cons is that some time you will have to do more work by yourself or increase yourself the list of dependencies by adding plugins. In the case of Flask, its dependencies are</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marL="1200150" lvl="2" indent="-285750">
              <a:lnSpc>
                <a:spcPct val="150000"/>
              </a:lnSpc>
              <a:buFont typeface="Wingdings" panose="05000000000000000000" pitchFamily="2" charset="2"/>
              <a:buChar char="q"/>
            </a:pPr>
            <a:r>
              <a:rPr lang="en-GB" sz="1600" dirty="0" err="1">
                <a:latin typeface="Arial" panose="020B0604020202020204" pitchFamily="34" charset="0"/>
                <a:cs typeface="Arial" panose="020B0604020202020204" pitchFamily="34" charset="0"/>
              </a:rPr>
              <a:t>Werkzeug</a:t>
            </a:r>
            <a:r>
              <a:rPr lang="en-GB" sz="1600" dirty="0">
                <a:latin typeface="Arial" panose="020B0604020202020204" pitchFamily="34" charset="0"/>
                <a:cs typeface="Arial" panose="020B0604020202020204" pitchFamily="34" charset="0"/>
              </a:rPr>
              <a:t> a WSGI utility library</a:t>
            </a:r>
          </a:p>
          <a:p>
            <a:pPr marL="1200150" lvl="2" indent="-285750">
              <a:lnSpc>
                <a:spcPct val="150000"/>
              </a:lnSpc>
              <a:buFont typeface="Wingdings" panose="05000000000000000000" pitchFamily="2" charset="2"/>
              <a:buChar char="q"/>
            </a:pPr>
            <a:r>
              <a:rPr lang="en-GB" sz="1600" dirty="0">
                <a:latin typeface="Arial" panose="020B0604020202020204" pitchFamily="34" charset="0"/>
                <a:cs typeface="Arial" panose="020B0604020202020204" pitchFamily="34" charset="0"/>
              </a:rPr>
              <a:t>jinja2 which is its template </a:t>
            </a:r>
            <a:r>
              <a:rPr lang="en-GB" sz="1600" dirty="0" smtClean="0">
                <a:latin typeface="Arial" panose="020B0604020202020204" pitchFamily="34" charset="0"/>
                <a:cs typeface="Arial" panose="020B0604020202020204" pitchFamily="34" charset="0"/>
              </a:rPr>
              <a:t>engine</a:t>
            </a:r>
            <a:endParaRPr lang="en-GB"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a:latin typeface="Arial" panose="020B0604020202020204" pitchFamily="34" charset="0"/>
                <a:cs typeface="Arial" panose="020B0604020202020204" pitchFamily="34" charset="0"/>
              </a:rPr>
              <a:t>WSGI is basically a protocol defined so that Python application can communicate with a web-server and thus be used as web-application outside of CGI.</a:t>
            </a:r>
            <a:endParaRPr lang="en-PK"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4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62578" y="454630"/>
            <a:ext cx="4664765" cy="883568"/>
          </a:xfrm>
        </p:spPr>
        <p:txBody>
          <a:bodyPr>
            <a:normAutofit fontScale="90000"/>
          </a:bodyPr>
          <a:lstStyle/>
          <a:p>
            <a:r>
              <a:rPr lang="en-US" sz="3600" dirty="0">
                <a:effectLst>
                  <a:outerShdw blurRad="38100" dist="38100" dir="2700000" algn="tl">
                    <a:srgbClr val="C0C0C0"/>
                  </a:outerShdw>
                </a:effectLst>
              </a:rPr>
              <a:t>Methodology/Framework</a:t>
            </a:r>
            <a:endParaRPr lang="en-US" sz="3600" dirty="0"/>
          </a:p>
        </p:txBody>
      </p:sp>
      <p:sp>
        <p:nvSpPr>
          <p:cNvPr id="2" name="Rectangle 1">
            <a:extLst>
              <a:ext uri="{FF2B5EF4-FFF2-40B4-BE49-F238E27FC236}">
                <a16:creationId xmlns:a16="http://schemas.microsoft.com/office/drawing/2014/main" id="{366DF99D-8B47-46F4-A250-6AF679AB56EC}"/>
              </a:ext>
            </a:extLst>
          </p:cNvPr>
          <p:cNvSpPr/>
          <p:nvPr/>
        </p:nvSpPr>
        <p:spPr>
          <a:xfrm>
            <a:off x="135650" y="1688821"/>
            <a:ext cx="11612706" cy="5016758"/>
          </a:xfrm>
          <a:prstGeom prst="rect">
            <a:avLst/>
          </a:prstGeom>
        </p:spPr>
        <p:txBody>
          <a:bodyPr wrap="square">
            <a:spAutoFit/>
          </a:bodyPr>
          <a:lstStyle/>
          <a:p>
            <a:r>
              <a:rPr lang="en-GB" sz="1600" b="1" u="sng" dirty="0" err="1">
                <a:latin typeface="Arial" panose="020B0604020202020204" pitchFamily="34" charset="0"/>
                <a:cs typeface="Arial" panose="020B0604020202020204" pitchFamily="34" charset="0"/>
              </a:rPr>
              <a:t>Werkzeug</a:t>
            </a:r>
            <a:r>
              <a:rPr lang="en-GB" sz="1600" b="1" u="sng" dirty="0">
                <a:latin typeface="Arial" panose="020B0604020202020204" pitchFamily="34" charset="0"/>
                <a:cs typeface="Arial" panose="020B0604020202020204" pitchFamily="34" charset="0"/>
              </a:rPr>
              <a:t> </a:t>
            </a:r>
            <a:r>
              <a:rPr lang="en-GB" sz="1600" b="1" u="sng" dirty="0" smtClean="0">
                <a:latin typeface="Arial" panose="020B0604020202020204" pitchFamily="34" charset="0"/>
                <a:cs typeface="Arial" panose="020B0604020202020204" pitchFamily="34" charset="0"/>
              </a:rPr>
              <a:t>:</a:t>
            </a:r>
          </a:p>
          <a:p>
            <a:endParaRPr lang="en-GB" sz="1600" b="1" u="sn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err="1" smtClean="0">
                <a:latin typeface="Arial" panose="020B0604020202020204" pitchFamily="34" charset="0"/>
                <a:cs typeface="Arial" panose="020B0604020202020204" pitchFamily="34" charset="0"/>
              </a:rPr>
              <a:t>Werkzeug</a:t>
            </a:r>
            <a:r>
              <a:rPr lang="en-GB" sz="1600" dirty="0" smtClean="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is a comprehensive WSGI web application library. </a:t>
            </a:r>
            <a:endParaRPr lang="en-GB" sz="16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It </a:t>
            </a:r>
            <a:r>
              <a:rPr lang="en-GB" sz="1600" dirty="0">
                <a:latin typeface="Arial" panose="020B0604020202020204" pitchFamily="34" charset="0"/>
                <a:cs typeface="Arial" panose="020B0604020202020204" pitchFamily="34" charset="0"/>
              </a:rPr>
              <a:t>began as a simple collection of various utilities for WSGI applications and has become one of the most advanced WSGI utility libraries</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a:latin typeface="Arial" panose="020B0604020202020204" pitchFamily="34" charset="0"/>
                <a:cs typeface="Arial" panose="020B0604020202020204" pitchFamily="34" charset="0"/>
              </a:rPr>
              <a:t>Flask wraps </a:t>
            </a:r>
            <a:r>
              <a:rPr lang="en-GB" sz="1600" dirty="0" err="1">
                <a:latin typeface="Arial" panose="020B0604020202020204" pitchFamily="34" charset="0"/>
                <a:cs typeface="Arial" panose="020B0604020202020204" pitchFamily="34" charset="0"/>
              </a:rPr>
              <a:t>Werkzeug</a:t>
            </a:r>
            <a:r>
              <a:rPr lang="en-GB" sz="1600" dirty="0">
                <a:latin typeface="Arial" panose="020B0604020202020204" pitchFamily="34" charset="0"/>
                <a:cs typeface="Arial" panose="020B0604020202020204" pitchFamily="34" charset="0"/>
              </a:rPr>
              <a:t>, using it to handle the details of WSGI while providing more structure and patterns for defining powerful applications</a:t>
            </a:r>
            <a:r>
              <a:rPr lang="en-GB" sz="1600" dirty="0" smtClean="0">
                <a:latin typeface="Arial" panose="020B0604020202020204" pitchFamily="34" charset="0"/>
                <a:cs typeface="Arial" panose="020B0604020202020204" pitchFamily="34" charset="0"/>
              </a:rPr>
              <a:t>.</a:t>
            </a:r>
          </a:p>
          <a:p>
            <a:endParaRPr lang="en-GB" sz="1600" dirty="0" smtClean="0">
              <a:latin typeface="Arial" panose="020B0604020202020204" pitchFamily="34" charset="0"/>
              <a:cs typeface="Arial" panose="020B0604020202020204" pitchFamily="34" charset="0"/>
            </a:endParaRPr>
          </a:p>
          <a:p>
            <a:r>
              <a:rPr lang="en-GB" sz="1600" b="1" u="sng" dirty="0" smtClean="0">
                <a:latin typeface="Arial" panose="020B0604020202020204" pitchFamily="34" charset="0"/>
                <a:cs typeface="Arial" panose="020B0604020202020204" pitchFamily="34" charset="0"/>
              </a:rPr>
              <a:t>Template </a:t>
            </a:r>
            <a:r>
              <a:rPr lang="en-GB" sz="1600" b="1" u="sng" dirty="0">
                <a:latin typeface="Arial" panose="020B0604020202020204" pitchFamily="34" charset="0"/>
                <a:cs typeface="Arial" panose="020B0604020202020204" pitchFamily="34" charset="0"/>
              </a:rPr>
              <a:t>E</a:t>
            </a:r>
            <a:r>
              <a:rPr lang="en-GB" sz="1600" b="1" u="sng" dirty="0" smtClean="0">
                <a:latin typeface="Arial" panose="020B0604020202020204" pitchFamily="34" charset="0"/>
                <a:cs typeface="Arial" panose="020B0604020202020204" pitchFamily="34" charset="0"/>
              </a:rPr>
              <a:t>ngine:</a:t>
            </a:r>
          </a:p>
          <a:p>
            <a:endParaRPr lang="en-GB" sz="1600" b="1" u="sng"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Using </a:t>
            </a:r>
            <a:r>
              <a:rPr lang="en-GB" sz="1600" dirty="0">
                <a:latin typeface="Arial" panose="020B0604020202020204" pitchFamily="34" charset="0"/>
                <a:cs typeface="Arial" panose="020B0604020202020204" pitchFamily="34" charset="0"/>
              </a:rPr>
              <a:t>templates, you are able to set a basic layout for your pages and mention which element will change. </a:t>
            </a:r>
            <a:endParaRPr lang="en-GB" sz="16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smtClean="0">
                <a:latin typeface="Arial" panose="020B0604020202020204" pitchFamily="34" charset="0"/>
                <a:cs typeface="Arial" panose="020B0604020202020204" pitchFamily="34" charset="0"/>
              </a:rPr>
              <a:t>This </a:t>
            </a:r>
            <a:r>
              <a:rPr lang="en-GB" sz="1600" dirty="0">
                <a:latin typeface="Arial" panose="020B0604020202020204" pitchFamily="34" charset="0"/>
                <a:cs typeface="Arial" panose="020B0604020202020204" pitchFamily="34" charset="0"/>
              </a:rPr>
              <a:t>way you can define your header once and keep it consistent over all the pages of your website, and if you need to change your header, you will only have to update it in one place</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1600" dirty="0">
                <a:latin typeface="Arial" panose="020B0604020202020204" pitchFamily="34" charset="0"/>
                <a:cs typeface="Arial" panose="020B0604020202020204" pitchFamily="34" charset="0"/>
              </a:rPr>
              <a:t>Using a template engine will save you a lot of time when creating your application but also when updating and maintaining it</a:t>
            </a:r>
            <a:r>
              <a:rPr lang="en-GB" sz="1600" dirty="0" smtClean="0">
                <a:latin typeface="Arial" panose="020B0604020202020204" pitchFamily="34" charset="0"/>
                <a:cs typeface="Arial" panose="020B0604020202020204" pitchFamily="34" charset="0"/>
              </a:rPr>
              <a:t>.</a:t>
            </a:r>
            <a:endParaRPr lang="en-PK"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50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87679" y="438497"/>
            <a:ext cx="4664765" cy="883568"/>
          </a:xfrm>
        </p:spPr>
        <p:txBody>
          <a:bodyPr>
            <a:normAutofit fontScale="90000"/>
          </a:bodyPr>
          <a:lstStyle/>
          <a:p>
            <a:r>
              <a:rPr lang="en-US" sz="3600" dirty="0">
                <a:effectLst>
                  <a:outerShdw blurRad="38100" dist="38100" dir="2700000" algn="tl">
                    <a:srgbClr val="C0C0C0"/>
                  </a:outerShdw>
                </a:effectLst>
              </a:rPr>
              <a:t>Methodology/Framework</a:t>
            </a:r>
            <a:endParaRPr lang="en-US" sz="3600" dirty="0"/>
          </a:p>
        </p:txBody>
      </p:sp>
      <p:sp>
        <p:nvSpPr>
          <p:cNvPr id="7" name="Rectangle 6">
            <a:extLst>
              <a:ext uri="{FF2B5EF4-FFF2-40B4-BE49-F238E27FC236}">
                <a16:creationId xmlns:a16="http://schemas.microsoft.com/office/drawing/2014/main" id="{52D4EA3C-8E24-4513-A031-B329BD356E21}"/>
              </a:ext>
            </a:extLst>
          </p:cNvPr>
          <p:cNvSpPr>
            <a:spLocks noChangeArrowheads="1"/>
          </p:cNvSpPr>
          <p:nvPr/>
        </p:nvSpPr>
        <p:spPr bwMode="auto">
          <a:xfrm>
            <a:off x="-2301972" y="1961315"/>
            <a:ext cx="757242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en-GB"/>
            </a:defPPr>
            <a:lvl1pPr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1pPr>
            <a:lvl2pPr marL="4572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2pPr>
            <a:lvl3pPr marL="9144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3pPr>
            <a:lvl4pPr marL="13716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4pPr>
            <a:lvl5pPr marL="18288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5pPr>
            <a:lvl6pPr marL="2286000" algn="l" defTabSz="914400" rtl="0" eaLnBrk="1" latinLnBrk="0" hangingPunct="1">
              <a:defRPr kern="1200">
                <a:solidFill>
                  <a:schemeClr val="bg1"/>
                </a:solidFill>
                <a:latin typeface="Arial" pitchFamily="34" charset="0"/>
                <a:ea typeface="ＭＳ Ｐゴシック" pitchFamily="34" charset="-128"/>
                <a:cs typeface="+mn-cs"/>
              </a:defRPr>
            </a:lvl6pPr>
            <a:lvl7pPr marL="2743200" algn="l" defTabSz="914400" rtl="0" eaLnBrk="1" latinLnBrk="0" hangingPunct="1">
              <a:defRPr kern="1200">
                <a:solidFill>
                  <a:schemeClr val="bg1"/>
                </a:solidFill>
                <a:latin typeface="Arial" pitchFamily="34" charset="0"/>
                <a:ea typeface="ＭＳ Ｐゴシック" pitchFamily="34" charset="-128"/>
                <a:cs typeface="+mn-cs"/>
              </a:defRPr>
            </a:lvl7pPr>
            <a:lvl8pPr marL="3200400" algn="l" defTabSz="914400" rtl="0" eaLnBrk="1" latinLnBrk="0" hangingPunct="1">
              <a:defRPr kern="1200">
                <a:solidFill>
                  <a:schemeClr val="bg1"/>
                </a:solidFill>
                <a:latin typeface="Arial" pitchFamily="34" charset="0"/>
                <a:ea typeface="ＭＳ Ｐゴシック" pitchFamily="34" charset="-128"/>
                <a:cs typeface="+mn-cs"/>
              </a:defRPr>
            </a:lvl8pPr>
            <a:lvl9pPr marL="3657600" algn="l" defTabSz="914400" rtl="0" eaLnBrk="1" latinLnBrk="0" hangingPunct="1">
              <a:defRPr kern="1200">
                <a:solidFill>
                  <a:schemeClr val="bg1"/>
                </a:solidFill>
                <a:latin typeface="Arial" pitchFamily="34" charset="0"/>
                <a:ea typeface="ＭＳ Ｐゴシック" pitchFamily="34"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Application Flow </a:t>
            </a:r>
            <a:r>
              <a:rPr kumimoji="0" lang="en-GB" altLang="zh-CN" b="1" i="0" u="none" strike="noStrike" cap="none" normalizeH="0" baseline="0" dirty="0">
                <a:ln>
                  <a:noFill/>
                </a:ln>
                <a:solidFill>
                  <a:schemeClr val="tx1"/>
                </a:solidFill>
                <a:effectLst/>
                <a:latin typeface="Arial" pitchFamily="34" charset="0"/>
                <a:ea typeface="Times New Roman" pitchFamily="18" charset="0"/>
                <a:cs typeface="Arial" pitchFamily="34" charset="0"/>
              </a:rPr>
              <a:t>Chart</a:t>
            </a:r>
          </a:p>
        </p:txBody>
      </p:sp>
      <p:pic>
        <p:nvPicPr>
          <p:cNvPr id="9" name="Picture 8">
            <a:extLst>
              <a:ext uri="{FF2B5EF4-FFF2-40B4-BE49-F238E27FC236}">
                <a16:creationId xmlns:a16="http://schemas.microsoft.com/office/drawing/2014/main" id="{E339BE7C-A808-407B-B090-80182E2F8D50}"/>
              </a:ext>
            </a:extLst>
          </p:cNvPr>
          <p:cNvPicPr/>
          <p:nvPr/>
        </p:nvPicPr>
        <p:blipFill rotWithShape="1">
          <a:blip r:embed="rId3">
            <a:extLst>
              <a:ext uri="{28A0092B-C50C-407E-A947-70E740481C1C}">
                <a14:useLocalDpi xmlns:a14="http://schemas.microsoft.com/office/drawing/2010/main" val="0"/>
              </a:ext>
            </a:extLst>
          </a:blip>
          <a:srcRect r="4213"/>
          <a:stretch/>
        </p:blipFill>
        <p:spPr bwMode="auto">
          <a:xfrm>
            <a:off x="4036529" y="1829671"/>
            <a:ext cx="4118941" cy="48891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4446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511045"/>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51820" y="454630"/>
            <a:ext cx="4664765" cy="883568"/>
          </a:xfrm>
        </p:spPr>
        <p:txBody>
          <a:bodyPr>
            <a:normAutofit/>
          </a:bodyPr>
          <a:lstStyle/>
          <a:p>
            <a:r>
              <a:rPr lang="en-US" sz="3600" dirty="0" smtClean="0">
                <a:effectLst>
                  <a:outerShdw blurRad="38100" dist="38100" dir="2700000" algn="tl">
                    <a:srgbClr val="C0C0C0"/>
                  </a:outerShdw>
                </a:effectLst>
              </a:rPr>
              <a:t>Implementation</a:t>
            </a:r>
            <a:endParaRPr lang="en-US" sz="3600" dirty="0"/>
          </a:p>
        </p:txBody>
      </p:sp>
      <p:sp>
        <p:nvSpPr>
          <p:cNvPr id="7" name="Rectangle 6">
            <a:extLst>
              <a:ext uri="{FF2B5EF4-FFF2-40B4-BE49-F238E27FC236}">
                <a16:creationId xmlns:a16="http://schemas.microsoft.com/office/drawing/2014/main" id="{52D4EA3C-8E24-4513-A031-B329BD356E21}"/>
              </a:ext>
            </a:extLst>
          </p:cNvPr>
          <p:cNvSpPr>
            <a:spLocks noChangeArrowheads="1"/>
          </p:cNvSpPr>
          <p:nvPr/>
        </p:nvSpPr>
        <p:spPr bwMode="auto">
          <a:xfrm>
            <a:off x="66502" y="1597183"/>
            <a:ext cx="12058996"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en-GB"/>
            </a:defPPr>
            <a:lvl1pPr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1pPr>
            <a:lvl2pPr marL="4572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2pPr>
            <a:lvl3pPr marL="9144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3pPr>
            <a:lvl4pPr marL="13716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4pPr>
            <a:lvl5pPr marL="18288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5pPr>
            <a:lvl6pPr marL="2286000" algn="l" defTabSz="914400" rtl="0" eaLnBrk="1" latinLnBrk="0" hangingPunct="1">
              <a:defRPr kern="1200">
                <a:solidFill>
                  <a:schemeClr val="bg1"/>
                </a:solidFill>
                <a:latin typeface="Arial" pitchFamily="34" charset="0"/>
                <a:ea typeface="ＭＳ Ｐゴシック" pitchFamily="34" charset="-128"/>
                <a:cs typeface="+mn-cs"/>
              </a:defRPr>
            </a:lvl6pPr>
            <a:lvl7pPr marL="2743200" algn="l" defTabSz="914400" rtl="0" eaLnBrk="1" latinLnBrk="0" hangingPunct="1">
              <a:defRPr kern="1200">
                <a:solidFill>
                  <a:schemeClr val="bg1"/>
                </a:solidFill>
                <a:latin typeface="Arial" pitchFamily="34" charset="0"/>
                <a:ea typeface="ＭＳ Ｐゴシック" pitchFamily="34" charset="-128"/>
                <a:cs typeface="+mn-cs"/>
              </a:defRPr>
            </a:lvl7pPr>
            <a:lvl8pPr marL="3200400" algn="l" defTabSz="914400" rtl="0" eaLnBrk="1" latinLnBrk="0" hangingPunct="1">
              <a:defRPr kern="1200">
                <a:solidFill>
                  <a:schemeClr val="bg1"/>
                </a:solidFill>
                <a:latin typeface="Arial" pitchFamily="34" charset="0"/>
                <a:ea typeface="ＭＳ Ｐゴシック" pitchFamily="34" charset="-128"/>
                <a:cs typeface="+mn-cs"/>
              </a:defRPr>
            </a:lvl8pPr>
            <a:lvl9pPr marL="3657600" algn="l" defTabSz="914400" rtl="0" eaLnBrk="1" latinLnBrk="0" hangingPunct="1">
              <a:defRPr kern="1200">
                <a:solidFill>
                  <a:schemeClr val="bg1"/>
                </a:solidFill>
                <a:latin typeface="Arial" pitchFamily="34" charset="0"/>
                <a:ea typeface="ＭＳ Ｐゴシック" pitchFamily="34" charset="-128"/>
                <a:cs typeface="+mn-cs"/>
              </a:defRPr>
            </a:lvl9pPr>
          </a:lstStyle>
          <a:p>
            <a:pPr defTabSz="914400">
              <a:lnSpc>
                <a:spcPct val="150000"/>
              </a:lnSpc>
              <a:buClrTx/>
              <a:buSzTx/>
            </a:pPr>
            <a:r>
              <a:rPr lang="en-GB" sz="1900" dirty="0">
                <a:solidFill>
                  <a:schemeClr val="tx1"/>
                </a:solidFill>
              </a:rPr>
              <a:t>A cloud-based application will be designed to provide great user experience and give user to access from anywhere. The development of the App required teamwork among pathologists and information technology professionals. The application will be developed over the course of four sprints. It was critical to allow web application to interface with the AI algorithm designed in python. Flask web framework was used to allow the application interface with the AI algorithm. The user credentials were encrypted using hash codes to eliminate the risk of electronic protected health information (</a:t>
            </a:r>
            <a:r>
              <a:rPr lang="en-GB" sz="1900" dirty="0" err="1">
                <a:solidFill>
                  <a:schemeClr val="tx1"/>
                </a:solidFill>
              </a:rPr>
              <a:t>ePHI</a:t>
            </a:r>
            <a:r>
              <a:rPr lang="en-GB" sz="1900" dirty="0">
                <a:solidFill>
                  <a:schemeClr val="tx1"/>
                </a:solidFill>
              </a:rPr>
              <a:t>) exposure.  The intent was not to store any data on client site to mitigate privacy risk. The User data is stored encrypted in the database and the files are stored on the server memory. We will complete the development of the algorithm and the basic UI to test implementation of the algorithm. The application will be launched on a virtual cloud as soon as it is completed with all the user privileges and the final algorithm is completed. Currently algorithm is fully functional with classifying the files based on the file type and an additional feature is added which is user can also upload multiple files at one time.</a:t>
            </a:r>
          </a:p>
          <a:p>
            <a:pPr marL="0" marR="0" lvl="0" indent="0" defTabSz="914400" rtl="0" eaLnBrk="1" fontAlgn="base" latinLnBrk="0" hangingPunct="1">
              <a:lnSpc>
                <a:spcPct val="100000"/>
              </a:lnSpc>
              <a:spcBef>
                <a:spcPct val="0"/>
              </a:spcBef>
              <a:spcAft>
                <a:spcPct val="0"/>
              </a:spcAft>
              <a:buClrTx/>
              <a:buSzTx/>
              <a:buFontTx/>
              <a:buNone/>
              <a:tabLst/>
            </a:pPr>
            <a:endParaRPr kumimoji="0" lang="en-GB" altLang="zh-CN" sz="320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798251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89472" y="454630"/>
            <a:ext cx="4664765" cy="883568"/>
          </a:xfrm>
        </p:spPr>
        <p:txBody>
          <a:bodyPr>
            <a:normAutofit/>
          </a:bodyPr>
          <a:lstStyle/>
          <a:p>
            <a:r>
              <a:rPr lang="en-US" sz="3600" dirty="0">
                <a:effectLst>
                  <a:outerShdw blurRad="38100" dist="38100" dir="2700000" algn="tl">
                    <a:srgbClr val="C0C0C0"/>
                  </a:outerShdw>
                </a:effectLst>
              </a:rPr>
              <a:t>Tools and Languages</a:t>
            </a:r>
            <a:endParaRPr lang="en-US" sz="3600" dirty="0"/>
          </a:p>
        </p:txBody>
      </p:sp>
      <p:sp>
        <p:nvSpPr>
          <p:cNvPr id="7" name="Rectangle 6">
            <a:extLst>
              <a:ext uri="{FF2B5EF4-FFF2-40B4-BE49-F238E27FC236}">
                <a16:creationId xmlns:a16="http://schemas.microsoft.com/office/drawing/2014/main" id="{44760EEF-B24B-4ABB-B453-F5451183BA75}"/>
              </a:ext>
            </a:extLst>
          </p:cNvPr>
          <p:cNvSpPr/>
          <p:nvPr/>
        </p:nvSpPr>
        <p:spPr>
          <a:xfrm>
            <a:off x="546951" y="1777777"/>
            <a:ext cx="10907987" cy="4524315"/>
          </a:xfrm>
          <a:prstGeom prst="rect">
            <a:avLst/>
          </a:prstGeom>
        </p:spPr>
        <p:txBody>
          <a:bodyPr wrap="square" numCol="2">
            <a:spAutoFit/>
          </a:bodyPr>
          <a:lstStyle/>
          <a:p>
            <a:pPr marL="342900" lvl="0" indent="-342900">
              <a:lnSpc>
                <a:spcPct val="150000"/>
              </a:lnSpc>
              <a:buFont typeface="Arial" panose="020B0604020202020204" pitchFamily="34" charset="0"/>
              <a:buChar char="•"/>
            </a:pPr>
            <a:r>
              <a:rPr lang="en-GB" sz="2400" dirty="0"/>
              <a:t>Python 3.7.1</a:t>
            </a:r>
          </a:p>
          <a:p>
            <a:pPr marL="342900" lvl="0" indent="-342900">
              <a:lnSpc>
                <a:spcPct val="150000"/>
              </a:lnSpc>
              <a:buFont typeface="Arial" panose="020B0604020202020204" pitchFamily="34" charset="0"/>
              <a:buChar char="•"/>
            </a:pPr>
            <a:r>
              <a:rPr lang="en-GB" sz="2400" dirty="0"/>
              <a:t>Flask 1.1.1</a:t>
            </a:r>
          </a:p>
          <a:p>
            <a:pPr marL="342900" lvl="0" indent="-342900">
              <a:lnSpc>
                <a:spcPct val="150000"/>
              </a:lnSpc>
              <a:buFont typeface="Arial" panose="020B0604020202020204" pitchFamily="34" charset="0"/>
              <a:buChar char="•"/>
            </a:pPr>
            <a:r>
              <a:rPr lang="en-GB" sz="2400" dirty="0" err="1"/>
              <a:t>Werkzeug</a:t>
            </a:r>
            <a:r>
              <a:rPr lang="en-GB" sz="2400" dirty="0"/>
              <a:t> 0.15.5</a:t>
            </a:r>
          </a:p>
          <a:p>
            <a:pPr marL="342900" lvl="0" indent="-342900">
              <a:lnSpc>
                <a:spcPct val="150000"/>
              </a:lnSpc>
              <a:buFont typeface="Arial" panose="020B0604020202020204" pitchFamily="34" charset="0"/>
              <a:buChar char="•"/>
            </a:pPr>
            <a:r>
              <a:rPr lang="en-GB" sz="2400" dirty="0"/>
              <a:t>Jinja2</a:t>
            </a:r>
          </a:p>
          <a:p>
            <a:pPr marL="342900" lvl="0" indent="-342900">
              <a:lnSpc>
                <a:spcPct val="150000"/>
              </a:lnSpc>
              <a:buFont typeface="Arial" panose="020B0604020202020204" pitchFamily="34" charset="0"/>
              <a:buChar char="•"/>
            </a:pPr>
            <a:r>
              <a:rPr lang="en-GB" sz="2400" dirty="0" err="1"/>
              <a:t>Conda</a:t>
            </a:r>
            <a:r>
              <a:rPr lang="en-GB" sz="2400" dirty="0"/>
              <a:t> 4.5.12</a:t>
            </a:r>
          </a:p>
          <a:p>
            <a:pPr marL="342900" lvl="0" indent="-342900">
              <a:lnSpc>
                <a:spcPct val="150000"/>
              </a:lnSpc>
              <a:buFont typeface="Arial" panose="020B0604020202020204" pitchFamily="34" charset="0"/>
              <a:buChar char="•"/>
            </a:pPr>
            <a:r>
              <a:rPr lang="en-GB" sz="2400" dirty="0"/>
              <a:t>SQLite DB</a:t>
            </a:r>
          </a:p>
          <a:p>
            <a:pPr marL="342900" lvl="0" indent="-342900">
              <a:lnSpc>
                <a:spcPct val="150000"/>
              </a:lnSpc>
              <a:buFont typeface="Arial" panose="020B0604020202020204" pitchFamily="34" charset="0"/>
              <a:buChar char="•"/>
            </a:pPr>
            <a:r>
              <a:rPr lang="en-GB" sz="2400" dirty="0"/>
              <a:t>Sublime Text</a:t>
            </a:r>
          </a:p>
          <a:p>
            <a:pPr marL="342900" lvl="0" indent="-342900">
              <a:lnSpc>
                <a:spcPct val="150000"/>
              </a:lnSpc>
              <a:buFont typeface="Arial" panose="020B0604020202020204" pitchFamily="34" charset="0"/>
              <a:buChar char="•"/>
            </a:pPr>
            <a:r>
              <a:rPr lang="en-GB" sz="2400" dirty="0" err="1"/>
              <a:t>PyCharm</a:t>
            </a:r>
            <a:endParaRPr lang="en-GB" sz="2400" dirty="0"/>
          </a:p>
          <a:p>
            <a:pPr marL="342900" lvl="0" indent="-342900">
              <a:lnSpc>
                <a:spcPct val="150000"/>
              </a:lnSpc>
              <a:buFont typeface="Arial" panose="020B0604020202020204" pitchFamily="34" charset="0"/>
              <a:buChar char="•"/>
            </a:pPr>
            <a:r>
              <a:rPr lang="en-GB" sz="2400" dirty="0"/>
              <a:t>Windows Command Prompt</a:t>
            </a:r>
          </a:p>
          <a:p>
            <a:pPr marL="342900" lvl="0" indent="-342900">
              <a:lnSpc>
                <a:spcPct val="150000"/>
              </a:lnSpc>
              <a:buFont typeface="Arial" panose="020B0604020202020204" pitchFamily="34" charset="0"/>
              <a:buChar char="•"/>
            </a:pPr>
            <a:r>
              <a:rPr lang="en-GB" sz="2400" dirty="0" err="1"/>
              <a:t>FireFox</a:t>
            </a:r>
            <a:r>
              <a:rPr lang="en-GB" sz="2400" dirty="0"/>
              <a:t> Web Browser, Google Chrome</a:t>
            </a:r>
          </a:p>
          <a:p>
            <a:pPr marL="342900" lvl="0" indent="-342900">
              <a:lnSpc>
                <a:spcPct val="150000"/>
              </a:lnSpc>
              <a:buFont typeface="Arial" panose="020B0604020202020204" pitchFamily="34" charset="0"/>
              <a:buChar char="•"/>
            </a:pPr>
            <a:r>
              <a:rPr lang="en-GB" sz="2400" dirty="0"/>
              <a:t>Laptops</a:t>
            </a:r>
          </a:p>
          <a:p>
            <a:pPr marL="342900" lvl="0" indent="-342900">
              <a:lnSpc>
                <a:spcPct val="150000"/>
              </a:lnSpc>
              <a:buFont typeface="Arial" panose="020B0604020202020204" pitchFamily="34" charset="0"/>
              <a:buChar char="•"/>
            </a:pPr>
            <a:r>
              <a:rPr lang="en-GB" sz="2400" dirty="0"/>
              <a:t>Mobile Phones</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310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64776" y="415697"/>
            <a:ext cx="5172502" cy="883568"/>
          </a:xfrm>
        </p:spPr>
        <p:txBody>
          <a:bodyPr>
            <a:normAutofit/>
          </a:bodyPr>
          <a:lstStyle/>
          <a:p>
            <a:r>
              <a:rPr lang="en-US" sz="3600" dirty="0" smtClean="0">
                <a:effectLst>
                  <a:outerShdw blurRad="38100" dist="38100" dir="2700000" algn="tl">
                    <a:srgbClr val="C0C0C0"/>
                  </a:outerShdw>
                </a:effectLst>
              </a:rPr>
              <a:t>Developing Life Cycle</a:t>
            </a:r>
            <a:endParaRPr lang="en-US" sz="3600" dirty="0"/>
          </a:p>
        </p:txBody>
      </p:sp>
      <p:sp>
        <p:nvSpPr>
          <p:cNvPr id="7" name="Rectangle 6">
            <a:extLst>
              <a:ext uri="{FF2B5EF4-FFF2-40B4-BE49-F238E27FC236}">
                <a16:creationId xmlns:a16="http://schemas.microsoft.com/office/drawing/2014/main" id="{44760EEF-B24B-4ABB-B453-F5451183BA75}"/>
              </a:ext>
            </a:extLst>
          </p:cNvPr>
          <p:cNvSpPr/>
          <p:nvPr/>
        </p:nvSpPr>
        <p:spPr>
          <a:xfrm>
            <a:off x="202704" y="1829671"/>
            <a:ext cx="11737548" cy="3477875"/>
          </a:xfrm>
          <a:prstGeom prst="rect">
            <a:avLst/>
          </a:prstGeom>
        </p:spPr>
        <p:txBody>
          <a:bodyPr wrap="square" numCol="1">
            <a:spAutoFit/>
          </a:bodyPr>
          <a:lstStyle/>
          <a:p>
            <a:pPr marL="342900" indent="-342900">
              <a:buFont typeface="Arial" panose="020B0604020202020204" pitchFamily="34" charset="0"/>
              <a:buChar char="•"/>
            </a:pPr>
            <a:r>
              <a:rPr lang="en-GB" sz="2200" b="1" dirty="0">
                <a:latin typeface="Arial" panose="020B0604020202020204" pitchFamily="34" charset="0"/>
                <a:cs typeface="Arial" panose="020B0604020202020204" pitchFamily="34" charset="0"/>
              </a:rPr>
              <a:t>Sprint Planning: </a:t>
            </a:r>
            <a:r>
              <a:rPr lang="en-GB" sz="2200" dirty="0">
                <a:latin typeface="Arial" panose="020B0604020202020204" pitchFamily="34" charset="0"/>
                <a:cs typeface="Arial" panose="020B0604020202020204" pitchFamily="34" charset="0"/>
              </a:rPr>
              <a:t>Sprint planning is an event in the </a:t>
            </a:r>
            <a:r>
              <a:rPr lang="en-GB" sz="2200" u="sng" dirty="0">
                <a:latin typeface="Arial" panose="020B0604020202020204" pitchFamily="34" charset="0"/>
                <a:cs typeface="Arial" panose="020B0604020202020204" pitchFamily="34" charset="0"/>
                <a:hlinkClick r:id="rId3"/>
              </a:rPr>
              <a:t>Scrum</a:t>
            </a:r>
            <a:r>
              <a:rPr lang="en-GB" sz="2200" dirty="0">
                <a:latin typeface="Arial" panose="020B0604020202020204" pitchFamily="34" charset="0"/>
                <a:cs typeface="Arial" panose="020B0604020202020204" pitchFamily="34" charset="0"/>
              </a:rPr>
              <a:t> framework where the team determines the product backlog items they will work on during that </a:t>
            </a:r>
            <a:r>
              <a:rPr lang="en-GB" sz="2200" u="sng" dirty="0">
                <a:latin typeface="Arial" panose="020B0604020202020204" pitchFamily="34" charset="0"/>
                <a:cs typeface="Arial" panose="020B0604020202020204" pitchFamily="34" charset="0"/>
                <a:hlinkClick r:id="rId4"/>
              </a:rPr>
              <a:t>sprint</a:t>
            </a:r>
            <a:r>
              <a:rPr lang="en-GB" sz="2200" dirty="0">
                <a:latin typeface="Arial" panose="020B0604020202020204" pitchFamily="34" charset="0"/>
                <a:cs typeface="Arial" panose="020B0604020202020204" pitchFamily="34" charset="0"/>
              </a:rPr>
              <a:t> and discusses their initial plan for completing those </a:t>
            </a:r>
            <a:r>
              <a:rPr lang="en-GB" sz="2200" u="sng" dirty="0">
                <a:latin typeface="Arial" panose="020B0604020202020204" pitchFamily="34" charset="0"/>
                <a:cs typeface="Arial" panose="020B0604020202020204" pitchFamily="34" charset="0"/>
                <a:hlinkClick r:id="rId5"/>
              </a:rPr>
              <a:t>product backlog items</a:t>
            </a:r>
            <a:r>
              <a:rPr lang="en-GB" sz="22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200" b="1" dirty="0">
                <a:latin typeface="Arial" panose="020B0604020202020204" pitchFamily="34" charset="0"/>
                <a:cs typeface="Arial" panose="020B0604020202020204" pitchFamily="34" charset="0"/>
              </a:rPr>
              <a:t>Daily Scrum: </a:t>
            </a:r>
            <a:r>
              <a:rPr lang="en-GB" sz="2200" dirty="0">
                <a:latin typeface="Arial" panose="020B0604020202020204" pitchFamily="34" charset="0"/>
                <a:cs typeface="Arial" panose="020B0604020202020204" pitchFamily="34" charset="0"/>
              </a:rPr>
              <a:t>In </a:t>
            </a:r>
            <a:r>
              <a:rPr lang="en-GB" sz="2200" u="sng" dirty="0">
                <a:latin typeface="Arial" panose="020B0604020202020204" pitchFamily="34" charset="0"/>
                <a:cs typeface="Arial" panose="020B0604020202020204" pitchFamily="34" charset="0"/>
                <a:hlinkClick r:id="rId6"/>
              </a:rPr>
              <a:t>Scrum</a:t>
            </a:r>
            <a:r>
              <a:rPr lang="en-GB" sz="2200" dirty="0">
                <a:latin typeface="Arial" panose="020B0604020202020204" pitchFamily="34" charset="0"/>
                <a:cs typeface="Arial" panose="020B0604020202020204" pitchFamily="34" charset="0"/>
              </a:rPr>
              <a:t>, on each day of a sprint, the team holds a daily scrum meeting called the daily scrum. Meetings are typically held in the same location and at the same time each day.</a:t>
            </a:r>
            <a:endParaRPr lang="en-PK"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DB22B1C-7F30-4B77-AD24-451654A3D36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67689" y="4383547"/>
            <a:ext cx="6056621" cy="2337973"/>
          </a:xfrm>
          <a:prstGeom prst="rect">
            <a:avLst/>
          </a:prstGeom>
          <a:noFill/>
          <a:ln>
            <a:noFill/>
          </a:ln>
        </p:spPr>
      </p:pic>
    </p:spTree>
    <p:extLst>
      <p:ext uri="{BB962C8B-B14F-4D97-AF65-F5344CB8AC3E}">
        <p14:creationId xmlns:p14="http://schemas.microsoft.com/office/powerpoint/2010/main" val="200100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2557671"/>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98306" y="974383"/>
            <a:ext cx="1195388" cy="1276350"/>
          </a:xfrm>
          <a:prstGeom prst="rect">
            <a:avLst/>
          </a:prstGeom>
          <a:noFill/>
          <a:ln w="9525">
            <a:noFill/>
            <a:round/>
            <a:headEnd/>
            <a:tailEnd/>
          </a:ln>
        </p:spPr>
      </p:pic>
    </p:spTree>
    <p:extLst>
      <p:ext uri="{BB962C8B-B14F-4D97-AF65-F5344CB8AC3E}">
        <p14:creationId xmlns:p14="http://schemas.microsoft.com/office/powerpoint/2010/main" val="1027767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731519" y="454630"/>
            <a:ext cx="2275243" cy="883568"/>
          </a:xfrm>
        </p:spPr>
        <p:txBody>
          <a:bodyPr>
            <a:normAutofit/>
          </a:bodyPr>
          <a:lstStyle/>
          <a:p>
            <a:r>
              <a:rPr lang="en-US" sz="3600" dirty="0">
                <a:effectLst>
                  <a:outerShdw blurRad="38100" dist="38100" dir="2700000" algn="tl">
                    <a:srgbClr val="C0C0C0"/>
                  </a:outerShdw>
                </a:effectLst>
              </a:rPr>
              <a:t>Conclusion</a:t>
            </a:r>
            <a:endParaRPr lang="en-US" sz="3600" dirty="0"/>
          </a:p>
        </p:txBody>
      </p:sp>
      <p:sp>
        <p:nvSpPr>
          <p:cNvPr id="7" name="Rectangle 6">
            <a:extLst>
              <a:ext uri="{FF2B5EF4-FFF2-40B4-BE49-F238E27FC236}">
                <a16:creationId xmlns:a16="http://schemas.microsoft.com/office/drawing/2014/main" id="{44760EEF-B24B-4ABB-B453-F5451183BA75}"/>
              </a:ext>
            </a:extLst>
          </p:cNvPr>
          <p:cNvSpPr/>
          <p:nvPr/>
        </p:nvSpPr>
        <p:spPr>
          <a:xfrm>
            <a:off x="543338" y="1829671"/>
            <a:ext cx="10734261" cy="2800767"/>
          </a:xfrm>
          <a:prstGeom prst="rect">
            <a:avLst/>
          </a:prstGeom>
        </p:spPr>
        <p:txBody>
          <a:bodyPr wrap="square">
            <a:spAutoFit/>
          </a:bodyPr>
          <a:lstStyle/>
          <a:p>
            <a:pPr marL="285750"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Main objective of this project is to make easier for the user to classify and organize the files with titles so that any file cannot be misplaced.</a:t>
            </a:r>
          </a:p>
          <a:p>
            <a:pPr marL="285750" indent="-285750">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200" dirty="0">
                <a:latin typeface="Arial" panose="020B0604020202020204" pitchFamily="34" charset="0"/>
                <a:cs typeface="Arial" panose="020B0604020202020204" pitchFamily="34" charset="0"/>
              </a:rPr>
              <a:t>Application will be stimulated on local host and will give environment of real server with help Kubernetes ease to manage application with horizontal scalability, portability , load balancing , Intelligent Scheduling and health check.</a:t>
            </a:r>
          </a:p>
          <a:p>
            <a:pPr marL="285750" indent="-285750" algn="just">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8814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376517" y="367791"/>
            <a:ext cx="4664765" cy="883568"/>
          </a:xfrm>
        </p:spPr>
        <p:txBody>
          <a:bodyPr>
            <a:normAutofit/>
          </a:bodyPr>
          <a:lstStyle/>
          <a:p>
            <a:r>
              <a:rPr lang="en-US" sz="3600" dirty="0">
                <a:effectLst>
                  <a:outerShdw blurRad="38100" dist="38100" dir="2700000" algn="tl">
                    <a:srgbClr val="C0C0C0"/>
                  </a:outerShdw>
                </a:effectLst>
              </a:rPr>
              <a:t>References</a:t>
            </a:r>
            <a:endParaRPr lang="en-US" sz="3600" dirty="0"/>
          </a:p>
        </p:txBody>
      </p:sp>
      <p:sp>
        <p:nvSpPr>
          <p:cNvPr id="7" name="Rectangle 6">
            <a:extLst>
              <a:ext uri="{FF2B5EF4-FFF2-40B4-BE49-F238E27FC236}">
                <a16:creationId xmlns:a16="http://schemas.microsoft.com/office/drawing/2014/main" id="{44760EEF-B24B-4ABB-B453-F5451183BA75}"/>
              </a:ext>
            </a:extLst>
          </p:cNvPr>
          <p:cNvSpPr/>
          <p:nvPr/>
        </p:nvSpPr>
        <p:spPr>
          <a:xfrm>
            <a:off x="87543" y="1750615"/>
            <a:ext cx="11675208" cy="466281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dirty="0"/>
              <a:t>Athens Cyber Park </a:t>
            </a:r>
            <a:r>
              <a:rPr lang="en-US" dirty="0" err="1"/>
              <a:t>Paggaious</a:t>
            </a:r>
            <a:r>
              <a:rPr lang="en-US" dirty="0"/>
              <a:t> &amp; 1 </a:t>
            </a:r>
            <a:r>
              <a:rPr lang="en-US" dirty="0" err="1"/>
              <a:t>Aggistis</a:t>
            </a:r>
            <a:r>
              <a:rPr lang="en-US" dirty="0"/>
              <a:t> </a:t>
            </a:r>
            <a:r>
              <a:rPr lang="en-US" dirty="0" err="1"/>
              <a:t>st.</a:t>
            </a:r>
            <a:r>
              <a:rPr lang="en-US" dirty="0"/>
              <a:t> Athens, “Document Classification” (2018).</a:t>
            </a:r>
            <a:endParaRPr lang="en-GB" dirty="0"/>
          </a:p>
          <a:p>
            <a:pPr marL="285750" lvl="0" indent="-285750">
              <a:lnSpc>
                <a:spcPct val="150000"/>
              </a:lnSpc>
              <a:buFont typeface="Arial" panose="020B0604020202020204" pitchFamily="34" charset="0"/>
              <a:buChar char="•"/>
            </a:pPr>
            <a:r>
              <a:rPr lang="en-US" dirty="0"/>
              <a:t>P. Mell and T. </a:t>
            </a:r>
            <a:r>
              <a:rPr lang="en-US" dirty="0" err="1"/>
              <a:t>Grence</a:t>
            </a:r>
            <a:r>
              <a:rPr lang="en-US" dirty="0"/>
              <a:t>, “The NIST definition of cloud computing”, Special Publication 800–145 (2011).</a:t>
            </a:r>
            <a:endParaRPr lang="en-GB" dirty="0"/>
          </a:p>
          <a:p>
            <a:pPr marL="285750" lvl="0" indent="-285750">
              <a:lnSpc>
                <a:spcPct val="150000"/>
              </a:lnSpc>
              <a:buFont typeface="Arial" panose="020B0604020202020204" pitchFamily="34" charset="0"/>
              <a:buChar char="•"/>
            </a:pPr>
            <a:r>
              <a:rPr lang="en-GB" dirty="0"/>
              <a:t>M. </a:t>
            </a:r>
            <a:r>
              <a:rPr lang="en-GB" dirty="0" err="1"/>
              <a:t>Rajendra</a:t>
            </a:r>
            <a:r>
              <a:rPr lang="en-GB" dirty="0"/>
              <a:t> </a:t>
            </a:r>
            <a:r>
              <a:rPr lang="en-GB" dirty="0" err="1"/>
              <a:t>Parsad</a:t>
            </a:r>
            <a:r>
              <a:rPr lang="en-GB" dirty="0"/>
              <a:t>, “International Journal of Cloud Computing and Services</a:t>
            </a:r>
          </a:p>
          <a:p>
            <a:pPr>
              <a:lnSpc>
                <a:spcPct val="150000"/>
              </a:lnSpc>
            </a:pPr>
            <a:r>
              <a:rPr lang="en-GB" dirty="0"/>
              <a:t> </a:t>
            </a:r>
            <a:r>
              <a:rPr lang="en-GB" dirty="0" smtClean="0"/>
              <a:t>    Science </a:t>
            </a:r>
            <a:r>
              <a:rPr lang="en-GB" dirty="0"/>
              <a:t>(IJ-CLOSER)”, Vol.2, No.2, April 2013, pp. 134~140.</a:t>
            </a:r>
          </a:p>
          <a:p>
            <a:pPr marL="285750" lvl="0" indent="-285750">
              <a:lnSpc>
                <a:spcPct val="150000"/>
              </a:lnSpc>
              <a:buFont typeface="Arial" panose="020B0604020202020204" pitchFamily="34" charset="0"/>
              <a:buChar char="•"/>
            </a:pPr>
            <a:r>
              <a:rPr lang="en-US" dirty="0">
                <a:hlinkClick r:id="rId3"/>
              </a:rPr>
              <a:t>Steve Ranger</a:t>
            </a:r>
            <a:r>
              <a:rPr lang="en-US" dirty="0"/>
              <a:t>, “Cloud Computing”, vol. 34, pp.8427-445, December 13, 2018.</a:t>
            </a:r>
            <a:endParaRPr lang="en-GB" dirty="0"/>
          </a:p>
          <a:p>
            <a:pPr marL="285750" lvl="0" indent="-285750">
              <a:lnSpc>
                <a:spcPct val="150000"/>
              </a:lnSpc>
              <a:buFont typeface="Arial" panose="020B0604020202020204" pitchFamily="34" charset="0"/>
              <a:buChar char="•"/>
            </a:pPr>
            <a:r>
              <a:rPr lang="en-GB" dirty="0">
                <a:hlinkClick r:id="rId4"/>
              </a:rPr>
              <a:t>Kgs </a:t>
            </a:r>
            <a:r>
              <a:rPr lang="en-GB" dirty="0" err="1">
                <a:hlinkClick r:id="rId4"/>
              </a:rPr>
              <a:t>Venkatesan</a:t>
            </a:r>
            <a:r>
              <a:rPr lang="en-GB" dirty="0"/>
              <a:t>, “Issue in Cloud Computing”, May 29, 2019.</a:t>
            </a:r>
          </a:p>
          <a:p>
            <a:pPr marL="285750" lvl="0" indent="-285750">
              <a:lnSpc>
                <a:spcPct val="150000"/>
              </a:lnSpc>
              <a:buFont typeface="Arial" panose="020B0604020202020204" pitchFamily="34" charset="0"/>
              <a:buChar char="•"/>
            </a:pPr>
            <a:r>
              <a:rPr lang="en-US" dirty="0">
                <a:hlinkClick r:id="rId5"/>
              </a:rPr>
              <a:t>Dennis Gannon</a:t>
            </a:r>
            <a:r>
              <a:rPr lang="en-US" dirty="0"/>
              <a:t>, “Cloud Native Applications”, vol. 4, pp. 16-21, October 2017.</a:t>
            </a:r>
            <a:endParaRPr lang="en-GB" dirty="0"/>
          </a:p>
          <a:p>
            <a:pPr marL="285750" lvl="0" indent="-285750">
              <a:lnSpc>
                <a:spcPct val="150000"/>
              </a:lnSpc>
              <a:buFont typeface="Arial" panose="020B0604020202020204" pitchFamily="34" charset="0"/>
              <a:buChar char="•"/>
            </a:pPr>
            <a:r>
              <a:rPr lang="en-US" dirty="0" err="1"/>
              <a:t>Abhay</a:t>
            </a:r>
            <a:r>
              <a:rPr lang="en-US" dirty="0"/>
              <a:t> </a:t>
            </a:r>
            <a:r>
              <a:rPr lang="en-US" dirty="0" err="1"/>
              <a:t>Goswami</a:t>
            </a:r>
            <a:r>
              <a:rPr lang="en-US" dirty="0"/>
              <a:t>, “Why we need Docker?” Feb 21, 2019. Available online at: </a:t>
            </a:r>
            <a:r>
              <a:rPr lang="en-US" dirty="0">
                <a:hlinkClick r:id="rId6"/>
              </a:rPr>
              <a:t>https://dev.to/abhay676/why-we-need-docker-4gdh</a:t>
            </a:r>
            <a:r>
              <a:rPr lang="en-US" dirty="0"/>
              <a:t>.</a:t>
            </a:r>
            <a:endParaRPr lang="en-GB" dirty="0"/>
          </a:p>
          <a:p>
            <a:pPr marL="285750" lvl="0" indent="-285750">
              <a:lnSpc>
                <a:spcPct val="150000"/>
              </a:lnSpc>
              <a:buFont typeface="Arial" panose="020B0604020202020204" pitchFamily="34" charset="0"/>
              <a:buChar char="•"/>
            </a:pPr>
            <a:r>
              <a:rPr lang="en-US" dirty="0" err="1"/>
              <a:t>Adari</a:t>
            </a:r>
            <a:r>
              <a:rPr lang="en-US" dirty="0"/>
              <a:t> Girish Kumar, “The emergence of Containers: Diving into Docker”, May 1, 2017. Available online at: </a:t>
            </a:r>
            <a:r>
              <a:rPr lang="en-US" dirty="0">
                <a:hlinkClick r:id="rId7"/>
              </a:rPr>
              <a:t>https://medium.com/@adari.girishkumar/the-emergence-of-containers-diving-into-docker-part-1</a:t>
            </a:r>
            <a:r>
              <a:rPr lang="en-US" dirty="0" smtClean="0"/>
              <a:t>.</a:t>
            </a:r>
            <a:endParaRPr lang="en-GB" dirty="0"/>
          </a:p>
        </p:txBody>
      </p:sp>
    </p:spTree>
    <p:extLst>
      <p:ext uri="{BB962C8B-B14F-4D97-AF65-F5344CB8AC3E}">
        <p14:creationId xmlns:p14="http://schemas.microsoft.com/office/powerpoint/2010/main" val="303503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30305" y="407339"/>
            <a:ext cx="4664765" cy="883568"/>
          </a:xfrm>
        </p:spPr>
        <p:txBody>
          <a:bodyPr>
            <a:normAutofit/>
          </a:bodyPr>
          <a:lstStyle/>
          <a:p>
            <a:r>
              <a:rPr lang="en-US" sz="3600" dirty="0">
                <a:effectLst>
                  <a:outerShdw blurRad="38100" dist="38100" dir="2700000" algn="tl">
                    <a:srgbClr val="C0C0C0"/>
                  </a:outerShdw>
                </a:effectLst>
              </a:rPr>
              <a:t>References</a:t>
            </a:r>
            <a:endParaRPr lang="en-US" sz="3600" dirty="0"/>
          </a:p>
        </p:txBody>
      </p:sp>
      <p:sp>
        <p:nvSpPr>
          <p:cNvPr id="3" name="TextBox 2"/>
          <p:cNvSpPr txBox="1"/>
          <p:nvPr/>
        </p:nvSpPr>
        <p:spPr>
          <a:xfrm>
            <a:off x="150607" y="1694329"/>
            <a:ext cx="11789645" cy="507831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GB" i="1" dirty="0"/>
              <a:t>Michelle Moore,</a:t>
            </a:r>
            <a:r>
              <a:rPr lang="en-GB" dirty="0"/>
              <a:t> “Guide to Container Security”, Oct 22, 2019. Available online at: </a:t>
            </a:r>
            <a:r>
              <a:rPr lang="en-GB" u="sng" dirty="0">
                <a:hlinkClick r:id="rId3"/>
              </a:rPr>
              <a:t>https://www.tripwire.com/state-of-security/devops/guide-container-security/</a:t>
            </a:r>
            <a:r>
              <a:rPr lang="en-GB" dirty="0"/>
              <a:t>.</a:t>
            </a:r>
          </a:p>
          <a:p>
            <a:pPr marL="285750" lvl="0" indent="-285750">
              <a:lnSpc>
                <a:spcPct val="150000"/>
              </a:lnSpc>
              <a:buFont typeface="Arial" panose="020B0604020202020204" pitchFamily="34" charset="0"/>
              <a:buChar char="•"/>
            </a:pPr>
            <a:r>
              <a:rPr lang="en-GB" dirty="0"/>
              <a:t>Yang X, Pan T, Shen J (2010) “On 3G mobile e-commerce platform based on cloud computing”, 3</a:t>
            </a:r>
            <a:r>
              <a:rPr lang="en-GB" baseline="30000" dirty="0"/>
              <a:t>rd</a:t>
            </a:r>
            <a:r>
              <a:rPr lang="en-GB" dirty="0"/>
              <a:t> IEEE International Conference on </a:t>
            </a:r>
            <a:r>
              <a:rPr lang="en-GB" dirty="0" err="1"/>
              <a:t>Ubi</a:t>
            </a:r>
            <a:r>
              <a:rPr lang="en-GB" dirty="0"/>
              <a:t>-Media Computing.</a:t>
            </a:r>
          </a:p>
          <a:p>
            <a:pPr marL="285750" lvl="0" indent="-285750">
              <a:lnSpc>
                <a:spcPct val="150000"/>
              </a:lnSpc>
              <a:buFont typeface="Arial" panose="020B0604020202020204" pitchFamily="34" charset="0"/>
              <a:buChar char="•"/>
            </a:pPr>
            <a:r>
              <a:rPr lang="en-GB" dirty="0" err="1"/>
              <a:t>Kohana</a:t>
            </a:r>
            <a:r>
              <a:rPr lang="en-GB" dirty="0"/>
              <a:t> M., </a:t>
            </a:r>
            <a:r>
              <a:rPr lang="en-GB" dirty="0" err="1"/>
              <a:t>Sakaji</a:t>
            </a:r>
            <a:r>
              <a:rPr lang="en-GB" dirty="0"/>
              <a:t> H., Kobayashi A., Okamoto S. (2019) “File Assignment Control for a Web System of Contents Categorization”, </a:t>
            </a:r>
            <a:r>
              <a:rPr lang="en-GB" dirty="0" err="1"/>
              <a:t>vol</a:t>
            </a:r>
            <a:r>
              <a:rPr lang="en-GB" dirty="0"/>
              <a:t> 11610, June 21, 2019.</a:t>
            </a:r>
          </a:p>
          <a:p>
            <a:pPr marL="285750" lvl="0" indent="-285750">
              <a:lnSpc>
                <a:spcPct val="150000"/>
              </a:lnSpc>
              <a:buFont typeface="Arial" panose="020B0604020202020204" pitchFamily="34" charset="0"/>
              <a:buChar char="•"/>
            </a:pPr>
            <a:r>
              <a:rPr lang="en-GB" dirty="0"/>
              <a:t>Kester, Harold M., </a:t>
            </a:r>
            <a:r>
              <a:rPr lang="en-GB" dirty="0" err="1"/>
              <a:t>Hegli</a:t>
            </a:r>
            <a:r>
              <a:rPr lang="en-GB" dirty="0"/>
              <a:t>, Ronald B., </a:t>
            </a:r>
            <a:r>
              <a:rPr lang="en-GB" dirty="0" err="1"/>
              <a:t>Dimm</a:t>
            </a:r>
            <a:r>
              <a:rPr lang="en-GB" dirty="0"/>
              <a:t>, John Ross, Anderson, Mark Richard “System and method of monitoring and controlling application files”, Sept 14, 2010.</a:t>
            </a:r>
          </a:p>
          <a:p>
            <a:pPr marL="285750" indent="-285750">
              <a:lnSpc>
                <a:spcPct val="150000"/>
              </a:lnSpc>
              <a:buFont typeface="Arial" panose="020B0604020202020204" pitchFamily="34" charset="0"/>
              <a:buChar char="•"/>
            </a:pPr>
            <a:r>
              <a:rPr lang="en-GB" dirty="0" smtClean="0"/>
              <a:t>Bruhn</a:t>
            </a:r>
            <a:r>
              <a:rPr lang="en-GB" dirty="0"/>
              <a:t>, David M., Capitano, Douglas L., “Automated file acquisition, identification, extraction and transformation”, Oct 26, 2016.</a:t>
            </a:r>
          </a:p>
          <a:p>
            <a:pPr marL="285750" indent="-285750">
              <a:lnSpc>
                <a:spcPct val="150000"/>
              </a:lnSpc>
              <a:buFont typeface="Arial" panose="020B0604020202020204" pitchFamily="34" charset="0"/>
              <a:buChar char="•"/>
            </a:pPr>
            <a:r>
              <a:rPr lang="en-GB" dirty="0" smtClean="0"/>
              <a:t>Thomas </a:t>
            </a:r>
            <a:r>
              <a:rPr lang="en-GB" dirty="0" err="1"/>
              <a:t>Pisello</a:t>
            </a:r>
            <a:r>
              <a:rPr lang="en-GB" dirty="0"/>
              <a:t>, David </a:t>
            </a:r>
            <a:r>
              <a:rPr lang="en-GB" dirty="0" err="1"/>
              <a:t>Crossmier</a:t>
            </a:r>
            <a:r>
              <a:rPr lang="en-GB" dirty="0"/>
              <a:t>, Paul Ashton, “Network Management System having Virtual Catalog Overview of files distributive stored across Network Domain ”, Nov 11, </a:t>
            </a:r>
            <a:r>
              <a:rPr lang="en-GB" dirty="0" smtClean="0"/>
              <a:t>2016.</a:t>
            </a:r>
            <a:endParaRPr lang="en-GB" dirty="0"/>
          </a:p>
        </p:txBody>
      </p:sp>
    </p:spTree>
    <p:extLst>
      <p:ext uri="{BB962C8B-B14F-4D97-AF65-F5344CB8AC3E}">
        <p14:creationId xmlns:p14="http://schemas.microsoft.com/office/powerpoint/2010/main" val="116167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5478805"/>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sp>
        <p:nvSpPr>
          <p:cNvPr id="7" name="Rectangle 6">
            <a:extLst>
              <a:ext uri="{FF2B5EF4-FFF2-40B4-BE49-F238E27FC236}">
                <a16:creationId xmlns:a16="http://schemas.microsoft.com/office/drawing/2014/main" id="{44760EEF-B24B-4ABB-B453-F5451183BA75}"/>
              </a:ext>
            </a:extLst>
          </p:cNvPr>
          <p:cNvSpPr/>
          <p:nvPr/>
        </p:nvSpPr>
        <p:spPr>
          <a:xfrm>
            <a:off x="265044" y="3088629"/>
            <a:ext cx="11675208" cy="1015663"/>
          </a:xfrm>
          <a:prstGeom prst="rect">
            <a:avLst/>
          </a:prstGeom>
        </p:spPr>
        <p:txBody>
          <a:bodyPr wrap="square">
            <a:spAutoFit/>
          </a:bodyPr>
          <a:lstStyle/>
          <a:p>
            <a:pPr algn="ctr"/>
            <a:r>
              <a:rPr lang="en-US" sz="6000" dirty="0" smtClean="0">
                <a:latin typeface="Arial" panose="020B0604020202020204" pitchFamily="34" charset="0"/>
                <a:cs typeface="Arial" panose="020B0604020202020204" pitchFamily="34" charset="0"/>
              </a:rPr>
              <a:t>Question/Answer ?</a:t>
            </a:r>
            <a:endParaRPr lang="en-US" sz="6000"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25816D25-32CB-4EAC-805A-8818F77B3D4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98306" y="974383"/>
            <a:ext cx="1195388" cy="1276350"/>
          </a:xfrm>
          <a:prstGeom prst="rect">
            <a:avLst/>
          </a:prstGeom>
          <a:noFill/>
          <a:ln w="9525">
            <a:noFill/>
            <a:round/>
            <a:headEnd/>
            <a:tailEnd/>
          </a:ln>
        </p:spPr>
      </p:pic>
    </p:spTree>
    <p:extLst>
      <p:ext uri="{BB962C8B-B14F-4D97-AF65-F5344CB8AC3E}">
        <p14:creationId xmlns:p14="http://schemas.microsoft.com/office/powerpoint/2010/main" val="3063088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32773870-FB43-4471-B3C8-55C3782861B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98306" y="268752"/>
            <a:ext cx="1195388" cy="1276350"/>
          </a:xfrm>
          <a:prstGeom prst="rect">
            <a:avLst/>
          </a:prstGeom>
          <a:noFill/>
          <a:ln w="9525">
            <a:noFill/>
            <a:round/>
            <a:headEnd/>
            <a:tailEnd/>
          </a:ln>
        </p:spPr>
      </p:pic>
      <p:sp>
        <p:nvSpPr>
          <p:cNvPr id="6" name="Rectangle 5">
            <a:extLst>
              <a:ext uri="{FF2B5EF4-FFF2-40B4-BE49-F238E27FC236}">
                <a16:creationId xmlns:a16="http://schemas.microsoft.com/office/drawing/2014/main" id="{DF9B9801-A0D6-47F7-BF1D-3A9FB2A3D3ED}"/>
              </a:ext>
            </a:extLst>
          </p:cNvPr>
          <p:cNvSpPr/>
          <p:nvPr/>
        </p:nvSpPr>
        <p:spPr>
          <a:xfrm>
            <a:off x="0" y="6026426"/>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sp>
        <p:nvSpPr>
          <p:cNvPr id="7" name="Rectangle 16">
            <a:extLst>
              <a:ext uri="{FF2B5EF4-FFF2-40B4-BE49-F238E27FC236}">
                <a16:creationId xmlns:a16="http://schemas.microsoft.com/office/drawing/2014/main" id="{E9337D9D-1428-4773-B500-BEA982AF9395}"/>
              </a:ext>
            </a:extLst>
          </p:cNvPr>
          <p:cNvSpPr>
            <a:spLocks noChangeArrowheads="1"/>
          </p:cNvSpPr>
          <p:nvPr/>
        </p:nvSpPr>
        <p:spPr bwMode="auto">
          <a:xfrm>
            <a:off x="2590800" y="1903605"/>
            <a:ext cx="7010400" cy="954107"/>
          </a:xfrm>
          <a:prstGeom prst="rect">
            <a:avLst/>
          </a:prstGeom>
          <a:noFill/>
          <a:ln w="9525">
            <a:noFill/>
            <a:miter lim="800000"/>
            <a:headEnd/>
            <a:tailEnd/>
          </a:ln>
          <a:effectLst/>
        </p:spPr>
        <p:txBody>
          <a:bodyPr wrap="square">
            <a:spAutoFit/>
          </a:bodyPr>
          <a:lstStyle/>
          <a:p>
            <a:pPr algn="ctr">
              <a:defRPr/>
            </a:pPr>
            <a:r>
              <a:rPr lang="en-US" sz="2800" b="1" dirty="0" smtClean="0">
                <a:solidFill>
                  <a:srgbClr val="93741D"/>
                </a:solidFill>
                <a:latin typeface="Baskerville Old Face" pitchFamily="18" charset="0"/>
              </a:rPr>
              <a:t>Automated </a:t>
            </a:r>
            <a:r>
              <a:rPr lang="en-US" sz="2800" b="1" dirty="0">
                <a:solidFill>
                  <a:srgbClr val="93741D"/>
                </a:solidFill>
                <a:latin typeface="Baskerville Old Face" pitchFamily="18" charset="0"/>
              </a:rPr>
              <a:t>Classification of Files based on SAAS Cloud</a:t>
            </a:r>
          </a:p>
        </p:txBody>
      </p:sp>
      <p:sp>
        <p:nvSpPr>
          <p:cNvPr id="8" name="Rectangle 16">
            <a:extLst>
              <a:ext uri="{FF2B5EF4-FFF2-40B4-BE49-F238E27FC236}">
                <a16:creationId xmlns:a16="http://schemas.microsoft.com/office/drawing/2014/main" id="{714A3F1F-E17A-4983-934E-C68BFA4E9960}"/>
              </a:ext>
            </a:extLst>
          </p:cNvPr>
          <p:cNvSpPr>
            <a:spLocks noChangeArrowheads="1"/>
          </p:cNvSpPr>
          <p:nvPr/>
        </p:nvSpPr>
        <p:spPr bwMode="auto">
          <a:xfrm>
            <a:off x="2590800" y="3045631"/>
            <a:ext cx="7010400" cy="2786532"/>
          </a:xfrm>
          <a:prstGeom prst="rect">
            <a:avLst/>
          </a:prstGeom>
          <a:noFill/>
          <a:ln w="9525">
            <a:noFill/>
            <a:miter lim="800000"/>
            <a:headEnd/>
            <a:tailEnd/>
          </a:ln>
          <a:effectLst/>
        </p:spPr>
        <p:txBody>
          <a:bodyPr wrap="square">
            <a:spAutoFit/>
          </a:bodyPr>
          <a:lstStyle/>
          <a:p>
            <a:pPr algn="ctr">
              <a:defRPr/>
            </a:pPr>
            <a:r>
              <a:rPr lang="en-US" sz="1801" dirty="0">
                <a:solidFill>
                  <a:srgbClr val="93741D"/>
                </a:solidFill>
                <a:latin typeface="Baskerville Old Face" pitchFamily="18" charset="0"/>
              </a:rPr>
              <a:t>Group Members:</a:t>
            </a:r>
          </a:p>
          <a:p>
            <a:pPr algn="ctr">
              <a:defRPr/>
            </a:pPr>
            <a:r>
              <a:rPr lang="en-US" sz="1801" b="1" dirty="0">
                <a:solidFill>
                  <a:schemeClr val="accent2">
                    <a:lumMod val="50000"/>
                  </a:schemeClr>
                </a:solidFill>
                <a:latin typeface="Baskerville Old Face" pitchFamily="18" charset="0"/>
              </a:rPr>
              <a:t>Muhammad Muneeb  (46009)</a:t>
            </a:r>
          </a:p>
          <a:p>
            <a:pPr algn="ctr">
              <a:defRPr/>
            </a:pPr>
            <a:r>
              <a:rPr lang="en-US" sz="1801" b="1" dirty="0" err="1">
                <a:solidFill>
                  <a:schemeClr val="accent2">
                    <a:lumMod val="50000"/>
                  </a:schemeClr>
                </a:solidFill>
                <a:latin typeface="Baskerville Old Face" pitchFamily="18" charset="0"/>
              </a:rPr>
              <a:t>Mehreen</a:t>
            </a:r>
            <a:r>
              <a:rPr lang="en-US" sz="1801" b="1" dirty="0">
                <a:solidFill>
                  <a:schemeClr val="accent2">
                    <a:lumMod val="50000"/>
                  </a:schemeClr>
                </a:solidFill>
                <a:latin typeface="Baskerville Old Face" pitchFamily="18" charset="0"/>
              </a:rPr>
              <a:t> Sultana (46080)</a:t>
            </a:r>
          </a:p>
          <a:p>
            <a:pPr algn="ctr">
              <a:defRPr/>
            </a:pPr>
            <a:r>
              <a:rPr lang="en-US" sz="1801" b="1" dirty="0" err="1">
                <a:solidFill>
                  <a:schemeClr val="accent2">
                    <a:lumMod val="50000"/>
                  </a:schemeClr>
                </a:solidFill>
                <a:latin typeface="Baskerville Old Face" pitchFamily="18" charset="0"/>
              </a:rPr>
              <a:t>Afif</a:t>
            </a:r>
            <a:r>
              <a:rPr lang="en-US" sz="1801" b="1" dirty="0">
                <a:solidFill>
                  <a:schemeClr val="accent2">
                    <a:lumMod val="50000"/>
                  </a:schemeClr>
                </a:solidFill>
                <a:latin typeface="Baskerville Old Face" pitchFamily="18" charset="0"/>
              </a:rPr>
              <a:t> Sheikh (45994)</a:t>
            </a:r>
          </a:p>
          <a:p>
            <a:pPr algn="ctr">
              <a:defRPr/>
            </a:pPr>
            <a:endParaRPr lang="en-US" sz="1801" dirty="0">
              <a:solidFill>
                <a:srgbClr val="93741D"/>
              </a:solidFill>
              <a:latin typeface="Baskerville Old Face" pitchFamily="18" charset="0"/>
            </a:endParaRPr>
          </a:p>
          <a:p>
            <a:pPr algn="ctr">
              <a:defRPr/>
            </a:pPr>
            <a:r>
              <a:rPr lang="en-US" sz="1801" dirty="0">
                <a:solidFill>
                  <a:srgbClr val="93741D"/>
                </a:solidFill>
                <a:latin typeface="Baskerville Old Face" pitchFamily="18" charset="0"/>
              </a:rPr>
              <a:t>Supervisor:</a:t>
            </a:r>
          </a:p>
          <a:p>
            <a:pPr algn="ctr">
              <a:defRPr/>
            </a:pPr>
            <a:r>
              <a:rPr lang="en-US" sz="1801" b="1" dirty="0">
                <a:solidFill>
                  <a:schemeClr val="accent2">
                    <a:lumMod val="50000"/>
                  </a:schemeClr>
                </a:solidFill>
                <a:latin typeface="Baskerville Old Face" pitchFamily="18" charset="0"/>
              </a:rPr>
              <a:t>(Dr) Ghulam M. Sheikh</a:t>
            </a:r>
            <a:endParaRPr lang="en-US" sz="1801" dirty="0">
              <a:solidFill>
                <a:srgbClr val="93741D"/>
              </a:solidFill>
              <a:latin typeface="Baskerville Old Face" pitchFamily="18" charset="0"/>
            </a:endParaRPr>
          </a:p>
          <a:p>
            <a:pPr algn="ctr">
              <a:defRPr/>
            </a:pPr>
            <a:endParaRPr lang="en-US" sz="1801" dirty="0">
              <a:solidFill>
                <a:srgbClr val="93741D"/>
              </a:solidFill>
              <a:latin typeface="Baskerville Old Face" pitchFamily="18" charset="0"/>
            </a:endParaRPr>
          </a:p>
          <a:p>
            <a:pPr algn="ctr">
              <a:defRPr/>
            </a:pPr>
            <a:r>
              <a:rPr lang="en-US" sz="1801" dirty="0">
                <a:solidFill>
                  <a:schemeClr val="accent2">
                    <a:lumMod val="50000"/>
                  </a:schemeClr>
                </a:solidFill>
                <a:latin typeface="Baskerville Old Face" pitchFamily="18" charset="0"/>
              </a:rPr>
              <a:t>Computer Science Department</a:t>
            </a:r>
          </a:p>
          <a:p>
            <a:pPr algn="ctr">
              <a:defRPr/>
            </a:pPr>
            <a:endParaRPr lang="en-US" sz="1300" dirty="0">
              <a:solidFill>
                <a:schemeClr val="accent2">
                  <a:lumMod val="50000"/>
                </a:schemeClr>
              </a:solidFill>
              <a:latin typeface="Baskerville Old Face" pitchFamily="18" charset="0"/>
            </a:endParaRPr>
          </a:p>
        </p:txBody>
      </p:sp>
    </p:spTree>
    <p:extLst>
      <p:ext uri="{BB962C8B-B14F-4D97-AF65-F5344CB8AC3E}">
        <p14:creationId xmlns:p14="http://schemas.microsoft.com/office/powerpoint/2010/main" val="344762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139" y="241090"/>
            <a:ext cx="3034680" cy="1027584"/>
          </a:xfrm>
        </p:spPr>
        <p:txBody>
          <a:bodyPr/>
          <a:lstStyle/>
          <a:p>
            <a:pPr algn="ctr"/>
            <a:r>
              <a:rPr lang="en-US" sz="3600" dirty="0">
                <a:effectLst>
                  <a:outerShdw blurRad="38100" dist="38100" dir="2700000" algn="tl">
                    <a:srgbClr val="C0C0C0"/>
                  </a:outerShdw>
                </a:effectLst>
              </a:rPr>
              <a:t>Overview</a:t>
            </a:r>
            <a:endParaRPr lang="en-US" sz="3600" dirty="0"/>
          </a:p>
        </p:txBody>
      </p:sp>
      <p:sp>
        <p:nvSpPr>
          <p:cNvPr id="3" name="Content Placeholder 2"/>
          <p:cNvSpPr>
            <a:spLocks noGrp="1"/>
          </p:cNvSpPr>
          <p:nvPr>
            <p:ph idx="1"/>
          </p:nvPr>
        </p:nvSpPr>
        <p:spPr>
          <a:xfrm>
            <a:off x="1981200" y="1635670"/>
            <a:ext cx="8229600" cy="5130889"/>
          </a:xfrm>
        </p:spPr>
        <p:txBody>
          <a:bodyPr>
            <a:noAutofit/>
          </a:bodyPr>
          <a:lstStyle/>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Introduction </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Background</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Motivation</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Problem Statement</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Scope of the Project </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Objectives</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Literature Review</a:t>
            </a:r>
          </a:p>
          <a:p>
            <a:pPr marL="469900" indent="-469900" algn="just">
              <a:lnSpc>
                <a:spcPct val="120000"/>
              </a:lnSpc>
              <a:buFont typeface="Wingdings" pitchFamily="2" charset="2"/>
              <a:buChar char="Ø"/>
            </a:pPr>
            <a:r>
              <a:rPr lang="en-US" sz="1550" dirty="0" smtClean="0">
                <a:solidFill>
                  <a:schemeClr val="tx2"/>
                </a:solidFill>
                <a:effectLst>
                  <a:outerShdw blurRad="38100" dist="38100" dir="2700000" algn="tl">
                    <a:srgbClr val="C0C0C0"/>
                  </a:outerShdw>
                </a:effectLst>
              </a:rPr>
              <a:t>Methodology/Framework</a:t>
            </a:r>
          </a:p>
          <a:p>
            <a:pPr marL="469900" indent="-469900" algn="just">
              <a:lnSpc>
                <a:spcPct val="120000"/>
              </a:lnSpc>
              <a:buFont typeface="Wingdings" pitchFamily="2" charset="2"/>
              <a:buChar char="Ø"/>
            </a:pPr>
            <a:r>
              <a:rPr lang="en-US" sz="1550" dirty="0" smtClean="0">
                <a:solidFill>
                  <a:schemeClr val="tx2"/>
                </a:solidFill>
                <a:effectLst>
                  <a:outerShdw blurRad="38100" dist="38100" dir="2700000" algn="tl">
                    <a:srgbClr val="C0C0C0"/>
                  </a:outerShdw>
                </a:effectLst>
              </a:rPr>
              <a:t>Implementation</a:t>
            </a:r>
          </a:p>
          <a:p>
            <a:pPr marL="469900" indent="-469900" algn="just">
              <a:lnSpc>
                <a:spcPct val="120000"/>
              </a:lnSpc>
              <a:buFont typeface="Wingdings" pitchFamily="2" charset="2"/>
              <a:buChar char="Ø"/>
            </a:pPr>
            <a:r>
              <a:rPr lang="en-US" sz="1550" dirty="0" smtClean="0">
                <a:solidFill>
                  <a:schemeClr val="tx2"/>
                </a:solidFill>
                <a:effectLst>
                  <a:outerShdw blurRad="38100" dist="38100" dir="2700000" algn="tl">
                    <a:srgbClr val="C0C0C0"/>
                  </a:outerShdw>
                </a:effectLst>
              </a:rPr>
              <a:t>Tools </a:t>
            </a:r>
            <a:r>
              <a:rPr lang="en-US" sz="1550" dirty="0">
                <a:solidFill>
                  <a:schemeClr val="tx2"/>
                </a:solidFill>
                <a:effectLst>
                  <a:outerShdw blurRad="38100" dist="38100" dir="2700000" algn="tl">
                    <a:srgbClr val="C0C0C0"/>
                  </a:outerShdw>
                </a:effectLst>
              </a:rPr>
              <a:t>and Languages</a:t>
            </a:r>
          </a:p>
          <a:p>
            <a:pPr marL="469900" indent="-469900" algn="just">
              <a:lnSpc>
                <a:spcPct val="120000"/>
              </a:lnSpc>
              <a:buFont typeface="Wingdings" pitchFamily="2" charset="2"/>
              <a:buChar char="Ø"/>
            </a:pPr>
            <a:r>
              <a:rPr lang="en-US" sz="1550" dirty="0" smtClean="0">
                <a:solidFill>
                  <a:schemeClr val="tx2"/>
                </a:solidFill>
                <a:effectLst>
                  <a:outerShdw blurRad="38100" dist="38100" dir="2700000" algn="tl">
                    <a:srgbClr val="C0C0C0"/>
                  </a:outerShdw>
                </a:effectLst>
              </a:rPr>
              <a:t>Developing Life Cycle</a:t>
            </a:r>
            <a:endParaRPr lang="en-US" sz="1550" dirty="0">
              <a:solidFill>
                <a:schemeClr val="tx2"/>
              </a:solidFill>
              <a:effectLst>
                <a:outerShdw blurRad="38100" dist="38100" dir="2700000" algn="tl">
                  <a:srgbClr val="C0C0C0"/>
                </a:outerShdw>
              </a:effectLst>
            </a:endParaRP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Conclusion</a:t>
            </a:r>
          </a:p>
          <a:p>
            <a:pPr marL="469900" indent="-469900" algn="just">
              <a:lnSpc>
                <a:spcPct val="120000"/>
              </a:lnSpc>
              <a:buFont typeface="Wingdings" pitchFamily="2" charset="2"/>
              <a:buChar char="Ø"/>
            </a:pPr>
            <a:r>
              <a:rPr lang="en-US" sz="1550" dirty="0">
                <a:solidFill>
                  <a:schemeClr val="tx2"/>
                </a:solidFill>
                <a:effectLst>
                  <a:outerShdw blurRad="38100" dist="38100" dir="2700000" algn="tl">
                    <a:srgbClr val="C0C0C0"/>
                  </a:outerShdw>
                </a:effectLst>
              </a:rPr>
              <a:t>References</a:t>
            </a:r>
          </a:p>
        </p:txBody>
      </p:sp>
      <p:sp>
        <p:nvSpPr>
          <p:cNvPr id="5" name="Slide Number Placeholder 4"/>
          <p:cNvSpPr>
            <a:spLocks noGrp="1"/>
          </p:cNvSpPr>
          <p:nvPr>
            <p:ph type="sldNum" sz="quarter" idx="11"/>
          </p:nvPr>
        </p:nvSpPr>
        <p:spPr/>
        <p:txBody>
          <a:bodyPr/>
          <a:lstStyle/>
          <a:p>
            <a:pPr>
              <a:defRPr/>
            </a:pPr>
            <a:fld id="{1BFD4286-8CF9-4C0A-A020-54863B23E26C}" type="slidenum">
              <a:rPr lang="en-US" smtClean="0"/>
              <a:pPr>
                <a:defRPr/>
              </a:pPr>
              <a:t>4</a:t>
            </a:fld>
            <a:endParaRPr lang="en-US"/>
          </a:p>
        </p:txBody>
      </p:sp>
      <p:sp>
        <p:nvSpPr>
          <p:cNvPr id="7" name="Rectangle 6">
            <a:extLst>
              <a:ext uri="{FF2B5EF4-FFF2-40B4-BE49-F238E27FC236}">
                <a16:creationId xmlns:a16="http://schemas.microsoft.com/office/drawing/2014/main" id="{F8D99709-6CA4-404C-9C2D-03C7CF3EC4B9}"/>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8" name="Content Placeholder 7">
            <a:extLst>
              <a:ext uri="{FF2B5EF4-FFF2-40B4-BE49-F238E27FC236}">
                <a16:creationId xmlns:a16="http://schemas.microsoft.com/office/drawing/2014/main" id="{3C48B346-55FA-418F-BDAA-7AB3AB8338B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0744864" y="75100"/>
            <a:ext cx="1195388" cy="1276350"/>
          </a:xfrm>
          <a:prstGeom prst="rect">
            <a:avLst/>
          </a:prstGeom>
          <a:noFill/>
          <a:ln w="9525">
            <a:noFill/>
            <a:round/>
            <a:headEnd/>
            <a:tailEnd/>
          </a:ln>
        </p:spPr>
      </p:pic>
    </p:spTree>
    <p:extLst>
      <p:ext uri="{BB962C8B-B14F-4D97-AF65-F5344CB8AC3E}">
        <p14:creationId xmlns:p14="http://schemas.microsoft.com/office/powerpoint/2010/main" val="1781363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05610" y="385824"/>
            <a:ext cx="3250704" cy="883568"/>
          </a:xfrm>
        </p:spPr>
        <p:txBody>
          <a:bodyPr/>
          <a:lstStyle/>
          <a:p>
            <a:r>
              <a:rPr lang="en-US" sz="3600" dirty="0">
                <a:effectLst>
                  <a:outerShdw blurRad="38100" dist="38100" dir="2700000" algn="tl">
                    <a:srgbClr val="C0C0C0"/>
                  </a:outerShdw>
                </a:effectLst>
              </a:rPr>
              <a:t>Introduction</a:t>
            </a:r>
            <a:endParaRPr lang="en-US" sz="3600" dirty="0"/>
          </a:p>
        </p:txBody>
      </p:sp>
      <p:sp>
        <p:nvSpPr>
          <p:cNvPr id="7" name="TextBox 2">
            <a:extLst>
              <a:ext uri="{FF2B5EF4-FFF2-40B4-BE49-F238E27FC236}">
                <a16:creationId xmlns:a16="http://schemas.microsoft.com/office/drawing/2014/main" id="{31921032-CE7F-4033-B4C8-0B2A946EE890}"/>
              </a:ext>
            </a:extLst>
          </p:cNvPr>
          <p:cNvSpPr txBox="1"/>
          <p:nvPr/>
        </p:nvSpPr>
        <p:spPr>
          <a:xfrm>
            <a:off x="217746" y="1829671"/>
            <a:ext cx="11852333" cy="4422749"/>
          </a:xfrm>
          <a:prstGeom prst="rect">
            <a:avLst/>
          </a:prstGeom>
          <a:noFill/>
        </p:spPr>
        <p:txBody>
          <a:bodyPr wrap="square" rtlCol="0">
            <a:spAutoFit/>
          </a:bodyPr>
          <a:lstStyle>
            <a:defPPr>
              <a:defRPr lang="en-GB"/>
            </a:defPPr>
            <a:lvl1pPr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1pPr>
            <a:lvl2pPr marL="4572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2pPr>
            <a:lvl3pPr marL="9144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3pPr>
            <a:lvl4pPr marL="13716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4pPr>
            <a:lvl5pPr marL="1828800" algn="l" defTabSz="457200" rtl="0" fontAlgn="base">
              <a:lnSpc>
                <a:spcPct val="87000"/>
              </a:lnSpc>
              <a:spcBef>
                <a:spcPct val="0"/>
              </a:spcBef>
              <a:spcAft>
                <a:spcPct val="0"/>
              </a:spcAft>
              <a:buClr>
                <a:srgbClr val="000000"/>
              </a:buClr>
              <a:buSzPct val="100000"/>
              <a:buFont typeface="Arial" pitchFamily="34" charset="0"/>
              <a:defRPr kern="1200">
                <a:solidFill>
                  <a:schemeClr val="bg1"/>
                </a:solidFill>
                <a:latin typeface="Arial" pitchFamily="34" charset="0"/>
                <a:ea typeface="ＭＳ Ｐゴシック" pitchFamily="34" charset="-128"/>
                <a:cs typeface="+mn-cs"/>
              </a:defRPr>
            </a:lvl5pPr>
            <a:lvl6pPr marL="2286000" algn="l" defTabSz="914400" rtl="0" eaLnBrk="1" latinLnBrk="0" hangingPunct="1">
              <a:defRPr kern="1200">
                <a:solidFill>
                  <a:schemeClr val="bg1"/>
                </a:solidFill>
                <a:latin typeface="Arial" pitchFamily="34" charset="0"/>
                <a:ea typeface="ＭＳ Ｐゴシック" pitchFamily="34" charset="-128"/>
                <a:cs typeface="+mn-cs"/>
              </a:defRPr>
            </a:lvl6pPr>
            <a:lvl7pPr marL="2743200" algn="l" defTabSz="914400" rtl="0" eaLnBrk="1" latinLnBrk="0" hangingPunct="1">
              <a:defRPr kern="1200">
                <a:solidFill>
                  <a:schemeClr val="bg1"/>
                </a:solidFill>
                <a:latin typeface="Arial" pitchFamily="34" charset="0"/>
                <a:ea typeface="ＭＳ Ｐゴシック" pitchFamily="34" charset="-128"/>
                <a:cs typeface="+mn-cs"/>
              </a:defRPr>
            </a:lvl7pPr>
            <a:lvl8pPr marL="3200400" algn="l" defTabSz="914400" rtl="0" eaLnBrk="1" latinLnBrk="0" hangingPunct="1">
              <a:defRPr kern="1200">
                <a:solidFill>
                  <a:schemeClr val="bg1"/>
                </a:solidFill>
                <a:latin typeface="Arial" pitchFamily="34" charset="0"/>
                <a:ea typeface="ＭＳ Ｐゴシック" pitchFamily="34" charset="-128"/>
                <a:cs typeface="+mn-cs"/>
              </a:defRPr>
            </a:lvl8pPr>
            <a:lvl9pPr marL="3657600" algn="l" defTabSz="914400" rtl="0" eaLnBrk="1" latinLnBrk="0" hangingPunct="1">
              <a:defRPr kern="1200">
                <a:solidFill>
                  <a:schemeClr val="bg1"/>
                </a:solidFill>
                <a:latin typeface="Arial" pitchFamily="34" charset="0"/>
                <a:ea typeface="ＭＳ Ｐゴシック" pitchFamily="34" charset="-128"/>
                <a:cs typeface="+mn-cs"/>
              </a:defRPr>
            </a:lvl9pPr>
          </a:lstStyle>
          <a:p>
            <a:pPr marL="342900" indent="-342900" algn="just">
              <a:lnSpc>
                <a:spcPct val="100000"/>
              </a:lnSpc>
              <a:buFont typeface="Arial" panose="020B0604020202020204" pitchFamily="34" charset="0"/>
              <a:buChar char="•"/>
            </a:pPr>
            <a:r>
              <a:rPr lang="en-PK" sz="2200" dirty="0" smtClean="0">
                <a:solidFill>
                  <a:schemeClr val="tx1"/>
                </a:solidFill>
              </a:rPr>
              <a:t>Software-as-a-service </a:t>
            </a:r>
            <a:r>
              <a:rPr lang="en-PK" sz="2200" dirty="0">
                <a:solidFill>
                  <a:schemeClr val="tx1"/>
                </a:solidFill>
              </a:rPr>
              <a:t>(SaaS) is one of three principal components of cloud </a:t>
            </a:r>
            <a:r>
              <a:rPr lang="en-PK" sz="2200" dirty="0" smtClean="0">
                <a:solidFill>
                  <a:schemeClr val="tx1"/>
                </a:solidFill>
              </a:rPr>
              <a:t>computing</a:t>
            </a:r>
            <a:r>
              <a:rPr lang="en-US" sz="2200" dirty="0" smtClean="0">
                <a:solidFill>
                  <a:schemeClr val="tx1"/>
                </a:solidFill>
              </a:rPr>
              <a:t>.</a:t>
            </a:r>
            <a:endParaRPr lang="en-US" sz="2200" dirty="0">
              <a:solidFill>
                <a:schemeClr val="tx1"/>
              </a:solidFill>
            </a:endParaRPr>
          </a:p>
          <a:p>
            <a:pPr marL="285750" indent="-285750" algn="just">
              <a:lnSpc>
                <a:spcPct val="100000"/>
              </a:lnSpc>
              <a:buFont typeface="Arial" panose="020B0604020202020204" pitchFamily="34" charset="0"/>
              <a:buChar char="•"/>
            </a:pPr>
            <a:endParaRPr lang="en-US" sz="2200" dirty="0">
              <a:solidFill>
                <a:schemeClr val="tx1"/>
              </a:solidFill>
            </a:endParaRPr>
          </a:p>
          <a:p>
            <a:pPr marL="285750" indent="-285750" algn="just">
              <a:lnSpc>
                <a:spcPct val="100000"/>
              </a:lnSpc>
              <a:buFont typeface="Arial" panose="020B0604020202020204" pitchFamily="34" charset="0"/>
              <a:buChar char="•"/>
            </a:pPr>
            <a:r>
              <a:rPr lang="en-US" sz="2200" dirty="0">
                <a:solidFill>
                  <a:schemeClr val="tx1"/>
                </a:solidFill>
              </a:rPr>
              <a:t>In SaaS, a service provider hosts the application at its data center and a customer access it.</a:t>
            </a:r>
          </a:p>
          <a:p>
            <a:pPr algn="just">
              <a:lnSpc>
                <a:spcPct val="100000"/>
              </a:lnSpc>
            </a:pPr>
            <a:endParaRPr lang="en-US" sz="2200" dirty="0">
              <a:solidFill>
                <a:schemeClr val="tx1"/>
              </a:solidFill>
            </a:endParaRPr>
          </a:p>
          <a:p>
            <a:pPr marL="285750" indent="-285750" algn="just">
              <a:lnSpc>
                <a:spcPct val="100000"/>
              </a:lnSpc>
              <a:buFont typeface="Arial" panose="020B0604020202020204" pitchFamily="34" charset="0"/>
              <a:buChar char="•"/>
            </a:pPr>
            <a:r>
              <a:rPr lang="en-PK" sz="2200" dirty="0">
                <a:solidFill>
                  <a:schemeClr val="tx1"/>
                </a:solidFill>
              </a:rPr>
              <a:t>SaaS has not only its business model but also its unique development processes and computing infrastructure.</a:t>
            </a:r>
            <a:endParaRPr lang="en-US" sz="2200" dirty="0">
              <a:solidFill>
                <a:schemeClr val="tx1"/>
              </a:solidFill>
            </a:endParaRPr>
          </a:p>
          <a:p>
            <a:pPr algn="just">
              <a:lnSpc>
                <a:spcPct val="100000"/>
              </a:lnSpc>
            </a:pPr>
            <a:endParaRPr lang="en-US" sz="2200" dirty="0">
              <a:solidFill>
                <a:schemeClr val="tx1"/>
              </a:solidFill>
            </a:endParaRPr>
          </a:p>
          <a:p>
            <a:pPr marL="285750" indent="-285750" algn="just">
              <a:lnSpc>
                <a:spcPct val="100000"/>
              </a:lnSpc>
              <a:buFont typeface="Arial" panose="020B0604020202020204" pitchFamily="34" charset="0"/>
              <a:buChar char="•"/>
            </a:pPr>
            <a:r>
              <a:rPr lang="en-PK" sz="2200" dirty="0">
                <a:solidFill>
                  <a:schemeClr val="tx1"/>
                </a:solidFill>
              </a:rPr>
              <a:t>SaaS infrastructure</a:t>
            </a:r>
            <a:r>
              <a:rPr lang="en-US" sz="2200" dirty="0">
                <a:solidFill>
                  <a:schemeClr val="tx1"/>
                </a:solidFill>
              </a:rPr>
              <a:t>,</a:t>
            </a:r>
            <a:r>
              <a:rPr lang="en-PK" sz="2200" dirty="0">
                <a:solidFill>
                  <a:schemeClr val="tx1"/>
                </a:solidFill>
              </a:rPr>
              <a:t> To manage the software data, conventional systems often use relational databases</a:t>
            </a:r>
            <a:endParaRPr lang="en-US" sz="2200" dirty="0">
              <a:solidFill>
                <a:schemeClr val="tx1"/>
              </a:solidFill>
            </a:endParaRPr>
          </a:p>
          <a:p>
            <a:pPr marL="285750" indent="-285750" algn="just">
              <a:lnSpc>
                <a:spcPct val="100000"/>
              </a:lnSpc>
              <a:buFont typeface="Arial" panose="020B0604020202020204" pitchFamily="34" charset="0"/>
              <a:buChar char="•"/>
            </a:pPr>
            <a:endParaRPr lang="en-GB" sz="2200" dirty="0">
              <a:solidFill>
                <a:schemeClr val="tx1"/>
              </a:solidFill>
            </a:endParaRPr>
          </a:p>
          <a:p>
            <a:pPr marL="285750" indent="-285750" algn="just">
              <a:lnSpc>
                <a:spcPct val="100000"/>
              </a:lnSpc>
              <a:buFont typeface="Arial" panose="020B0604020202020204" pitchFamily="34" charset="0"/>
              <a:buChar char="•"/>
            </a:pPr>
            <a:r>
              <a:rPr lang="en-GB" sz="2200" dirty="0">
                <a:solidFill>
                  <a:schemeClr val="tx1"/>
                </a:solidFill>
              </a:rPr>
              <a:t>The first wave of cloud computing relied on Infrastructure as a Service that replaced on-premise infrastructure with virtual machines running in cloud data </a:t>
            </a:r>
            <a:r>
              <a:rPr lang="en-GB" sz="2200" dirty="0" smtClean="0">
                <a:solidFill>
                  <a:schemeClr val="tx1"/>
                </a:solidFill>
              </a:rPr>
              <a:t>centre</a:t>
            </a:r>
            <a:r>
              <a:rPr lang="en-US" sz="2200" dirty="0" smtClean="0">
                <a:solidFill>
                  <a:schemeClr val="tx1"/>
                </a:solidFill>
              </a:rPr>
              <a:t>s</a:t>
            </a:r>
            <a:r>
              <a:rPr lang="en-GB" sz="2200" dirty="0">
                <a:solidFill>
                  <a:schemeClr val="tx1"/>
                </a:solidFill>
              </a:rPr>
              <a:t>.</a:t>
            </a:r>
          </a:p>
          <a:p>
            <a:pPr algn="just"/>
            <a:endParaRPr lang="en-GB" sz="2000" dirty="0">
              <a:solidFill>
                <a:schemeClr val="tx1"/>
              </a:solidFill>
            </a:endParaRPr>
          </a:p>
        </p:txBody>
      </p:sp>
    </p:spTree>
    <p:extLst>
      <p:ext uri="{BB962C8B-B14F-4D97-AF65-F5344CB8AC3E}">
        <p14:creationId xmlns:p14="http://schemas.microsoft.com/office/powerpoint/2010/main" val="2446200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451821" y="423730"/>
            <a:ext cx="3250704" cy="883568"/>
          </a:xfrm>
        </p:spPr>
        <p:txBody>
          <a:bodyPr/>
          <a:lstStyle/>
          <a:p>
            <a:r>
              <a:rPr lang="en-US" sz="3600" dirty="0">
                <a:effectLst>
                  <a:outerShdw blurRad="38100" dist="38100" dir="2700000" algn="tl">
                    <a:srgbClr val="C0C0C0"/>
                  </a:outerShdw>
                </a:effectLst>
              </a:rPr>
              <a:t>Background</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947861"/>
            <a:ext cx="11737548" cy="4493538"/>
          </a:xfrm>
          <a:prstGeom prst="rect">
            <a:avLst/>
          </a:prstGeom>
        </p:spPr>
        <p:txBody>
          <a:bodyPr wrap="square">
            <a:spAutoFit/>
          </a:bodyPr>
          <a:lstStyle/>
          <a:p>
            <a:pPr marL="285750" indent="-285750">
              <a:buFont typeface="Arial" panose="020B0604020202020204" pitchFamily="34" charset="0"/>
              <a:buChar char="•"/>
            </a:pPr>
            <a:r>
              <a:rPr lang="en-GB" sz="2200" dirty="0">
                <a:latin typeface="Arial" panose="020B0604020202020204" pitchFamily="34" charset="0"/>
                <a:cs typeface="Arial" panose="020B0604020202020204" pitchFamily="34" charset="0"/>
              </a:rPr>
              <a:t>Everyday more and more data is generated, from the business, individuals or communities.</a:t>
            </a:r>
          </a:p>
          <a:p>
            <a:pPr marL="285750" indent="-28575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200" dirty="0">
                <a:latin typeface="Arial" panose="020B0604020202020204" pitchFamily="34" charset="0"/>
                <a:cs typeface="Arial" panose="020B0604020202020204" pitchFamily="34" charset="0"/>
              </a:rPr>
              <a:t>Data gets saved or uploaded to cloud, users move on and data is forgotten and lost. </a:t>
            </a:r>
          </a:p>
          <a:p>
            <a:pPr marL="285750" indent="-28575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200" dirty="0">
                <a:latin typeface="Arial" panose="020B0604020202020204" pitchFamily="34" charset="0"/>
                <a:cs typeface="Arial" panose="020B0604020202020204" pitchFamily="34" charset="0"/>
              </a:rPr>
              <a:t>Valuable data is saved in files and document, not protected and unrecoverable because no one knows where to find it. This software will help in categorizing and classifying the unstructured data.</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200" dirty="0">
                <a:latin typeface="Arial" panose="020B0604020202020204" pitchFamily="34" charset="0"/>
                <a:cs typeface="Arial" panose="020B0604020202020204" pitchFamily="34" charset="0"/>
              </a:rPr>
              <a:t>With this software you can categorize and search your data to find the important information.</a:t>
            </a:r>
          </a:p>
          <a:p>
            <a:pPr marL="285750" indent="-28575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200" dirty="0">
                <a:latin typeface="Arial" panose="020B0604020202020204" pitchFamily="34" charset="0"/>
                <a:cs typeface="Arial" panose="020B0604020202020204" pitchFamily="34" charset="0"/>
              </a:rPr>
              <a:t>This software will use searching techniques to help finding the right files more easily and quickly.</a:t>
            </a:r>
          </a:p>
        </p:txBody>
      </p:sp>
    </p:spTree>
    <p:extLst>
      <p:ext uri="{BB962C8B-B14F-4D97-AF65-F5344CB8AC3E}">
        <p14:creationId xmlns:p14="http://schemas.microsoft.com/office/powerpoint/2010/main" val="279631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21745" y="407319"/>
            <a:ext cx="3250704" cy="883568"/>
          </a:xfrm>
        </p:spPr>
        <p:txBody>
          <a:bodyPr/>
          <a:lstStyle/>
          <a:p>
            <a:r>
              <a:rPr lang="en-US" sz="3600" dirty="0">
                <a:effectLst>
                  <a:outerShdw blurRad="38100" dist="38100" dir="2700000" algn="tl">
                    <a:srgbClr val="C0C0C0"/>
                  </a:outerShdw>
                </a:effectLst>
              </a:rPr>
              <a:t>Background</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4832092"/>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Arial" panose="020B0604020202020204" pitchFamily="34" charset="0"/>
                <a:cs typeface="Arial" panose="020B0604020202020204" pitchFamily="34" charset="0"/>
              </a:rPr>
              <a:t>The ability to send files and get files with just a click of a button brings ultimate convenience and ease.</a:t>
            </a:r>
          </a:p>
          <a:p>
            <a:pPr marL="342900" indent="-342900" algn="just">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200" dirty="0">
                <a:latin typeface="Arial" panose="020B0604020202020204" pitchFamily="34" charset="0"/>
                <a:cs typeface="Arial" panose="020B0604020202020204" pitchFamily="34" charset="0"/>
              </a:rPr>
              <a:t>No doubt today most of the users are manually categorizing and ordering their files and data in their storage.</a:t>
            </a:r>
          </a:p>
          <a:p>
            <a:pPr marL="342900" indent="-342900" algn="just">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200" dirty="0">
                <a:latin typeface="Arial" panose="020B0604020202020204" pitchFamily="34" charset="0"/>
                <a:cs typeface="Arial" panose="020B0604020202020204" pitchFamily="34" charset="0"/>
              </a:rPr>
              <a:t>Apparently, there are many business organizations where most of the data is unstructured and its very difficult to search for valuable information in long gone data in the storage.</a:t>
            </a:r>
            <a:endParaRPr lang="en-PK"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200" dirty="0">
                <a:latin typeface="Arial" panose="020B0604020202020204" pitchFamily="34" charset="0"/>
                <a:cs typeface="Arial" panose="020B0604020202020204" pitchFamily="34" charset="0"/>
              </a:rPr>
              <a:t>Previously there were no cloud storage and even today many users are using local storage to save their data, which is unprotected and unreachable in large datasets.</a:t>
            </a:r>
          </a:p>
          <a:p>
            <a:pPr marL="342900" indent="-342900" algn="just">
              <a:buFont typeface="Arial" panose="020B0604020202020204" pitchFamily="34" charset="0"/>
              <a:buChar char="•"/>
            </a:pPr>
            <a:endParaRPr lang="en-PK"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200" dirty="0">
                <a:latin typeface="Arial" panose="020B0604020202020204" pitchFamily="34" charset="0"/>
                <a:cs typeface="Arial" panose="020B0604020202020204" pitchFamily="34" charset="0"/>
              </a:rPr>
              <a:t>The automated classification will be based on file formats and titles, all the data will be categorized properly within the folders and directories. </a:t>
            </a:r>
          </a:p>
        </p:txBody>
      </p:sp>
    </p:spTree>
    <p:extLst>
      <p:ext uri="{BB962C8B-B14F-4D97-AF65-F5344CB8AC3E}">
        <p14:creationId xmlns:p14="http://schemas.microsoft.com/office/powerpoint/2010/main" val="387714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70155" y="454630"/>
            <a:ext cx="3250704" cy="883568"/>
          </a:xfrm>
        </p:spPr>
        <p:txBody>
          <a:bodyPr>
            <a:normAutofit/>
          </a:bodyPr>
          <a:lstStyle/>
          <a:p>
            <a:r>
              <a:rPr lang="en-US" sz="3600" dirty="0">
                <a:effectLst>
                  <a:outerShdw blurRad="38100" dist="38100" dir="2700000" algn="tl">
                    <a:srgbClr val="C0C0C0"/>
                  </a:outerShdw>
                </a:effectLst>
              </a:rPr>
              <a:t>Motivation</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4154984"/>
          </a:xfrm>
          <a:prstGeom prst="rect">
            <a:avLst/>
          </a:prstGeom>
        </p:spPr>
        <p:txBody>
          <a:bodyPr wrap="square">
            <a:spAutoFit/>
          </a:bodyPr>
          <a:lstStyle/>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File System:</a:t>
            </a:r>
            <a:r>
              <a:rPr lang="en-US" sz="2200" dirty="0">
                <a:latin typeface="Arial" panose="020B0604020202020204" pitchFamily="34" charset="0"/>
                <a:cs typeface="Arial" panose="020B0604020202020204" pitchFamily="34" charset="0"/>
              </a:rPr>
              <a:t> A file system stores and organizes data and can be thought of as a type of index for all the data contained in a storage device. These devices can include hard drives, optical drives and flash drives.</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How File System Works:</a:t>
            </a:r>
            <a:r>
              <a:rPr lang="en-US" sz="2200" dirty="0">
                <a:latin typeface="Arial" panose="020B0604020202020204" pitchFamily="34" charset="0"/>
                <a:cs typeface="Arial" panose="020B0604020202020204" pitchFamily="34" charset="0"/>
              </a:rPr>
              <a:t> File systems specify conventions for naming files, including the maximum number of characters in a name, which characters can be used and, in some systems, how long the file name suffix can be. In many file systems, file names are not case sensitive. Along with the file itself, file systems contain information such as the size of the file, as well as its attributes, location and hierarchy in the directory in the metadata. Metadata can also identify free blocks of available storage on the drive and how much space is available.</a:t>
            </a:r>
          </a:p>
          <a:p>
            <a:pPr marL="342900" indent="-342900" algn="just">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724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749EE6-C6E3-424D-9980-0F7373B91D6F}"/>
              </a:ext>
            </a:extLst>
          </p:cNvPr>
          <p:cNvSpPr/>
          <p:nvPr/>
        </p:nvSpPr>
        <p:spPr>
          <a:xfrm>
            <a:off x="0" y="1463393"/>
            <a:ext cx="12192000" cy="1722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GB" sz="1801"/>
          </a:p>
        </p:txBody>
      </p:sp>
      <p:pic>
        <p:nvPicPr>
          <p:cNvPr id="5" name="Content Placeholder 7">
            <a:extLst>
              <a:ext uri="{FF2B5EF4-FFF2-40B4-BE49-F238E27FC236}">
                <a16:creationId xmlns:a16="http://schemas.microsoft.com/office/drawing/2014/main" id="{A3246109-6146-415A-8C84-FB2EE416396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744864" y="61848"/>
            <a:ext cx="1195388" cy="1276350"/>
          </a:xfrm>
          <a:prstGeom prst="rect">
            <a:avLst/>
          </a:prstGeom>
          <a:noFill/>
          <a:ln w="9525">
            <a:noFill/>
            <a:round/>
            <a:headEnd/>
            <a:tailEnd/>
          </a:ln>
        </p:spPr>
      </p:pic>
      <p:sp>
        <p:nvSpPr>
          <p:cNvPr id="6" name="Title 1">
            <a:extLst>
              <a:ext uri="{FF2B5EF4-FFF2-40B4-BE49-F238E27FC236}">
                <a16:creationId xmlns:a16="http://schemas.microsoft.com/office/drawing/2014/main" id="{23751661-2AAC-4D6F-9B14-19E6841D15C2}"/>
              </a:ext>
            </a:extLst>
          </p:cNvPr>
          <p:cNvSpPr>
            <a:spLocks noGrp="1"/>
          </p:cNvSpPr>
          <p:nvPr>
            <p:ph type="title"/>
          </p:nvPr>
        </p:nvSpPr>
        <p:spPr>
          <a:xfrm>
            <a:off x="532504" y="454630"/>
            <a:ext cx="3684104" cy="883568"/>
          </a:xfrm>
        </p:spPr>
        <p:txBody>
          <a:bodyPr>
            <a:normAutofit fontScale="90000"/>
          </a:bodyPr>
          <a:lstStyle/>
          <a:p>
            <a:r>
              <a:rPr lang="en-US" sz="3600" dirty="0">
                <a:effectLst>
                  <a:outerShdw blurRad="38100" dist="38100" dir="2700000" algn="tl">
                    <a:srgbClr val="C0C0C0"/>
                  </a:outerShdw>
                </a:effectLst>
              </a:rPr>
              <a:t>Problem Statement</a:t>
            </a:r>
            <a:endParaRPr lang="en-US" sz="3600" dirty="0"/>
          </a:p>
        </p:txBody>
      </p:sp>
      <p:sp>
        <p:nvSpPr>
          <p:cNvPr id="3" name="Rectangle 2">
            <a:extLst>
              <a:ext uri="{FF2B5EF4-FFF2-40B4-BE49-F238E27FC236}">
                <a16:creationId xmlns:a16="http://schemas.microsoft.com/office/drawing/2014/main" id="{A3F2B32F-97FA-43F7-AD92-FA7EA242C7CB}"/>
              </a:ext>
            </a:extLst>
          </p:cNvPr>
          <p:cNvSpPr/>
          <p:nvPr/>
        </p:nvSpPr>
        <p:spPr>
          <a:xfrm>
            <a:off x="202704" y="1829671"/>
            <a:ext cx="11737548" cy="4493538"/>
          </a:xfrm>
          <a:prstGeom prst="rect">
            <a:avLst/>
          </a:prstGeom>
        </p:spPr>
        <p:txBody>
          <a:bodyPr wrap="square">
            <a:spAutoFit/>
          </a:bodyPr>
          <a:lstStyle/>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Data Security concern: </a:t>
            </a:r>
            <a:r>
              <a:rPr lang="en-US" sz="2200" dirty="0">
                <a:latin typeface="Arial" panose="020B0604020202020204" pitchFamily="34" charset="0"/>
                <a:cs typeface="Arial" panose="020B0604020202020204" pitchFamily="34" charset="0"/>
              </a:rPr>
              <a:t>Multiple serious threats like virus attack and hacking of the client’s site are the biggest cloud computing data security issues.</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Reliability on new technology: </a:t>
            </a:r>
            <a:r>
              <a:rPr lang="en-US" sz="2200" dirty="0">
                <a:latin typeface="Arial" panose="020B0604020202020204" pitchFamily="34" charset="0"/>
                <a:cs typeface="Arial" panose="020B0604020202020204" pitchFamily="34" charset="0"/>
              </a:rPr>
              <a:t>It is a fact of human nature that we trust on the things present in front of our eyes. Normally entrepreneurs feel hesitation in letting out the organizational information to any unknown service provider.</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Cloud Infrastructure: </a:t>
            </a:r>
            <a:r>
              <a:rPr lang="en-US" sz="2200" dirty="0">
                <a:latin typeface="Arial" panose="020B0604020202020204" pitchFamily="34" charset="0"/>
                <a:cs typeface="Arial" panose="020B0604020202020204" pitchFamily="34" charset="0"/>
              </a:rPr>
              <a:t>It was problem to establish a cloud environment with large setup.</a:t>
            </a:r>
          </a:p>
          <a:p>
            <a:pPr marL="342900" indent="-342900" algn="jus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Cost concern: </a:t>
            </a:r>
            <a:r>
              <a:rPr lang="en-US" sz="2200" dirty="0">
                <a:latin typeface="Arial" panose="020B0604020202020204" pitchFamily="34" charset="0"/>
                <a:cs typeface="Arial" panose="020B0604020202020204" pitchFamily="34" charset="0"/>
              </a:rPr>
              <a:t> As Cloud services are paid to use for 1 year service.</a:t>
            </a:r>
          </a:p>
          <a:p>
            <a:pPr marL="342900" indent="-342900" algn="just">
              <a:buFont typeface="Arial" panose="020B0604020202020204" pitchFamily="34" charset="0"/>
              <a:buChar char="•"/>
            </a:pPr>
            <a:endParaRPr lang="en-US" sz="22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b="1" dirty="0">
                <a:latin typeface="Arial" panose="020B0604020202020204" pitchFamily="34" charset="0"/>
                <a:cs typeface="Arial" panose="020B0604020202020204" pitchFamily="34" charset="0"/>
              </a:rPr>
              <a:t>Mapping Connection of Application: </a:t>
            </a:r>
            <a:r>
              <a:rPr lang="en-US" sz="2200" dirty="0">
                <a:latin typeface="Arial" panose="020B0604020202020204" pitchFamily="34" charset="0"/>
                <a:cs typeface="Arial" panose="020B0604020202020204" pitchFamily="34" charset="0"/>
              </a:rPr>
              <a:t> User require access to application which expose on some </a:t>
            </a:r>
            <a:r>
              <a:rPr lang="en-US" sz="2200" dirty="0" err="1">
                <a:latin typeface="Arial" panose="020B0604020202020204" pitchFamily="34" charset="0"/>
                <a:cs typeface="Arial" panose="020B0604020202020204" pitchFamily="34" charset="0"/>
              </a:rPr>
              <a:t>ip:port</a:t>
            </a:r>
            <a:r>
              <a:rPr lang="en-US" sz="2200" dirty="0">
                <a:latin typeface="Arial" panose="020B0604020202020204" pitchFamily="34" charset="0"/>
                <a:cs typeface="Arial" panose="020B0604020202020204" pitchFamily="34" charset="0"/>
              </a:rPr>
              <a:t> to be mapped for external user.</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542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1870</TotalTime>
  <Words>2291</Words>
  <Application>Microsoft Office PowerPoint</Application>
  <PresentationFormat>Widescreen</PresentationFormat>
  <Paragraphs>169</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Arial</vt:lpstr>
      <vt:lpstr>Baskerville Old Face</vt:lpstr>
      <vt:lpstr>Calibri</vt:lpstr>
      <vt:lpstr>Calibri Light</vt:lpstr>
      <vt:lpstr>Times New Roman</vt:lpstr>
      <vt:lpstr>Wingdings</vt:lpstr>
      <vt:lpstr>Office Theme</vt:lpstr>
      <vt:lpstr>PowerPoint Presentation</vt:lpstr>
      <vt:lpstr>PowerPoint Presentation</vt:lpstr>
      <vt:lpstr>PowerPoint Presentation</vt:lpstr>
      <vt:lpstr>Overview</vt:lpstr>
      <vt:lpstr>Introduction</vt:lpstr>
      <vt:lpstr>Background</vt:lpstr>
      <vt:lpstr>Background</vt:lpstr>
      <vt:lpstr>Motivation</vt:lpstr>
      <vt:lpstr>Problem Statement</vt:lpstr>
      <vt:lpstr>Scope of Project</vt:lpstr>
      <vt:lpstr>Aims &amp; Objectives</vt:lpstr>
      <vt:lpstr>Literature Review</vt:lpstr>
      <vt:lpstr>Literature Review Continue…</vt:lpstr>
      <vt:lpstr>Methodology/Framework</vt:lpstr>
      <vt:lpstr>Methodology/Framework</vt:lpstr>
      <vt:lpstr>Methodology/Framework</vt:lpstr>
      <vt:lpstr>Implementation</vt:lpstr>
      <vt:lpstr>Tools and Languages</vt:lpstr>
      <vt:lpstr>Developing Life Cycle</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Muneeb Sheikh</dc:creator>
  <cp:lastModifiedBy>Mehreen Sultana</cp:lastModifiedBy>
  <cp:revision>81</cp:revision>
  <dcterms:created xsi:type="dcterms:W3CDTF">2019-08-24T09:11:39Z</dcterms:created>
  <dcterms:modified xsi:type="dcterms:W3CDTF">2020-06-13T18:03:54Z</dcterms:modified>
</cp:coreProperties>
</file>