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6" r:id="rId10"/>
    <p:sldId id="264" r:id="rId11"/>
    <p:sldId id="265" r:id="rId12"/>
    <p:sldId id="269" r:id="rId13"/>
    <p:sldId id="271" r:id="rId14"/>
    <p:sldId id="270" r:id="rId15"/>
    <p:sldId id="268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0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E4AC-1F52-4EF9-875D-A33C3A6DF00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3DD7-4C37-4A7B-B3D4-407988F54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03DD7-4C37-4A7B-B3D4-407988F546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03DD7-4C37-4A7B-B3D4-407988F546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03DD7-4C37-4A7B-B3D4-407988F546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03DD7-4C37-4A7B-B3D4-407988F546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FE50-7052-1575-AEEB-E47FE3765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2A1C0-56A8-14E5-CD0A-B63CAF005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5D41-6300-FC28-B293-9F9C9287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A4B5-E277-F04E-6DA0-3912B94D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9B70-A7F0-5B99-0287-0E42331D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5A96-EE43-5BE4-E8C7-EA2636C8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678FA-1456-713B-B675-D6DE7642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9E7A-CE22-BCF3-54E2-DBE4323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28C7-C2CA-D565-F6E1-81FB83D7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794D-E9E3-11DA-F410-08F273BD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6A884-8F93-0A09-EB22-AAC3F9372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FA65E-ED9D-34FA-A5C7-6A555B35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B5869-85C1-F586-273B-E4330857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5D9C-9A17-0218-A484-B4A902B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B12A-7499-0832-22A6-5DE1F8D4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3357-D93E-30AF-CE96-DB476ED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5F75-D1FE-CE3E-5260-0F23BC7A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F002-1824-8DAE-9C98-F639BD02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599C-D8AC-FD80-C5B0-85F183B0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5F6F-35CA-23E0-2DE2-3FA62CD2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2FB-4894-75AC-A6FF-044EA2D1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05220-D13C-BEE8-649A-8CDD20B0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047F-59C3-12E6-C33C-6ADF21FD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19DF-9B6A-DD87-2684-DAA99FC2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6085-73DF-B107-D035-F9F4E08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BB30-E22A-AAD9-228E-8EF6B28B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5F9A-B336-4DD3-50D5-7C2196282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1B499-9A29-616E-82D5-0B3EC995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49A8-4C28-2D21-9D3E-57C2FF3B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B9296-7A7D-EFD2-B49B-93CF4C69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1066-3CAB-B177-4287-77C05AF3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CA08-3513-34CB-B59F-D0A7BE72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9354-4F26-0D73-F84E-0AD57041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8E60F-D000-869E-E270-B0768D4A6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D2883-7739-0686-2260-38D7BCB77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6B479-B969-F033-9FE4-5C7AAA553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0DCE4-B1E6-D272-DAFD-A206BEA2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92BB9-F82B-3578-CCB3-FE70FE84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3CE1-1D49-6827-B1E9-F8701011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860B-C8D0-E219-938C-9354E33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A4280-626D-3F8E-AA97-253ABB55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BDF3-968F-4515-9B3B-C2A885A6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380CC-6873-41BA-B8B9-CB4B0845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FA34F-A171-5518-06EA-D57340E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CC482-8E01-5E8A-D15A-82929616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72BE2-77F6-B8C5-AF1E-1F228E4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9EB0-4698-9451-7219-73C35381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AA62-C643-1A76-3BA8-7B54BD3B6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B52B-8248-852E-F714-1B8CA374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7D93-47FC-8384-D44B-94E6514F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FFE72-9462-1E45-AF76-33D9370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BB11-8809-51C4-B1C0-E7D00E0A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DCD3-2C09-25B1-DA81-E3971AA6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42FFB-22D9-840B-0D7B-EE01EB65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A0D1C-E990-4980-A1FB-180E7E0D7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4BF2-1241-0B7F-A437-04956DA6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E815-344E-F3E8-AE1B-35F4D81D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089AB-118C-635F-EEF8-818C500C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66A3A-BEF4-F882-B39F-566D30A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5135-164A-B415-0CB2-B18427C76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7A3F-D0DF-723A-455B-200AEBE7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18201-56A6-457A-9EF8-2F79A16E8FC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C6CF-C454-B394-7F0B-6E6DF9D85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3626-8B5F-AF49-5AE0-0713BA4C9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731EE-C74A-493E-9AD2-64736817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667D-531F-8B07-AA14-EE2E90DFC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8F441-E1D7-CC18-ED4E-68313FD56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11/11/24</a:t>
            </a:r>
          </a:p>
        </p:txBody>
      </p:sp>
    </p:spTree>
    <p:extLst>
      <p:ext uri="{BB962C8B-B14F-4D97-AF65-F5344CB8AC3E}">
        <p14:creationId xmlns:p14="http://schemas.microsoft.com/office/powerpoint/2010/main" val="164021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46A3-2B7D-BBE2-C80D-F2736C75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1C43-75F9-87F3-53C7-0A35F440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Directory (</a:t>
            </a:r>
            <a:r>
              <a:rPr lang="en-US" b="1" dirty="0"/>
              <a:t>cd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Passed alone—go to default directory  (shortcut) is </a:t>
            </a:r>
            <a:r>
              <a:rPr lang="en-US" b="1" dirty="0"/>
              <a:t>~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cd </a:t>
            </a:r>
            <a:r>
              <a:rPr lang="en-US" dirty="0"/>
              <a:t>/home/fold1/….     go to absolute path</a:t>
            </a:r>
          </a:p>
          <a:p>
            <a:r>
              <a:rPr lang="en-US" b="1" dirty="0"/>
              <a:t>cd</a:t>
            </a:r>
            <a:r>
              <a:rPr lang="en-US" dirty="0"/>
              <a:t> folder1/folder2/….   go to current-path +folder1/folder2</a:t>
            </a:r>
          </a:p>
          <a:p>
            <a:endParaRPr lang="en-US" b="1" dirty="0"/>
          </a:p>
          <a:p>
            <a:r>
              <a:rPr lang="en-US" b="1" dirty="0"/>
              <a:t>cd -</a:t>
            </a:r>
            <a:r>
              <a:rPr lang="en-US" dirty="0"/>
              <a:t> go to last directory (cd - space - minus sign)</a:t>
            </a:r>
          </a:p>
          <a:p>
            <a:r>
              <a:rPr lang="en-US" b="1" dirty="0"/>
              <a:t>cd ..</a:t>
            </a:r>
            <a:r>
              <a:rPr lang="en-US" dirty="0"/>
              <a:t> go back one level (cd - space – 2 dots)</a:t>
            </a:r>
            <a:endParaRPr lang="en-US" b="1" dirty="0"/>
          </a:p>
          <a:p>
            <a:r>
              <a:rPr lang="en-US" dirty="0"/>
              <a:t>Note: if using local PC-directories need double slashes (C:\\Users…) or single forward slash (C:/Users/…)</a:t>
            </a:r>
          </a:p>
        </p:txBody>
      </p:sp>
    </p:spTree>
    <p:extLst>
      <p:ext uri="{BB962C8B-B14F-4D97-AF65-F5344CB8AC3E}">
        <p14:creationId xmlns:p14="http://schemas.microsoft.com/office/powerpoint/2010/main" val="249910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B6D-E4F2-9447-6189-DF78E54B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File/Folder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6058-BE9D-0651-7B42-535A1CDC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touch</a:t>
            </a:r>
            <a:r>
              <a:rPr lang="en-US" dirty="0"/>
              <a:t> file1 file2…   creates empty files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Can specify directory (absolute or relative), but directory 		must 	already exist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Can specify file type (.txt, .</a:t>
            </a:r>
            <a:r>
              <a:rPr lang="en-US" dirty="0" err="1"/>
              <a:t>py</a:t>
            </a:r>
            <a:r>
              <a:rPr lang="en-US" dirty="0"/>
              <a:t> etc.) or leave as generic “file”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mkdir</a:t>
            </a:r>
            <a:r>
              <a:rPr lang="en-US" b="1" dirty="0"/>
              <a:t> </a:t>
            </a:r>
            <a:r>
              <a:rPr lang="en-US" dirty="0"/>
              <a:t>make a new directory</a:t>
            </a:r>
          </a:p>
          <a:p>
            <a:pPr marL="0" indent="0">
              <a:buNone/>
            </a:pPr>
            <a:r>
              <a:rPr lang="en-US" b="1" dirty="0"/>
              <a:t>	-p</a:t>
            </a:r>
            <a:r>
              <a:rPr lang="en-US" dirty="0"/>
              <a:t> automatically make parent directories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this lets you specify a whole new folder tree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rm</a:t>
            </a:r>
            <a:r>
              <a:rPr lang="en-US" dirty="0"/>
              <a:t> = remove (</a:t>
            </a:r>
            <a:r>
              <a:rPr lang="en-US" b="1" dirty="0"/>
              <a:t>-p </a:t>
            </a:r>
            <a:r>
              <a:rPr lang="en-US" dirty="0"/>
              <a:t>for recursive if non-empty directory)</a:t>
            </a:r>
          </a:p>
        </p:txBody>
      </p:sp>
    </p:spTree>
    <p:extLst>
      <p:ext uri="{BB962C8B-B14F-4D97-AF65-F5344CB8AC3E}">
        <p14:creationId xmlns:p14="http://schemas.microsoft.com/office/powerpoint/2010/main" val="262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E41-0B67-F79B-DCC0-F193CC92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&amp; Copying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1CC9-4249-B6A0-7AED-323B1F2C0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mv</a:t>
            </a:r>
            <a:r>
              <a:rPr lang="en-US" dirty="0"/>
              <a:t> loc1 loc2 = move from location 1 to location 2</a:t>
            </a:r>
          </a:p>
          <a:p>
            <a:pPr marL="0" indent="0">
              <a:buNone/>
            </a:pPr>
            <a:r>
              <a:rPr lang="en-US" dirty="0"/>
              <a:t>If loc1 is a folder: moves loc1 + all contents into loc2</a:t>
            </a:r>
          </a:p>
          <a:p>
            <a:pPr marL="0" indent="0">
              <a:buNone/>
            </a:pPr>
            <a:r>
              <a:rPr lang="en-US" dirty="0"/>
              <a:t>	loc1/</a:t>
            </a:r>
            <a:r>
              <a:rPr lang="en-US" b="1" dirty="0"/>
              <a:t>*</a:t>
            </a:r>
            <a:r>
              <a:rPr lang="en-US" dirty="0"/>
              <a:t>: moves contents of loc1 (but not folder) into loc2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loc1 and loc2 are files:</a:t>
            </a:r>
          </a:p>
          <a:p>
            <a:pPr marL="0" indent="0">
              <a:buNone/>
            </a:pPr>
            <a:r>
              <a:rPr lang="en-US" dirty="0"/>
              <a:t>	e.g.    folder1\tmp1.txt    folder2/tmp2.txt</a:t>
            </a:r>
          </a:p>
          <a:p>
            <a:pPr marL="0" indent="0">
              <a:buNone/>
            </a:pPr>
            <a:r>
              <a:rPr lang="en-US" dirty="0"/>
              <a:t>	Moves tmp1.txt into folder2 and changes name to tmp2.txt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How could I use mv to rename a file (without moving folders)?</a:t>
            </a:r>
          </a:p>
        </p:txBody>
      </p:sp>
    </p:spTree>
    <p:extLst>
      <p:ext uri="{BB962C8B-B14F-4D97-AF65-F5344CB8AC3E}">
        <p14:creationId xmlns:p14="http://schemas.microsoft.com/office/powerpoint/2010/main" val="322994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30E-0F35-3370-BB6F-55578925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D979-633B-D883-131C-20B00AFF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 </a:t>
            </a:r>
            <a:r>
              <a:rPr lang="en-US" dirty="0"/>
              <a:t>flags:  	</a:t>
            </a:r>
            <a:r>
              <a:rPr lang="en-US" b="1" dirty="0"/>
              <a:t>-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= asks for confirmation before overwrite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-b</a:t>
            </a:r>
            <a:r>
              <a:rPr lang="en-US" dirty="0"/>
              <a:t> = backup (by adding ~ to name of old file)</a:t>
            </a:r>
          </a:p>
          <a:p>
            <a:pPr marL="0" indent="0">
              <a:buNone/>
            </a:pPr>
            <a:r>
              <a:rPr lang="en-US" b="1" dirty="0"/>
              <a:t>		-u </a:t>
            </a:r>
            <a:r>
              <a:rPr lang="en-US" dirty="0"/>
              <a:t>= update (only overwrite if newer)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-n </a:t>
            </a:r>
            <a:r>
              <a:rPr lang="en-US" dirty="0"/>
              <a:t>= no overwrite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-f </a:t>
            </a:r>
            <a:r>
              <a:rPr lang="en-US" dirty="0"/>
              <a:t>= force (always overwrite)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4CDA-D439-5E1C-2787-B9A7D49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&amp; Copying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A5A0-ACF4-D2F1-C8CD-7F4D3817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cp</a:t>
            </a:r>
            <a:r>
              <a:rPr lang="en-US" dirty="0"/>
              <a:t> loc1 loc2 = copy from location 1 to location 2</a:t>
            </a:r>
          </a:p>
          <a:p>
            <a:r>
              <a:rPr lang="en-US" dirty="0"/>
              <a:t>Similar syntax to </a:t>
            </a:r>
            <a:r>
              <a:rPr lang="en-US" b="1" dirty="0"/>
              <a:t>mv</a:t>
            </a:r>
            <a:r>
              <a:rPr lang="en-US" dirty="0"/>
              <a:t> (see last 2 slide for details) but diff. flags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–b </a:t>
            </a:r>
            <a:r>
              <a:rPr lang="en-US" dirty="0"/>
              <a:t>option for </a:t>
            </a:r>
            <a:r>
              <a:rPr lang="en-US" b="1" dirty="0"/>
              <a:t>cp</a:t>
            </a:r>
          </a:p>
          <a:p>
            <a:pPr lvl="1"/>
            <a:r>
              <a:rPr lang="en-US" b="1" dirty="0"/>
              <a:t>cp -r </a:t>
            </a:r>
            <a:r>
              <a:rPr lang="en-US" dirty="0"/>
              <a:t>= recursive (copy all contents of subfolders etc.) mv always does this (doesn’t need a flag)</a:t>
            </a:r>
          </a:p>
          <a:p>
            <a:pPr lvl="1"/>
            <a:r>
              <a:rPr lang="en-US" b="1" dirty="0"/>
              <a:t>cp -a</a:t>
            </a:r>
            <a:r>
              <a:rPr lang="en-US" dirty="0"/>
              <a:t> = archive (preserve all ownership properties, timestamps etc.)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998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2489-3275-41D5-16CF-9DCEA89E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Allocate some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BD6D-106B-67C7-8E5F-FE11F747B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Create this 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Part 2: Create a file tmp.txt under BASH_447. Move it to the pract1 directory and rename it to pract1b.txt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20A71-CC87-CC2C-6F95-9B2695832D83}"/>
              </a:ext>
            </a:extLst>
          </p:cNvPr>
          <p:cNvSpPr/>
          <p:nvPr/>
        </p:nvSpPr>
        <p:spPr>
          <a:xfrm>
            <a:off x="787136" y="2622751"/>
            <a:ext cx="1807354" cy="7964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2E8407-EC1F-7B1F-B7C8-616BB997AB8C}"/>
              </a:ext>
            </a:extLst>
          </p:cNvPr>
          <p:cNvSpPr/>
          <p:nvPr/>
        </p:nvSpPr>
        <p:spPr>
          <a:xfrm>
            <a:off x="3657600" y="2622751"/>
            <a:ext cx="1610035" cy="7964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9E5933-DC72-EA8C-9BEA-9DAFC9A629AD}"/>
              </a:ext>
            </a:extLst>
          </p:cNvPr>
          <p:cNvSpPr/>
          <p:nvPr/>
        </p:nvSpPr>
        <p:spPr>
          <a:xfrm>
            <a:off x="5845282" y="1954158"/>
            <a:ext cx="1730478" cy="7964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06757-1C53-AB53-8780-8918A995E079}"/>
              </a:ext>
            </a:extLst>
          </p:cNvPr>
          <p:cNvSpPr/>
          <p:nvPr/>
        </p:nvSpPr>
        <p:spPr>
          <a:xfrm>
            <a:off x="8481550" y="1954158"/>
            <a:ext cx="1881651" cy="79641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BC51E6-5FB4-5F82-313F-8C32BFE70E4D}"/>
              </a:ext>
            </a:extLst>
          </p:cNvPr>
          <p:cNvSpPr/>
          <p:nvPr/>
        </p:nvSpPr>
        <p:spPr>
          <a:xfrm>
            <a:off x="5845282" y="3217601"/>
            <a:ext cx="1730478" cy="7964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C82E3-1C44-7F7E-3815-3231D3964FD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94490" y="3020958"/>
            <a:ext cx="106311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DA5DD5-F778-1B63-57AB-52F7E1158B96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267635" y="2352365"/>
            <a:ext cx="577647" cy="6685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BBF19A-CB74-FBA8-0E8C-4198811DF87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267635" y="3020958"/>
            <a:ext cx="577647" cy="5948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E96ADA-2DFD-AD6C-50A0-E3C8EA23B9F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75760" y="2352365"/>
            <a:ext cx="90579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92C306-02B0-1DD9-B7D6-F768004643D3}"/>
              </a:ext>
            </a:extLst>
          </p:cNvPr>
          <p:cNvSpPr txBox="1"/>
          <p:nvPr/>
        </p:nvSpPr>
        <p:spPr>
          <a:xfrm>
            <a:off x="805910" y="2777956"/>
            <a:ext cx="1807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BASH_447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2DCD61-C6A7-1743-F956-16C8ABA4111C}"/>
              </a:ext>
            </a:extLst>
          </p:cNvPr>
          <p:cNvSpPr txBox="1"/>
          <p:nvPr/>
        </p:nvSpPr>
        <p:spPr>
          <a:xfrm>
            <a:off x="3930387" y="2762951"/>
            <a:ext cx="109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day_1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B49FC3-71DD-6160-3D18-4CB5884F4646}"/>
              </a:ext>
            </a:extLst>
          </p:cNvPr>
          <p:cNvSpPr txBox="1"/>
          <p:nvPr/>
        </p:nvSpPr>
        <p:spPr>
          <a:xfrm>
            <a:off x="6149839" y="2090754"/>
            <a:ext cx="1183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pract1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7790A-1B47-8289-585D-B1BE04B2AB66}"/>
              </a:ext>
            </a:extLst>
          </p:cNvPr>
          <p:cNvSpPr txBox="1"/>
          <p:nvPr/>
        </p:nvSpPr>
        <p:spPr>
          <a:xfrm>
            <a:off x="6118596" y="3345086"/>
            <a:ext cx="1183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pract2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F864F3-30FE-47AC-3A13-6831010593CE}"/>
              </a:ext>
            </a:extLst>
          </p:cNvPr>
          <p:cNvSpPr txBox="1"/>
          <p:nvPr/>
        </p:nvSpPr>
        <p:spPr>
          <a:xfrm>
            <a:off x="8650603" y="2090754"/>
            <a:ext cx="166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pract1.txt</a:t>
            </a:r>
          </a:p>
        </p:txBody>
      </p:sp>
    </p:spTree>
    <p:extLst>
      <p:ext uri="{BB962C8B-B14F-4D97-AF65-F5344CB8AC3E}">
        <p14:creationId xmlns:p14="http://schemas.microsoft.com/office/powerpoint/2010/main" val="181481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A83B-F504-571B-89B6-708D8997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28C4-B500-5BA0-082A-E12B9E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5310" cy="4351338"/>
          </a:xfrm>
        </p:spPr>
        <p:txBody>
          <a:bodyPr/>
          <a:lstStyle/>
          <a:p>
            <a:r>
              <a:rPr lang="en-US" dirty="0"/>
              <a:t>Returns all string-combinations of elements in braces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Cartesian-product: can stack multiple levels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D0FFC-C933-1746-703E-595D9C3F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5" y="2218620"/>
            <a:ext cx="3774410" cy="957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BBD45-ED3C-0622-D044-E1EB428C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6166"/>
            <a:ext cx="10224417" cy="11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4FC4-55D6-08FB-8643-4587CFD3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DD3C-1676-0577-A9A1-59D2098F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1B49-3DDD-EFC1-714C-B5288276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5310" cy="4351338"/>
          </a:xfrm>
        </p:spPr>
        <p:txBody>
          <a:bodyPr/>
          <a:lstStyle/>
          <a:p>
            <a:r>
              <a:rPr lang="en-US" dirty="0"/>
              <a:t>Can also do all numbers in range (implicit direction):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2C817-E8DA-28AE-5D55-D39F2A40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08" y="2418383"/>
            <a:ext cx="8733981" cy="31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1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04D2-53D8-3805-FA92-D439D37EC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F402-5824-BBCF-0544-1D960AB5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03BB-26A5-71F4-31AA-76380689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5310" cy="4351338"/>
          </a:xfrm>
        </p:spPr>
        <p:txBody>
          <a:bodyPr/>
          <a:lstStyle/>
          <a:p>
            <a:r>
              <a:rPr lang="en-US" dirty="0"/>
              <a:t>Similarly for letters but order is: upper-case, symbols, lower-case for ASCII characters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30786-F8C2-3F71-6654-7BC8B89BD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3613"/>
            <a:ext cx="10249788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4417-663D-3667-E813-8C4D00C8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Together: Nested directory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C6BA-43D3-8B7B-40E1-5D971F41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 directory tree:</a:t>
            </a:r>
          </a:p>
          <a:p>
            <a:r>
              <a:rPr lang="en-US" dirty="0"/>
              <a:t>Year/Quarter/Company/{Company_earnings.txt, Company_costs.txt}</a:t>
            </a:r>
          </a:p>
          <a:p>
            <a:pPr lvl="1"/>
            <a:r>
              <a:rPr lang="en-US" dirty="0"/>
              <a:t>Year in 2020-2024</a:t>
            </a:r>
          </a:p>
          <a:p>
            <a:pPr lvl="1"/>
            <a:r>
              <a:rPr lang="en-US" dirty="0"/>
              <a:t>Quarter in Q1-Q4</a:t>
            </a:r>
          </a:p>
          <a:p>
            <a:pPr lvl="1"/>
            <a:r>
              <a:rPr lang="en-US" dirty="0"/>
              <a:t>Company in {Apple, Google}</a:t>
            </a:r>
          </a:p>
          <a:p>
            <a:endParaRPr lang="en-US" dirty="0"/>
          </a:p>
          <a:p>
            <a:r>
              <a:rPr lang="en-US" b="1" u="sng" dirty="0"/>
              <a:t>We’ll only use 2 lines of code, no loops</a:t>
            </a:r>
          </a:p>
        </p:txBody>
      </p:sp>
    </p:spTree>
    <p:extLst>
      <p:ext uri="{BB962C8B-B14F-4D97-AF65-F5344CB8AC3E}">
        <p14:creationId xmlns:p14="http://schemas.microsoft.com/office/powerpoint/2010/main" val="12323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A942-D905-A544-D711-C4ADDDF0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C7B2-4F70-8A7C-D516-FDC2354D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servers run a LINUX variant</a:t>
            </a:r>
          </a:p>
          <a:p>
            <a:endParaRPr lang="en-US" dirty="0"/>
          </a:p>
          <a:p>
            <a:r>
              <a:rPr lang="en-US" dirty="0"/>
              <a:t>File-wrangling is often done through LINUX terminal </a:t>
            </a:r>
          </a:p>
          <a:p>
            <a:endParaRPr lang="en-US" dirty="0"/>
          </a:p>
          <a:p>
            <a:r>
              <a:rPr lang="en-US" dirty="0"/>
              <a:t>Often easier for pipelining</a:t>
            </a:r>
          </a:p>
        </p:txBody>
      </p:sp>
    </p:spTree>
    <p:extLst>
      <p:ext uri="{BB962C8B-B14F-4D97-AF65-F5344CB8AC3E}">
        <p14:creationId xmlns:p14="http://schemas.microsoft.com/office/powerpoint/2010/main" val="1697034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FF45-75A7-F760-FBE3-DB597D77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directory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792B-D350-0B14-99EA-B6D7CB20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ls</a:t>
            </a:r>
            <a:r>
              <a:rPr lang="en-US" dirty="0"/>
              <a:t> loc1   = list contents of loc1 (if is folder)</a:t>
            </a:r>
          </a:p>
          <a:p>
            <a:endParaRPr lang="en-US" b="1" dirty="0"/>
          </a:p>
          <a:p>
            <a:r>
              <a:rPr lang="en-US" dirty="0"/>
              <a:t>Options: </a:t>
            </a:r>
          </a:p>
          <a:p>
            <a:pPr marL="0" indent="0">
              <a:buNone/>
            </a:pPr>
            <a:r>
              <a:rPr lang="en-US" b="1" dirty="0"/>
              <a:t>	-t  </a:t>
            </a:r>
            <a:r>
              <a:rPr lang="en-US" dirty="0"/>
              <a:t>= ordered by modification time</a:t>
            </a:r>
          </a:p>
          <a:p>
            <a:pPr marL="0" indent="0">
              <a:buNone/>
            </a:pPr>
            <a:r>
              <a:rPr lang="en-US" b="1" dirty="0"/>
              <a:t>	-S</a:t>
            </a:r>
            <a:r>
              <a:rPr lang="en-US" dirty="0"/>
              <a:t> = order by size</a:t>
            </a:r>
          </a:p>
          <a:p>
            <a:pPr marL="0" indent="0">
              <a:buNone/>
            </a:pPr>
            <a:r>
              <a:rPr lang="en-US" b="1" dirty="0"/>
              <a:t>	-R </a:t>
            </a:r>
            <a:r>
              <a:rPr lang="en-US" dirty="0"/>
              <a:t>= recursive</a:t>
            </a:r>
          </a:p>
          <a:p>
            <a:pPr marL="0" indent="0">
              <a:buNone/>
            </a:pPr>
            <a:r>
              <a:rPr lang="en-US" b="1" dirty="0"/>
              <a:t>	-d</a:t>
            </a:r>
            <a:r>
              <a:rPr lang="en-US" dirty="0"/>
              <a:t> = only list directories (at the specified level)</a:t>
            </a:r>
          </a:p>
        </p:txBody>
      </p:sp>
    </p:spTree>
    <p:extLst>
      <p:ext uri="{BB962C8B-B14F-4D97-AF65-F5344CB8AC3E}">
        <p14:creationId xmlns:p14="http://schemas.microsoft.com/office/powerpoint/2010/main" val="355336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3ECC-7327-CC49-4BCF-9873EBF3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83BA-FDA2-47B9-8939-BDDAAB51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new contents (erasing old):   </a:t>
            </a:r>
            <a:r>
              <a:rPr lang="en-US" b="1" dirty="0"/>
              <a:t>&gt; target.txt</a:t>
            </a:r>
          </a:p>
          <a:p>
            <a:r>
              <a:rPr lang="en-US" dirty="0"/>
              <a:t>Append onto new line: </a:t>
            </a:r>
            <a:r>
              <a:rPr lang="en-US" b="1" dirty="0"/>
              <a:t>&gt;&gt; target.txt</a:t>
            </a:r>
          </a:p>
          <a:p>
            <a:endParaRPr lang="en-US" dirty="0"/>
          </a:p>
          <a:p>
            <a:r>
              <a:rPr lang="en-US" dirty="0"/>
              <a:t>Contents are in terms of a command’s outputs</a:t>
            </a:r>
          </a:p>
          <a:p>
            <a:r>
              <a:rPr lang="en-US" dirty="0"/>
              <a:t>So use echo </a:t>
            </a:r>
            <a:r>
              <a:rPr lang="en-US" dirty="0" err="1"/>
              <a:t>abc</a:t>
            </a:r>
            <a:r>
              <a:rPr lang="en-US" dirty="0"/>
              <a:t>&gt;&gt;tmp.txt to write “</a:t>
            </a:r>
            <a:r>
              <a:rPr lang="en-US" dirty="0" err="1"/>
              <a:t>abc</a:t>
            </a:r>
            <a:r>
              <a:rPr lang="en-US" dirty="0"/>
              <a:t>” to 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476A-42C9-DA61-0B62-19CEA459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3853-66F4-D619-4308-5D04F45F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the full directory structure to a file folder_structure.txt within BASH_447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directory structure for apple files only to apple_file.txt and similarly for google (do this separately)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Ditto but divide into halves: S1 contains Q1,Q2 and S2 has Q3,Q4</a:t>
            </a:r>
          </a:p>
          <a:p>
            <a:endParaRPr lang="en-US" dirty="0"/>
          </a:p>
          <a:p>
            <a:r>
              <a:rPr lang="en-US" dirty="0"/>
              <a:t>Hint: use wild-cards</a:t>
            </a:r>
          </a:p>
          <a:p>
            <a:pPr marL="0" indent="0">
              <a:buNone/>
            </a:pPr>
            <a:r>
              <a:rPr lang="en-US" dirty="0"/>
              <a:t>*/*/apple/* selects all files of the format f1/f2/apple/f3…</a:t>
            </a:r>
          </a:p>
        </p:txBody>
      </p:sp>
    </p:spTree>
    <p:extLst>
      <p:ext uri="{BB962C8B-B14F-4D97-AF65-F5344CB8AC3E}">
        <p14:creationId xmlns:p14="http://schemas.microsoft.com/office/powerpoint/2010/main" val="38147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5EB0-5135-C1B4-2764-652079F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1F2A-D2B0-79AE-0BB0-B099C296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= print everything that follows</a:t>
            </a:r>
          </a:p>
          <a:p>
            <a:pPr marL="0" indent="0">
              <a:buNone/>
            </a:pPr>
            <a:r>
              <a:rPr lang="en-US" dirty="0"/>
              <a:t>	-e = interpret escape (e.g. \n = newline)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 = variable expansion: return value stored in a variable, including temporary 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9C058-97F1-88DE-1114-602DD73E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30" y="3867997"/>
            <a:ext cx="5826137" cy="26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2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F5AA-CC67-8E13-7EC2-5328D8EA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Expansion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F33B2-A2A1-670D-6886-999AFD22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0386"/>
          <a:stretch/>
        </p:blipFill>
        <p:spPr>
          <a:xfrm>
            <a:off x="838200" y="1426867"/>
            <a:ext cx="5013500" cy="513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EA5C7A-56BA-D749-45BB-2515E571462E}"/>
              </a:ext>
            </a:extLst>
          </p:cNvPr>
          <p:cNvSpPr txBox="1"/>
          <p:nvPr/>
        </p:nvSpPr>
        <p:spPr>
          <a:xfrm>
            <a:off x="6266629" y="1456153"/>
            <a:ext cx="4164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BASH has no intrinsic variable-type declaration, it has to be interpreted.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8351C-C7C2-C9A3-9569-CD37ADA02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29" y="3429000"/>
            <a:ext cx="5013501" cy="31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2F92-72EF-08EE-9E20-F5C2D944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7D14-221B-FB2E-71B0-316EF994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 combined file containing apple and google directories separated by title-lines, i.e. </a:t>
            </a:r>
          </a:p>
          <a:p>
            <a:pPr marL="0" indent="0">
              <a:buNone/>
            </a:pPr>
            <a:r>
              <a:rPr lang="en-US" dirty="0" err="1"/>
              <a:t>appleFiles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File1….</a:t>
            </a:r>
          </a:p>
          <a:p>
            <a:pPr marL="0" indent="0">
              <a:buNone/>
            </a:pPr>
            <a:r>
              <a:rPr lang="en-US" dirty="0" err="1"/>
              <a:t>googleFiles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File2….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6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30BC-F0E1-05BF-4553-9952B193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Together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3D06E-031A-9196-6D6C-24043EB7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0085"/>
            <a:ext cx="9601314" cy="25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1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15F70-7A52-062B-F35C-8547D9370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803F-AB7A-9488-512E-D80D85A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3836-C21A-A068-D608-7E3FA163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Shell scripting</a:t>
            </a:r>
          </a:p>
          <a:p>
            <a:endParaRPr lang="en-US" dirty="0"/>
          </a:p>
          <a:p>
            <a:r>
              <a:rPr lang="en-US" dirty="0"/>
              <a:t>File control</a:t>
            </a:r>
          </a:p>
          <a:p>
            <a:endParaRPr lang="en-US" dirty="0"/>
          </a:p>
          <a:p>
            <a:r>
              <a:rPr lang="en-US" dirty="0"/>
              <a:t>Writing output to a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6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EE2AA6-C491-87C0-0E96-B0E1224D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954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14DC-2543-5185-AC6E-108F042D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 vs. High-Level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64B7-1997-0CFC-E905-DEA7D8B21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is for things that are easy to explain, but hard to program in other languages.</a:t>
            </a:r>
          </a:p>
          <a:p>
            <a:endParaRPr lang="en-US" dirty="0"/>
          </a:p>
          <a:p>
            <a:r>
              <a:rPr lang="en-US" dirty="0"/>
              <a:t>Also, for automating simple tasks that are done frequently</a:t>
            </a:r>
          </a:p>
          <a:p>
            <a:endParaRPr lang="en-US" dirty="0"/>
          </a:p>
          <a:p>
            <a:r>
              <a:rPr lang="en-US" dirty="0"/>
              <a:t>Limited scope, but can turn large Python functions into one-liners</a:t>
            </a:r>
          </a:p>
        </p:txBody>
      </p:sp>
    </p:spTree>
    <p:extLst>
      <p:ext uri="{BB962C8B-B14F-4D97-AF65-F5344CB8AC3E}">
        <p14:creationId xmlns:p14="http://schemas.microsoft.com/office/powerpoint/2010/main" val="244582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A50-1658-7A4B-1C3B-2B4BF6C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60D3-5DA8-AEEE-5F0D-F8CF8508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Shell scripting</a:t>
            </a:r>
          </a:p>
          <a:p>
            <a:endParaRPr lang="en-US" dirty="0"/>
          </a:p>
          <a:p>
            <a:r>
              <a:rPr lang="en-US" dirty="0"/>
              <a:t>File control</a:t>
            </a:r>
          </a:p>
          <a:p>
            <a:endParaRPr lang="en-US" dirty="0"/>
          </a:p>
          <a:p>
            <a:r>
              <a:rPr lang="en-US" dirty="0"/>
              <a:t>Writing output to a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2883-B17F-881B-DD83-3A3E258F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61AB3-2AF1-E7E0-01D2-6186232A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" t="2657" r="1970" b="3680"/>
          <a:stretch/>
        </p:blipFill>
        <p:spPr>
          <a:xfrm>
            <a:off x="6782639" y="3669063"/>
            <a:ext cx="4692580" cy="2422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BA7ADF-BEDF-B78E-D86C-BE45B594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5" r="36813" b="50000"/>
          <a:stretch/>
        </p:blipFill>
        <p:spPr>
          <a:xfrm>
            <a:off x="365927" y="3798274"/>
            <a:ext cx="4966255" cy="2293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1EF8E-F4E8-F6FB-1ABC-B983365D4A0C}"/>
              </a:ext>
            </a:extLst>
          </p:cNvPr>
          <p:cNvSpPr txBox="1"/>
          <p:nvPr/>
        </p:nvSpPr>
        <p:spPr>
          <a:xfrm>
            <a:off x="716781" y="2284068"/>
            <a:ext cx="2742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Linux/Unix users</a:t>
            </a:r>
          </a:p>
          <a:p>
            <a:endParaRPr lang="en-US" sz="2800" dirty="0"/>
          </a:p>
          <a:p>
            <a:r>
              <a:rPr lang="en-US" sz="2800" dirty="0"/>
              <a:t>Open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9E1E0-7970-AA50-C718-5887EEC15FA7}"/>
              </a:ext>
            </a:extLst>
          </p:cNvPr>
          <p:cNvSpPr txBox="1"/>
          <p:nvPr/>
        </p:nvSpPr>
        <p:spPr>
          <a:xfrm>
            <a:off x="7085965" y="2265386"/>
            <a:ext cx="40859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 users</a:t>
            </a:r>
          </a:p>
          <a:p>
            <a:endParaRPr lang="en-US" sz="2800" dirty="0"/>
          </a:p>
          <a:p>
            <a:r>
              <a:rPr lang="en-US" sz="2800" dirty="0"/>
              <a:t>Use the </a:t>
            </a:r>
            <a:r>
              <a:rPr lang="en-US" sz="2800" dirty="0" err="1"/>
              <a:t>gitBash</a:t>
            </a:r>
            <a:r>
              <a:rPr lang="en-US" sz="2800" dirty="0"/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6734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9C8C15-6501-07C0-8298-4A954C656062}"/>
              </a:ext>
            </a:extLst>
          </p:cNvPr>
          <p:cNvSpPr/>
          <p:nvPr/>
        </p:nvSpPr>
        <p:spPr>
          <a:xfrm>
            <a:off x="707923" y="1691151"/>
            <a:ext cx="5948515" cy="1848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346D96-8F79-090F-2036-8085FB3FEE34}"/>
              </a:ext>
            </a:extLst>
          </p:cNvPr>
          <p:cNvSpPr/>
          <p:nvPr/>
        </p:nvSpPr>
        <p:spPr>
          <a:xfrm>
            <a:off x="707924" y="3952571"/>
            <a:ext cx="5240594" cy="210410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E0DF9-4CA0-5257-B571-C25241B9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7529-1788-E07B-32F2-D6E6AA95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Interactive through terminal</a:t>
            </a:r>
          </a:p>
          <a:p>
            <a:pPr lvl="1"/>
            <a:r>
              <a:rPr lang="en-US" sz="2800" dirty="0"/>
              <a:t>File &amp; permission management</a:t>
            </a:r>
          </a:p>
          <a:p>
            <a:pPr lvl="1"/>
            <a:r>
              <a:rPr lang="en-US" sz="2800" dirty="0"/>
              <a:t>Browsing directories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Shell scripts</a:t>
            </a:r>
          </a:p>
          <a:p>
            <a:pPr lvl="1"/>
            <a:r>
              <a:rPr lang="en-US" sz="2800" dirty="0"/>
              <a:t>Automated routines</a:t>
            </a:r>
          </a:p>
          <a:p>
            <a:pPr lvl="1"/>
            <a:r>
              <a:rPr lang="en-US" sz="2800" dirty="0"/>
              <a:t>Pipelines linking programs</a:t>
            </a:r>
          </a:p>
          <a:p>
            <a:pPr lvl="1"/>
            <a:r>
              <a:rPr lang="en-US" sz="2800" b="1" dirty="0"/>
              <a:t>.</a:t>
            </a:r>
            <a:r>
              <a:rPr lang="en-US" sz="2800" b="1" dirty="0" err="1"/>
              <a:t>sh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FBC3F-524A-6E14-7283-8B2CEFA89386}"/>
              </a:ext>
            </a:extLst>
          </p:cNvPr>
          <p:cNvSpPr txBox="1"/>
          <p:nvPr/>
        </p:nvSpPr>
        <p:spPr>
          <a:xfrm>
            <a:off x="6597453" y="2231923"/>
            <a:ext cx="2318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Today:</a:t>
            </a:r>
          </a:p>
          <a:p>
            <a:r>
              <a:rPr lang="en-US" sz="3600" b="1" dirty="0"/>
              <a:t>one-liners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45A75-20DD-68F5-F0A9-10B4136D7F10}"/>
              </a:ext>
            </a:extLst>
          </p:cNvPr>
          <p:cNvSpPr txBox="1"/>
          <p:nvPr/>
        </p:nvSpPr>
        <p:spPr>
          <a:xfrm>
            <a:off x="5872322" y="4622593"/>
            <a:ext cx="3213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Next 2 classes</a:t>
            </a:r>
          </a:p>
        </p:txBody>
      </p:sp>
    </p:spTree>
    <p:extLst>
      <p:ext uri="{BB962C8B-B14F-4D97-AF65-F5344CB8AC3E}">
        <p14:creationId xmlns:p14="http://schemas.microsoft.com/office/powerpoint/2010/main" val="230022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7505-7CCF-BD63-A3E1-0BDA29F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a </a:t>
            </a:r>
            <a:r>
              <a:rPr lang="en-US" dirty="0" err="1"/>
              <a:t>linux</a:t>
            </a:r>
            <a:r>
              <a:rPr lang="en-US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3674-57A3-1200-1852-0A3E8ACE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standard setup:</a:t>
            </a:r>
          </a:p>
          <a:p>
            <a:endParaRPr lang="en-US" dirty="0"/>
          </a:p>
          <a:p>
            <a:r>
              <a:rPr lang="en-US" dirty="0"/>
              <a:t>Root</a:t>
            </a:r>
          </a:p>
          <a:p>
            <a:r>
              <a:rPr lang="en-US" dirty="0"/>
              <a:t>Dev</a:t>
            </a:r>
          </a:p>
          <a:p>
            <a:r>
              <a:rPr lang="en-US" dirty="0"/>
              <a:t>Scratch (1,2…)</a:t>
            </a:r>
          </a:p>
          <a:p>
            <a:r>
              <a:rPr lang="en-US" dirty="0"/>
              <a:t>Home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B86-9375-A757-2624-A3B77D15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8663-A9FC-B378-0253-043601A8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structure is formatted around spaces (like SQL) not parentheses (unlike Python)</a:t>
            </a:r>
          </a:p>
          <a:p>
            <a:endParaRPr lang="en-US" dirty="0"/>
          </a:p>
          <a:p>
            <a:r>
              <a:rPr lang="en-US" dirty="0"/>
              <a:t>Options (flags) denoted with dashes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mv  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fold1/foo.txt  fold2/bar.txt  home/</a:t>
            </a:r>
            <a:r>
              <a:rPr lang="en-US" dirty="0" err="1"/>
              <a:t>newFolder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(this moves foo and bar to home/</a:t>
            </a:r>
            <a:r>
              <a:rPr lang="en-US" dirty="0" err="1"/>
              <a:t>newFolder</a:t>
            </a:r>
            <a:r>
              <a:rPr lang="en-US" dirty="0"/>
              <a:t> and requires 	confirmation for overwrite)</a:t>
            </a:r>
          </a:p>
        </p:txBody>
      </p:sp>
    </p:spTree>
    <p:extLst>
      <p:ext uri="{BB962C8B-B14F-4D97-AF65-F5344CB8AC3E}">
        <p14:creationId xmlns:p14="http://schemas.microsoft.com/office/powerpoint/2010/main" val="338134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A7AA-BADE-C59C-2B79-D30B6B9C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2FF9-8847-7BB1-D0AB-C2C43DD5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cd</a:t>
            </a:r>
            <a:r>
              <a:rPr lang="en-US" sz="3200" dirty="0"/>
              <a:t> = current directory</a:t>
            </a:r>
          </a:p>
          <a:p>
            <a:pPr lvl="1"/>
            <a:r>
              <a:rPr lang="en-US" sz="2800" dirty="0"/>
              <a:t>Used for entering a new folder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b="1" dirty="0" err="1"/>
              <a:t>pwd</a:t>
            </a:r>
            <a:r>
              <a:rPr lang="en-US" sz="3200" dirty="0"/>
              <a:t> = print working directory</a:t>
            </a:r>
          </a:p>
          <a:p>
            <a:pPr lvl="1"/>
            <a:r>
              <a:rPr lang="en-US" sz="2800" dirty="0"/>
              <a:t> Returns current folder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576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1042</Words>
  <Application>Microsoft Office PowerPoint</Application>
  <PresentationFormat>Widescreen</PresentationFormat>
  <Paragraphs>186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LINUX shell</vt:lpstr>
      <vt:lpstr>Why LINUX Shell?</vt:lpstr>
      <vt:lpstr>Shell Scripting vs. High-Level languages</vt:lpstr>
      <vt:lpstr>Learning Objectives</vt:lpstr>
      <vt:lpstr>Using Shell</vt:lpstr>
      <vt:lpstr>Shell Coding</vt:lpstr>
      <vt:lpstr>Navigating a linux server</vt:lpstr>
      <vt:lpstr>Command Format</vt:lpstr>
      <vt:lpstr>Navigation Commands</vt:lpstr>
      <vt:lpstr>Navigation Commands</vt:lpstr>
      <vt:lpstr>File/Folder Creation</vt:lpstr>
      <vt:lpstr>Moving &amp; Copying Files</vt:lpstr>
      <vt:lpstr>Moving Files</vt:lpstr>
      <vt:lpstr>Moving &amp; Copying Files</vt:lpstr>
      <vt:lpstr>Practice: Allocate some files</vt:lpstr>
      <vt:lpstr>Brace Expansion</vt:lpstr>
      <vt:lpstr>Brace Expansion</vt:lpstr>
      <vt:lpstr>Brace Expansion</vt:lpstr>
      <vt:lpstr>Practice Together: Nested directory tree</vt:lpstr>
      <vt:lpstr>Finding directory contents</vt:lpstr>
      <vt:lpstr>Writing to a file</vt:lpstr>
      <vt:lpstr>Practice </vt:lpstr>
      <vt:lpstr>Variable Expansion</vt:lpstr>
      <vt:lpstr>Variable Expansion</vt:lpstr>
      <vt:lpstr>Practice Together</vt:lpstr>
      <vt:lpstr>Practice Together</vt:lpstr>
      <vt:lpstr>Learning Objectives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94</cp:revision>
  <dcterms:created xsi:type="dcterms:W3CDTF">2024-11-07T15:49:13Z</dcterms:created>
  <dcterms:modified xsi:type="dcterms:W3CDTF">2024-11-11T19:51:12Z</dcterms:modified>
</cp:coreProperties>
</file>