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0" r:id="rId3"/>
    <p:sldId id="257" r:id="rId4"/>
    <p:sldId id="260" r:id="rId5"/>
    <p:sldId id="261" r:id="rId6"/>
    <p:sldId id="259" r:id="rId7"/>
    <p:sldId id="262" r:id="rId8"/>
    <p:sldId id="263" r:id="rId9"/>
    <p:sldId id="258" r:id="rId10"/>
    <p:sldId id="264" r:id="rId11"/>
    <p:sldId id="265" r:id="rId12"/>
    <p:sldId id="266" r:id="rId13"/>
    <p:sldId id="268" r:id="rId14"/>
    <p:sldId id="277" r:id="rId15"/>
    <p:sldId id="267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545D1-46BB-4667-8335-5D7715683FD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65945-BE48-4B13-B8AF-F12EB9B5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65945-BE48-4B13-B8AF-F12EB9B5E8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5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7E49-D146-24B7-D7A5-460352396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A5E1F-3C84-5418-0D7D-C7C35762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1DBC4-27FF-51D7-1769-9580BAD1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12A6-3275-440C-B83F-3DF3545DE1D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BC613-4BDE-9E3A-F919-8993AAD0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7C2F-130C-3A6D-0773-D6795E37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C4C9-34E2-4FBC-B991-AF5D02A9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7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45CE-CD2E-5D53-6B41-4736B802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D40E7-2466-E429-4598-BFCEBC375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12E2-F8F9-754E-EF27-8250261D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12A6-3275-440C-B83F-3DF3545DE1D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C0AF-0441-9D1E-5BBD-3DE18536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15B3D-68FE-2EAE-694A-EA747D0A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C4C9-34E2-4FBC-B991-AF5D02A9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CAA74-006D-4E44-1778-CFD070D95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CA082-72D1-FDB8-B884-8129D9003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DA60-5675-7716-211C-E85199C9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12A6-3275-440C-B83F-3DF3545DE1D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138F-4C27-21F1-F06F-074D4F6F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3D57-230B-E5A5-7603-C7A4B645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C4C9-34E2-4FBC-B991-AF5D02A9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8052-36C2-4D99-8353-2FF23797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7118-97C7-276C-925E-5E30F813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3982-C122-249B-4A6B-F87F1F8F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12A6-3275-440C-B83F-3DF3545DE1D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F7C9-A57B-2F31-72C9-0C9E423C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0544-4DE9-49F7-254D-C7F30792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C4C9-34E2-4FBC-B991-AF5D02A9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6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4DFF-B696-ED7C-BA67-81FB008A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4031-D91B-F33E-AD96-CA37BD58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CDC4-30DE-F804-1FBA-28A73079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12A6-3275-440C-B83F-3DF3545DE1D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2D4E-2AE3-C95C-EAE8-0E83BC70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1E15-1F9F-E454-C6E9-A1138371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C4C9-34E2-4FBC-B991-AF5D02A9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6960-54A1-BB81-37DE-699B88F7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D7191-E077-D367-F327-DE2B0C306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64ABE-1C5B-DC84-87DD-D1706E364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6A443-C8A1-E47D-97B1-0CADE0CB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12A6-3275-440C-B83F-3DF3545DE1D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731B-43BE-ED01-D521-A99440E3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1D77-6992-A782-7052-94D47A93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C4C9-34E2-4FBC-B991-AF5D02A9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1BAD-5D74-8A0B-AE65-7A19B53C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5807-F202-4578-41DA-3A9BD0E8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7DE03-59E0-9F4B-1BD5-84C5A4C6C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1E36F-4E07-7554-3695-BDAF74C98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74430-1BE2-EE8D-02DD-0B131A65F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8736-9AA4-0859-2B9D-06AAC89D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12A6-3275-440C-B83F-3DF3545DE1D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FC91B-FF4A-5686-D2B3-D48A44D7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C10B5-EA3C-C8A1-EB19-400F3A9D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C4C9-34E2-4FBC-B991-AF5D02A9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1DBE-3414-C958-4E89-5A854962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3917C-AB58-81AD-7A3D-549BFD1E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12A6-3275-440C-B83F-3DF3545DE1D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628BB-4D0F-8120-659F-FDD75BD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F4D33-45AB-4356-5CFA-295B107C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C4C9-34E2-4FBC-B991-AF5D02A9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D7585-2765-3943-4BAE-2ED50FB1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12A6-3275-440C-B83F-3DF3545DE1D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72A92-01B8-FF0F-20A9-8E06D0CB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6BE00-105A-BFC1-627E-6EDC67B1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C4C9-34E2-4FBC-B991-AF5D02A9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BFCE-B280-CD60-FB59-4F2B9FFD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024D-35D5-5DDF-65F3-D04DC054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EDC8C-A46D-B0E7-C0D3-FCBC73ADB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49386-C331-449E-473A-2614624A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12A6-3275-440C-B83F-3DF3545DE1D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A01C-58AA-2F4F-86B0-87C6ECD9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3E10-555F-11EE-D31E-7633BC56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C4C9-34E2-4FBC-B991-AF5D02A9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BFE-C8A0-6B8F-D53B-BFBE8DD4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1B1E9-4EAB-3BE0-9776-CEF043364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1AECA-01B1-F474-DD58-862B99B5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95DCC-8A5F-6792-A223-9893E79A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12A6-3275-440C-B83F-3DF3545DE1D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6E45-4BAB-209C-420D-1FE46A1C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8DBC2-BDF8-2C7A-7DC4-5D582231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C4C9-34E2-4FBC-B991-AF5D02A9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5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3C605-37A5-D607-BADD-F6F1729D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286CB-77EE-6B56-9D7C-3F2E5E9C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E795-5E3E-F9F0-7F95-AF71AAB8B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D12A6-3275-440C-B83F-3DF3545DE1D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C891-ECF9-9742-2524-2A15AC9A4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4F4F-EFD2-7320-1E03-37DF18888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DC4C9-34E2-4FBC-B991-AF5D02A9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B03F65-76FC-1131-1BB1-C36B9828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3" y="1494505"/>
            <a:ext cx="5115332" cy="255766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504695A-922E-E259-3699-6DF6119F9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11.1.24</a:t>
            </a:r>
          </a:p>
        </p:txBody>
      </p:sp>
    </p:spTree>
    <p:extLst>
      <p:ext uri="{BB962C8B-B14F-4D97-AF65-F5344CB8AC3E}">
        <p14:creationId xmlns:p14="http://schemas.microsoft.com/office/powerpoint/2010/main" val="79683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C388-0364-BB8F-4459-6A5AB1C9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6BB6-DC73-F1AD-C812-84BB90D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we make predictions we go forward through the network</a:t>
            </a:r>
          </a:p>
          <a:p>
            <a:endParaRPr lang="en-US" dirty="0"/>
          </a:p>
          <a:p>
            <a:r>
              <a:rPr lang="en-US" dirty="0"/>
              <a:t>The final derivative is a gradient (since cost is 1d), but all intermediates are Jacobians (multidimensional).</a:t>
            </a:r>
          </a:p>
          <a:p>
            <a:endParaRPr lang="en-US" dirty="0"/>
          </a:p>
          <a:p>
            <a:r>
              <a:rPr lang="en-US" dirty="0"/>
              <a:t>Solution: Start with the last derivative (vector) and recurse backwards through the layers.</a:t>
            </a:r>
          </a:p>
        </p:txBody>
      </p:sp>
      <p:pic>
        <p:nvPicPr>
          <p:cNvPr id="6" name="Picture 2" descr="Neural network (machine learning) - Wikipedia">
            <a:extLst>
              <a:ext uri="{FF2B5EF4-FFF2-40B4-BE49-F238E27FC236}">
                <a16:creationId xmlns:a16="http://schemas.microsoft.com/office/drawing/2014/main" id="{623328BD-0BC5-4583-4ADD-234A19DB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11" y="1067012"/>
            <a:ext cx="2876551" cy="346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B832D0-8514-3E17-EEC5-555862F7318B}"/>
              </a:ext>
            </a:extLst>
          </p:cNvPr>
          <p:cNvCxnSpPr/>
          <p:nvPr/>
        </p:nvCxnSpPr>
        <p:spPr>
          <a:xfrm>
            <a:off x="8026211" y="934065"/>
            <a:ext cx="265471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F76E5E-EB52-0120-7604-4D686981ACB4}"/>
              </a:ext>
            </a:extLst>
          </p:cNvPr>
          <p:cNvCxnSpPr>
            <a:cxnSpLocks/>
          </p:cNvCxnSpPr>
          <p:nvPr/>
        </p:nvCxnSpPr>
        <p:spPr>
          <a:xfrm flipH="1">
            <a:off x="8026211" y="4530380"/>
            <a:ext cx="265471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DBF9C9-6A63-BBE9-3666-FCF47B7598FE}"/>
                  </a:ext>
                </a:extLst>
              </p:cNvPr>
              <p:cNvSpPr txBox="1"/>
              <p:nvPr/>
            </p:nvSpPr>
            <p:spPr>
              <a:xfrm>
                <a:off x="4579858" y="5491792"/>
                <a:ext cx="6481454" cy="1291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DBF9C9-6A63-BBE9-3666-FCF47B759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858" y="5491792"/>
                <a:ext cx="6481454" cy="1291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6DC385A-F565-A6B1-B36F-ED591E73CF55}"/>
              </a:ext>
            </a:extLst>
          </p:cNvPr>
          <p:cNvSpPr txBox="1"/>
          <p:nvPr/>
        </p:nvSpPr>
        <p:spPr>
          <a:xfrm>
            <a:off x="8144198" y="365124"/>
            <a:ext cx="2191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Predictions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31DBA-6D70-0AEB-1C47-CEF2F02CA6B6}"/>
              </a:ext>
            </a:extLst>
          </p:cNvPr>
          <p:cNvSpPr txBox="1"/>
          <p:nvPr/>
        </p:nvSpPr>
        <p:spPr>
          <a:xfrm>
            <a:off x="8034407" y="4549843"/>
            <a:ext cx="2864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Error Gradients</a:t>
            </a:r>
          </a:p>
        </p:txBody>
      </p:sp>
    </p:spTree>
    <p:extLst>
      <p:ext uri="{BB962C8B-B14F-4D97-AF65-F5344CB8AC3E}">
        <p14:creationId xmlns:p14="http://schemas.microsoft.com/office/powerpoint/2010/main" val="171658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8955-54BA-95CB-3124-C9E85F71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141874"/>
            <a:ext cx="10515600" cy="1325563"/>
          </a:xfrm>
        </p:spPr>
        <p:txBody>
          <a:bodyPr/>
          <a:lstStyle/>
          <a:p>
            <a:r>
              <a:rPr lang="en-US" dirty="0"/>
              <a:t>It’s just like a…</a:t>
            </a:r>
          </a:p>
        </p:txBody>
      </p:sp>
      <p:pic>
        <p:nvPicPr>
          <p:cNvPr id="5122" name="Picture 2" descr="The Cartoonish Origins Of The Dagwood Sandwich">
            <a:extLst>
              <a:ext uri="{FF2B5EF4-FFF2-40B4-BE49-F238E27FC236}">
                <a16:creationId xmlns:a16="http://schemas.microsoft.com/office/drawing/2014/main" id="{8E0D4463-DC5A-36FF-FE34-79EE7BAF1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31" y="2423653"/>
            <a:ext cx="7429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16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057F-D8F5-2FC6-B10E-C2288F219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6FC4-6DE0-88D1-FE2B-EC055B56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Program!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8F455-AB9C-58E0-7FB1-446496F6BB27}"/>
              </a:ext>
            </a:extLst>
          </p:cNvPr>
          <p:cNvSpPr txBox="1"/>
          <p:nvPr/>
        </p:nvSpPr>
        <p:spPr>
          <a:xfrm>
            <a:off x="550606" y="1779638"/>
            <a:ext cx="52822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def </a:t>
            </a:r>
            <a:r>
              <a:rPr lang="en-US" sz="3600" b="1" dirty="0" err="1"/>
              <a:t>func</a:t>
            </a:r>
            <a:r>
              <a:rPr lang="en-US" sz="3600" b="1" dirty="0"/>
              <a:t>(x, t=0):</a:t>
            </a:r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/>
              <a:t>	if  </a:t>
            </a:r>
            <a:r>
              <a:rPr lang="en-US" sz="3600" b="1" dirty="0" err="1">
                <a:solidFill>
                  <a:srgbClr val="FF0000"/>
                </a:solidFill>
              </a:rPr>
              <a:t>cond</a:t>
            </a:r>
            <a:r>
              <a:rPr lang="en-US" sz="3600" b="1" dirty="0"/>
              <a:t>  and t&lt;</a:t>
            </a:r>
            <a:r>
              <a:rPr lang="en-US" sz="3600" b="1" dirty="0" err="1"/>
              <a:t>tMax</a:t>
            </a:r>
            <a:r>
              <a:rPr lang="en-US" sz="3600" b="1" dirty="0"/>
              <a:t>:</a:t>
            </a:r>
          </a:p>
          <a:p>
            <a:r>
              <a:rPr lang="en-US" sz="3600" b="1" dirty="0"/>
              <a:t>	    	y = </a:t>
            </a:r>
            <a:r>
              <a:rPr lang="en-US" sz="3600" b="1" dirty="0" err="1"/>
              <a:t>func</a:t>
            </a:r>
            <a:r>
              <a:rPr lang="en-US" sz="3600" b="1" dirty="0"/>
              <a:t>(x,t+1)</a:t>
            </a:r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/>
              <a:t>	return    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EE716-6055-B042-6265-9B61A042EAED}"/>
              </a:ext>
            </a:extLst>
          </p:cNvPr>
          <p:cNvSpPr/>
          <p:nvPr/>
        </p:nvSpPr>
        <p:spPr>
          <a:xfrm>
            <a:off x="1592826" y="2500404"/>
            <a:ext cx="3018504" cy="596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0DC6C5-C085-D718-36C3-BB5F52101BA3}"/>
              </a:ext>
            </a:extLst>
          </p:cNvPr>
          <p:cNvSpPr/>
          <p:nvPr/>
        </p:nvSpPr>
        <p:spPr>
          <a:xfrm>
            <a:off x="1592826" y="4739225"/>
            <a:ext cx="3431458" cy="991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95932-5352-B32B-D895-84A74D360C4D}"/>
              </a:ext>
            </a:extLst>
          </p:cNvPr>
          <p:cNvSpPr/>
          <p:nvPr/>
        </p:nvSpPr>
        <p:spPr>
          <a:xfrm>
            <a:off x="7314264" y="5367381"/>
            <a:ext cx="3018504" cy="596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405B7F-46C0-C619-0325-E0C8A102BF0C}"/>
              </a:ext>
            </a:extLst>
          </p:cNvPr>
          <p:cNvSpPr/>
          <p:nvPr/>
        </p:nvSpPr>
        <p:spPr>
          <a:xfrm>
            <a:off x="7985035" y="4770624"/>
            <a:ext cx="3018504" cy="596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87863-5433-C562-4719-F151A92247F2}"/>
              </a:ext>
            </a:extLst>
          </p:cNvPr>
          <p:cNvSpPr/>
          <p:nvPr/>
        </p:nvSpPr>
        <p:spPr>
          <a:xfrm>
            <a:off x="8670960" y="4173867"/>
            <a:ext cx="3018504" cy="596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3C9AC6-5B99-E749-D2C4-8608558580A0}"/>
              </a:ext>
            </a:extLst>
          </p:cNvPr>
          <p:cNvSpPr/>
          <p:nvPr/>
        </p:nvSpPr>
        <p:spPr>
          <a:xfrm>
            <a:off x="8636237" y="3083640"/>
            <a:ext cx="3018504" cy="596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889F5-5F90-F3D6-0AC8-4D83D03A3412}"/>
              </a:ext>
            </a:extLst>
          </p:cNvPr>
          <p:cNvSpPr/>
          <p:nvPr/>
        </p:nvSpPr>
        <p:spPr>
          <a:xfrm>
            <a:off x="7950312" y="2485914"/>
            <a:ext cx="3018504" cy="596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54C36-D4D6-B33B-9DFD-3FB864E75E5E}"/>
              </a:ext>
            </a:extLst>
          </p:cNvPr>
          <p:cNvSpPr/>
          <p:nvPr/>
        </p:nvSpPr>
        <p:spPr>
          <a:xfrm>
            <a:off x="7314264" y="1894230"/>
            <a:ext cx="3018504" cy="596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856D51-4841-7212-4A59-9297DE6A3B2B}"/>
                  </a:ext>
                </a:extLst>
              </p:cNvPr>
              <p:cNvSpPr txBox="1"/>
              <p:nvPr/>
            </p:nvSpPr>
            <p:spPr>
              <a:xfrm>
                <a:off x="1884418" y="2504892"/>
                <a:ext cx="2435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856D51-4841-7212-4A59-9297DE6A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418" y="2504892"/>
                <a:ext cx="24353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0ECC4-82F5-E8D4-8DE1-B65C4313540D}"/>
                  </a:ext>
                </a:extLst>
              </p:cNvPr>
              <p:cNvSpPr txBox="1"/>
              <p:nvPr/>
            </p:nvSpPr>
            <p:spPr>
              <a:xfrm>
                <a:off x="1286840" y="4772738"/>
                <a:ext cx="4012747" cy="984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0ECC4-82F5-E8D4-8DE1-B65C43135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40" y="4772738"/>
                <a:ext cx="4012747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0682159-5076-2428-D00E-76C58F11F0C3}"/>
              </a:ext>
            </a:extLst>
          </p:cNvPr>
          <p:cNvSpPr txBox="1"/>
          <p:nvPr/>
        </p:nvSpPr>
        <p:spPr>
          <a:xfrm>
            <a:off x="7971494" y="5435845"/>
            <a:ext cx="177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Layer 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C0E5BA-C6AF-1130-D9CF-89E55F043825}"/>
              </a:ext>
            </a:extLst>
          </p:cNvPr>
          <p:cNvSpPr txBox="1"/>
          <p:nvPr/>
        </p:nvSpPr>
        <p:spPr>
          <a:xfrm>
            <a:off x="8801449" y="4907552"/>
            <a:ext cx="177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Layer 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8271C9-0A1B-E16C-0A83-45F7B8036C79}"/>
              </a:ext>
            </a:extLst>
          </p:cNvPr>
          <p:cNvSpPr txBox="1"/>
          <p:nvPr/>
        </p:nvSpPr>
        <p:spPr>
          <a:xfrm>
            <a:off x="9489939" y="4248390"/>
            <a:ext cx="177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Layer 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26CA58-0099-3CD8-6B09-4405A4605E55}"/>
              </a:ext>
            </a:extLst>
          </p:cNvPr>
          <p:cNvSpPr txBox="1"/>
          <p:nvPr/>
        </p:nvSpPr>
        <p:spPr>
          <a:xfrm>
            <a:off x="9439659" y="3198783"/>
            <a:ext cx="177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Layer 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FA8E8-0CC6-210C-0B57-B383465BA6E5}"/>
              </a:ext>
            </a:extLst>
          </p:cNvPr>
          <p:cNvSpPr txBox="1"/>
          <p:nvPr/>
        </p:nvSpPr>
        <p:spPr>
          <a:xfrm>
            <a:off x="9070080" y="2595030"/>
            <a:ext cx="177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Layer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A9D420-2CE2-C975-EDE4-CA3321F8D2F8}"/>
              </a:ext>
            </a:extLst>
          </p:cNvPr>
          <p:cNvSpPr txBox="1"/>
          <p:nvPr/>
        </p:nvSpPr>
        <p:spPr>
          <a:xfrm>
            <a:off x="8343468" y="1972840"/>
            <a:ext cx="177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Layer 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BAD8FC-B1B1-6071-7623-D7F6519BE575}"/>
              </a:ext>
            </a:extLst>
          </p:cNvPr>
          <p:cNvCxnSpPr/>
          <p:nvPr/>
        </p:nvCxnSpPr>
        <p:spPr>
          <a:xfrm>
            <a:off x="6606150" y="2176871"/>
            <a:ext cx="1236998" cy="138391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DA97F1-C2DA-20AD-D551-8D5EEA291B97}"/>
              </a:ext>
            </a:extLst>
          </p:cNvPr>
          <p:cNvCxnSpPr>
            <a:cxnSpLocks/>
          </p:cNvCxnSpPr>
          <p:nvPr/>
        </p:nvCxnSpPr>
        <p:spPr>
          <a:xfrm flipH="1">
            <a:off x="6653929" y="4220179"/>
            <a:ext cx="1236998" cy="138391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1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896F-DC9C-B53E-D00D-7E83551A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 / </a:t>
            </a:r>
            <a:r>
              <a:rPr lang="en-US" dirty="0" err="1"/>
              <a:t>AutoGrad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ABFE-97E8-6F0A-BD6C-5EA2FAE7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5181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Every computer operation is made of</a:t>
            </a:r>
            <a:r>
              <a:rPr lang="en-US" b="1"/>
              <a:t> lots </a:t>
            </a:r>
            <a:r>
              <a:rPr lang="en-US"/>
              <a:t>of little basic operations. </a:t>
            </a:r>
          </a:p>
          <a:p>
            <a:r>
              <a:rPr lang="en-US"/>
              <a:t>Complicated functions like tanh(x) are still computed using +,-,*,/,&amp;…</a:t>
            </a:r>
          </a:p>
          <a:p>
            <a:endParaRPr lang="en-US"/>
          </a:p>
          <a:p>
            <a:r>
              <a:rPr lang="en-US"/>
              <a:t>Automatic differentiation keeps track of these operations to calculate the chain-rule.</a:t>
            </a:r>
            <a:endParaRPr lang="en-US" dirty="0"/>
          </a:p>
        </p:txBody>
      </p:sp>
      <p:pic>
        <p:nvPicPr>
          <p:cNvPr id="8194" name="Picture 2" descr="Automatic differentiation from scratch | Emilio's Blog">
            <a:extLst>
              <a:ext uri="{FF2B5EF4-FFF2-40B4-BE49-F238E27FC236}">
                <a16:creationId xmlns:a16="http://schemas.microsoft.com/office/drawing/2014/main" id="{A5B8CCB5-BAF7-B6B3-A2D6-EC6BA7CA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16" y="2534264"/>
            <a:ext cx="7149013" cy="408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49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D1F1-F65A-A99A-0649-8F65E186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 / </a:t>
            </a:r>
            <a:r>
              <a:rPr lang="en-US" dirty="0" err="1"/>
              <a:t>AutoGrad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89A0-943D-2E12-303B-501D127CD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Autograd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numerical differentiation, it is exact</a:t>
            </a:r>
          </a:p>
          <a:p>
            <a:endParaRPr lang="en-US" dirty="0"/>
          </a:p>
          <a:p>
            <a:r>
              <a:rPr lang="en-US" dirty="0"/>
              <a:t>Technically it’s more exact than analytic since it’s </a:t>
            </a:r>
            <a:r>
              <a:rPr lang="en-US" dirty="0" err="1"/>
              <a:t>w.r.t.</a:t>
            </a:r>
            <a:r>
              <a:rPr lang="en-US" dirty="0"/>
              <a:t> how the machine approximates complex </a:t>
            </a:r>
            <a:r>
              <a:rPr lang="en-US" dirty="0" err="1"/>
              <a:t>fcts</a:t>
            </a:r>
            <a:r>
              <a:rPr lang="en-US" dirty="0"/>
              <a:t>.</a:t>
            </a:r>
          </a:p>
        </p:txBody>
      </p:sp>
      <p:pic>
        <p:nvPicPr>
          <p:cNvPr id="4" name="Picture 2" descr="Automatic differentiation from scratch | Emilio's Blog">
            <a:extLst>
              <a:ext uri="{FF2B5EF4-FFF2-40B4-BE49-F238E27FC236}">
                <a16:creationId xmlns:a16="http://schemas.microsoft.com/office/drawing/2014/main" id="{5CCA71F0-B5B6-18C1-F205-7740528C5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5625"/>
            <a:ext cx="5943600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67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7AE9-3541-043E-A399-FE41B29F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matters...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5287-E11A-546C-9EB8-E1C0BCCB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2471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PyTorch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based on NumPy, unlike everything else we’ve done so far.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needs </a:t>
            </a:r>
            <a:r>
              <a:rPr lang="en-US" b="1" dirty="0"/>
              <a:t>its own </a:t>
            </a:r>
            <a:r>
              <a:rPr lang="en-US" dirty="0"/>
              <a:t>objects to keep track of gradients, efficient memory.</a:t>
            </a:r>
          </a:p>
          <a:p>
            <a:endParaRPr lang="en-US" dirty="0"/>
          </a:p>
          <a:p>
            <a:r>
              <a:rPr lang="en-US" dirty="0"/>
              <a:t>Storing symbolic gradient operations is </a:t>
            </a:r>
            <a:r>
              <a:rPr lang="en-US" b="1" dirty="0"/>
              <a:t>fundamental</a:t>
            </a:r>
            <a:r>
              <a:rPr lang="en-US" dirty="0"/>
              <a:t> to the </a:t>
            </a:r>
            <a:r>
              <a:rPr lang="en-US" dirty="0" err="1"/>
              <a:t>PyTorch</a:t>
            </a:r>
            <a:r>
              <a:rPr lang="en-US" dirty="0"/>
              <a:t> tensor.</a:t>
            </a:r>
          </a:p>
          <a:p>
            <a:endParaRPr lang="en-US" dirty="0"/>
          </a:p>
          <a:p>
            <a:r>
              <a:rPr lang="en-US" dirty="0"/>
              <a:t>Also, easy transition to CUDA (GPU)</a:t>
            </a:r>
          </a:p>
        </p:txBody>
      </p:sp>
    </p:spTree>
    <p:extLst>
      <p:ext uri="{BB962C8B-B14F-4D97-AF65-F5344CB8AC3E}">
        <p14:creationId xmlns:p14="http://schemas.microsoft.com/office/powerpoint/2010/main" val="368044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4F16-89B8-8C31-420E-F3A3CD35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13D3-18F2-5CF8-990E-E3423A4C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70575" cy="4351338"/>
          </a:xfrm>
        </p:spPr>
        <p:txBody>
          <a:bodyPr/>
          <a:lstStyle/>
          <a:p>
            <a:r>
              <a:rPr lang="en-US" dirty="0"/>
              <a:t>Tensor=multidimensional array</a:t>
            </a:r>
          </a:p>
          <a:p>
            <a:pPr marL="0" indent="0">
              <a:buNone/>
            </a:pPr>
            <a:r>
              <a:rPr lang="en-US" dirty="0"/>
              <a:t>(not really, don’t say this to a real mathematician/theoretical physicist)</a:t>
            </a:r>
          </a:p>
          <a:p>
            <a:r>
              <a:rPr lang="en-US" dirty="0"/>
              <a:t>Manual tensors are built like </a:t>
            </a:r>
            <a:r>
              <a:rPr lang="en-US" dirty="0" err="1"/>
              <a:t>numPy</a:t>
            </a:r>
            <a:r>
              <a:rPr lang="en-US" dirty="0"/>
              <a:t> (below), but otherwise Torch uses parentheses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204FD-3102-9B8F-D592-6E347DC4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18" y="4117773"/>
            <a:ext cx="8177202" cy="1230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0B3DF9-0FC7-F4A6-5095-97EAB985E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38" y="5348749"/>
            <a:ext cx="5303582" cy="13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5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5B02-60BD-8FBA-7DC9-502A9916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85A5-ACF6-6C05-C9FE-DD69F1BD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Torch uses separate arguments (instead of lists) for specifying dimensions, unlike </a:t>
            </a:r>
            <a:r>
              <a:rPr lang="en-US" dirty="0" err="1"/>
              <a:t>numPy</a:t>
            </a:r>
            <a:r>
              <a:rPr lang="en-US" dirty="0"/>
              <a:t> (but like </a:t>
            </a:r>
            <a:r>
              <a:rPr lang="en-US" dirty="0" err="1"/>
              <a:t>np.random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C1107-EB02-5B7B-8EA6-C8BB5044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96" y="3247063"/>
            <a:ext cx="6327872" cy="186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1EA3-E1CB-ED33-323C-6DECFA54B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FAA9-F40B-6BF8-F5B7-784BFA33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AA4D-201C-E8E6-4437-8527A78D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Torch uses separate arguments (instead of lists) for specifying dimensions, unlike </a:t>
            </a:r>
            <a:r>
              <a:rPr lang="en-US" dirty="0" err="1"/>
              <a:t>numPy</a:t>
            </a:r>
            <a:r>
              <a:rPr lang="en-US" dirty="0"/>
              <a:t> (but like </a:t>
            </a:r>
            <a:r>
              <a:rPr lang="en-US" dirty="0" err="1"/>
              <a:t>np.random</a:t>
            </a:r>
            <a:r>
              <a:rPr lang="en-US" dirty="0"/>
              <a:t>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A2C3-9F30-D041-B462-78641D19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76" y="3098114"/>
            <a:ext cx="7352094" cy="146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2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E961C-6718-306D-BD3F-3D8CA6C7B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64DD-B5BF-408C-2A66-BF6F5395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differentiation / AutoGrad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37D6-F3FF-6103-4962-C6D6BB1E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5181" cy="4351338"/>
          </a:xfrm>
        </p:spPr>
        <p:txBody>
          <a:bodyPr>
            <a:normAutofit/>
          </a:bodyPr>
          <a:lstStyle/>
          <a:p>
            <a:r>
              <a:rPr lang="en-US" dirty="0"/>
              <a:t>You need to specify which tensors you want gradients.</a:t>
            </a:r>
          </a:p>
          <a:p>
            <a:endParaRPr lang="en-US" dirty="0"/>
          </a:p>
          <a:p>
            <a:r>
              <a:rPr lang="en-US" dirty="0"/>
              <a:t>You don’t need gradients </a:t>
            </a:r>
            <a:r>
              <a:rPr lang="en-US" dirty="0" err="1"/>
              <a:t>w.r.t.</a:t>
            </a:r>
            <a:r>
              <a:rPr lang="en-US" dirty="0"/>
              <a:t> input data for instance</a:t>
            </a:r>
          </a:p>
        </p:txBody>
      </p:sp>
      <p:pic>
        <p:nvPicPr>
          <p:cNvPr id="8194" name="Picture 2" descr="Automatic differentiation from scratch | Emilio's Blog">
            <a:extLst>
              <a:ext uri="{FF2B5EF4-FFF2-40B4-BE49-F238E27FC236}">
                <a16:creationId xmlns:a16="http://schemas.microsoft.com/office/drawing/2014/main" id="{FB40BFA4-A075-A3F2-5D59-81C8B89E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82" y="1348081"/>
            <a:ext cx="6374724" cy="36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907630-7309-634D-61BE-05F490C32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6" y="4399602"/>
            <a:ext cx="9724876" cy="11823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13A631-6963-0F5D-CC8A-B1EBEA363EC9}"/>
              </a:ext>
            </a:extLst>
          </p:cNvPr>
          <p:cNvSpPr/>
          <p:nvPr/>
        </p:nvSpPr>
        <p:spPr>
          <a:xfrm>
            <a:off x="3274141" y="4990780"/>
            <a:ext cx="6597445" cy="51294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BE088-378F-29FF-C93E-3D620B273140}"/>
              </a:ext>
            </a:extLst>
          </p:cNvPr>
          <p:cNvSpPr txBox="1"/>
          <p:nvPr/>
        </p:nvSpPr>
        <p:spPr>
          <a:xfrm>
            <a:off x="692453" y="5757637"/>
            <a:ext cx="10158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had to specify that these are float-type to use gradients (not defined for int)</a:t>
            </a:r>
          </a:p>
          <a:p>
            <a:r>
              <a:rPr lang="en-US" sz="2400" dirty="0"/>
              <a:t>Alternatively I could have written 1.0, 2.0 etc.</a:t>
            </a:r>
          </a:p>
        </p:txBody>
      </p:sp>
    </p:spTree>
    <p:extLst>
      <p:ext uri="{BB962C8B-B14F-4D97-AF65-F5344CB8AC3E}">
        <p14:creationId xmlns:p14="http://schemas.microsoft.com/office/powerpoint/2010/main" val="369706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1F9-AC5E-CD63-210E-981DE505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Install (if you haven’t already)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CB0B-6848-AF6D-A27F-3DEB2025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use a local GPU, you need to install CUDA Toolkit</a:t>
            </a:r>
          </a:p>
          <a:p>
            <a:r>
              <a:rPr lang="en-US" dirty="0" err="1"/>
              <a:t>PyTorch</a:t>
            </a:r>
            <a:r>
              <a:rPr lang="en-US" dirty="0"/>
              <a:t> only uses the 12.4 and earlier releases</a:t>
            </a:r>
          </a:p>
          <a:p>
            <a:endParaRPr lang="en-US" dirty="0"/>
          </a:p>
          <a:p>
            <a:r>
              <a:rPr lang="en-US" dirty="0"/>
              <a:t>Instructions:   </a:t>
            </a:r>
            <a:r>
              <a:rPr lang="en-US" dirty="0">
                <a:hlinkClick r:id="rId2"/>
              </a:rPr>
              <a:t>https://pytorch.org/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C44D7-36DB-393F-FE05-26A4A3BA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866"/>
          <a:stretch/>
        </p:blipFill>
        <p:spPr>
          <a:xfrm>
            <a:off x="1129535" y="3792050"/>
            <a:ext cx="7798155" cy="28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54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231C-D9FA-FEE5-F7AD-36B3CC18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Quadratic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5D6E8E-D1D7-5E84-5EAC-004FCACC16DA}"/>
                  </a:ext>
                </a:extLst>
              </p:cNvPr>
              <p:cNvSpPr txBox="1"/>
              <p:nvPr/>
            </p:nvSpPr>
            <p:spPr>
              <a:xfrm>
                <a:off x="1127882" y="2101644"/>
                <a:ext cx="4780732" cy="1250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5D6E8E-D1D7-5E84-5EAC-004FCACC1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82" y="2101644"/>
                <a:ext cx="4780732" cy="1250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1989F-2DEE-6A90-2A69-880B9417F759}"/>
                  </a:ext>
                </a:extLst>
              </p:cNvPr>
              <p:cNvSpPr txBox="1"/>
              <p:nvPr/>
            </p:nvSpPr>
            <p:spPr>
              <a:xfrm>
                <a:off x="1127882" y="3575374"/>
                <a:ext cx="2014333" cy="105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1989F-2DEE-6A90-2A69-880B9417F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82" y="3575374"/>
                <a:ext cx="2014333" cy="1053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6BB927-38F3-AEEE-9C1A-7480EB4B7531}"/>
                  </a:ext>
                </a:extLst>
              </p:cNvPr>
              <p:cNvSpPr txBox="1"/>
              <p:nvPr/>
            </p:nvSpPr>
            <p:spPr>
              <a:xfrm>
                <a:off x="3635114" y="3581640"/>
                <a:ext cx="3223255" cy="105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6BB927-38F3-AEEE-9C1A-7480EB4B7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114" y="3581640"/>
                <a:ext cx="3223255" cy="1053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206659-CFAF-3D18-3F45-22DF0997E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051" y="1533504"/>
            <a:ext cx="4066111" cy="288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9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6B3A-412B-015C-2A86-E9971C18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Quadratic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D293B-ABEE-E2ED-0A4F-BF71236F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09" y="1478482"/>
            <a:ext cx="8724265" cy="1595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AE17CD-FB2D-9110-12EA-D8432B89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0" y="3516731"/>
            <a:ext cx="3943452" cy="1247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F46389-C912-417D-C2E8-02E22028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09" y="5379518"/>
            <a:ext cx="8660590" cy="9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2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8281-566C-929F-E315-98446DD3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Quadratic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BA71E-03C0-C2B1-AA81-EACE9941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9820"/>
            <a:ext cx="4462861" cy="10668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59BBE-86DD-91F3-38D7-89B127284BA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01061" y="1862692"/>
            <a:ext cx="1414371" cy="47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6CBFD3-B7A9-9C6B-51F0-B1CF0AD42D34}"/>
              </a:ext>
            </a:extLst>
          </p:cNvPr>
          <p:cNvSpPr txBox="1"/>
          <p:nvPr/>
        </p:nvSpPr>
        <p:spPr>
          <a:xfrm>
            <a:off x="6715432" y="1170194"/>
            <a:ext cx="5191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call computes gradients and attaches to all of my related tensors (with </a:t>
            </a:r>
            <a:r>
              <a:rPr lang="en-US" sz="2800" dirty="0" err="1"/>
              <a:t>requires_grad</a:t>
            </a:r>
            <a:r>
              <a:rPr lang="en-US" sz="2800" dirty="0"/>
              <a:t>)!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9CB565-89F4-89E3-9325-E0DBE56FB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7" y="2700614"/>
            <a:ext cx="4139266" cy="11462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B5577D-8BCC-D44F-8D62-39E805C3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37"/>
          <a:stretch/>
        </p:blipFill>
        <p:spPr>
          <a:xfrm>
            <a:off x="822047" y="3810250"/>
            <a:ext cx="3128244" cy="15327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5993CC-2783-57D7-823E-94120832C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496" y="3668078"/>
            <a:ext cx="4386430" cy="15327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B356AE-F832-0FC8-998C-4E018C6FB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434" y="2607889"/>
            <a:ext cx="3456174" cy="1163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D4EF09-8127-DB22-B92B-187FED5BB2F2}"/>
                  </a:ext>
                </a:extLst>
              </p:cNvPr>
              <p:cNvSpPr txBox="1"/>
              <p:nvPr/>
            </p:nvSpPr>
            <p:spPr>
              <a:xfrm>
                <a:off x="7524478" y="5166687"/>
                <a:ext cx="2014333" cy="105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D4EF09-8127-DB22-B92B-187FED5BB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478" y="5166687"/>
                <a:ext cx="2014333" cy="10533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843ECA-82B9-912B-DCB0-D2F8E99947CE}"/>
                  </a:ext>
                </a:extLst>
              </p:cNvPr>
              <p:cNvSpPr txBox="1"/>
              <p:nvPr/>
            </p:nvSpPr>
            <p:spPr>
              <a:xfrm>
                <a:off x="1224752" y="5312650"/>
                <a:ext cx="3223255" cy="105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843ECA-82B9-912B-DCB0-D2F8E999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752" y="5312650"/>
                <a:ext cx="3223255" cy="10533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11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6454-0241-018B-3A6B-841A83FF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Objects 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01E5-BFCE-1ACA-F034-869346A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0923" cy="4351338"/>
          </a:xfrm>
        </p:spPr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likes everything upfront in the dataset instead of specifying stuff later.</a:t>
            </a:r>
          </a:p>
          <a:p>
            <a:endParaRPr lang="en-US" dirty="0"/>
          </a:p>
          <a:p>
            <a:r>
              <a:rPr lang="en-US" dirty="0"/>
              <a:t>This is makes it easier to apply lots of models to the same data (minimal model specification)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A12D3-5A23-279A-BCA5-15CB6E4ED3EB}"/>
              </a:ext>
            </a:extLst>
          </p:cNvPr>
          <p:cNvSpPr txBox="1"/>
          <p:nvPr/>
        </p:nvSpPr>
        <p:spPr>
          <a:xfrm>
            <a:off x="7546522" y="1367522"/>
            <a:ext cx="2249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BE181-AE2B-8364-3EF2-17F53E87EEE3}"/>
              </a:ext>
            </a:extLst>
          </p:cNvPr>
          <p:cNvSpPr txBox="1"/>
          <p:nvPr/>
        </p:nvSpPr>
        <p:spPr>
          <a:xfrm>
            <a:off x="7275871" y="2693085"/>
            <a:ext cx="315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PyTorch</a:t>
            </a:r>
            <a:r>
              <a:rPr lang="en-US" sz="3600" dirty="0"/>
              <a:t> Tensor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E5E88-9CC5-8D5E-7819-51E4EF973658}"/>
              </a:ext>
            </a:extLst>
          </p:cNvPr>
          <p:cNvSpPr txBox="1"/>
          <p:nvPr/>
        </p:nvSpPr>
        <p:spPr>
          <a:xfrm>
            <a:off x="7275871" y="3844718"/>
            <a:ext cx="2980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Dataset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25ABA-B3BD-1A59-22AF-AD754FE7910A}"/>
              </a:ext>
            </a:extLst>
          </p:cNvPr>
          <p:cNvSpPr txBox="1"/>
          <p:nvPr/>
        </p:nvSpPr>
        <p:spPr>
          <a:xfrm>
            <a:off x="7362529" y="5099843"/>
            <a:ext cx="2617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Loader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251936-820D-AFF4-86DB-C14F8A76357B}"/>
              </a:ext>
            </a:extLst>
          </p:cNvPr>
          <p:cNvCxnSpPr>
            <a:stCxn id="5" idx="2"/>
          </p:cNvCxnSpPr>
          <p:nvPr/>
        </p:nvCxnSpPr>
        <p:spPr>
          <a:xfrm>
            <a:off x="8671381" y="2013853"/>
            <a:ext cx="0" cy="67923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F0CF1E-9034-5EB7-4CAB-26D182CAF2F3}"/>
              </a:ext>
            </a:extLst>
          </p:cNvPr>
          <p:cNvCxnSpPr/>
          <p:nvPr/>
        </p:nvCxnSpPr>
        <p:spPr>
          <a:xfrm>
            <a:off x="8695291" y="3289161"/>
            <a:ext cx="0" cy="67923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F8BD6A-E157-34F3-D2C6-011F242D5FFC}"/>
              </a:ext>
            </a:extLst>
          </p:cNvPr>
          <p:cNvCxnSpPr/>
          <p:nvPr/>
        </p:nvCxnSpPr>
        <p:spPr>
          <a:xfrm>
            <a:off x="8695291" y="4491049"/>
            <a:ext cx="0" cy="67923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6EDBC-C242-DB58-1F43-C684236FF7B3}"/>
              </a:ext>
            </a:extLst>
          </p:cNvPr>
          <p:cNvSpPr/>
          <p:nvPr/>
        </p:nvSpPr>
        <p:spPr>
          <a:xfrm>
            <a:off x="7197213" y="3968393"/>
            <a:ext cx="3392129" cy="17777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7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6340-1778-CBD9-F615-3FE3A4A0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Class: 3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CE37-6806-8439-290E-1F161980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98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(like everything else)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F9444-5051-F506-3E3F-09DA5ADD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36" y="5346034"/>
            <a:ext cx="5132065" cy="96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622F8-3989-E394-FD7A-6420078DC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36" y="2165121"/>
            <a:ext cx="9203167" cy="270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80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2F9F-A67E-DF3E-74E3-2AF70867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Class: 3 parts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53C582-A47D-A53F-1AB9-AC90D23A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__</a:t>
            </a:r>
            <a:r>
              <a:rPr lang="en-US" dirty="0" err="1"/>
              <a:t>getitem</a:t>
            </a:r>
            <a:r>
              <a:rPr lang="en-US" dirty="0"/>
              <a:t>__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740750-1629-13C3-3C79-FC83823A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1453"/>
            <a:ext cx="8975320" cy="18169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6233D9-1F8D-0D00-8B56-1FEF5023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5" y="4557558"/>
            <a:ext cx="11144960" cy="14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2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B887-B75D-0642-8210-FD8E7CF0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D1191-1684-ABB1-DA52-57E68FD4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0508"/>
            <a:ext cx="5634601" cy="1152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F99522-5A70-601F-9373-91B8482B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80400"/>
            <a:ext cx="7299614" cy="3112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CE7CFA-6571-5E1F-FD70-5BECB2525FA9}"/>
              </a:ext>
            </a:extLst>
          </p:cNvPr>
          <p:cNvSpPr/>
          <p:nvPr/>
        </p:nvSpPr>
        <p:spPr>
          <a:xfrm>
            <a:off x="1936955" y="4268042"/>
            <a:ext cx="5869858" cy="71775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DFF66-7B91-1922-332C-13C5ADAE7BD0}"/>
              </a:ext>
            </a:extLst>
          </p:cNvPr>
          <p:cNvCxnSpPr>
            <a:endCxn id="11" idx="3"/>
          </p:cNvCxnSpPr>
          <p:nvPr/>
        </p:nvCxnSpPr>
        <p:spPr>
          <a:xfrm flipH="1">
            <a:off x="7806813" y="3529781"/>
            <a:ext cx="1229032" cy="109713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3D41C8-5A67-244A-EEE0-0DBFDB37D176}"/>
              </a:ext>
            </a:extLst>
          </p:cNvPr>
          <p:cNvSpPr txBox="1"/>
          <p:nvPr/>
        </p:nvSpPr>
        <p:spPr>
          <a:xfrm>
            <a:off x="8878530" y="2512142"/>
            <a:ext cx="2654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connection matrices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F976F3-9DFB-3D31-0CE4-678E7A2946C6}"/>
              </a:ext>
            </a:extLst>
          </p:cNvPr>
          <p:cNvSpPr/>
          <p:nvPr/>
        </p:nvSpPr>
        <p:spPr>
          <a:xfrm>
            <a:off x="1936955" y="5409709"/>
            <a:ext cx="6200858" cy="71775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B4ED0C-3E94-8AB4-983F-1D574FF6FE37}"/>
              </a:ext>
            </a:extLst>
          </p:cNvPr>
          <p:cNvCxnSpPr/>
          <p:nvPr/>
        </p:nvCxnSpPr>
        <p:spPr>
          <a:xfrm flipH="1">
            <a:off x="8137813" y="4700284"/>
            <a:ext cx="1229032" cy="109713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EFC785-0EEF-C0E4-627D-B0976332B327}"/>
              </a:ext>
            </a:extLst>
          </p:cNvPr>
          <p:cNvSpPr txBox="1"/>
          <p:nvPr/>
        </p:nvSpPr>
        <p:spPr>
          <a:xfrm>
            <a:off x="9366845" y="4004831"/>
            <a:ext cx="2654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nonlinearity is </a:t>
            </a:r>
            <a:r>
              <a:rPr lang="en-US" sz="2800" dirty="0" err="1"/>
              <a:t>relu</a:t>
            </a:r>
            <a:r>
              <a:rPr lang="en-US" sz="2800" dirty="0"/>
              <a:t>, second is sigmoid</a:t>
            </a:r>
          </a:p>
        </p:txBody>
      </p:sp>
    </p:spTree>
    <p:extLst>
      <p:ext uri="{BB962C8B-B14F-4D97-AF65-F5344CB8AC3E}">
        <p14:creationId xmlns:p14="http://schemas.microsoft.com/office/powerpoint/2010/main" val="359672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D253-B236-14B6-014F-2AA28B95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F31B-EBDF-470B-9072-A6405544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EEAED-D80D-D937-D958-84A7DAAA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28" y="2023201"/>
            <a:ext cx="8811843" cy="12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5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A9B6-B856-7111-F3B6-32E6BD62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2FDEA-FE0A-D648-46A2-5B73F63BC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98689"/>
            <a:ext cx="8943225" cy="39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44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B259-9E94-1985-296A-5986C33E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</p:spTree>
    <p:extLst>
      <p:ext uri="{BB962C8B-B14F-4D97-AF65-F5344CB8AC3E}">
        <p14:creationId xmlns:p14="http://schemas.microsoft.com/office/powerpoint/2010/main" val="108205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18A4-DA5F-787A-DC56-31E9266B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E5F7-CF02-2DD1-E132-557BCD8F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err="1"/>
              <a:t>AutoGrad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Tensors</a:t>
            </a:r>
          </a:p>
          <a:p>
            <a:endParaRPr lang="en-US" sz="3600" dirty="0"/>
          </a:p>
          <a:p>
            <a:r>
              <a:rPr lang="en-US" sz="3600" dirty="0"/>
              <a:t>Neural Network Architectures</a:t>
            </a:r>
          </a:p>
          <a:p>
            <a:endParaRPr lang="en-US" sz="3600" dirty="0"/>
          </a:p>
          <a:p>
            <a:r>
              <a:rPr lang="en-US" sz="3600" dirty="0"/>
              <a:t>Pretrained</a:t>
            </a:r>
          </a:p>
          <a:p>
            <a:endParaRPr lang="en-US" sz="3600" dirty="0"/>
          </a:p>
          <a:p>
            <a:r>
              <a:rPr lang="en-US" sz="3600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79760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9DB81-D02E-48DF-2105-E232E003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5AB9B-7F5E-75AF-0CF6-4480C468C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7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7B39F18-19BF-305B-DAE5-1992F77B6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755" y="4333890"/>
            <a:ext cx="3597604" cy="2430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FAFFC-D425-F22C-87CE-949D4DEA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C810-7189-4B1E-3FEB-6D2C0E3A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76252" cy="4351338"/>
          </a:xfrm>
        </p:spPr>
        <p:txBody>
          <a:bodyPr/>
          <a:lstStyle/>
          <a:p>
            <a:r>
              <a:rPr lang="en-US" dirty="0"/>
              <a:t>Universal Approximators</a:t>
            </a:r>
          </a:p>
          <a:p>
            <a:endParaRPr lang="en-US" dirty="0"/>
          </a:p>
          <a:p>
            <a:r>
              <a:rPr lang="en-US" dirty="0"/>
              <a:t>Compositions and linear mixing of simple functions to approximate complex ones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AEAC-1877-5F32-BBC9-8AF39A1F1C1E}"/>
              </a:ext>
            </a:extLst>
          </p:cNvPr>
          <p:cNvGrpSpPr/>
          <p:nvPr/>
        </p:nvGrpSpPr>
        <p:grpSpPr>
          <a:xfrm>
            <a:off x="5544165" y="953729"/>
            <a:ext cx="1751370" cy="4735461"/>
            <a:chOff x="5298359" y="668312"/>
            <a:chExt cx="2400300" cy="5591149"/>
          </a:xfrm>
        </p:grpSpPr>
        <p:pic>
          <p:nvPicPr>
            <p:cNvPr id="3074" name="Picture 2" descr="Sigmoid function - Wikipedia">
              <a:extLst>
                <a:ext uri="{FF2B5EF4-FFF2-40B4-BE49-F238E27FC236}">
                  <a16:creationId xmlns:a16="http://schemas.microsoft.com/office/drawing/2014/main" id="{42C391A8-9D42-B762-04D9-DE78586A1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359" y="4659261"/>
              <a:ext cx="24003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Sigmoid function - Wikipedia">
              <a:extLst>
                <a:ext uri="{FF2B5EF4-FFF2-40B4-BE49-F238E27FC236}">
                  <a16:creationId xmlns:a16="http://schemas.microsoft.com/office/drawing/2014/main" id="{6EDA2C96-1E9C-0404-5FD6-16B93D021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359" y="2628900"/>
              <a:ext cx="24003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Sigmoid function - Wikipedia">
              <a:extLst>
                <a:ext uri="{FF2B5EF4-FFF2-40B4-BE49-F238E27FC236}">
                  <a16:creationId xmlns:a16="http://schemas.microsoft.com/office/drawing/2014/main" id="{632387A5-F41A-672E-AA79-84A322F5CA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359" y="668312"/>
              <a:ext cx="24003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 descr="Sigmoid function - Wikipedia">
            <a:extLst>
              <a:ext uri="{FF2B5EF4-FFF2-40B4-BE49-F238E27FC236}">
                <a16:creationId xmlns:a16="http://schemas.microsoft.com/office/drawing/2014/main" id="{3388446D-F14F-8D5E-F1DB-F55A8FC79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755" y="2614262"/>
            <a:ext cx="1962113" cy="13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AB2EEAF-4CD1-3265-347D-DFFE58F6011A}"/>
              </a:ext>
            </a:extLst>
          </p:cNvPr>
          <p:cNvSpPr/>
          <p:nvPr/>
        </p:nvSpPr>
        <p:spPr>
          <a:xfrm>
            <a:off x="8141112" y="3076569"/>
            <a:ext cx="387146" cy="4227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53A9E-31E6-3F68-032E-CC2CE0C246A9}"/>
              </a:ext>
            </a:extLst>
          </p:cNvPr>
          <p:cNvSpPr txBox="1"/>
          <p:nvPr/>
        </p:nvSpPr>
        <p:spPr>
          <a:xfrm>
            <a:off x="8098975" y="2937969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DE70D-ECDD-11E2-8BBD-D9A2DC480063}"/>
              </a:ext>
            </a:extLst>
          </p:cNvPr>
          <p:cNvCxnSpPr>
            <a:cxnSpLocks/>
            <a:stCxn id="3074" idx="3"/>
            <a:endCxn id="9" idx="2"/>
          </p:cNvCxnSpPr>
          <p:nvPr/>
        </p:nvCxnSpPr>
        <p:spPr>
          <a:xfrm flipV="1">
            <a:off x="7295535" y="3645855"/>
            <a:ext cx="1032830" cy="1365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C6DAF1-4237-113E-8587-A54C8BC817C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228551" y="1557777"/>
            <a:ext cx="1099814" cy="1380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B8FD0F-A335-3870-2E85-B82D9B769E1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295535" y="3291912"/>
            <a:ext cx="803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84125C-8198-79FE-5757-640D525E14C4}"/>
              </a:ext>
            </a:extLst>
          </p:cNvPr>
          <p:cNvSpPr txBox="1"/>
          <p:nvPr/>
        </p:nvSpPr>
        <p:spPr>
          <a:xfrm>
            <a:off x="8337755" y="5058031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EEC3F3-536F-0682-8C96-A42097E73D5F}"/>
              </a:ext>
            </a:extLst>
          </p:cNvPr>
          <p:cNvSpPr txBox="1"/>
          <p:nvPr/>
        </p:nvSpPr>
        <p:spPr>
          <a:xfrm>
            <a:off x="7977658" y="2155001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2AB2E-EBA9-D1D0-745D-47FC006DF94A}"/>
              </a:ext>
            </a:extLst>
          </p:cNvPr>
          <p:cNvSpPr txBox="1"/>
          <p:nvPr/>
        </p:nvSpPr>
        <p:spPr>
          <a:xfrm>
            <a:off x="7380031" y="28143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B470E4-2D15-CE96-A5CB-D382AF438B66}"/>
              </a:ext>
            </a:extLst>
          </p:cNvPr>
          <p:cNvSpPr txBox="1"/>
          <p:nvPr/>
        </p:nvSpPr>
        <p:spPr>
          <a:xfrm>
            <a:off x="8031567" y="37824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5283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C9C26-6A74-FFEE-792C-7755B7ED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2670-302F-08EF-A0CB-BD3FA1C3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4AD9-119A-5A21-2086-A9ACF2B1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220" cy="4351338"/>
          </a:xfrm>
        </p:spPr>
        <p:txBody>
          <a:bodyPr>
            <a:normAutofit/>
          </a:bodyPr>
          <a:lstStyle/>
          <a:p>
            <a:r>
              <a:rPr lang="en-US" dirty="0"/>
              <a:t>2 Parts: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Activation function (nonlinearity)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Connection weights (matrices)</a:t>
            </a:r>
          </a:p>
          <a:p>
            <a:pPr marL="0" indent="0">
              <a:buNone/>
            </a:pPr>
            <a:r>
              <a:rPr lang="en-US" dirty="0"/>
              <a:t>(I’m including “bias” terms here)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want to optimize the </a:t>
            </a:r>
            <a:r>
              <a:rPr lang="en-US" b="1" dirty="0"/>
              <a:t>weights</a:t>
            </a:r>
          </a:p>
        </p:txBody>
      </p:sp>
      <p:pic>
        <p:nvPicPr>
          <p:cNvPr id="4" name="Picture 2" descr="Sigmoid function - Wikipedia">
            <a:extLst>
              <a:ext uri="{FF2B5EF4-FFF2-40B4-BE49-F238E27FC236}">
                <a16:creationId xmlns:a16="http://schemas.microsoft.com/office/drawing/2014/main" id="{18A14AC6-CCFC-4B89-703F-93CD55DB5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10845"/>
            <a:ext cx="1962113" cy="13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440F7-B866-085C-2177-7989D865337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058113" y="1464883"/>
            <a:ext cx="981056" cy="993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Neural network (machine learning) - Wikipedia">
            <a:extLst>
              <a:ext uri="{FF2B5EF4-FFF2-40B4-BE49-F238E27FC236}">
                <a16:creationId xmlns:a16="http://schemas.microsoft.com/office/drawing/2014/main" id="{7DBF2DE2-F414-220C-C1B8-F214D187D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476" y="2109080"/>
            <a:ext cx="3756844" cy="4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46D7-C632-7085-9640-71B283E8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9F4AF-871A-1F95-6A19-5D23462D8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03454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an error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that we want to minimize:</a:t>
                </a:r>
              </a:p>
              <a:p>
                <a:r>
                  <a:rPr lang="en-US" dirty="0"/>
                  <a:t>X=data,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=parameters</a:t>
                </a:r>
              </a:p>
              <a:p>
                <a:r>
                  <a:rPr lang="en-US" dirty="0"/>
                  <a:t>For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satisfies a local minimum when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9F4AF-871A-1F95-6A19-5D23462D8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034549" cy="4351338"/>
              </a:xfrm>
              <a:blipFill>
                <a:blip r:embed="rId2"/>
                <a:stretch>
                  <a:fillRect l="-17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C5744-1ECD-5AFF-014D-AF40186D6D03}"/>
                  </a:ext>
                </a:extLst>
              </p:cNvPr>
              <p:cNvSpPr txBox="1"/>
              <p:nvPr/>
            </p:nvSpPr>
            <p:spPr>
              <a:xfrm>
                <a:off x="3977139" y="4115190"/>
                <a:ext cx="3682190" cy="2282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C5744-1ECD-5AFF-014D-AF40186D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139" y="4115190"/>
                <a:ext cx="3682190" cy="2282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BB367B8-5D9D-8D21-D832-3D66CD8E8949}"/>
              </a:ext>
            </a:extLst>
          </p:cNvPr>
          <p:cNvSpPr/>
          <p:nvPr/>
        </p:nvSpPr>
        <p:spPr>
          <a:xfrm>
            <a:off x="7384026" y="2497394"/>
            <a:ext cx="3932903" cy="3188491"/>
          </a:xfrm>
          <a:custGeom>
            <a:avLst/>
            <a:gdLst>
              <a:gd name="connsiteX0" fmla="*/ 0 w 3932903"/>
              <a:gd name="connsiteY0" fmla="*/ 550606 h 3188491"/>
              <a:gd name="connsiteX1" fmla="*/ 688258 w 3932903"/>
              <a:gd name="connsiteY1" fmla="*/ 934064 h 3188491"/>
              <a:gd name="connsiteX2" fmla="*/ 688258 w 3932903"/>
              <a:gd name="connsiteY2" fmla="*/ 934064 h 3188491"/>
              <a:gd name="connsiteX3" fmla="*/ 1071716 w 3932903"/>
              <a:gd name="connsiteY3" fmla="*/ 2330245 h 3188491"/>
              <a:gd name="connsiteX4" fmla="*/ 1691148 w 3932903"/>
              <a:gd name="connsiteY4" fmla="*/ 2979174 h 3188491"/>
              <a:gd name="connsiteX5" fmla="*/ 2546555 w 3932903"/>
              <a:gd name="connsiteY5" fmla="*/ 3116825 h 3188491"/>
              <a:gd name="connsiteX6" fmla="*/ 3077497 w 3932903"/>
              <a:gd name="connsiteY6" fmla="*/ 1936954 h 3188491"/>
              <a:gd name="connsiteX7" fmla="*/ 3293806 w 3932903"/>
              <a:gd name="connsiteY7" fmla="*/ 776748 h 3188491"/>
              <a:gd name="connsiteX8" fmla="*/ 3932903 w 3932903"/>
              <a:gd name="connsiteY8" fmla="*/ 0 h 318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2903" h="3188491">
                <a:moveTo>
                  <a:pt x="0" y="550606"/>
                </a:moveTo>
                <a:lnTo>
                  <a:pt x="688258" y="934064"/>
                </a:lnTo>
                <a:lnTo>
                  <a:pt x="688258" y="934064"/>
                </a:lnTo>
                <a:cubicBezTo>
                  <a:pt x="752168" y="1166761"/>
                  <a:pt x="904568" y="1989393"/>
                  <a:pt x="1071716" y="2330245"/>
                </a:cubicBezTo>
                <a:cubicBezTo>
                  <a:pt x="1238864" y="2671097"/>
                  <a:pt x="1445342" y="2848077"/>
                  <a:pt x="1691148" y="2979174"/>
                </a:cubicBezTo>
                <a:cubicBezTo>
                  <a:pt x="1936954" y="3110271"/>
                  <a:pt x="2315497" y="3290528"/>
                  <a:pt x="2546555" y="3116825"/>
                </a:cubicBezTo>
                <a:cubicBezTo>
                  <a:pt x="2777613" y="2943122"/>
                  <a:pt x="2952955" y="2326967"/>
                  <a:pt x="3077497" y="1936954"/>
                </a:cubicBezTo>
                <a:cubicBezTo>
                  <a:pt x="3202039" y="1546941"/>
                  <a:pt x="3151238" y="1099574"/>
                  <a:pt x="3293806" y="776748"/>
                </a:cubicBezTo>
                <a:cubicBezTo>
                  <a:pt x="3436374" y="453922"/>
                  <a:pt x="3684638" y="226961"/>
                  <a:pt x="393290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AF29D6-FE4E-2485-B24F-9B8272A47856}"/>
              </a:ext>
            </a:extLst>
          </p:cNvPr>
          <p:cNvSpPr/>
          <p:nvPr/>
        </p:nvSpPr>
        <p:spPr>
          <a:xfrm>
            <a:off x="9537290" y="5486400"/>
            <a:ext cx="383458" cy="3736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A5D470-7FB4-BFF8-0A72-581B781386D4}"/>
              </a:ext>
            </a:extLst>
          </p:cNvPr>
          <p:cNvCxnSpPr>
            <a:cxnSpLocks/>
          </p:cNvCxnSpPr>
          <p:nvPr/>
        </p:nvCxnSpPr>
        <p:spPr>
          <a:xfrm flipH="1">
            <a:off x="8440993" y="5673213"/>
            <a:ext cx="2576052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6E8B7D-8C8C-5945-0D58-A0214E3A08EE}"/>
              </a:ext>
            </a:extLst>
          </p:cNvPr>
          <p:cNvCxnSpPr>
            <a:cxnSpLocks/>
          </p:cNvCxnSpPr>
          <p:nvPr/>
        </p:nvCxnSpPr>
        <p:spPr>
          <a:xfrm flipH="1" flipV="1">
            <a:off x="7706031" y="4286865"/>
            <a:ext cx="1831259" cy="172064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B1D3DE-A6BB-2D8D-1E88-2EF752556B56}"/>
              </a:ext>
            </a:extLst>
          </p:cNvPr>
          <p:cNvCxnSpPr>
            <a:cxnSpLocks/>
          </p:cNvCxnSpPr>
          <p:nvPr/>
        </p:nvCxnSpPr>
        <p:spPr>
          <a:xfrm flipV="1">
            <a:off x="10159801" y="3588774"/>
            <a:ext cx="638468" cy="191029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A69EE3-D77D-7F9E-F4E2-919AEC35A184}"/>
                  </a:ext>
                </a:extLst>
              </p:cNvPr>
              <p:cNvSpPr txBox="1"/>
              <p:nvPr/>
            </p:nvSpPr>
            <p:spPr>
              <a:xfrm>
                <a:off x="8440993" y="5660542"/>
                <a:ext cx="8691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∇Ω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A69EE3-D77D-7F9E-F4E2-919AEC35A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993" y="5660542"/>
                <a:ext cx="86914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18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C32D-6C0C-B6C0-E789-B671038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FB5B5-B7B5-5BBF-2EA6-61C54B5238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0237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by finding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B</a:t>
                </a:r>
                <a:r>
                  <a:rPr lang="en-US" b="0" dirty="0"/>
                  <a:t>y first order expansion: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𝛁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minimal (for fixed 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anti-parallel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FB5B5-B7B5-5BBF-2EA6-61C54B5238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02372" cy="4351338"/>
              </a:xfrm>
              <a:blipFill>
                <a:blip r:embed="rId2"/>
                <a:stretch>
                  <a:fillRect l="-256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The figure shows level curves of a function f(x, y). a. Draw gradient  vectors at Q and T. Is \nabla f(Q) longer than, shorter than, or the same  length as \nabla f(T)?">
            <a:extLst>
              <a:ext uri="{FF2B5EF4-FFF2-40B4-BE49-F238E27FC236}">
                <a16:creationId xmlns:a16="http://schemas.microsoft.com/office/drawing/2014/main" id="{861572EF-C883-1E05-FF01-57C6CE3D2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88" y="1267158"/>
            <a:ext cx="42862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4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C84D-FC54-128F-560F-F7944B2D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80EDA-2B41-6B27-DE82-829FB2A1F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24507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Sample pairs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END FOR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80EDA-2B41-6B27-DE82-829FB2A1F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245077" cy="4351338"/>
              </a:xfrm>
              <a:blipFill>
                <a:blip r:embed="rId2"/>
                <a:stretch>
                  <a:fillRect l="-286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053FA8-9DA9-A30F-691F-1983E002BC9F}"/>
                  </a:ext>
                </a:extLst>
              </p:cNvPr>
              <p:cNvSpPr txBox="1"/>
              <p:nvPr/>
            </p:nvSpPr>
            <p:spPr>
              <a:xfrm>
                <a:off x="648928" y="5399291"/>
                <a:ext cx="4036811" cy="1285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053FA8-9DA9-A30F-691F-1983E002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8" y="5399291"/>
                <a:ext cx="4036811" cy="1285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8216BC-7AFF-41B3-096A-9EF914EFD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726" y="3122678"/>
            <a:ext cx="5715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0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ADD5-2DF8-F82F-45E6-18303E0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2D78-B13A-1C15-FD73-1104CA54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en-US" dirty="0"/>
              <a:t>Neural networks are a composition of layers</a:t>
            </a:r>
          </a:p>
          <a:p>
            <a:endParaRPr lang="en-US" dirty="0"/>
          </a:p>
          <a:p>
            <a:r>
              <a:rPr lang="en-US" dirty="0"/>
              <a:t>Each layer is a function</a:t>
            </a:r>
          </a:p>
          <a:p>
            <a:endParaRPr lang="en-US" dirty="0"/>
          </a:p>
          <a:p>
            <a:r>
              <a:rPr lang="en-US" dirty="0"/>
              <a:t>The derivative is calculated via </a:t>
            </a:r>
            <a:r>
              <a:rPr lang="en-US" b="1" dirty="0"/>
              <a:t>chain-rule</a:t>
            </a:r>
          </a:p>
        </p:txBody>
      </p:sp>
      <p:pic>
        <p:nvPicPr>
          <p:cNvPr id="5" name="Picture 2" descr="Neural network (machine learning) - Wikipedia">
            <a:extLst>
              <a:ext uri="{FF2B5EF4-FFF2-40B4-BE49-F238E27FC236}">
                <a16:creationId xmlns:a16="http://schemas.microsoft.com/office/drawing/2014/main" id="{037FF9A4-A248-9ED7-AE36-4F8B1D02D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98" y="1452327"/>
            <a:ext cx="2876551" cy="346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2990F7-59B0-5679-FFAE-85B4E7580B68}"/>
                  </a:ext>
                </a:extLst>
              </p:cNvPr>
              <p:cNvSpPr txBox="1"/>
              <p:nvPr/>
            </p:nvSpPr>
            <p:spPr>
              <a:xfrm>
                <a:off x="9083791" y="3214950"/>
                <a:ext cx="2598147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2990F7-59B0-5679-FFAE-85B4E7580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791" y="3214950"/>
                <a:ext cx="2598147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816B64-D31F-85A5-48C7-AE68E89699F2}"/>
                  </a:ext>
                </a:extLst>
              </p:cNvPr>
              <p:cNvSpPr txBox="1"/>
              <p:nvPr/>
            </p:nvSpPr>
            <p:spPr>
              <a:xfrm>
                <a:off x="2967368" y="5405673"/>
                <a:ext cx="6481454" cy="1291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dΩ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816B64-D31F-85A5-48C7-AE68E896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68" y="5405673"/>
                <a:ext cx="6481454" cy="129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27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809</Words>
  <Application>Microsoft Office PowerPoint</Application>
  <PresentationFormat>Widescreen</PresentationFormat>
  <Paragraphs>161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Cambria Math</vt:lpstr>
      <vt:lpstr>Office Theme</vt:lpstr>
      <vt:lpstr>PowerPoint Presentation</vt:lpstr>
      <vt:lpstr>PyTorch Install (if you haven’t already)</vt:lpstr>
      <vt:lpstr>Learning Objectives</vt:lpstr>
      <vt:lpstr>Neural Networks</vt:lpstr>
      <vt:lpstr>Neural Networks</vt:lpstr>
      <vt:lpstr>Gradients</vt:lpstr>
      <vt:lpstr>Gradients</vt:lpstr>
      <vt:lpstr>Stochastic Gradient Descent Algorithm </vt:lpstr>
      <vt:lpstr>Calculating Gradients</vt:lpstr>
      <vt:lpstr>BackPropagation</vt:lpstr>
      <vt:lpstr>It’s just like a…</vt:lpstr>
      <vt:lpstr>Recursive Program!</vt:lpstr>
      <vt:lpstr>Automatic differentiation / AutoGrad</vt:lpstr>
      <vt:lpstr>Automatic differentiation / AutoGrad</vt:lpstr>
      <vt:lpstr>Why this matters...</vt:lpstr>
      <vt:lpstr>Tensor Construction</vt:lpstr>
      <vt:lpstr>Tensor Construction</vt:lpstr>
      <vt:lpstr>Tensor Construction</vt:lpstr>
      <vt:lpstr>Automatic differentiation / AutoGrad</vt:lpstr>
      <vt:lpstr>Demo: Quadratic Form</vt:lpstr>
      <vt:lpstr>Demo: Quadratic Form</vt:lpstr>
      <vt:lpstr>Demo: Quadratic Form</vt:lpstr>
      <vt:lpstr>Dataset Objects for Training</vt:lpstr>
      <vt:lpstr>Dataset Class: 3 parts</vt:lpstr>
      <vt:lpstr>Dataset Class: 3 parts</vt:lpstr>
      <vt:lpstr>Let’s Make a Network</vt:lpstr>
      <vt:lpstr>Let’s Make a Network</vt:lpstr>
      <vt:lpstr>Let’s Make a Network</vt:lpstr>
      <vt:lpstr>Your Turn!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Matthew</dc:creator>
  <cp:lastModifiedBy>Singh, Matthew</cp:lastModifiedBy>
  <cp:revision>22</cp:revision>
  <dcterms:created xsi:type="dcterms:W3CDTF">2024-10-31T20:04:27Z</dcterms:created>
  <dcterms:modified xsi:type="dcterms:W3CDTF">2024-11-01T19:01:35Z</dcterms:modified>
</cp:coreProperties>
</file>