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68" r:id="rId4"/>
    <p:sldId id="258" r:id="rId5"/>
    <p:sldId id="259" r:id="rId6"/>
    <p:sldId id="260" r:id="rId7"/>
    <p:sldId id="262" r:id="rId8"/>
    <p:sldId id="261" r:id="rId9"/>
    <p:sldId id="265" r:id="rId10"/>
    <p:sldId id="267" r:id="rId11"/>
    <p:sldId id="263" r:id="rId12"/>
    <p:sldId id="264" r:id="rId13"/>
    <p:sldId id="274" r:id="rId14"/>
    <p:sldId id="273" r:id="rId15"/>
    <p:sldId id="275" r:id="rId16"/>
    <p:sldId id="276" r:id="rId17"/>
    <p:sldId id="277" r:id="rId18"/>
    <p:sldId id="279" r:id="rId19"/>
    <p:sldId id="278" r:id="rId20"/>
    <p:sldId id="280" r:id="rId21"/>
    <p:sldId id="281" r:id="rId22"/>
    <p:sldId id="282" r:id="rId23"/>
    <p:sldId id="272" r:id="rId24"/>
    <p:sldId id="285" r:id="rId25"/>
    <p:sldId id="269" r:id="rId26"/>
    <p:sldId id="286" r:id="rId27"/>
    <p:sldId id="266" r:id="rId28"/>
    <p:sldId id="287" r:id="rId29"/>
    <p:sldId id="289" r:id="rId30"/>
    <p:sldId id="288" r:id="rId31"/>
    <p:sldId id="283" r:id="rId32"/>
    <p:sldId id="284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49" autoAdjust="0"/>
    <p:restoredTop sz="94510" autoAdjust="0"/>
  </p:normalViewPr>
  <p:slideViewPr>
    <p:cSldViewPr snapToGrid="0">
      <p:cViewPr>
        <p:scale>
          <a:sx n="50" d="100"/>
          <a:sy n="50" d="100"/>
        </p:scale>
        <p:origin x="1723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E991E2-8A0A-4E5D-A048-99A844E33BCD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9A7AA-ECE0-4DD7-B72F-B8B1EC669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1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A7AA-ECE0-4DD7-B72F-B8B1EC66953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969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A7AA-ECE0-4DD7-B72F-B8B1EC66953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63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A7AA-ECE0-4DD7-B72F-B8B1EC66953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40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A7AA-ECE0-4DD7-B72F-B8B1EC66953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7838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A7AA-ECE0-4DD7-B72F-B8B1EC6695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7928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E9A7AA-ECE0-4DD7-B72F-B8B1EC66953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646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E927-97E6-DE39-9366-69F6C93E6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766059-859D-4EC2-C088-0348C3BAA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1A084-D008-F95E-7DBC-418E17397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62215-DEB1-3948-54BC-9BB68CA63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88A3C-0284-097B-B35A-B24AA6DF0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26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11742-D104-8AE7-0306-7B6193F14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EF1A25-6517-A18E-B9B0-26CAC703D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0BE9B-6400-0825-B02E-9D66FB3DC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BC713-F050-AEEF-2E29-EBC3A1D6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56062-01C5-C58A-DAE3-D9F4527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50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92E9B3-5B57-C18A-8494-EFE201D4ED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2B9EA0-487D-9AEB-3CA9-5E8103808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EDFE4-BEAA-05A5-5F13-861C8B6AB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A58D2-6E47-906F-5207-3FE80F513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2D2D8-C0B0-48D6-C15A-979974F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1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31963-0539-93EA-8E8D-D2AA7047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C2065-3AEB-E708-BE4F-4D3A22464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2A8B-8B1D-4D83-CB7E-38D6A97C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45255-30FB-1757-1723-285A76E75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F9AE7-CE36-531A-9BDF-C8B4C0B4B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3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401E5-7A6B-AECB-BC93-BAB640E5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F6103E-39B9-0458-E250-76C73AF4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7B66-655D-E9E9-2140-2457DF48A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1CDBD-F6EF-67E3-129E-608A2E54F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3D38AC-ACC1-467A-9B83-E7E6EAF0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83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9EAC-7DC6-C49F-D025-2BC06F757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1CB7D-26F8-BD7E-2E76-A71014E00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ED8A13-F1EC-8FF7-C696-7703BCB837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62079-0AF8-E07A-C11F-DA8FE7BC9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0F96C-A414-4BB8-552B-CEFC71E34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C7D642-3CAF-2C44-6045-E8EB60A1A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A62C5-B04F-821B-7B21-354D6D07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36438-C34C-7B35-E051-C1C7B8451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6E607-2D8A-2275-8BB3-8B93F5EAC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43AEE2-B981-CD42-0A60-73AED6732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56079-F69D-02B7-29DD-79963DA40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89811E-770F-3202-0CB5-B2110C24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6CDDF1-85E8-7B6C-CB06-9EDFE0C97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2BDE74-6A6E-B04C-5228-45FB18AC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73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B6EF9-8437-43D6-D058-9B6ED56B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C5670F-1FA9-14A5-6572-64E3972C8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CDF3BC-C552-6C70-B75F-F93E13068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2AE0E-60ED-942E-5C97-F2D870468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2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AA3C3A-FFC8-7D16-07CA-6A44DB2B0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E3F91-0B32-0CFA-B76F-95A1B3A8E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CF7D26-1E55-2921-DFAE-D25BF9952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542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FE7A1-F08D-348A-B245-7214C6120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C0191-BBD7-237E-B7BE-6BAE3C30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84ACC-FEC5-D274-467F-87FBB356B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F5143-ECAD-3C1B-B8AB-45F2E77D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61E62-C01D-70C5-3B91-1471F757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DCEFC-9EB2-9377-D9E8-49DB4E29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0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5F46-146F-9826-5387-1FCC04B2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3F8ED4-0109-F607-2F84-DF7A60E9B6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0EDA2-9789-EFE4-91B2-5DD2C7A96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5AC1A-8EA8-7C73-1853-DB82C488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0A34F-8514-443C-32C9-E06968A9F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3BF9-DD24-7594-6F74-F2894418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799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FC57C-80A8-40CE-F707-AEAA3991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9029-0530-CD24-545F-3E895B313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B1C7FF-3EED-7430-EEB6-9CA1D8FF60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248D89-8E67-4D6B-99DA-DE1505030CAA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AF2E0-6E8A-88C5-650A-6E27EABE6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5E3F9-27B4-4F8C-4B6F-FFD1DFA2E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145E41-EA90-435F-A4B8-A973621A2B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02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xkcd.com/1989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ite.org/lang_select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so.org/standard/76583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263D8-A9E9-ADA4-28BC-ECA67454E0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Structured Query Language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7F17-B434-CB7B-5636-269BBF0B80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11.4.24</a:t>
            </a:r>
          </a:p>
        </p:txBody>
      </p:sp>
      <p:pic>
        <p:nvPicPr>
          <p:cNvPr id="1026" name="Picture 2" descr="What are SQLite and Room in.. | Medium">
            <a:extLst>
              <a:ext uri="{FF2B5EF4-FFF2-40B4-BE49-F238E27FC236}">
                <a16:creationId xmlns:a16="http://schemas.microsoft.com/office/drawing/2014/main" id="{35303B21-DBFD-4DEF-4E77-1DCB447A3F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93" r="15751"/>
          <a:stretch/>
        </p:blipFill>
        <p:spPr bwMode="auto">
          <a:xfrm>
            <a:off x="3445119" y="4702630"/>
            <a:ext cx="5106028" cy="2169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9183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C3115-0F3D-3D3C-1DBF-E6BFE083C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Syntax (red=diff. from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46D9-2AD2-6474-D91D-215F1E212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5793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Regular math:  *, +, -, /    power(</a:t>
            </a:r>
            <a:r>
              <a:rPr lang="en-US" dirty="0" err="1"/>
              <a:t>a,b</a:t>
            </a:r>
            <a:r>
              <a:rPr lang="en-US" dirty="0"/>
              <a:t>), abs, ceil, floor, exp, mod(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Integers automatically do integer division: </a:t>
            </a:r>
            <a:r>
              <a:rPr lang="en-US" dirty="0">
                <a:solidFill>
                  <a:srgbClr val="FF0000"/>
                </a:solidFill>
              </a:rPr>
              <a:t>round down in abs</a:t>
            </a:r>
          </a:p>
          <a:p>
            <a:pPr lvl="1"/>
            <a:r>
              <a:rPr lang="en-US" dirty="0"/>
              <a:t>13/2=6,  -13/2 =-6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Comments:   </a:t>
            </a:r>
            <a:r>
              <a:rPr lang="en-US" b="1" dirty="0">
                <a:solidFill>
                  <a:srgbClr val="FF0000"/>
                </a:solidFill>
              </a:rPr>
              <a:t>/*</a:t>
            </a:r>
            <a:r>
              <a:rPr lang="en-US" dirty="0"/>
              <a:t> lorem ipsum </a:t>
            </a:r>
            <a:r>
              <a:rPr lang="en-US" b="1" dirty="0">
                <a:solidFill>
                  <a:srgbClr val="FF0000"/>
                </a:solidFill>
              </a:rPr>
              <a:t>*\</a:t>
            </a:r>
            <a:r>
              <a:rPr lang="en-US" dirty="0"/>
              <a:t>  can have multiple lines </a:t>
            </a:r>
            <a:r>
              <a:rPr lang="en-US" dirty="0" err="1"/>
              <a:t>inbetween</a:t>
            </a:r>
            <a:endParaRPr lang="en-US" dirty="0"/>
          </a:p>
          <a:p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FF0000"/>
                </a:solidFill>
              </a:rPr>
              <a:t>1-Indexed</a:t>
            </a:r>
            <a:r>
              <a:rPr lang="en-US" dirty="0"/>
              <a:t> (count starts at 1 not 0)</a:t>
            </a:r>
          </a:p>
          <a:p>
            <a:endParaRPr lang="en-US" dirty="0"/>
          </a:p>
          <a:p>
            <a:r>
              <a:rPr lang="en-US" dirty="0"/>
              <a:t>Check equality is just one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80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C3BBA-C30F-0E7E-91DD-06E42C58B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 &amp;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8B47-9D86-68DB-5F67-29049EBD8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Often just one database</a:t>
            </a:r>
          </a:p>
          <a:p>
            <a:r>
              <a:rPr lang="en-US" dirty="0"/>
              <a:t>Multiple databases are most common for containerized information (separate companies, security/privacy etc.)</a:t>
            </a:r>
          </a:p>
          <a:p>
            <a:r>
              <a:rPr lang="en-US" dirty="0"/>
              <a:t>Databases are the unit of backup/recovery</a:t>
            </a:r>
          </a:p>
          <a:p>
            <a:endParaRPr lang="en-US" dirty="0"/>
          </a:p>
          <a:p>
            <a:r>
              <a:rPr lang="en-US" dirty="0"/>
              <a:t>You’ll have a lot of tables. Contain:</a:t>
            </a:r>
          </a:p>
          <a:p>
            <a:r>
              <a:rPr lang="en-US" dirty="0"/>
              <a:t>NULL</a:t>
            </a:r>
          </a:p>
          <a:p>
            <a:r>
              <a:rPr lang="en-US" dirty="0"/>
              <a:t>INTEGER</a:t>
            </a:r>
          </a:p>
          <a:p>
            <a:r>
              <a:rPr lang="en-US" dirty="0"/>
              <a:t>REAL</a:t>
            </a:r>
          </a:p>
          <a:p>
            <a:r>
              <a:rPr lang="en-US" dirty="0"/>
              <a:t>TEXT and…..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4541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323C6-C5AD-6A3E-62E7-A3E448939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BLOB: Binary Large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EA187-A0DA-C501-1A59-9EADA4142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6693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Chunk of large, unstructured data</a:t>
            </a:r>
          </a:p>
          <a:p>
            <a:endParaRPr lang="en-US" dirty="0"/>
          </a:p>
          <a:p>
            <a:r>
              <a:rPr lang="en-US" dirty="0"/>
              <a:t>Audio, video, image, volume etc.</a:t>
            </a:r>
          </a:p>
          <a:p>
            <a:endParaRPr lang="en-US" dirty="0"/>
          </a:p>
          <a:p>
            <a:r>
              <a:rPr lang="en-US" dirty="0"/>
              <a:t>BLOB means that this has been converted to binary.</a:t>
            </a:r>
          </a:p>
          <a:p>
            <a:endParaRPr lang="en-US" dirty="0"/>
          </a:p>
          <a:p>
            <a:r>
              <a:rPr lang="en-US" dirty="0"/>
              <a:t>Converting the data to binary, insertion, and interpreting requires external programs.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F750ED-762F-7B5B-DC47-F44D6F729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3626" y="3669916"/>
            <a:ext cx="4054132" cy="30405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675C57-C2F0-0384-7BBD-7834744D5C97}"/>
              </a:ext>
            </a:extLst>
          </p:cNvPr>
          <p:cNvSpPr txBox="1"/>
          <p:nvPr/>
        </p:nvSpPr>
        <p:spPr>
          <a:xfrm>
            <a:off x="7865806" y="2648340"/>
            <a:ext cx="43097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image is storable in SQL as a BLOB of blobfish</a:t>
            </a:r>
          </a:p>
        </p:txBody>
      </p:sp>
    </p:spTree>
    <p:extLst>
      <p:ext uri="{BB962C8B-B14F-4D97-AF65-F5344CB8AC3E}">
        <p14:creationId xmlns:p14="http://schemas.microsoft.com/office/powerpoint/2010/main" val="355528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3E30E-C664-77AE-A8D1-6690C89AC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SQLite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4571A-A7BE-40E5-4F3A-53A0475F8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SQL folder and call executable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02949-6129-7259-8B16-6711ECB15C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486141"/>
            <a:ext cx="10541301" cy="1161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461B0BF-F06F-D132-E948-413961A92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311107"/>
            <a:ext cx="7033834" cy="1292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650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6D79-7650-DB6F-4F13-8C2DB604A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SQLite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269C5-B85C-8492-DEF5-5F858BEB2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are typed (integer, text etc.) you specify this when creating a table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Basic Syntax: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4F9FE7-89B0-30AF-41C8-FED3999C510F}"/>
              </a:ext>
            </a:extLst>
          </p:cNvPr>
          <p:cNvSpPr txBox="1"/>
          <p:nvPr/>
        </p:nvSpPr>
        <p:spPr>
          <a:xfrm>
            <a:off x="7093352" y="3757355"/>
            <a:ext cx="4951164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CREATE TABLE </a:t>
            </a:r>
            <a:r>
              <a:rPr lang="en-US" sz="3200" dirty="0" err="1"/>
              <a:t>tble_name</a:t>
            </a:r>
            <a:r>
              <a:rPr lang="en-US" sz="3200" dirty="0"/>
              <a:t> (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col1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integer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col2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text</a:t>
            </a:r>
            <a:r>
              <a:rPr lang="en-US" sz="3200" dirty="0"/>
              <a:t>,</a:t>
            </a:r>
          </a:p>
          <a:p>
            <a:r>
              <a:rPr lang="en-US" sz="3200" dirty="0"/>
              <a:t>	</a:t>
            </a:r>
            <a:r>
              <a:rPr lang="en-US" sz="3200" dirty="0">
                <a:solidFill>
                  <a:srgbClr val="FF0000"/>
                </a:solidFill>
              </a:rPr>
              <a:t>col3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float</a:t>
            </a:r>
          </a:p>
          <a:p>
            <a:r>
              <a:rPr lang="en-US" sz="3200" dirty="0"/>
              <a:t>)</a:t>
            </a:r>
            <a:r>
              <a:rPr lang="en-US" sz="3200" b="1" dirty="0">
                <a:highlight>
                  <a:srgbClr val="FFFF00"/>
                </a:highlight>
              </a:rPr>
              <a:t>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60F36B-384C-2108-B4CF-CB27E9A09B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208"/>
          <a:stretch/>
        </p:blipFill>
        <p:spPr>
          <a:xfrm>
            <a:off x="337508" y="3757355"/>
            <a:ext cx="6220156" cy="255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7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A3B5C-1904-0CCF-62F0-39B6856D7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03B8-9605-B908-467E-1C4C6DFE1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CB26C-00DF-D045-0B20-E0EDE5940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Columns are typed (integer, text etc.) you specify this when creating a 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19D66-4AEC-0498-7E07-A746A6DDFFD4}"/>
              </a:ext>
            </a:extLst>
          </p:cNvPr>
          <p:cNvSpPr txBox="1"/>
          <p:nvPr/>
        </p:nvSpPr>
        <p:spPr>
          <a:xfrm>
            <a:off x="191107" y="3589259"/>
            <a:ext cx="598355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INSERT INTO </a:t>
            </a:r>
            <a:r>
              <a:rPr lang="en-US" sz="2800" dirty="0" err="1"/>
              <a:t>tble_name</a:t>
            </a:r>
            <a:r>
              <a:rPr lang="en-US" sz="2800" dirty="0"/>
              <a:t> (col1, col2…)</a:t>
            </a:r>
          </a:p>
          <a:p>
            <a:r>
              <a:rPr lang="en-US" sz="2800" dirty="0"/>
              <a:t>	VALUES</a:t>
            </a:r>
          </a:p>
          <a:p>
            <a:r>
              <a:rPr lang="en-US" sz="2800" dirty="0"/>
              <a:t>		(3, ‘</a:t>
            </a:r>
            <a:r>
              <a:rPr lang="en-US" sz="2800" dirty="0" err="1"/>
              <a:t>abc</a:t>
            </a:r>
            <a:r>
              <a:rPr lang="en-US" sz="2800" dirty="0"/>
              <a:t>’,…),</a:t>
            </a:r>
          </a:p>
          <a:p>
            <a:r>
              <a:rPr lang="en-US" sz="2800" dirty="0"/>
              <a:t>		(4,’xyz’,…);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BF5D65-F78F-5753-91D3-241F4E8D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85" y="3687582"/>
            <a:ext cx="5370608" cy="18158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A81E19-D321-4F9B-F601-837614753D9E}"/>
              </a:ext>
            </a:extLst>
          </p:cNvPr>
          <p:cNvSpPr txBox="1"/>
          <p:nvPr/>
        </p:nvSpPr>
        <p:spPr>
          <a:xfrm>
            <a:off x="6930230" y="2856585"/>
            <a:ext cx="4524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I only specify some columns, will autofill others with NULL</a:t>
            </a:r>
          </a:p>
        </p:txBody>
      </p:sp>
    </p:spTree>
    <p:extLst>
      <p:ext uri="{BB962C8B-B14F-4D97-AF65-F5344CB8AC3E}">
        <p14:creationId xmlns:p14="http://schemas.microsoft.com/office/powerpoint/2010/main" val="4175929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CD3-C9EA-3A2E-730E-4A614C8A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0F9ED-5562-8720-A383-5BF4B028B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the table </a:t>
            </a:r>
            <a:r>
              <a:rPr lang="en-US" dirty="0" err="1"/>
              <a:t>food_stock</a:t>
            </a:r>
            <a:r>
              <a:rPr lang="en-US" dirty="0"/>
              <a:t>: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088A3E-E177-5AD1-8655-951EF590555A}"/>
              </a:ext>
            </a:extLst>
          </p:cNvPr>
          <p:cNvGrpSpPr/>
          <p:nvPr/>
        </p:nvGrpSpPr>
        <p:grpSpPr>
          <a:xfrm>
            <a:off x="770298" y="2340682"/>
            <a:ext cx="7380644" cy="3547942"/>
            <a:chOff x="770298" y="2340682"/>
            <a:chExt cx="7380644" cy="354794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28CBAC8-7D42-A1BB-E737-FA58D5300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4439"/>
            <a:stretch/>
          </p:blipFill>
          <p:spPr>
            <a:xfrm>
              <a:off x="916574" y="2998839"/>
              <a:ext cx="6389162" cy="2889785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9226718-697C-8002-AB9B-FEBAD8BD84B6}"/>
                </a:ext>
              </a:extLst>
            </p:cNvPr>
            <p:cNvCxnSpPr>
              <a:cxnSpLocks/>
            </p:cNvCxnSpPr>
            <p:nvPr/>
          </p:nvCxnSpPr>
          <p:spPr>
            <a:xfrm>
              <a:off x="770298" y="2834404"/>
              <a:ext cx="7380644" cy="0"/>
            </a:xfrm>
            <a:prstGeom prst="line">
              <a:avLst/>
            </a:prstGeom>
            <a:ln w="381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9152C6-3E50-4DDD-053D-D4A59B09CC95}"/>
                </a:ext>
              </a:extLst>
            </p:cNvPr>
            <p:cNvSpPr txBox="1"/>
            <p:nvPr/>
          </p:nvSpPr>
          <p:spPr>
            <a:xfrm>
              <a:off x="916574" y="2360347"/>
              <a:ext cx="9224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food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D345DEE-A997-792B-05C9-725D36FFC9AB}"/>
                </a:ext>
              </a:extLst>
            </p:cNvPr>
            <p:cNvSpPr txBox="1"/>
            <p:nvPr/>
          </p:nvSpPr>
          <p:spPr>
            <a:xfrm>
              <a:off x="2907606" y="2340682"/>
              <a:ext cx="9717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aisle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E4D3F7-03EE-F4C7-EA5D-609EFF9635FE}"/>
                </a:ext>
              </a:extLst>
            </p:cNvPr>
            <p:cNvSpPr txBox="1"/>
            <p:nvPr/>
          </p:nvSpPr>
          <p:spPr>
            <a:xfrm>
              <a:off x="4203592" y="2340682"/>
              <a:ext cx="89159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sold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DAFFA2-A20A-891F-97EE-60DB593AF1C3}"/>
                </a:ext>
              </a:extLst>
            </p:cNvPr>
            <p:cNvSpPr txBox="1"/>
            <p:nvPr/>
          </p:nvSpPr>
          <p:spPr>
            <a:xfrm>
              <a:off x="6159409" y="2340682"/>
              <a:ext cx="187981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remainder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672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022A5-E7E5-B966-9EC4-43AF0A5DF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Constrained Table Definitions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D7901F-8742-B844-A733-0C283D0B9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86" y="1690688"/>
            <a:ext cx="6208296" cy="2622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7869C6-22A7-BBD8-38DF-97F821EA1E84}"/>
              </a:ext>
            </a:extLst>
          </p:cNvPr>
          <p:cNvSpPr txBox="1"/>
          <p:nvPr/>
        </p:nvSpPr>
        <p:spPr>
          <a:xfrm>
            <a:off x="7010399" y="1690688"/>
            <a:ext cx="518160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NOT NULL </a:t>
            </a:r>
            <a:r>
              <a:rPr lang="en-US" sz="2800" dirty="0"/>
              <a:t>= reject null values</a:t>
            </a:r>
          </a:p>
          <a:p>
            <a:r>
              <a:rPr lang="en-US" sz="2800" dirty="0">
                <a:solidFill>
                  <a:srgbClr val="00B050"/>
                </a:solidFill>
              </a:rPr>
              <a:t>DEFAULT</a:t>
            </a:r>
            <a:r>
              <a:rPr lang="en-US" sz="2800" dirty="0"/>
              <a:t> x  = default value of x </a:t>
            </a:r>
          </a:p>
          <a:p>
            <a:r>
              <a:rPr lang="en-US" sz="2800" dirty="0">
                <a:solidFill>
                  <a:srgbClr val="00B050"/>
                </a:solidFill>
              </a:rPr>
              <a:t>COLLATE NOCASE </a:t>
            </a:r>
            <a:r>
              <a:rPr lang="en-US" sz="2800" dirty="0"/>
              <a:t>= case insensitive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91C813-0E6D-27A8-615C-C8819254F6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09" y="5167312"/>
            <a:ext cx="10279497" cy="66529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D2AA8E-2F12-BA2B-6DE5-09F43A9FB547}"/>
              </a:ext>
            </a:extLst>
          </p:cNvPr>
          <p:cNvSpPr/>
          <p:nvPr/>
        </p:nvSpPr>
        <p:spPr>
          <a:xfrm>
            <a:off x="7574280" y="5237956"/>
            <a:ext cx="369857" cy="524010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865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63FB908-3480-A3B9-1335-21B5745F7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</p:spTree>
    <p:extLst>
      <p:ext uri="{BB962C8B-B14F-4D97-AF65-F5344CB8AC3E}">
        <p14:creationId xmlns:p14="http://schemas.microsoft.com/office/powerpoint/2010/main" val="3234061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6B66011-4A34-5CD4-BBDE-3F2F4D69B07B}"/>
              </a:ext>
            </a:extLst>
          </p:cNvPr>
          <p:cNvSpPr/>
          <p:nvPr/>
        </p:nvSpPr>
        <p:spPr>
          <a:xfrm>
            <a:off x="7393857" y="2766218"/>
            <a:ext cx="3352800" cy="132556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0F54D7-7422-7CDE-1933-780B04E6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Query types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81E2-9BCB-54BC-9C49-6DEDF6A27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33679"/>
            <a:ext cx="5157787" cy="82391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Table Management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14CB67-B3D6-4C68-6805-9500AAA207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  <a:p>
            <a:r>
              <a:rPr lang="en-US" dirty="0"/>
              <a:t>INSERT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UDPATE (change entries)</a:t>
            </a:r>
          </a:p>
          <a:p>
            <a:r>
              <a:rPr lang="en-US" dirty="0"/>
              <a:t>ALTER (change cols)</a:t>
            </a:r>
          </a:p>
          <a:p>
            <a:r>
              <a:rPr lang="en-US" dirty="0"/>
              <a:t>DELETE (rows)</a:t>
            </a:r>
          </a:p>
          <a:p>
            <a:r>
              <a:rPr lang="en-US" dirty="0"/>
              <a:t>DROP (deletes table)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74B370-047C-69A5-5E6C-FCCB80B58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533679"/>
            <a:ext cx="5577348" cy="823912"/>
          </a:xfrm>
        </p:spPr>
        <p:txBody>
          <a:bodyPr>
            <a:normAutofit fontScale="92500"/>
          </a:bodyPr>
          <a:lstStyle/>
          <a:p>
            <a:r>
              <a:rPr lang="en-US" sz="3600" dirty="0"/>
              <a:t>DATA RETRIEVAL/ANALYSIS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566F40-58BE-3686-C0A5-B6BF2B49C5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027755" y="2412051"/>
            <a:ext cx="5183188" cy="3684588"/>
          </a:xfrm>
        </p:spPr>
        <p:txBody>
          <a:bodyPr>
            <a:normAutofit/>
          </a:bodyPr>
          <a:lstStyle/>
          <a:p>
            <a:endParaRPr lang="en-US" sz="4400" b="1" dirty="0"/>
          </a:p>
          <a:p>
            <a:pPr marL="0" indent="0">
              <a:buNone/>
            </a:pPr>
            <a:r>
              <a:rPr lang="en-US" sz="4400" b="1" dirty="0"/>
              <a:t>SELECT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E5B4C2-ACA0-351A-DBDA-5E630B81BACB}"/>
              </a:ext>
            </a:extLst>
          </p:cNvPr>
          <p:cNvCxnSpPr>
            <a:cxnSpLocks/>
          </p:cNvCxnSpPr>
          <p:nvPr/>
        </p:nvCxnSpPr>
        <p:spPr>
          <a:xfrm>
            <a:off x="5506065" y="1587013"/>
            <a:ext cx="0" cy="500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320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EAF48-C5EC-6809-E7FD-9DA66C9F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most important thing….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E1030-DC1C-2104-4F3E-FA0D9D2685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156"/>
            <a:ext cx="10515600" cy="4689807"/>
          </a:xfrm>
        </p:spPr>
        <p:txBody>
          <a:bodyPr/>
          <a:lstStyle/>
          <a:p>
            <a:r>
              <a:rPr lang="en-US" dirty="0"/>
              <a:t>SQL is pronounced “sequel”</a:t>
            </a:r>
          </a:p>
          <a:p>
            <a:r>
              <a:rPr lang="en-US" dirty="0"/>
              <a:t>SQLite is pronounced “S-Q-L-</a:t>
            </a:r>
            <a:r>
              <a:rPr lang="en-US" dirty="0" err="1"/>
              <a:t>ite</a:t>
            </a:r>
            <a:r>
              <a:rPr lang="en-US" dirty="0"/>
              <a:t>”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C96A954-4496-1799-BB24-FD8E599925FD}"/>
              </a:ext>
            </a:extLst>
          </p:cNvPr>
          <p:cNvGrpSpPr/>
          <p:nvPr/>
        </p:nvGrpSpPr>
        <p:grpSpPr>
          <a:xfrm>
            <a:off x="180982" y="2940538"/>
            <a:ext cx="6878469" cy="3834046"/>
            <a:chOff x="1793473" y="3486870"/>
            <a:chExt cx="4670086" cy="26900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9AAA8C8-D529-0062-8FDE-52BA441D88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3473" y="3486870"/>
              <a:ext cx="1691787" cy="269009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D799122-A7CB-A218-192A-654C311A18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8191" y="3505921"/>
              <a:ext cx="2865368" cy="265199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A441EF4-03C5-33EE-4B7E-D4F3F4236CEE}"/>
              </a:ext>
            </a:extLst>
          </p:cNvPr>
          <p:cNvSpPr txBox="1"/>
          <p:nvPr/>
        </p:nvSpPr>
        <p:spPr>
          <a:xfrm>
            <a:off x="7049619" y="1733600"/>
            <a:ext cx="516787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 wrote SQLite, and I think it should be pronounced “S-Q-L-</a:t>
            </a:r>
            <a:r>
              <a:rPr lang="en-US" sz="2400" dirty="0" err="1"/>
              <a:t>ite</a:t>
            </a:r>
            <a:r>
              <a:rPr lang="en-US" sz="2400" dirty="0"/>
              <a:t>”. Like a mineral. But I’m cool with y’all pronouncing it any wany you want. :-)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FEE249C-A4FB-D958-779E-56049CB330D5}"/>
              </a:ext>
            </a:extLst>
          </p:cNvPr>
          <p:cNvSpPr txBox="1"/>
          <p:nvPr/>
        </p:nvSpPr>
        <p:spPr>
          <a:xfrm>
            <a:off x="8412772" y="3210096"/>
            <a:ext cx="2441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--Richard Hipp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B392E1-FDAE-1C3E-7D2B-AFE6CB1EA143}"/>
              </a:ext>
            </a:extLst>
          </p:cNvPr>
          <p:cNvSpPr txBox="1"/>
          <p:nvPr/>
        </p:nvSpPr>
        <p:spPr>
          <a:xfrm>
            <a:off x="7225784" y="6169436"/>
            <a:ext cx="33210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4"/>
              </a:rPr>
              <a:t>https://xkcd.com/1989/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41154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92AF824-CE3F-296F-FD74-11956E97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statement-flow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7929F9-12F0-C07D-AAEA-0389085AB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480" cy="4351338"/>
          </a:xfrm>
        </p:spPr>
        <p:txBody>
          <a:bodyPr/>
          <a:lstStyle/>
          <a:p>
            <a:r>
              <a:rPr lang="en-US" dirty="0"/>
              <a:t>SQL uses a simple syntax that follows natural language</a:t>
            </a:r>
          </a:p>
          <a:p>
            <a:endParaRPr lang="en-US" dirty="0"/>
          </a:p>
          <a:p>
            <a:r>
              <a:rPr lang="en-US" dirty="0"/>
              <a:t>Ironically, this means the documentation has complicated flow-charts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3EC0FC-F6AB-14A1-B7CA-C623362CF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7030" y="209087"/>
            <a:ext cx="3768490" cy="64398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8A427F-19A4-76BB-112F-1516B91E6AC0}"/>
              </a:ext>
            </a:extLst>
          </p:cNvPr>
          <p:cNvSpPr txBox="1"/>
          <p:nvPr/>
        </p:nvSpPr>
        <p:spPr>
          <a:xfrm>
            <a:off x="538480" y="6127234"/>
            <a:ext cx="544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https://www.sqlite.org/lang_select.html</a:t>
            </a:r>
            <a:endParaRPr lang="en-US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57DCAC2-A984-7DB8-D7D0-C0CE818A7B8C}"/>
              </a:ext>
            </a:extLst>
          </p:cNvPr>
          <p:cNvSpPr/>
          <p:nvPr/>
        </p:nvSpPr>
        <p:spPr>
          <a:xfrm>
            <a:off x="7280476" y="810228"/>
            <a:ext cx="4178461" cy="1979271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08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6C46-41E7-863C-B6F0-743C985CC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76FAB15-62E9-2DF0-745A-42D5521AC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statement-flow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914B2F0-A9CB-D32C-5632-7805C1151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348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column_names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condition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F231B6-D496-DAA0-79E4-8EB652A7C1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227" t="9334" r="13534" b="58580"/>
          <a:stretch/>
        </p:blipFill>
        <p:spPr>
          <a:xfrm>
            <a:off x="6295975" y="1568886"/>
            <a:ext cx="5336196" cy="4351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753C581-C1D3-4D3E-D987-57B2ACCC8134}"/>
              </a:ext>
            </a:extLst>
          </p:cNvPr>
          <p:cNvSpPr txBox="1"/>
          <p:nvPr/>
        </p:nvSpPr>
        <p:spPr>
          <a:xfrm>
            <a:off x="6188821" y="6031210"/>
            <a:ext cx="54433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linkClick r:id="rId3"/>
              </a:rPr>
              <a:t>https://www.sqlite.org/lang_select.html</a:t>
            </a:r>
            <a:endParaRPr lang="en-US" sz="24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A5D6F94-9155-EA2E-E0BC-7A1F92095282}"/>
              </a:ext>
            </a:extLst>
          </p:cNvPr>
          <p:cNvSpPr/>
          <p:nvPr/>
        </p:nvSpPr>
        <p:spPr>
          <a:xfrm>
            <a:off x="6188821" y="1387773"/>
            <a:ext cx="1348098" cy="88070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FEC5900-5016-184D-0DB6-9534864865F9}"/>
              </a:ext>
            </a:extLst>
          </p:cNvPr>
          <p:cNvSpPr/>
          <p:nvPr/>
        </p:nvSpPr>
        <p:spPr>
          <a:xfrm>
            <a:off x="6512559" y="3129032"/>
            <a:ext cx="1131513" cy="77125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FAC116-6481-EFBC-59B2-243DA377B734}"/>
              </a:ext>
            </a:extLst>
          </p:cNvPr>
          <p:cNvSpPr/>
          <p:nvPr/>
        </p:nvSpPr>
        <p:spPr>
          <a:xfrm>
            <a:off x="6476525" y="4874242"/>
            <a:ext cx="1348098" cy="771259"/>
          </a:xfrm>
          <a:prstGeom prst="round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0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9BC97-FD99-44E8-9C23-140052CD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Select (no conditions)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AC889-8BF7-F860-1C64-BF1310EFE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* = wildcard (any)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ADEEB1-85EC-BA96-CB0E-DE47E04D1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24" y="1690688"/>
            <a:ext cx="6030889" cy="238061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38CC8B5-8B0D-3515-64F1-016B82E774F4}"/>
              </a:ext>
            </a:extLst>
          </p:cNvPr>
          <p:cNvSpPr/>
          <p:nvPr/>
        </p:nvSpPr>
        <p:spPr>
          <a:xfrm>
            <a:off x="7061200" y="1605280"/>
            <a:ext cx="375920" cy="4978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D058CB-F615-2BB9-2078-6577002BD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750392"/>
            <a:ext cx="8602657" cy="142657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E707D76-9933-5B24-C978-982A2387786B}"/>
              </a:ext>
            </a:extLst>
          </p:cNvPr>
          <p:cNvSpPr/>
          <p:nvPr/>
        </p:nvSpPr>
        <p:spPr>
          <a:xfrm>
            <a:off x="3373384" y="4750392"/>
            <a:ext cx="1849120" cy="4978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EA9EEA-9A51-1B65-F320-AD4518B446B6}"/>
              </a:ext>
            </a:extLst>
          </p:cNvPr>
          <p:cNvSpPr/>
          <p:nvPr/>
        </p:nvSpPr>
        <p:spPr>
          <a:xfrm>
            <a:off x="8077464" y="4750392"/>
            <a:ext cx="1363392" cy="49784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66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27DC9-6FF5-A73B-89AD-3824791F3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E97AE-A1D4-6AAC-F6FF-5A962F381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3072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Logicals</a:t>
            </a:r>
            <a:r>
              <a:rPr lang="en-US" dirty="0"/>
              <a:t>:   AND, OR, IS, NOT,   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/>
              <a:t>, !=, &lt;=, &gt;=</a:t>
            </a:r>
          </a:p>
          <a:p>
            <a:pPr marL="0" indent="0">
              <a:buNone/>
            </a:pPr>
            <a:r>
              <a:rPr lang="en-US" dirty="0"/>
              <a:t>(equal is one = not ==)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SQLite doesn’t have Boolean class, truth values are reported as 0 (false) and 1 (true)**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SQLite treats 0 and NULL as false in conditionals. </a:t>
            </a:r>
          </a:p>
          <a:p>
            <a:pPr marL="0" indent="0">
              <a:buNone/>
            </a:pPr>
            <a:r>
              <a:rPr lang="en-US" dirty="0"/>
              <a:t>Non-zero </a:t>
            </a:r>
            <a:r>
              <a:rPr lang="en-US" dirty="0" err="1"/>
              <a:t>numerics</a:t>
            </a:r>
            <a:r>
              <a:rPr lang="en-US" dirty="0"/>
              <a:t> are true;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**This differs in some other SQL dialects.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393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4312D-E419-2C31-6CC7-5AC59112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can-aisle using 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85733-CCBB-19C3-203E-1CDC2AAE1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24120" cy="2908935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SELECT</a:t>
            </a:r>
            <a:r>
              <a:rPr lang="en-US" dirty="0"/>
              <a:t> </a:t>
            </a:r>
            <a:r>
              <a:rPr lang="en-US" dirty="0" err="1"/>
              <a:t>column_names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table_name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WHERE</a:t>
            </a:r>
            <a:r>
              <a:rPr lang="en-US" dirty="0"/>
              <a:t> </a:t>
            </a:r>
            <a:r>
              <a:rPr lang="en-US" dirty="0" err="1"/>
              <a:t>condition_on_column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9DCF2B-8DA5-A5B0-F825-FBA7FC8B2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9" y="3637280"/>
            <a:ext cx="6664160" cy="232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92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2B6-FD31-7DEE-561B-DBDFFB39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Matching with LIKE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E375B-B0AB-F1CE-670C-D7C57B43B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wildcard characters:</a:t>
            </a:r>
          </a:p>
          <a:p>
            <a:endParaRPr lang="en-US" dirty="0"/>
          </a:p>
          <a:p>
            <a:r>
              <a:rPr lang="en-US" dirty="0"/>
              <a:t>% = any length string (including zero)</a:t>
            </a:r>
          </a:p>
          <a:p>
            <a:r>
              <a:rPr lang="en-US" dirty="0"/>
              <a:t>_ (underscore)= single-character card. Can stick together for any specific-length e.g.  LIKE   ___M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294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FE13D-3289-C0B4-930F-20CE26634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49AD-D168-1A93-B852-BD1B42E0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Matching with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CBCBD-A56A-CF1A-C98B-268741E39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all info on items that begin with B: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805E0C-324D-F5D1-8A2D-5C3D20A02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51760"/>
            <a:ext cx="8030039" cy="198124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EDC63A4-EABA-0A17-027A-C69CC6B768CD}"/>
              </a:ext>
            </a:extLst>
          </p:cNvPr>
          <p:cNvSpPr/>
          <p:nvPr/>
        </p:nvSpPr>
        <p:spPr>
          <a:xfrm>
            <a:off x="5425440" y="3088640"/>
            <a:ext cx="2775896" cy="553741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6214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F36FA-8956-A0CE-F45A-651BDE878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there variables?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7B9B5-3236-D5E4-88ED-3079FAB26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most programming languages, we declare variables which refer to values in RAM.</a:t>
            </a:r>
          </a:p>
          <a:p>
            <a:r>
              <a:rPr lang="en-US" dirty="0"/>
              <a:t>SQLite doesn’t have this functionality per-se, instead: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Storage as temporary tables</a:t>
            </a:r>
          </a:p>
          <a:p>
            <a:pPr marL="514350" indent="-514350">
              <a:buAutoNum type="arabicPeriod"/>
            </a:pPr>
            <a:r>
              <a:rPr lang="en-US" dirty="0"/>
              <a:t>“WITH” statements for common-table-expression queries</a:t>
            </a:r>
          </a:p>
          <a:p>
            <a:pPr marL="514350" indent="-514350">
              <a:buAutoNum type="arabicPeriod"/>
            </a:pPr>
            <a:r>
              <a:rPr lang="en-US" dirty="0"/>
              <a:t>Combining with other languages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760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3336A-E6B4-33D2-3212-973EC2EC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Temporary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DF9A-910A-4596-C167-E6A4AC1DF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Temporary=deleted upon exit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3E1DB8-3198-6941-4EB4-1A5E100D1C2C}"/>
              </a:ext>
            </a:extLst>
          </p:cNvPr>
          <p:cNvSpPr txBox="1"/>
          <p:nvPr/>
        </p:nvSpPr>
        <p:spPr>
          <a:xfrm>
            <a:off x="966872" y="2456875"/>
            <a:ext cx="97486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CREATE </a:t>
            </a:r>
            <a:r>
              <a:rPr lang="en-US" sz="3200" dirty="0"/>
              <a:t>TEMPORARY </a:t>
            </a:r>
            <a:r>
              <a:rPr lang="en-US" sz="3200" b="1" dirty="0"/>
              <a:t>TABLE</a:t>
            </a:r>
            <a:r>
              <a:rPr lang="en-US" sz="3200" dirty="0"/>
              <a:t> </a:t>
            </a:r>
            <a:r>
              <a:rPr lang="en-US" sz="3200" dirty="0" err="1">
                <a:solidFill>
                  <a:srgbClr val="FF0000"/>
                </a:solidFill>
              </a:rPr>
              <a:t>tmp_name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b="1" dirty="0"/>
              <a:t>AS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70C0"/>
                </a:solidFill>
              </a:rPr>
              <a:t>expression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9497A-232C-47FD-7D96-0D7576568C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549" y="3373736"/>
            <a:ext cx="9508902" cy="2384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8425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32E7D-E514-FE12-904F-173528C30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Altering a table (ADD/DROP Column)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D0A58-968B-4E50-885B-6DEF98DEC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ALTER TABLE </a:t>
            </a:r>
            <a:r>
              <a:rPr lang="en-US" dirty="0" err="1"/>
              <a:t>tble_name</a:t>
            </a:r>
            <a:r>
              <a:rPr lang="en-US" dirty="0"/>
              <a:t> ADD COLUMN </a:t>
            </a:r>
            <a:r>
              <a:rPr lang="en-US" dirty="0" err="1"/>
              <a:t>col_name</a:t>
            </a:r>
            <a:r>
              <a:rPr lang="en-US" dirty="0"/>
              <a:t> [TYPE];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UPDATE </a:t>
            </a:r>
            <a:r>
              <a:rPr lang="en-US" dirty="0" err="1"/>
              <a:t>tble_name</a:t>
            </a:r>
            <a:r>
              <a:rPr lang="en-US" dirty="0"/>
              <a:t> SET </a:t>
            </a:r>
            <a:r>
              <a:rPr lang="en-US" dirty="0" err="1"/>
              <a:t>col_name</a:t>
            </a:r>
            <a:r>
              <a:rPr lang="en-US" dirty="0"/>
              <a:t> = expression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67ED63-1A5F-38EC-E338-2A201009B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51" y="2419326"/>
            <a:ext cx="7294535" cy="1116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A914AA2-EC21-071C-A2B9-EAD451640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527" y="4634336"/>
            <a:ext cx="6061879" cy="8422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005D51-66E2-A44F-5710-EEF53806A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3959" y="4378632"/>
            <a:ext cx="4055048" cy="234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244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A66C1-D292-8772-7737-5403097B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AA75D-BD1C-B71D-4356-385746AE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database/tables</a:t>
            </a:r>
          </a:p>
          <a:p>
            <a:endParaRPr lang="en-US" dirty="0"/>
          </a:p>
          <a:p>
            <a:r>
              <a:rPr lang="en-US" dirty="0"/>
              <a:t>Modifying Tables</a:t>
            </a:r>
          </a:p>
          <a:p>
            <a:endParaRPr lang="en-US" dirty="0"/>
          </a:p>
          <a:p>
            <a:r>
              <a:rPr lang="en-US" dirty="0"/>
              <a:t>Retrieving Data</a:t>
            </a:r>
          </a:p>
          <a:p>
            <a:endParaRPr lang="en-US" dirty="0"/>
          </a:p>
          <a:p>
            <a:r>
              <a:rPr lang="en-US" dirty="0"/>
              <a:t>Query Table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6989D-E47A-146C-EE74-79ED6CD5D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26" y="2197508"/>
            <a:ext cx="5647174" cy="27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212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1A4E7-C0C4-A1A5-C0EB-7FDF615B4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82488-AF5B-9B7C-260F-C0919487A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05400" cy="4351338"/>
          </a:xfrm>
        </p:spPr>
        <p:txBody>
          <a:bodyPr/>
          <a:lstStyle/>
          <a:p>
            <a:r>
              <a:rPr lang="en-US" dirty="0"/>
              <a:t>We want to buy sold-remainder when this quantity is positive</a:t>
            </a:r>
          </a:p>
          <a:p>
            <a:endParaRPr lang="en-US" dirty="0"/>
          </a:p>
          <a:p>
            <a:r>
              <a:rPr lang="en-US" dirty="0"/>
              <a:t>Create a new table containing food, aisle, and buy where buy =sold-remainder for foods in which sold&gt;remainder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9DFC373-7AEE-7606-E312-70E63F8490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1975" y="1495889"/>
            <a:ext cx="5943225" cy="290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024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CB46B-B61D-EB63-D6F2-FC28EF817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154D-66D8-6C04-24FB-7E982DE9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C056-9BF3-27F3-5652-4C55C1033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database/tables</a:t>
            </a:r>
          </a:p>
          <a:p>
            <a:endParaRPr lang="en-US" dirty="0"/>
          </a:p>
          <a:p>
            <a:r>
              <a:rPr lang="en-US" dirty="0"/>
              <a:t>Modifying Tables</a:t>
            </a:r>
          </a:p>
          <a:p>
            <a:endParaRPr lang="en-US" dirty="0"/>
          </a:p>
          <a:p>
            <a:r>
              <a:rPr lang="en-US" dirty="0"/>
              <a:t>Retrieving Data</a:t>
            </a:r>
          </a:p>
          <a:p>
            <a:endParaRPr lang="en-US" dirty="0"/>
          </a:p>
          <a:p>
            <a:r>
              <a:rPr lang="en-US" dirty="0"/>
              <a:t>Query Table Expressions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78C391-EA14-EDF5-34FB-72F2A5DDFD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6626" y="2197508"/>
            <a:ext cx="5647174" cy="27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0391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4CE175-7956-802C-632C-6F6E80294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1647721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45BFE-9C4A-DD24-DA6F-279CC81B3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E939B-BBAB-28BA-862A-B774971D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</a:t>
            </a:r>
            <a:r>
              <a:rPr lang="en-US" b="1" u="sng" dirty="0"/>
              <a:t>a</a:t>
            </a:r>
            <a:r>
              <a:rPr lang="en-US" dirty="0"/>
              <a:t> general-purpose programming language</a:t>
            </a:r>
          </a:p>
          <a:p>
            <a:r>
              <a:rPr lang="en-US" dirty="0"/>
              <a:t>SQL is </a:t>
            </a:r>
            <a:r>
              <a:rPr lang="en-US" b="1" u="sng" dirty="0"/>
              <a:t>THE</a:t>
            </a:r>
            <a:r>
              <a:rPr lang="en-US" dirty="0"/>
              <a:t> database language. </a:t>
            </a:r>
          </a:p>
          <a:p>
            <a:r>
              <a:rPr lang="en-US" dirty="0"/>
              <a:t>It’s the standard. Literally: </a:t>
            </a:r>
            <a:r>
              <a:rPr lang="en-US" dirty="0">
                <a:hlinkClick r:id="rId2"/>
              </a:rPr>
              <a:t>https://www.iso.org/standard/76583.html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Like real languages, there are different dialects: MySQL, MS </a:t>
            </a:r>
            <a:r>
              <a:rPr lang="en-US" dirty="0" err="1"/>
              <a:t>SQLServer</a:t>
            </a:r>
            <a:r>
              <a:rPr lang="en-US" dirty="0"/>
              <a:t>, Oracle, SQLite, </a:t>
            </a:r>
            <a:r>
              <a:rPr lang="en-US" dirty="0" err="1"/>
              <a:t>PostGreSQL</a:t>
            </a:r>
            <a:r>
              <a:rPr lang="en-US" dirty="0"/>
              <a:t>, and </a:t>
            </a:r>
            <a:r>
              <a:rPr lang="en-US" dirty="0" err="1"/>
              <a:t>DuckDB</a:t>
            </a:r>
            <a:r>
              <a:rPr lang="en-US" dirty="0"/>
              <a:t> that expand on the core language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65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C53A4-39AB-36CE-C9EA-B0589082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Query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15A41-46C5-FC89-5B95-A7A75E25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For </a:t>
            </a:r>
            <a:r>
              <a:rPr lang="en-US" b="1"/>
              <a:t>storing</a:t>
            </a:r>
            <a:r>
              <a:rPr lang="en-US"/>
              <a:t> &amp; </a:t>
            </a:r>
            <a:r>
              <a:rPr lang="en-US" b="1"/>
              <a:t>manipulating</a:t>
            </a:r>
            <a:r>
              <a:rPr lang="en-US"/>
              <a:t> data in relational databases</a:t>
            </a:r>
          </a:p>
          <a:p>
            <a:r>
              <a:rPr lang="en-US"/>
              <a:t>Relational database = tables that </a:t>
            </a:r>
            <a:r>
              <a:rPr lang="en-US" i="1"/>
              <a:t>can</a:t>
            </a:r>
            <a:r>
              <a:rPr lang="en-US"/>
              <a:t> inter-relate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D14C8F-0C20-3628-899A-CB30D5D9B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63" y="3207927"/>
            <a:ext cx="8381918" cy="3502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8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8A31A-6216-5E97-E597-CDD10B2F6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FA886-A653-5251-F023-FE00B7DFE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3ACBA-E34F-CEBA-7051-AB86E6748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Amazon wants to store transaction &amp; search information</a:t>
            </a:r>
          </a:p>
          <a:p>
            <a:r>
              <a:rPr lang="en-US" dirty="0"/>
              <a:t>This data has multiple grouping factors</a:t>
            </a:r>
          </a:p>
          <a:p>
            <a:pPr lvl="1"/>
            <a:r>
              <a:rPr lang="en-US" sz="3200" dirty="0"/>
              <a:t>Customer ID</a:t>
            </a:r>
          </a:p>
          <a:p>
            <a:pPr lvl="1"/>
            <a:r>
              <a:rPr lang="en-US" sz="3200" dirty="0"/>
              <a:t>Transaction time</a:t>
            </a:r>
          </a:p>
          <a:p>
            <a:pPr lvl="1"/>
            <a:r>
              <a:rPr lang="en-US" sz="3200" dirty="0"/>
              <a:t>Search time</a:t>
            </a:r>
          </a:p>
          <a:p>
            <a:pPr lvl="1"/>
            <a:r>
              <a:rPr lang="en-US" sz="3200" dirty="0"/>
              <a:t>Item type….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5287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EA18-E138-FC74-43CF-8C0FAAB15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CDB7-5EC5-A5DC-CB02-912599DB58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915" cy="4351338"/>
          </a:xfrm>
        </p:spPr>
        <p:txBody>
          <a:bodyPr/>
          <a:lstStyle/>
          <a:p>
            <a:r>
              <a:rPr lang="en-US" dirty="0"/>
              <a:t>The relational part means that a </a:t>
            </a:r>
            <a:r>
              <a:rPr lang="en-US" b="1" dirty="0"/>
              <a:t>key </a:t>
            </a:r>
            <a:r>
              <a:rPr lang="en-US" dirty="0"/>
              <a:t>in one table let’s you find related information in another table</a:t>
            </a:r>
          </a:p>
          <a:p>
            <a:endParaRPr lang="en-US" b="1" dirty="0"/>
          </a:p>
          <a:p>
            <a:r>
              <a:rPr lang="en-US" b="1" dirty="0"/>
              <a:t>Why might I want this?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97956F-F425-AC3B-2C4A-C43362B08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614" r="3759"/>
          <a:stretch/>
        </p:blipFill>
        <p:spPr>
          <a:xfrm>
            <a:off x="6240028" y="472719"/>
            <a:ext cx="5737608" cy="645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94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6CB2-403D-6F1F-546F-7FB7D789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</a:t>
            </a:r>
            <a:r>
              <a:rPr lang="en-US" b="1"/>
              <a:t>Query</a:t>
            </a:r>
            <a:r>
              <a:rPr lang="en-US"/>
              <a:t>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35708-D67C-9972-AFBA-0406AB9F1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75375" cy="4351338"/>
          </a:xfrm>
        </p:spPr>
        <p:txBody>
          <a:bodyPr/>
          <a:lstStyle/>
          <a:p>
            <a:r>
              <a:rPr lang="en-US"/>
              <a:t>Query=question</a:t>
            </a:r>
          </a:p>
          <a:p>
            <a:endParaRPr lang="en-US"/>
          </a:p>
          <a:p>
            <a:r>
              <a:rPr lang="en-US"/>
              <a:t>SQL is a conversation between you and the host server. For SQLite that “server” can be your own hard drive. </a:t>
            </a:r>
          </a:p>
          <a:p>
            <a:endParaRPr lang="en-US"/>
          </a:p>
          <a:p>
            <a:r>
              <a:rPr lang="en-US"/>
              <a:t>2 SQL Components: </a:t>
            </a:r>
            <a:r>
              <a:rPr lang="en-US" b="1"/>
              <a:t>Database</a:t>
            </a:r>
            <a:r>
              <a:rPr lang="en-US"/>
              <a:t> and </a:t>
            </a:r>
            <a:r>
              <a:rPr lang="en-US" b="1"/>
              <a:t>Table</a:t>
            </a:r>
          </a:p>
          <a:p>
            <a:r>
              <a:rPr lang="en-US"/>
              <a:t>Databases are standalone (but can be distributed). You can transfer data between databases, but they don’t relate.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32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E0D9-12E8-07E2-3E71-97F6846E7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SQLite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1348A-872A-10CF-5765-8D3C38AB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has a built-in SQLite package in standard library</a:t>
            </a:r>
          </a:p>
          <a:p>
            <a:endParaRPr lang="en-US" dirty="0"/>
          </a:p>
          <a:p>
            <a:r>
              <a:rPr lang="en-US" dirty="0"/>
              <a:t>Doesn’t really do much--creates cursor object that passes </a:t>
            </a:r>
            <a:r>
              <a:rPr lang="en-US" dirty="0" err="1"/>
              <a:t>sql</a:t>
            </a:r>
            <a:r>
              <a:rPr lang="en-US" dirty="0"/>
              <a:t> commands: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are numerous SQL-oriented Python toolboxes (</a:t>
            </a:r>
            <a:r>
              <a:rPr lang="en-US" dirty="0" err="1"/>
              <a:t>SQLAlchemy</a:t>
            </a:r>
            <a:r>
              <a:rPr lang="en-US" dirty="0"/>
              <a:t>, MySQL-python, etc.)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D79CA7-745B-A74F-6A3E-E3D2FFC48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93" y="3302598"/>
            <a:ext cx="5261211" cy="19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397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</TotalTime>
  <Words>1013</Words>
  <Application>Microsoft Office PowerPoint</Application>
  <PresentationFormat>Widescreen</PresentationFormat>
  <Paragraphs>201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Aptos</vt:lpstr>
      <vt:lpstr>Aptos Display</vt:lpstr>
      <vt:lpstr>Arial</vt:lpstr>
      <vt:lpstr>Office Theme</vt:lpstr>
      <vt:lpstr>Structured Query Language</vt:lpstr>
      <vt:lpstr>The most important thing….</vt:lpstr>
      <vt:lpstr>Learning Objectives</vt:lpstr>
      <vt:lpstr>Structured Query Language</vt:lpstr>
      <vt:lpstr>Structured Query Language</vt:lpstr>
      <vt:lpstr>Relational Database</vt:lpstr>
      <vt:lpstr>Relational Database</vt:lpstr>
      <vt:lpstr>Structured Query Language</vt:lpstr>
      <vt:lpstr>SQLite in Python</vt:lpstr>
      <vt:lpstr>Some Syntax (red=diff. from Python)</vt:lpstr>
      <vt:lpstr>Databases &amp; Tables</vt:lpstr>
      <vt:lpstr>BLOB: Binary Large Object</vt:lpstr>
      <vt:lpstr>Creating a SQLite database</vt:lpstr>
      <vt:lpstr>Adding a SQLite table</vt:lpstr>
      <vt:lpstr>Inserting rows</vt:lpstr>
      <vt:lpstr>PRACTICE</vt:lpstr>
      <vt:lpstr>Constrained Table Definitions</vt:lpstr>
      <vt:lpstr>SQL Queries</vt:lpstr>
      <vt:lpstr>SQL Query types</vt:lpstr>
      <vt:lpstr>SELECT statement-flow</vt:lpstr>
      <vt:lpstr>SELECT statement-flow</vt:lpstr>
      <vt:lpstr>Simple Select (no conditions)</vt:lpstr>
      <vt:lpstr>Logic</vt:lpstr>
      <vt:lpstr>Selecting can-aisle using WHERE</vt:lpstr>
      <vt:lpstr>String Matching with LIKE</vt:lpstr>
      <vt:lpstr>String Matching with LIKE</vt:lpstr>
      <vt:lpstr>Are there variables?</vt:lpstr>
      <vt:lpstr>Creating a Temporary Table</vt:lpstr>
      <vt:lpstr>Altering a table (ADD/DROP Column)</vt:lpstr>
      <vt:lpstr>Practice</vt:lpstr>
      <vt:lpstr>Learning Objectives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78</cp:revision>
  <dcterms:created xsi:type="dcterms:W3CDTF">2024-11-02T18:04:33Z</dcterms:created>
  <dcterms:modified xsi:type="dcterms:W3CDTF">2024-11-04T19:32:24Z</dcterms:modified>
</cp:coreProperties>
</file>