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60" r:id="rId3"/>
    <p:sldId id="259" r:id="rId4"/>
    <p:sldId id="257" r:id="rId5"/>
    <p:sldId id="310" r:id="rId6"/>
    <p:sldId id="281" r:id="rId7"/>
    <p:sldId id="282" r:id="rId8"/>
    <p:sldId id="283" r:id="rId9"/>
    <p:sldId id="284" r:id="rId10"/>
    <p:sldId id="286" r:id="rId11"/>
    <p:sldId id="285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6" r:id="rId21"/>
    <p:sldId id="298" r:id="rId22"/>
    <p:sldId id="297" r:id="rId23"/>
    <p:sldId id="301" r:id="rId24"/>
    <p:sldId id="302" r:id="rId25"/>
    <p:sldId id="303" r:id="rId26"/>
    <p:sldId id="295" r:id="rId27"/>
    <p:sldId id="305" r:id="rId28"/>
    <p:sldId id="304" r:id="rId29"/>
    <p:sldId id="306" r:id="rId30"/>
    <p:sldId id="314" r:id="rId31"/>
    <p:sldId id="307" r:id="rId32"/>
    <p:sldId id="308" r:id="rId33"/>
    <p:sldId id="311" r:id="rId34"/>
    <p:sldId id="312" r:id="rId35"/>
    <p:sldId id="313" r:id="rId36"/>
    <p:sldId id="315" r:id="rId37"/>
    <p:sldId id="316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B36D5-32A9-4D4D-BDB3-E2B720AEA7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3C17C-57FC-44FF-8012-A6F577255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30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0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7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37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97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82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16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3C17C-57FC-44FF-8012-A6F577255F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02444-FA53-F6E6-BA06-1D87922BD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31DD1-DC3E-996F-9453-EEC89EBF1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49BA8-3C44-A059-39FB-8B47E532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AAD9-60D2-B817-23C0-F1B37434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5708D-F3F4-9584-EF30-25952B583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8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D4F93-8F1A-604B-1EDA-78304FAA5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486304-80F9-EC82-346B-60989657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913CB-05E2-7799-3C5D-16106261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CCE4-27DC-DCFF-6C35-307348E77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20D1-B9D2-2718-B7F5-D8B38893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5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26633-C092-D150-0B7B-A10B5CBD79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478F1-45E2-B87E-2294-8332D25FA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E0A1-5D03-1BEE-ED67-406E0E53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157BC-5844-59BD-9869-FFDCF073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69593-DB13-5C28-3072-430FA50A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14C49-D526-6053-101E-68F3FC88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B9C-4EAF-ACB4-AA6B-895D15D9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B6685-643C-2021-D605-1B155C6A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94521-CD38-9802-9DA2-3DBBD88B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F1BBF-5DAD-537C-0D29-A23E35E2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1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81058-54EF-C142-4942-F7C6FCDF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35D32-1A7C-45C0-8A46-9C82BB522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03520-F0A8-A1AF-1B13-23A58965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CC75E-928B-8E81-B1F2-314AC6508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1D4A-0CDE-88F5-D6BD-FCCA2171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14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888C-3BF4-06C8-71A6-3B51B59F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A297D-0484-DABD-BEA3-258542827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9B0F3-A7A5-C84E-4892-B87EB9BDB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477A3-956D-973A-EFA1-3721F988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E1649-0277-1793-6D3A-420E3954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F8A04-5470-4745-1442-61035BB7A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81B9-404D-2F6C-F413-B74FDC0DC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C5CCD-8659-8470-9105-5C84AF5A3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C5876-2F41-0828-D72A-8BFE61EB7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12A9A-0E75-7242-274C-FA5CE27C0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50FAD-80D1-A98D-D358-87A72E343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8EDEEF-E9E3-253C-44B7-4E5C6C9C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32467-0BD2-D51B-1429-B54375A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E0783-022C-898C-4962-1E7BA608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906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BA56-6B82-E8F0-5EF8-14667D7F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E5AB8-EB39-A254-81AE-191E7588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0F30D-FC99-F3FF-A348-170359F38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F4752F-D81A-B4BC-B370-4325B2A2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4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F5E3D-BF05-E81C-4452-69B7F548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4B5004-B45F-27EE-95AB-85749AAE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7D8E69-6B02-670A-DF42-9D21A7EB3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4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6E1F-9033-8BE6-FB52-38258C79C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65C32-74FB-9CA6-BDC2-944DB395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CF235-F5BC-7A9E-0F90-AE1E2929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BA0B4-75A9-C243-DCEA-0E457C2C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60F7B-D180-A6ED-8593-C75D14DC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8F14B5-C31E-3194-42E3-36618DBD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2C6A-DBAB-1880-E4C0-CE1C16BF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72C449-97A1-286F-C438-AF5D54BC4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01FA2-C93B-0F74-6D36-00CA16486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85CA4-F3F1-3912-466D-8B1277E32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92159-78E5-D568-6D27-CA5ACD240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24EA7-DBEE-97EC-FCE4-72BF5DD2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7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8EEBF-5457-66AE-B7BF-5EED3EF2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B5896-B550-D741-FC5E-789B70CB6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91269-1BB4-DDD7-5D45-9527F7E21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7C44C-B620-49EB-BEE3-5EF3850FEDCF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D9581-A86B-CE84-667A-326CAE9DE5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73952-5CE6-1FC6-0DED-063580838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9ED1D-D382-4E03-9EC0-BFD24F8C9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6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yugabyte.com/preview/sample-data/chinook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QL_inj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xkcd.com/327/" TargetMode="Externa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qlite.org/lang_select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2EB6-B7E6-9909-316D-473D44B32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7010A-84E7-6479-52BA-3F6FA8120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11.6.24</a:t>
            </a:r>
          </a:p>
        </p:txBody>
      </p:sp>
    </p:spTree>
    <p:extLst>
      <p:ext uri="{BB962C8B-B14F-4D97-AF65-F5344CB8AC3E}">
        <p14:creationId xmlns:p14="http://schemas.microsoft.com/office/powerpoint/2010/main" val="3242854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A7982B5-57EC-745B-BCB2-4D79B6A3A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Full-Name column with CONCAT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6E598-E146-300A-1AAE-4055516B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7255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First define a new column</a:t>
            </a:r>
          </a:p>
          <a:p>
            <a:pPr marL="0" indent="0">
              <a:buNone/>
            </a:pPr>
            <a:r>
              <a:rPr lang="en-US" b="1" dirty="0"/>
              <a:t>ALTER TABLE </a:t>
            </a:r>
            <a:r>
              <a:rPr lang="en-US" dirty="0"/>
              <a:t>customers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ADD COLUMN </a:t>
            </a:r>
            <a:r>
              <a:rPr lang="en-US" dirty="0" err="1"/>
              <a:t>FullName</a:t>
            </a:r>
            <a:r>
              <a:rPr lang="en-US" dirty="0"/>
              <a:t> </a:t>
            </a:r>
            <a:r>
              <a:rPr lang="en-US" b="1" dirty="0"/>
              <a:t>TEXT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Concat</a:t>
            </a:r>
            <a:r>
              <a:rPr lang="en-US" dirty="0"/>
              <a:t> can take up to 254 </a:t>
            </a:r>
            <a:r>
              <a:rPr lang="en-US" dirty="0" err="1"/>
              <a:t>args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Assign values using CONCAT</a:t>
            </a:r>
          </a:p>
          <a:p>
            <a:pPr marL="0" indent="0">
              <a:buNone/>
            </a:pPr>
            <a:r>
              <a:rPr lang="en-US" b="1" dirty="0"/>
              <a:t>UPDATE </a:t>
            </a:r>
            <a:r>
              <a:rPr lang="en-US" dirty="0"/>
              <a:t>customers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SET </a:t>
            </a:r>
            <a:r>
              <a:rPr lang="en-US" dirty="0" err="1"/>
              <a:t>FullName</a:t>
            </a:r>
            <a:r>
              <a:rPr lang="en-US" dirty="0"/>
              <a:t>=</a:t>
            </a:r>
            <a:r>
              <a:rPr lang="en-US" b="1" dirty="0"/>
              <a:t>CONCAT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	FirstName,' ',</a:t>
            </a:r>
            <a:r>
              <a:rPr lang="en-US" dirty="0" err="1"/>
              <a:t>LastName</a:t>
            </a:r>
            <a:r>
              <a:rPr lang="en-US" dirty="0"/>
              <a:t>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2DEFFD-0B01-2E86-C897-462A07BFB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30" y="3645344"/>
            <a:ext cx="4275297" cy="28767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BE009E-1168-DE3D-1C71-3B2B791E5FB9}"/>
              </a:ext>
            </a:extLst>
          </p:cNvPr>
          <p:cNvSpPr txBox="1"/>
          <p:nvPr/>
        </p:nvSpPr>
        <p:spPr>
          <a:xfrm>
            <a:off x="8279701" y="3212656"/>
            <a:ext cx="3145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(Testing that it worked)</a:t>
            </a:r>
          </a:p>
        </p:txBody>
      </p:sp>
    </p:spTree>
    <p:extLst>
      <p:ext uri="{BB962C8B-B14F-4D97-AF65-F5344CB8AC3E}">
        <p14:creationId xmlns:p14="http://schemas.microsoft.com/office/powerpoint/2010/main" val="1819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78522F-4B45-48C5-6A55-916BA7393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Email Domains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EE2AA-4F78-3A2E-C99E-73103994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83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Substring selection: SUBSTR(</a:t>
            </a:r>
            <a:r>
              <a:rPr lang="en-US" dirty="0" err="1"/>
              <a:t>col_name</a:t>
            </a:r>
            <a:r>
              <a:rPr lang="en-US" dirty="0"/>
              <a:t>, start, end)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first occurrence of ‘@’=INSTR(Email,’@’)</a:t>
            </a:r>
          </a:p>
          <a:p>
            <a:pPr marL="0" indent="0">
              <a:buNone/>
            </a:pPr>
            <a:r>
              <a:rPr lang="en-US" dirty="0"/>
              <a:t>2.   Select from that point to the end of the string = LENGTH(Email)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293886-3DD9-8D44-E81A-C4FE6CB29689}"/>
              </a:ext>
            </a:extLst>
          </p:cNvPr>
          <p:cNvSpPr txBox="1"/>
          <p:nvPr/>
        </p:nvSpPr>
        <p:spPr>
          <a:xfrm>
            <a:off x="6740323" y="1825625"/>
            <a:ext cx="51854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SELECT SUBSTR</a:t>
            </a:r>
            <a:r>
              <a:rPr lang="en-US" sz="2800" dirty="0"/>
              <a:t>(Email, </a:t>
            </a:r>
            <a:r>
              <a:rPr lang="en-US" sz="2800" b="1" dirty="0"/>
              <a:t>INSTR</a:t>
            </a:r>
            <a:r>
              <a:rPr lang="en-US" sz="2800" dirty="0"/>
              <a:t>(Email, '@')+1, </a:t>
            </a:r>
            <a:r>
              <a:rPr lang="en-US" sz="2800" b="1" dirty="0"/>
              <a:t>LENGTH</a:t>
            </a:r>
            <a:r>
              <a:rPr lang="en-US" sz="2800" dirty="0"/>
              <a:t>(Email)) </a:t>
            </a:r>
            <a:r>
              <a:rPr lang="en-US" sz="2800" b="1" dirty="0"/>
              <a:t>FROM </a:t>
            </a:r>
            <a:r>
              <a:rPr lang="en-US" sz="2800" dirty="0"/>
              <a:t>customers;</a:t>
            </a:r>
          </a:p>
        </p:txBody>
      </p:sp>
    </p:spTree>
    <p:extLst>
      <p:ext uri="{BB962C8B-B14F-4D97-AF65-F5344CB8AC3E}">
        <p14:creationId xmlns:p14="http://schemas.microsoft.com/office/powerpoint/2010/main" val="231281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53A7-43CC-B6A2-64AC-2F8530D1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Email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FAE1-05A2-4C8F-7D82-301EFD18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65830" cy="4351338"/>
          </a:xfrm>
        </p:spPr>
        <p:txBody>
          <a:bodyPr/>
          <a:lstStyle/>
          <a:p>
            <a:r>
              <a:rPr lang="en-US" dirty="0"/>
              <a:t>There are separate domain endings for different countries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rule could we use to get just the ‘apple’, ‘yahoo’ etc. from emails?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61FA6-B1B8-B411-CB55-865640821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671" y="1309541"/>
            <a:ext cx="2103696" cy="33569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F41EC7-20B7-F8B1-4D09-F4948045BEA5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879939" y="2384385"/>
            <a:ext cx="1449732" cy="6036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4237755-1201-4033-1746-C40BD8EED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935" y="5208608"/>
            <a:ext cx="5796402" cy="11032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72966CB-FD47-D035-17C0-4FFB23BEF363}"/>
              </a:ext>
            </a:extLst>
          </p:cNvPr>
          <p:cNvSpPr/>
          <p:nvPr/>
        </p:nvSpPr>
        <p:spPr>
          <a:xfrm>
            <a:off x="8530541" y="1309541"/>
            <a:ext cx="1134319" cy="33569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84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B5FA-59E8-A08A-18E9-450E53272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Email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E631C-4CD1-60A3-E0A5-101068DA0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08494" cy="4351338"/>
          </a:xfrm>
        </p:spPr>
        <p:txBody>
          <a:bodyPr/>
          <a:lstStyle/>
          <a:p>
            <a:r>
              <a:rPr lang="en-US" dirty="0"/>
              <a:t>We need to get string between first @ and first period after @</a:t>
            </a:r>
          </a:p>
          <a:p>
            <a:endParaRPr lang="en-US" dirty="0"/>
          </a:p>
          <a:p>
            <a:r>
              <a:rPr lang="en-US" dirty="0"/>
              <a:t>We could nest some more SUBSTR, INSTR, but we want clean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15F116-38B0-168E-C663-637E367D1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791919"/>
            <a:ext cx="6441373" cy="122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28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C6A9-7E67-1CBB-564B-36ADF58E4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9D1D9-1AFB-FA51-2026-9FBE7EDDD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00252" cy="4351338"/>
          </a:xfrm>
        </p:spPr>
        <p:txBody>
          <a:bodyPr/>
          <a:lstStyle/>
          <a:p>
            <a:r>
              <a:rPr lang="en-US" dirty="0"/>
              <a:t>Declare a temporary variable before SELECT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dirty="0" err="1"/>
              <a:t>tbl_name</a:t>
            </a:r>
            <a:r>
              <a:rPr lang="en-US" dirty="0"/>
              <a:t> (col_1, col2…)</a:t>
            </a:r>
          </a:p>
          <a:p>
            <a:pPr marL="0" indent="0">
              <a:buNone/>
            </a:pPr>
            <a:r>
              <a:rPr lang="en-US" dirty="0"/>
              <a:t>AS (expression1, expression2…) 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EFE844-CA0B-00B8-C514-9BA0BC24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0223"/>
          <a:stretch/>
        </p:blipFill>
        <p:spPr>
          <a:xfrm>
            <a:off x="6735097" y="2214330"/>
            <a:ext cx="5257800" cy="35739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991DD6-6C6B-C878-564B-41439A773997}"/>
              </a:ext>
            </a:extLst>
          </p:cNvPr>
          <p:cNvSpPr/>
          <p:nvPr/>
        </p:nvSpPr>
        <p:spPr>
          <a:xfrm>
            <a:off x="7169863" y="2022023"/>
            <a:ext cx="4491195" cy="19792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5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833A-A7B3-9AAC-E11D-84E53691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Email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A2D4B-D229-5E5D-4F7E-7871C3374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Queries are one LONG command.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70DAA6-ADA6-174F-8358-C6F91C69098E}"/>
              </a:ext>
            </a:extLst>
          </p:cNvPr>
          <p:cNvSpPr txBox="1"/>
          <p:nvPr/>
        </p:nvSpPr>
        <p:spPr>
          <a:xfrm>
            <a:off x="838199" y="2616299"/>
            <a:ext cx="111866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WITH </a:t>
            </a:r>
            <a:r>
              <a:rPr lang="en-US" sz="2800" dirty="0" err="1"/>
              <a:t>tmpTbl</a:t>
            </a:r>
            <a:r>
              <a:rPr lang="en-US" sz="2800" dirty="0"/>
              <a:t>(</a:t>
            </a:r>
            <a:r>
              <a:rPr lang="en-US" sz="2800" dirty="0" err="1"/>
              <a:t>endCol</a:t>
            </a:r>
            <a:r>
              <a:rPr lang="en-US" sz="2800" dirty="0"/>
              <a:t>) </a:t>
            </a:r>
            <a:r>
              <a:rPr lang="en-US" sz="2800" b="1" dirty="0"/>
              <a:t>AS</a:t>
            </a:r>
            <a:r>
              <a:rPr lang="en-US" sz="2800" dirty="0"/>
              <a:t> </a:t>
            </a:r>
          </a:p>
          <a:p>
            <a:r>
              <a:rPr lang="en-US" sz="2800" dirty="0"/>
              <a:t>	(</a:t>
            </a:r>
            <a:r>
              <a:rPr lang="en-US" sz="2800" b="1" dirty="0"/>
              <a:t>SELECT SUBSTR</a:t>
            </a:r>
            <a:r>
              <a:rPr lang="en-US" sz="2800" dirty="0"/>
              <a:t>(Email, </a:t>
            </a:r>
            <a:r>
              <a:rPr lang="en-US" sz="2800" b="1" dirty="0"/>
              <a:t>INSTR</a:t>
            </a:r>
            <a:r>
              <a:rPr lang="en-US" sz="2800" dirty="0"/>
              <a:t>(Email, '@')+1, </a:t>
            </a:r>
            <a:r>
              <a:rPr lang="en-US" sz="2800" b="1" dirty="0"/>
              <a:t>LENGTH</a:t>
            </a:r>
            <a:r>
              <a:rPr lang="en-US" sz="2800" dirty="0"/>
              <a:t>(Email)) </a:t>
            </a:r>
          </a:p>
          <a:p>
            <a:r>
              <a:rPr lang="en-US" sz="2800" b="1" dirty="0"/>
              <a:t>	FROM </a:t>
            </a:r>
            <a:r>
              <a:rPr lang="en-US" sz="2800" dirty="0"/>
              <a:t>customers)</a:t>
            </a:r>
          </a:p>
          <a:p>
            <a:endParaRPr lang="en-US" sz="2800" dirty="0"/>
          </a:p>
          <a:p>
            <a:r>
              <a:rPr lang="en-US" sz="2800" b="1" dirty="0"/>
              <a:t>SELECT DISTINCT SUBSTR</a:t>
            </a:r>
            <a:r>
              <a:rPr lang="en-US" sz="2800" dirty="0"/>
              <a:t>(</a:t>
            </a:r>
            <a:r>
              <a:rPr lang="en-US" sz="2800" dirty="0" err="1"/>
              <a:t>endCol</a:t>
            </a:r>
            <a:r>
              <a:rPr lang="en-US" sz="2800" dirty="0"/>
              <a:t>, 1, INSTR(</a:t>
            </a:r>
            <a:r>
              <a:rPr lang="en-US" sz="2800" dirty="0" err="1"/>
              <a:t>endCol</a:t>
            </a:r>
            <a:r>
              <a:rPr lang="en-US" sz="2800" dirty="0"/>
              <a:t>, '.')-1) </a:t>
            </a:r>
          </a:p>
          <a:p>
            <a:r>
              <a:rPr lang="en-US" sz="2800" b="1" dirty="0"/>
              <a:t>FROM </a:t>
            </a:r>
            <a:r>
              <a:rPr lang="en-US" sz="2800" dirty="0" err="1"/>
              <a:t>tmpTbl</a:t>
            </a:r>
            <a:r>
              <a:rPr lang="en-US" sz="2800" b="1" dirty="0"/>
              <a:t>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5A2BC2-D393-B830-1FE4-6E7B8406681A}"/>
              </a:ext>
            </a:extLst>
          </p:cNvPr>
          <p:cNvCxnSpPr/>
          <p:nvPr/>
        </p:nvCxnSpPr>
        <p:spPr>
          <a:xfrm flipH="1" flipV="1">
            <a:off x="3569109" y="4742401"/>
            <a:ext cx="1091381" cy="99305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01B13F-6B60-8CFA-8BE2-E1A6B13E3015}"/>
              </a:ext>
            </a:extLst>
          </p:cNvPr>
          <p:cNvSpPr txBox="1"/>
          <p:nvPr/>
        </p:nvSpPr>
        <p:spPr>
          <a:xfrm>
            <a:off x="2080206" y="5725379"/>
            <a:ext cx="4351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asks for unique values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4EE966-62CF-BB4C-AE87-152D3A7FCBCD}"/>
              </a:ext>
            </a:extLst>
          </p:cNvPr>
          <p:cNvSpPr txBox="1"/>
          <p:nvPr/>
        </p:nvSpPr>
        <p:spPr>
          <a:xfrm>
            <a:off x="6698326" y="5561670"/>
            <a:ext cx="3944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Substring before first period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DE7979-D827-841C-73F0-5B20E17F11ED}"/>
              </a:ext>
            </a:extLst>
          </p:cNvPr>
          <p:cNvCxnSpPr>
            <a:cxnSpLocks/>
          </p:cNvCxnSpPr>
          <p:nvPr/>
        </p:nvCxnSpPr>
        <p:spPr>
          <a:xfrm flipH="1" flipV="1">
            <a:off x="6768043" y="4903088"/>
            <a:ext cx="763469" cy="62992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074DA0-F0E2-746C-2CA5-14B2593DBCAB}"/>
              </a:ext>
            </a:extLst>
          </p:cNvPr>
          <p:cNvCxnSpPr>
            <a:cxnSpLocks/>
          </p:cNvCxnSpPr>
          <p:nvPr/>
        </p:nvCxnSpPr>
        <p:spPr>
          <a:xfrm flipH="1">
            <a:off x="7608701" y="2233867"/>
            <a:ext cx="1062120" cy="6585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BBB4C9-4563-F682-4331-E9EA46D5A5AC}"/>
              </a:ext>
            </a:extLst>
          </p:cNvPr>
          <p:cNvSpPr txBox="1"/>
          <p:nvPr/>
        </p:nvSpPr>
        <p:spPr>
          <a:xfrm>
            <a:off x="7824120" y="1677031"/>
            <a:ext cx="24674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Substring after @</a:t>
            </a:r>
          </a:p>
        </p:txBody>
      </p:sp>
    </p:spTree>
    <p:extLst>
      <p:ext uri="{BB962C8B-B14F-4D97-AF65-F5344CB8AC3E}">
        <p14:creationId xmlns:p14="http://schemas.microsoft.com/office/powerpoint/2010/main" val="317393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47DE-A39E-B280-2F40-8F765A0DB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7051-AF96-E708-F704-0A3D7CAE6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8680" cy="4351338"/>
          </a:xfrm>
        </p:spPr>
        <p:txBody>
          <a:bodyPr/>
          <a:lstStyle/>
          <a:p>
            <a:r>
              <a:rPr lang="en-US" dirty="0"/>
              <a:t>Added to a SELECT statement:</a:t>
            </a:r>
          </a:p>
          <a:p>
            <a:r>
              <a:rPr lang="en-US" dirty="0"/>
              <a:t>AVG, COUNT, MAX, MIN, SUM, TOTAL (like sum but always float)</a:t>
            </a:r>
          </a:p>
          <a:p>
            <a:endParaRPr lang="en-US" dirty="0"/>
          </a:p>
          <a:p>
            <a:r>
              <a:rPr lang="en-US" dirty="0"/>
              <a:t>Usually combined with GROUP BY e.g.</a:t>
            </a:r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AVG(col_1) </a:t>
            </a:r>
            <a:r>
              <a:rPr lang="en-US" b="1" dirty="0"/>
              <a:t>GROUP BY</a:t>
            </a:r>
            <a:r>
              <a:rPr lang="en-US" dirty="0"/>
              <a:t> col_2;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Opt.  </a:t>
            </a:r>
            <a:r>
              <a:rPr lang="en-US" b="1" dirty="0"/>
              <a:t>ORDER BY </a:t>
            </a:r>
            <a:r>
              <a:rPr lang="en-US" dirty="0"/>
              <a:t>x  + ascending (ASC) or descending (DESC) flags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26396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B650-5466-6329-817C-54E29107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D5C9-9E3D-E5CF-7908-426471C8A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get the total number of sales per Country (billing)</a:t>
            </a:r>
          </a:p>
          <a:p>
            <a:r>
              <a:rPr lang="en-US" dirty="0"/>
              <a:t>Which Aggregate Should I use?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EB98C-B78C-1AC5-CBD4-D3082D93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7033"/>
            <a:ext cx="8090277" cy="309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0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9C3B8-A8C2-8636-46DD-04E569876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DE17-40C9-E20F-E570-5E73DB5BD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return the COUNT per country and the names of each country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56B9D-F7C9-93BC-4FCB-E39D169ABE37}"/>
              </a:ext>
            </a:extLst>
          </p:cNvPr>
          <p:cNvSpPr txBox="1"/>
          <p:nvPr/>
        </p:nvSpPr>
        <p:spPr>
          <a:xfrm>
            <a:off x="1483360" y="2736502"/>
            <a:ext cx="85445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b="1" dirty="0"/>
              <a:t>SELECT</a:t>
            </a:r>
            <a:r>
              <a:rPr lang="en-US" sz="2800" dirty="0"/>
              <a:t> </a:t>
            </a:r>
            <a:r>
              <a:rPr lang="en-US" sz="2800" dirty="0" err="1"/>
              <a:t>BillingCountry</a:t>
            </a:r>
            <a:r>
              <a:rPr lang="en-US" sz="2800" dirty="0"/>
              <a:t>, </a:t>
            </a:r>
            <a:r>
              <a:rPr lang="en-US" sz="2800" b="1" dirty="0"/>
              <a:t>COUNT</a:t>
            </a:r>
            <a:r>
              <a:rPr lang="en-US" sz="2800" dirty="0"/>
              <a:t>(*) </a:t>
            </a:r>
          </a:p>
          <a:p>
            <a:pPr marL="0" indent="0">
              <a:buNone/>
            </a:pPr>
            <a:r>
              <a:rPr lang="en-US" sz="2800" b="1" dirty="0"/>
              <a:t>FROM</a:t>
            </a:r>
            <a:r>
              <a:rPr lang="en-US" sz="2800" dirty="0"/>
              <a:t> invoices </a:t>
            </a:r>
          </a:p>
          <a:p>
            <a:pPr marL="0" indent="0">
              <a:buNone/>
            </a:pPr>
            <a:r>
              <a:rPr lang="en-US" sz="2800" b="1" dirty="0"/>
              <a:t>GROUP BY </a:t>
            </a:r>
            <a:r>
              <a:rPr lang="en-US" sz="2800" dirty="0" err="1"/>
              <a:t>BillingCountry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/>
              <a:t>ORDER BY COUNT</a:t>
            </a:r>
            <a:r>
              <a:rPr lang="en-US" sz="2800" dirty="0"/>
              <a:t>(*) </a:t>
            </a:r>
            <a:r>
              <a:rPr lang="en-US" sz="2800" b="1" dirty="0"/>
              <a:t>DESC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97421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AC13-467D-81CA-6FD5-417830883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Practice—Unique addresses per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B1089-34B5-AEBD-B51B-8EBA8D859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Return the number of users (identified by unique addresses) per country</a:t>
            </a:r>
          </a:p>
          <a:p>
            <a:endParaRPr lang="en-US" sz="3200" dirty="0"/>
          </a:p>
          <a:p>
            <a:r>
              <a:rPr lang="en-US" sz="3200" dirty="0"/>
              <a:t>Addresses are in the column </a:t>
            </a:r>
            <a:r>
              <a:rPr lang="en-US" sz="3200" dirty="0" err="1"/>
              <a:t>BillingAddress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5315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55EDF-0ABB-9B3B-BE4F-6788CA0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Chinook Practice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EA85-33D6-7883-E954-97923A1F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Simulated data for a digital media company</a:t>
            </a:r>
          </a:p>
          <a:p>
            <a:endParaRPr lang="en-US" dirty="0"/>
          </a:p>
          <a:p>
            <a:r>
              <a:rPr lang="en-US" dirty="0"/>
              <a:t>Customer and Employee Info</a:t>
            </a:r>
          </a:p>
          <a:p>
            <a:endParaRPr lang="en-US" dirty="0"/>
          </a:p>
          <a:p>
            <a:r>
              <a:rPr lang="en-US" dirty="0"/>
              <a:t>Invoices</a:t>
            </a:r>
          </a:p>
          <a:p>
            <a:endParaRPr lang="en-US" dirty="0"/>
          </a:p>
          <a:p>
            <a:r>
              <a:rPr lang="en-US" dirty="0"/>
              <a:t>Product info (artists, albums etc.)</a:t>
            </a:r>
          </a:p>
        </p:txBody>
      </p:sp>
    </p:spTree>
    <p:extLst>
      <p:ext uri="{BB962C8B-B14F-4D97-AF65-F5344CB8AC3E}">
        <p14:creationId xmlns:p14="http://schemas.microsoft.com/office/powerpoint/2010/main" val="617985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CDCFE-2892-D203-1AF2-074F9B406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3935D-0D62-3C1F-0626-E1DE0F1FF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SQLite lacks loops, but we can do cases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5C1D62-DAE4-B25F-BA7A-04D4786C0609}"/>
              </a:ext>
            </a:extLst>
          </p:cNvPr>
          <p:cNvSpPr txBox="1"/>
          <p:nvPr/>
        </p:nvSpPr>
        <p:spPr>
          <a:xfrm>
            <a:off x="1290320" y="2875280"/>
            <a:ext cx="6471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CASE</a:t>
            </a:r>
          </a:p>
          <a:p>
            <a:r>
              <a:rPr lang="en-US" sz="2800" dirty="0"/>
              <a:t>	</a:t>
            </a:r>
            <a:r>
              <a:rPr lang="en-US" sz="2800" b="1" dirty="0"/>
              <a:t>WHEN  &lt;</a:t>
            </a:r>
            <a:r>
              <a:rPr lang="en-US" sz="2800" dirty="0"/>
              <a:t>clause&gt; </a:t>
            </a:r>
            <a:r>
              <a:rPr lang="en-US" sz="2800" b="1" dirty="0"/>
              <a:t>THEN </a:t>
            </a:r>
            <a:r>
              <a:rPr lang="en-US" sz="2800" dirty="0"/>
              <a:t> &lt;result&gt;</a:t>
            </a:r>
          </a:p>
          <a:p>
            <a:r>
              <a:rPr lang="en-US" sz="2800" dirty="0"/>
              <a:t>	</a:t>
            </a:r>
            <a:r>
              <a:rPr lang="en-US" sz="2800" b="1" dirty="0"/>
              <a:t>WHEN</a:t>
            </a:r>
            <a:r>
              <a:rPr lang="en-US" sz="2800" dirty="0"/>
              <a:t>  &lt;clause&gt; </a:t>
            </a:r>
            <a:r>
              <a:rPr lang="en-US" sz="2800" b="1" dirty="0"/>
              <a:t>THEN</a:t>
            </a:r>
            <a:r>
              <a:rPr lang="en-US" sz="2800" dirty="0"/>
              <a:t>  &lt;result&gt;</a:t>
            </a:r>
          </a:p>
          <a:p>
            <a:r>
              <a:rPr lang="en-US" sz="2800" dirty="0"/>
              <a:t>	</a:t>
            </a:r>
            <a:r>
              <a:rPr lang="en-US" sz="2800" b="1" dirty="0"/>
              <a:t>ELSE</a:t>
            </a:r>
            <a:r>
              <a:rPr lang="en-US" sz="2800" dirty="0"/>
              <a:t> &lt;clause&gt;</a:t>
            </a:r>
          </a:p>
          <a:p>
            <a:r>
              <a:rPr lang="en-US" sz="28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894396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3742-A9B4-A67E-30C5-D55CE6C7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divide addresses into domestic / foreign in a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B2FAC-D8BC-B06D-ACEE-466734F3E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0959"/>
            <a:ext cx="10515600" cy="3576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TEMPORARY TABLE </a:t>
            </a:r>
            <a:r>
              <a:rPr lang="en-US" dirty="0" err="1"/>
              <a:t>isDomestic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BillingCountry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b="1" dirty="0"/>
              <a:t>	CASE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	WHEN</a:t>
            </a:r>
            <a:r>
              <a:rPr lang="en-US" dirty="0"/>
              <a:t> </a:t>
            </a:r>
            <a:r>
              <a:rPr lang="en-US" dirty="0" err="1"/>
              <a:t>BillingCountry</a:t>
            </a:r>
            <a:r>
              <a:rPr lang="en-US" dirty="0"/>
              <a:t>='USA' </a:t>
            </a:r>
            <a:r>
              <a:rPr lang="en-US" b="1" dirty="0"/>
              <a:t>THEN </a:t>
            </a:r>
            <a:r>
              <a:rPr lang="en-US" dirty="0"/>
              <a:t>'domestic'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ELSE </a:t>
            </a:r>
            <a:r>
              <a:rPr lang="en-US" dirty="0"/>
              <a:t>'foreign' </a:t>
            </a:r>
            <a:r>
              <a:rPr lang="en-US" b="1" dirty="0"/>
              <a:t>END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AS</a:t>
            </a:r>
            <a:r>
              <a:rPr lang="en-US" dirty="0"/>
              <a:t> country</a:t>
            </a:r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dirty="0"/>
              <a:t>invoices;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765AD-B048-3DC0-CEAA-95C6E8DA6316}"/>
              </a:ext>
            </a:extLst>
          </p:cNvPr>
          <p:cNvCxnSpPr>
            <a:cxnSpLocks/>
          </p:cNvCxnSpPr>
          <p:nvPr/>
        </p:nvCxnSpPr>
        <p:spPr>
          <a:xfrm flipH="1" flipV="1">
            <a:off x="5679952" y="3543518"/>
            <a:ext cx="1681224" cy="22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2A9C6FC-8777-BA7D-20C8-1BA91720762E}"/>
              </a:ext>
            </a:extLst>
          </p:cNvPr>
          <p:cNvSpPr txBox="1"/>
          <p:nvPr/>
        </p:nvSpPr>
        <p:spPr>
          <a:xfrm>
            <a:off x="7361176" y="3150771"/>
            <a:ext cx="4830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 columns: a copy of </a:t>
            </a:r>
            <a:r>
              <a:rPr lang="en-US" sz="2400" dirty="0" err="1"/>
              <a:t>BillingCountry</a:t>
            </a:r>
            <a:r>
              <a:rPr lang="en-US" sz="2400" dirty="0"/>
              <a:t> + the case-wise statement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644F6-01FC-523E-F94C-C2077946C370}"/>
              </a:ext>
            </a:extLst>
          </p:cNvPr>
          <p:cNvSpPr txBox="1"/>
          <p:nvPr/>
        </p:nvSpPr>
        <p:spPr>
          <a:xfrm>
            <a:off x="4120893" y="5730240"/>
            <a:ext cx="3911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Save this column as country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C1FAA6-0079-B34A-3503-2D73F6424490}"/>
              </a:ext>
            </a:extLst>
          </p:cNvPr>
          <p:cNvCxnSpPr>
            <a:cxnSpLocks/>
          </p:cNvCxnSpPr>
          <p:nvPr/>
        </p:nvCxnSpPr>
        <p:spPr>
          <a:xfrm flipH="1" flipV="1">
            <a:off x="3606800" y="5405120"/>
            <a:ext cx="1371600" cy="386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C32EBAB4-2B0A-FF42-6F29-AA063027345E}"/>
              </a:ext>
            </a:extLst>
          </p:cNvPr>
          <p:cNvSpPr/>
          <p:nvPr/>
        </p:nvSpPr>
        <p:spPr>
          <a:xfrm>
            <a:off x="5445760" y="3230880"/>
            <a:ext cx="162560" cy="75088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01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9ECC-2662-0F66-15B1-6B033068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65A0-F868-1022-F8F6-499AFB8F4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want to get the most popular albums in each genre</a:t>
            </a:r>
          </a:p>
          <a:p>
            <a:endParaRPr lang="en-US" dirty="0"/>
          </a:p>
          <a:p>
            <a:r>
              <a:rPr lang="en-US" dirty="0"/>
              <a:t>This information is spread across four tables: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invoice_items</a:t>
            </a:r>
            <a:r>
              <a:rPr lang="en-US" dirty="0"/>
              <a:t>-sales including a track-ID</a:t>
            </a:r>
          </a:p>
          <a:p>
            <a:pPr marL="0" indent="0">
              <a:buNone/>
            </a:pPr>
            <a:r>
              <a:rPr lang="en-US" dirty="0"/>
              <a:t>	genres: lookup-table for genre-ID</a:t>
            </a:r>
          </a:p>
          <a:p>
            <a:pPr marL="0" indent="0">
              <a:buNone/>
            </a:pPr>
            <a:r>
              <a:rPr lang="en-US" dirty="0"/>
              <a:t>	tracks: song-info, including song-title, </a:t>
            </a:r>
            <a:r>
              <a:rPr lang="en-US" dirty="0" err="1"/>
              <a:t>GenreId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albums: lookup-table for Album-ID</a:t>
            </a:r>
          </a:p>
        </p:txBody>
      </p:sp>
    </p:spTree>
    <p:extLst>
      <p:ext uri="{BB962C8B-B14F-4D97-AF65-F5344CB8AC3E}">
        <p14:creationId xmlns:p14="http://schemas.microsoft.com/office/powerpoint/2010/main" val="40325803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17469-DD53-AD28-3E7B-C8B40E10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07BE-41A5-B4F6-41C7-FA287E52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6A8A2E-DEA1-E30A-8336-E806F9B251D1}"/>
              </a:ext>
            </a:extLst>
          </p:cNvPr>
          <p:cNvSpPr/>
          <p:nvPr/>
        </p:nvSpPr>
        <p:spPr>
          <a:xfrm>
            <a:off x="1099679" y="2138188"/>
            <a:ext cx="2525369" cy="27533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3BB8B7-7DDB-4FFE-ACB8-B3BE58E0394E}"/>
              </a:ext>
            </a:extLst>
          </p:cNvPr>
          <p:cNvSpPr txBox="1"/>
          <p:nvPr/>
        </p:nvSpPr>
        <p:spPr>
          <a:xfrm>
            <a:off x="1009468" y="1553413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invoice_items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15C910-11B8-1D0C-7577-9D92F4442622}"/>
              </a:ext>
            </a:extLst>
          </p:cNvPr>
          <p:cNvSpPr txBox="1"/>
          <p:nvPr/>
        </p:nvSpPr>
        <p:spPr>
          <a:xfrm>
            <a:off x="1575832" y="3373244"/>
            <a:ext cx="146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TrackId</a:t>
            </a:r>
            <a:endParaRPr lang="en-US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6260B4-E26C-085D-C137-477FE178BC36}"/>
              </a:ext>
            </a:extLst>
          </p:cNvPr>
          <p:cNvSpPr/>
          <p:nvPr/>
        </p:nvSpPr>
        <p:spPr>
          <a:xfrm>
            <a:off x="1381105" y="4182327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A7A93D-F803-8A6A-E722-25D9D8854D51}"/>
              </a:ext>
            </a:extLst>
          </p:cNvPr>
          <p:cNvSpPr/>
          <p:nvPr/>
        </p:nvSpPr>
        <p:spPr>
          <a:xfrm>
            <a:off x="1381105" y="2847906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23B880-1167-22B4-90E0-A0238E5A29F6}"/>
              </a:ext>
            </a:extLst>
          </p:cNvPr>
          <p:cNvSpPr/>
          <p:nvPr/>
        </p:nvSpPr>
        <p:spPr>
          <a:xfrm>
            <a:off x="1381105" y="2270837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69FB9-35DE-E7CD-ED92-D291BC7C3046}"/>
              </a:ext>
            </a:extLst>
          </p:cNvPr>
          <p:cNvSpPr txBox="1"/>
          <p:nvPr/>
        </p:nvSpPr>
        <p:spPr>
          <a:xfrm>
            <a:off x="4978351" y="1597690"/>
            <a:ext cx="126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70DBE0-3334-1443-4172-7C1CF48DECEE}"/>
              </a:ext>
            </a:extLst>
          </p:cNvPr>
          <p:cNvSpPr/>
          <p:nvPr/>
        </p:nvSpPr>
        <p:spPr>
          <a:xfrm>
            <a:off x="8010958" y="1276199"/>
            <a:ext cx="3023385" cy="2110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31A1D-CCE9-99CE-92BC-AC2465D955B0}"/>
              </a:ext>
            </a:extLst>
          </p:cNvPr>
          <p:cNvSpPr txBox="1"/>
          <p:nvPr/>
        </p:nvSpPr>
        <p:spPr>
          <a:xfrm>
            <a:off x="8733536" y="741847"/>
            <a:ext cx="137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D1F513-EAD4-76BC-CD60-9F38472E2739}"/>
              </a:ext>
            </a:extLst>
          </p:cNvPr>
          <p:cNvSpPr txBox="1"/>
          <p:nvPr/>
        </p:nvSpPr>
        <p:spPr>
          <a:xfrm>
            <a:off x="8768405" y="1551409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GenreId</a:t>
            </a:r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CF81FA-C87D-9272-150B-422181C1BB25}"/>
              </a:ext>
            </a:extLst>
          </p:cNvPr>
          <p:cNvSpPr/>
          <p:nvPr/>
        </p:nvSpPr>
        <p:spPr>
          <a:xfrm>
            <a:off x="8424706" y="2315287"/>
            <a:ext cx="2142277" cy="685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AC5AA35-144B-E316-5EAF-05C29542ABF6}"/>
              </a:ext>
            </a:extLst>
          </p:cNvPr>
          <p:cNvSpPr/>
          <p:nvPr/>
        </p:nvSpPr>
        <p:spPr>
          <a:xfrm>
            <a:off x="4454178" y="2106424"/>
            <a:ext cx="2525369" cy="38574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EB5CF4-5840-1AC8-29E8-0C5D79B9374E}"/>
              </a:ext>
            </a:extLst>
          </p:cNvPr>
          <p:cNvSpPr txBox="1"/>
          <p:nvPr/>
        </p:nvSpPr>
        <p:spPr>
          <a:xfrm>
            <a:off x="4966709" y="2457420"/>
            <a:ext cx="146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TrackId</a:t>
            </a:r>
            <a:endParaRPr lang="en-US" sz="3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B90F2B5-6193-A3B6-3072-48EB75A6A70F}"/>
              </a:ext>
            </a:extLst>
          </p:cNvPr>
          <p:cNvSpPr/>
          <p:nvPr/>
        </p:nvSpPr>
        <p:spPr>
          <a:xfrm>
            <a:off x="4771982" y="3266503"/>
            <a:ext cx="1889760" cy="666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4244BF4-15B1-B7B0-BB4A-F118E9767AA5}"/>
              </a:ext>
            </a:extLst>
          </p:cNvPr>
          <p:cNvSpPr/>
          <p:nvPr/>
        </p:nvSpPr>
        <p:spPr>
          <a:xfrm>
            <a:off x="4771982" y="5032436"/>
            <a:ext cx="1889760" cy="666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73B91-0FFE-9764-B52A-500693E0DEA9}"/>
              </a:ext>
            </a:extLst>
          </p:cNvPr>
          <p:cNvSpPr txBox="1"/>
          <p:nvPr/>
        </p:nvSpPr>
        <p:spPr>
          <a:xfrm>
            <a:off x="5027807" y="327057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4575B6-7485-B689-4F06-088C7ED94C23}"/>
              </a:ext>
            </a:extLst>
          </p:cNvPr>
          <p:cNvSpPr txBox="1"/>
          <p:nvPr/>
        </p:nvSpPr>
        <p:spPr>
          <a:xfrm>
            <a:off x="4858438" y="4121058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GenreId</a:t>
            </a:r>
            <a:endParaRPr 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E73C79-FF1A-6916-E9D6-4EBFDD332686}"/>
              </a:ext>
            </a:extLst>
          </p:cNvPr>
          <p:cNvSpPr txBox="1"/>
          <p:nvPr/>
        </p:nvSpPr>
        <p:spPr>
          <a:xfrm>
            <a:off x="8773226" y="230105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3102EB-A222-F661-87D7-CD908BA26C50}"/>
              </a:ext>
            </a:extLst>
          </p:cNvPr>
          <p:cNvCxnSpPr>
            <a:cxnSpLocks/>
          </p:cNvCxnSpPr>
          <p:nvPr/>
        </p:nvCxnSpPr>
        <p:spPr>
          <a:xfrm flipH="1">
            <a:off x="3270865" y="2785923"/>
            <a:ext cx="1501117" cy="9299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A9FC0C-D3A0-B3E9-889C-3324C680BC2C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675400" y="1828545"/>
            <a:ext cx="1749306" cy="264238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D4C3A17-9576-5B28-03F6-963864AE3D5A}"/>
              </a:ext>
            </a:extLst>
          </p:cNvPr>
          <p:cNvSpPr/>
          <p:nvPr/>
        </p:nvSpPr>
        <p:spPr>
          <a:xfrm>
            <a:off x="4752029" y="4096766"/>
            <a:ext cx="1889760" cy="772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F364F3-7B82-3B5E-15D0-2829A0CF0E00}"/>
              </a:ext>
            </a:extLst>
          </p:cNvPr>
          <p:cNvSpPr/>
          <p:nvPr/>
        </p:nvSpPr>
        <p:spPr>
          <a:xfrm>
            <a:off x="4785640" y="2363609"/>
            <a:ext cx="1889760" cy="772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FA5D49-10C9-5B89-54CB-E4E9E4E63A84}"/>
              </a:ext>
            </a:extLst>
          </p:cNvPr>
          <p:cNvSpPr/>
          <p:nvPr/>
        </p:nvSpPr>
        <p:spPr>
          <a:xfrm>
            <a:off x="8424706" y="1524995"/>
            <a:ext cx="2142276" cy="6070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5C8838-5867-155F-6C16-725CFB8D35A4}"/>
              </a:ext>
            </a:extLst>
          </p:cNvPr>
          <p:cNvSpPr/>
          <p:nvPr/>
        </p:nvSpPr>
        <p:spPr>
          <a:xfrm>
            <a:off x="1381105" y="3367223"/>
            <a:ext cx="1918828" cy="6070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3081-5D5A-E6E6-E902-9B11FF5637C6}"/>
              </a:ext>
            </a:extLst>
          </p:cNvPr>
          <p:cNvSpPr txBox="1"/>
          <p:nvPr/>
        </p:nvSpPr>
        <p:spPr>
          <a:xfrm>
            <a:off x="4823016" y="5032435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AlbumId</a:t>
            </a:r>
            <a:endParaRPr lang="en-US" sz="32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0F47D35-5B9B-6963-FE85-8FCAED6C567C}"/>
              </a:ext>
            </a:extLst>
          </p:cNvPr>
          <p:cNvCxnSpPr>
            <a:cxnSpLocks/>
            <a:stCxn id="19" idx="1"/>
            <a:endCxn id="32" idx="3"/>
          </p:cNvCxnSpPr>
          <p:nvPr/>
        </p:nvCxnSpPr>
        <p:spPr>
          <a:xfrm flipH="1">
            <a:off x="6661742" y="5069230"/>
            <a:ext cx="1805685" cy="29668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745C440-54F1-D3D1-D091-0BB3367A5C31}"/>
              </a:ext>
            </a:extLst>
          </p:cNvPr>
          <p:cNvSpPr/>
          <p:nvPr/>
        </p:nvSpPr>
        <p:spPr>
          <a:xfrm>
            <a:off x="8467427" y="4022306"/>
            <a:ext cx="3023385" cy="20938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219240-5AA4-2E77-04C0-04F6198BC9AC}"/>
              </a:ext>
            </a:extLst>
          </p:cNvPr>
          <p:cNvSpPr txBox="1"/>
          <p:nvPr/>
        </p:nvSpPr>
        <p:spPr>
          <a:xfrm>
            <a:off x="9190005" y="3487955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albums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C94AE6-8F35-CAE8-4586-1002EB94A33E}"/>
              </a:ext>
            </a:extLst>
          </p:cNvPr>
          <p:cNvSpPr txBox="1"/>
          <p:nvPr/>
        </p:nvSpPr>
        <p:spPr>
          <a:xfrm>
            <a:off x="9224874" y="4297517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AlbumId</a:t>
            </a:r>
            <a:endParaRPr lang="en-US" sz="3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F91428-507B-3E1A-3201-CB50871B0C23}"/>
              </a:ext>
            </a:extLst>
          </p:cNvPr>
          <p:cNvSpPr/>
          <p:nvPr/>
        </p:nvSpPr>
        <p:spPr>
          <a:xfrm>
            <a:off x="8881175" y="5061395"/>
            <a:ext cx="2142277" cy="685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CD4D45-086B-708D-D4E4-ABC7A2362F93}"/>
              </a:ext>
            </a:extLst>
          </p:cNvPr>
          <p:cNvSpPr txBox="1"/>
          <p:nvPr/>
        </p:nvSpPr>
        <p:spPr>
          <a:xfrm>
            <a:off x="9463375" y="5047164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Title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65718C-3C7D-90D6-82BF-104FAD00D92F}"/>
              </a:ext>
            </a:extLst>
          </p:cNvPr>
          <p:cNvSpPr/>
          <p:nvPr/>
        </p:nvSpPr>
        <p:spPr>
          <a:xfrm>
            <a:off x="8881175" y="4271103"/>
            <a:ext cx="2142276" cy="6070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859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60B2-0CCF-D506-2664-D2F2BDA2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B837-DC0F-5390-F696-1A73FF74B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571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Primary Key: </a:t>
            </a:r>
            <a:r>
              <a:rPr lang="en-US" b="1" dirty="0"/>
              <a:t>uniquely </a:t>
            </a:r>
            <a:r>
              <a:rPr lang="en-US" dirty="0"/>
              <a:t>identifies a record (row) of its table</a:t>
            </a:r>
          </a:p>
          <a:p>
            <a:pPr marL="0" indent="0">
              <a:buNone/>
            </a:pPr>
            <a:r>
              <a:rPr lang="en-US" dirty="0"/>
              <a:t>	Usually a single col. but sometimes use a “composite key” 	made of 2+ columns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Foreign Key: contains another table’s primary</a:t>
            </a:r>
          </a:p>
          <a:p>
            <a:pPr marL="0" indent="0">
              <a:buNone/>
            </a:pPr>
            <a:r>
              <a:rPr lang="en-US" dirty="0"/>
              <a:t>	Doesn’t have to be unique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enable Foreign Key declarations: PRAGMA </a:t>
            </a:r>
            <a:r>
              <a:rPr lang="en-US" dirty="0" err="1"/>
              <a:t>foreign_keys</a:t>
            </a:r>
            <a:r>
              <a:rPr lang="en-US" dirty="0"/>
              <a:t> = ON;</a:t>
            </a:r>
          </a:p>
          <a:p>
            <a:pPr marL="0" indent="0">
              <a:buNone/>
            </a:pPr>
            <a:r>
              <a:rPr lang="en-US" dirty="0"/>
              <a:t>	We’ll use the concept today, without actually declaring 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966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A61A98D-D4F7-CABD-6FE7-2FBE4E8BF191}"/>
              </a:ext>
            </a:extLst>
          </p:cNvPr>
          <p:cNvSpPr/>
          <p:nvPr/>
        </p:nvSpPr>
        <p:spPr>
          <a:xfrm>
            <a:off x="4812827" y="2440247"/>
            <a:ext cx="5015873" cy="424568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473D8E5-650A-E304-87FD-6C72EF5E58BF}"/>
              </a:ext>
            </a:extLst>
          </p:cNvPr>
          <p:cNvSpPr/>
          <p:nvPr/>
        </p:nvSpPr>
        <p:spPr>
          <a:xfrm>
            <a:off x="1278194" y="2420582"/>
            <a:ext cx="2576051" cy="31149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F726F-CF3C-7F12-0473-2A8AC9FA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CF7A-DFDF-D4EE-B86E-599A486C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Foreign keys are most useful for mappings that are not 1:1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8CBDD4-8D88-1414-9720-2027CE6B5515}"/>
              </a:ext>
            </a:extLst>
          </p:cNvPr>
          <p:cNvSpPr/>
          <p:nvPr/>
        </p:nvSpPr>
        <p:spPr>
          <a:xfrm>
            <a:off x="1715620" y="3527478"/>
            <a:ext cx="1603260" cy="530942"/>
          </a:xfrm>
          <a:prstGeom prst="round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4FEB64-D139-B207-3AFF-DBB54086E2D9}"/>
              </a:ext>
            </a:extLst>
          </p:cNvPr>
          <p:cNvSpPr txBox="1"/>
          <p:nvPr/>
        </p:nvSpPr>
        <p:spPr>
          <a:xfrm>
            <a:off x="1463042" y="2558237"/>
            <a:ext cx="2101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Primary Key:</a:t>
            </a:r>
          </a:p>
          <a:p>
            <a:pPr algn="ctr"/>
            <a:r>
              <a:rPr lang="en-US" sz="2800" dirty="0"/>
              <a:t>Song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0DEA-AB01-5CB1-AFEF-8408649578D3}"/>
              </a:ext>
            </a:extLst>
          </p:cNvPr>
          <p:cNvSpPr txBox="1"/>
          <p:nvPr/>
        </p:nvSpPr>
        <p:spPr>
          <a:xfrm>
            <a:off x="1844155" y="3531339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D1EB04-2D39-F897-5146-80C9C5EED0EB}"/>
              </a:ext>
            </a:extLst>
          </p:cNvPr>
          <p:cNvSpPr/>
          <p:nvPr/>
        </p:nvSpPr>
        <p:spPr>
          <a:xfrm>
            <a:off x="1715620" y="4331014"/>
            <a:ext cx="1603260" cy="5309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7653E-D643-26E2-DD86-2246BBD854F3}"/>
              </a:ext>
            </a:extLst>
          </p:cNvPr>
          <p:cNvSpPr txBox="1"/>
          <p:nvPr/>
        </p:nvSpPr>
        <p:spPr>
          <a:xfrm>
            <a:off x="1844155" y="4334875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B582F1-0485-ADC0-10D8-987863420E3B}"/>
              </a:ext>
            </a:extLst>
          </p:cNvPr>
          <p:cNvSpPr txBox="1"/>
          <p:nvPr/>
        </p:nvSpPr>
        <p:spPr>
          <a:xfrm>
            <a:off x="7727099" y="2420582"/>
            <a:ext cx="21016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Primary Key:</a:t>
            </a:r>
          </a:p>
          <a:p>
            <a:pPr algn="ctr"/>
            <a:r>
              <a:rPr lang="en-US" sz="2800" dirty="0"/>
              <a:t>Transaction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CA997-55E9-090B-3944-10AA2A875348}"/>
              </a:ext>
            </a:extLst>
          </p:cNvPr>
          <p:cNvSpPr txBox="1"/>
          <p:nvPr/>
        </p:nvSpPr>
        <p:spPr>
          <a:xfrm>
            <a:off x="4965280" y="2420582"/>
            <a:ext cx="2051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Foreign Key:</a:t>
            </a:r>
          </a:p>
          <a:p>
            <a:pPr algn="ctr"/>
            <a:r>
              <a:rPr lang="en-US" sz="2800" dirty="0"/>
              <a:t>Song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171DBBF-8117-C478-54AF-C76C7A372367}"/>
              </a:ext>
            </a:extLst>
          </p:cNvPr>
          <p:cNvSpPr/>
          <p:nvPr/>
        </p:nvSpPr>
        <p:spPr>
          <a:xfrm>
            <a:off x="5235616" y="3391780"/>
            <a:ext cx="1603260" cy="53094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5C42A1-BB39-19E0-3A4E-A258D9AF4B4A}"/>
              </a:ext>
            </a:extLst>
          </p:cNvPr>
          <p:cNvSpPr txBox="1"/>
          <p:nvPr/>
        </p:nvSpPr>
        <p:spPr>
          <a:xfrm>
            <a:off x="5364151" y="3395641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F23C49F-6301-8BE7-30D2-91247B5A1839}"/>
              </a:ext>
            </a:extLst>
          </p:cNvPr>
          <p:cNvSpPr/>
          <p:nvPr/>
        </p:nvSpPr>
        <p:spPr>
          <a:xfrm>
            <a:off x="5235616" y="4024443"/>
            <a:ext cx="1603260" cy="530942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D68FF2-9081-9256-083A-115C129A82C1}"/>
              </a:ext>
            </a:extLst>
          </p:cNvPr>
          <p:cNvSpPr txBox="1"/>
          <p:nvPr/>
        </p:nvSpPr>
        <p:spPr>
          <a:xfrm>
            <a:off x="5364151" y="4028304"/>
            <a:ext cx="1244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92A1D2-35A3-A450-EC75-4ABBD4C57CB6}"/>
              </a:ext>
            </a:extLst>
          </p:cNvPr>
          <p:cNvSpPr/>
          <p:nvPr/>
        </p:nvSpPr>
        <p:spPr>
          <a:xfrm>
            <a:off x="5235616" y="4710585"/>
            <a:ext cx="1603260" cy="5309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F2E551-09EE-4BD7-8737-82B9BB537200}"/>
              </a:ext>
            </a:extLst>
          </p:cNvPr>
          <p:cNvSpPr txBox="1"/>
          <p:nvPr/>
        </p:nvSpPr>
        <p:spPr>
          <a:xfrm>
            <a:off x="5364151" y="4714446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505D409-F9BF-609B-1356-6FE88F202A32}"/>
              </a:ext>
            </a:extLst>
          </p:cNvPr>
          <p:cNvSpPr/>
          <p:nvPr/>
        </p:nvSpPr>
        <p:spPr>
          <a:xfrm>
            <a:off x="5235616" y="5370592"/>
            <a:ext cx="1603260" cy="5309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AD31D7-9F9E-D3A7-121F-3A4AFEEC01A3}"/>
              </a:ext>
            </a:extLst>
          </p:cNvPr>
          <p:cNvSpPr txBox="1"/>
          <p:nvPr/>
        </p:nvSpPr>
        <p:spPr>
          <a:xfrm>
            <a:off x="5364151" y="5374453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D9E67BF-4B0F-042C-E9FA-E49D50553111}"/>
              </a:ext>
            </a:extLst>
          </p:cNvPr>
          <p:cNvSpPr/>
          <p:nvPr/>
        </p:nvSpPr>
        <p:spPr>
          <a:xfrm>
            <a:off x="5230807" y="5992118"/>
            <a:ext cx="1603260" cy="53094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40DD5C-236A-9950-760B-D9CE6381C6D4}"/>
              </a:ext>
            </a:extLst>
          </p:cNvPr>
          <p:cNvSpPr txBox="1"/>
          <p:nvPr/>
        </p:nvSpPr>
        <p:spPr>
          <a:xfrm>
            <a:off x="5359342" y="5995979"/>
            <a:ext cx="1249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Song 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BA44E80-A493-FF87-95A6-5E03E93813B5}"/>
              </a:ext>
            </a:extLst>
          </p:cNvPr>
          <p:cNvSpPr/>
          <p:nvPr/>
        </p:nvSpPr>
        <p:spPr>
          <a:xfrm>
            <a:off x="8332824" y="3387919"/>
            <a:ext cx="1141367" cy="53094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7219F5-26F1-269C-CC23-D5247D996EFE}"/>
              </a:ext>
            </a:extLst>
          </p:cNvPr>
          <p:cNvSpPr txBox="1"/>
          <p:nvPr/>
        </p:nvSpPr>
        <p:spPr>
          <a:xfrm>
            <a:off x="8461359" y="339178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1001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E39D35E-2F9C-BED1-D8B7-E54682E0F608}"/>
              </a:ext>
            </a:extLst>
          </p:cNvPr>
          <p:cNvSpPr/>
          <p:nvPr/>
        </p:nvSpPr>
        <p:spPr>
          <a:xfrm>
            <a:off x="8319547" y="4028329"/>
            <a:ext cx="1141367" cy="53094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C0C4F2-33A2-1033-1330-6B7DB1D28ADA}"/>
              </a:ext>
            </a:extLst>
          </p:cNvPr>
          <p:cNvSpPr txBox="1"/>
          <p:nvPr/>
        </p:nvSpPr>
        <p:spPr>
          <a:xfrm>
            <a:off x="8448082" y="403219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CA1EEA4-AAD9-FFEE-9AD4-9CEF164BAD93}"/>
              </a:ext>
            </a:extLst>
          </p:cNvPr>
          <p:cNvSpPr/>
          <p:nvPr/>
        </p:nvSpPr>
        <p:spPr>
          <a:xfrm>
            <a:off x="8319547" y="4713445"/>
            <a:ext cx="1141367" cy="53094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95C39-D16B-FA74-8AA2-FD9C18BB1B21}"/>
              </a:ext>
            </a:extLst>
          </p:cNvPr>
          <p:cNvSpPr txBox="1"/>
          <p:nvPr/>
        </p:nvSpPr>
        <p:spPr>
          <a:xfrm>
            <a:off x="8448082" y="4717306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1003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C490F2-3FE8-72E8-68C3-2685639AC1CE}"/>
              </a:ext>
            </a:extLst>
          </p:cNvPr>
          <p:cNvSpPr/>
          <p:nvPr/>
        </p:nvSpPr>
        <p:spPr>
          <a:xfrm>
            <a:off x="8304567" y="5366979"/>
            <a:ext cx="1141367" cy="53094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6116DE-190C-1060-263E-484EFABA7919}"/>
              </a:ext>
            </a:extLst>
          </p:cNvPr>
          <p:cNvSpPr txBox="1"/>
          <p:nvPr/>
        </p:nvSpPr>
        <p:spPr>
          <a:xfrm>
            <a:off x="8433102" y="5370840"/>
            <a:ext cx="954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14C5769-39A9-AA62-34FA-F0F2752B7EE3}"/>
              </a:ext>
            </a:extLst>
          </p:cNvPr>
          <p:cNvSpPr/>
          <p:nvPr/>
        </p:nvSpPr>
        <p:spPr>
          <a:xfrm>
            <a:off x="8297757" y="5997773"/>
            <a:ext cx="1141367" cy="530942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1DEDFA-1070-AFB7-8490-598FB7D8EB12}"/>
              </a:ext>
            </a:extLst>
          </p:cNvPr>
          <p:cNvSpPr txBox="1"/>
          <p:nvPr/>
        </p:nvSpPr>
        <p:spPr>
          <a:xfrm>
            <a:off x="8426292" y="6001634"/>
            <a:ext cx="954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1005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351B09-2F98-B676-EFC0-0C433C55E29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>
            <a:off x="3318880" y="4596485"/>
            <a:ext cx="1911927" cy="1661104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B385D0-8F68-0A0A-4A79-62C986182CC9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318880" y="4596485"/>
            <a:ext cx="1916736" cy="1039578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7E51B08-C17D-8B99-DF33-EAAA3B3D96F3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3318880" y="4596485"/>
            <a:ext cx="1916736" cy="37957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FE59D2E-BD04-C38B-5265-5270774B928D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318880" y="3792949"/>
            <a:ext cx="1916736" cy="4969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402D9C-BD01-158D-3DDE-0843D154DAB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3318880" y="3657251"/>
            <a:ext cx="1916736" cy="1356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79AB8C-9F77-7404-78E9-2D1BC96CDB3F}"/>
              </a:ext>
            </a:extLst>
          </p:cNvPr>
          <p:cNvCxnSpPr>
            <a:stCxn id="23" idx="1"/>
            <a:endCxn id="13" idx="3"/>
          </p:cNvCxnSpPr>
          <p:nvPr/>
        </p:nvCxnSpPr>
        <p:spPr>
          <a:xfrm flipH="1">
            <a:off x="6838876" y="3653390"/>
            <a:ext cx="1493948" cy="38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3AC02EB-A2EF-04B9-EA23-5B46A4485ECE}"/>
              </a:ext>
            </a:extLst>
          </p:cNvPr>
          <p:cNvCxnSpPr>
            <a:cxnSpLocks/>
            <a:stCxn id="25" idx="1"/>
            <a:endCxn id="15" idx="3"/>
          </p:cNvCxnSpPr>
          <p:nvPr/>
        </p:nvCxnSpPr>
        <p:spPr>
          <a:xfrm flipH="1" flipV="1">
            <a:off x="6838876" y="4289914"/>
            <a:ext cx="1480671" cy="38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A50823E-8070-528D-AD46-E1F3A59DB54A}"/>
              </a:ext>
            </a:extLst>
          </p:cNvPr>
          <p:cNvCxnSpPr>
            <a:cxnSpLocks/>
            <a:stCxn id="27" idx="1"/>
            <a:endCxn id="17" idx="3"/>
          </p:cNvCxnSpPr>
          <p:nvPr/>
        </p:nvCxnSpPr>
        <p:spPr>
          <a:xfrm flipH="1" flipV="1">
            <a:off x="6838876" y="4976056"/>
            <a:ext cx="1480671" cy="2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0114716-BD90-D025-EB81-5B27291C0874}"/>
              </a:ext>
            </a:extLst>
          </p:cNvPr>
          <p:cNvCxnSpPr>
            <a:cxnSpLocks/>
            <a:stCxn id="29" idx="1"/>
            <a:endCxn id="19" idx="3"/>
          </p:cNvCxnSpPr>
          <p:nvPr/>
        </p:nvCxnSpPr>
        <p:spPr>
          <a:xfrm flipH="1">
            <a:off x="6838876" y="5632450"/>
            <a:ext cx="1465691" cy="36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D923ABF-9E28-398B-85DD-38934934728F}"/>
              </a:ext>
            </a:extLst>
          </p:cNvPr>
          <p:cNvCxnSpPr>
            <a:cxnSpLocks/>
            <a:stCxn id="31" idx="1"/>
            <a:endCxn id="21" idx="3"/>
          </p:cNvCxnSpPr>
          <p:nvPr/>
        </p:nvCxnSpPr>
        <p:spPr>
          <a:xfrm flipH="1" flipV="1">
            <a:off x="6834067" y="6257589"/>
            <a:ext cx="1463690" cy="5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650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29B0-4A44-82B3-B5C5-DB0813DF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B9F1F1-50FE-26C7-5443-C9DE50EE82AD}"/>
              </a:ext>
            </a:extLst>
          </p:cNvPr>
          <p:cNvSpPr/>
          <p:nvPr/>
        </p:nvSpPr>
        <p:spPr>
          <a:xfrm>
            <a:off x="1099679" y="2138188"/>
            <a:ext cx="2525369" cy="27533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EAFD1-132F-99DC-F75D-EEBA04B20BAD}"/>
              </a:ext>
            </a:extLst>
          </p:cNvPr>
          <p:cNvSpPr txBox="1"/>
          <p:nvPr/>
        </p:nvSpPr>
        <p:spPr>
          <a:xfrm>
            <a:off x="1009468" y="1553413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invoice_items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AAE014-4955-23C3-0C1F-2D8A0CD4E618}"/>
              </a:ext>
            </a:extLst>
          </p:cNvPr>
          <p:cNvSpPr txBox="1"/>
          <p:nvPr/>
        </p:nvSpPr>
        <p:spPr>
          <a:xfrm>
            <a:off x="1575832" y="3373244"/>
            <a:ext cx="146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TrackId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687D6-0052-55C8-D8C2-8CB4AB17042C}"/>
              </a:ext>
            </a:extLst>
          </p:cNvPr>
          <p:cNvSpPr/>
          <p:nvPr/>
        </p:nvSpPr>
        <p:spPr>
          <a:xfrm>
            <a:off x="1381105" y="3373245"/>
            <a:ext cx="1889760" cy="68518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B26EE-1544-6F86-FA2C-EAADFA44B01E}"/>
              </a:ext>
            </a:extLst>
          </p:cNvPr>
          <p:cNvSpPr/>
          <p:nvPr/>
        </p:nvSpPr>
        <p:spPr>
          <a:xfrm>
            <a:off x="1381105" y="4182327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2C9F54-41AA-3995-2E5A-9BC5DBC29FAC}"/>
              </a:ext>
            </a:extLst>
          </p:cNvPr>
          <p:cNvSpPr/>
          <p:nvPr/>
        </p:nvSpPr>
        <p:spPr>
          <a:xfrm>
            <a:off x="1381105" y="2847906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8FB8A7-4CA5-C713-0FD5-472BCD13EA5B}"/>
              </a:ext>
            </a:extLst>
          </p:cNvPr>
          <p:cNvSpPr/>
          <p:nvPr/>
        </p:nvSpPr>
        <p:spPr>
          <a:xfrm>
            <a:off x="1381105" y="2270837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D79904-30EC-4676-E9E3-E21DFC254A58}"/>
              </a:ext>
            </a:extLst>
          </p:cNvPr>
          <p:cNvSpPr txBox="1"/>
          <p:nvPr/>
        </p:nvSpPr>
        <p:spPr>
          <a:xfrm>
            <a:off x="4978351" y="1597690"/>
            <a:ext cx="126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C5B778-6F87-01C5-D67F-26837EC38E00}"/>
              </a:ext>
            </a:extLst>
          </p:cNvPr>
          <p:cNvSpPr/>
          <p:nvPr/>
        </p:nvSpPr>
        <p:spPr>
          <a:xfrm>
            <a:off x="8010958" y="1641959"/>
            <a:ext cx="3023385" cy="2110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A0F8E1-22F2-8B9B-B7D3-51418946E980}"/>
              </a:ext>
            </a:extLst>
          </p:cNvPr>
          <p:cNvSpPr txBox="1"/>
          <p:nvPr/>
        </p:nvSpPr>
        <p:spPr>
          <a:xfrm>
            <a:off x="8733536" y="1107607"/>
            <a:ext cx="137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8FEC40-A578-95E1-6434-E10B44F66C9E}"/>
              </a:ext>
            </a:extLst>
          </p:cNvPr>
          <p:cNvSpPr txBox="1"/>
          <p:nvPr/>
        </p:nvSpPr>
        <p:spPr>
          <a:xfrm>
            <a:off x="8768405" y="1917169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GenreId</a:t>
            </a:r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16D8B0-9274-A736-3D25-A078D71F6132}"/>
              </a:ext>
            </a:extLst>
          </p:cNvPr>
          <p:cNvSpPr/>
          <p:nvPr/>
        </p:nvSpPr>
        <p:spPr>
          <a:xfrm>
            <a:off x="8424706" y="2681047"/>
            <a:ext cx="2142277" cy="685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6CEBC9-3BD5-D616-C7E9-C25291BAC26F}"/>
              </a:ext>
            </a:extLst>
          </p:cNvPr>
          <p:cNvSpPr/>
          <p:nvPr/>
        </p:nvSpPr>
        <p:spPr>
          <a:xfrm>
            <a:off x="8424706" y="1931400"/>
            <a:ext cx="2142277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41429A9-235E-9E0F-8740-AB38EEA80EF3}"/>
              </a:ext>
            </a:extLst>
          </p:cNvPr>
          <p:cNvSpPr/>
          <p:nvPr/>
        </p:nvSpPr>
        <p:spPr>
          <a:xfrm>
            <a:off x="4454178" y="2106424"/>
            <a:ext cx="2525369" cy="406251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D22D8D-BE9D-E00A-14A3-55A5F0CB51CF}"/>
              </a:ext>
            </a:extLst>
          </p:cNvPr>
          <p:cNvSpPr txBox="1"/>
          <p:nvPr/>
        </p:nvSpPr>
        <p:spPr>
          <a:xfrm>
            <a:off x="4966709" y="2457420"/>
            <a:ext cx="146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TrackId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C2D6F8-5B22-AF0E-594D-A0A0FCF8980C}"/>
              </a:ext>
            </a:extLst>
          </p:cNvPr>
          <p:cNvSpPr/>
          <p:nvPr/>
        </p:nvSpPr>
        <p:spPr>
          <a:xfrm>
            <a:off x="4771982" y="2429240"/>
            <a:ext cx="1846603" cy="713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7946C3-F941-2EC0-F7B6-478477E2BA18}"/>
              </a:ext>
            </a:extLst>
          </p:cNvPr>
          <p:cNvSpPr/>
          <p:nvPr/>
        </p:nvSpPr>
        <p:spPr>
          <a:xfrm>
            <a:off x="4771982" y="3266503"/>
            <a:ext cx="1889760" cy="666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1F1CF1-C70A-E284-440B-200BC89510D5}"/>
              </a:ext>
            </a:extLst>
          </p:cNvPr>
          <p:cNvSpPr txBox="1"/>
          <p:nvPr/>
        </p:nvSpPr>
        <p:spPr>
          <a:xfrm>
            <a:off x="5027807" y="327057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9B3D9E-A0EE-FB88-14A5-1EE6F8FC8A94}"/>
              </a:ext>
            </a:extLst>
          </p:cNvPr>
          <p:cNvSpPr/>
          <p:nvPr/>
        </p:nvSpPr>
        <p:spPr>
          <a:xfrm>
            <a:off x="4765173" y="4116985"/>
            <a:ext cx="1889760" cy="6669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67880-8AF0-EA7C-5A48-962C36354C24}"/>
              </a:ext>
            </a:extLst>
          </p:cNvPr>
          <p:cNvSpPr txBox="1"/>
          <p:nvPr/>
        </p:nvSpPr>
        <p:spPr>
          <a:xfrm>
            <a:off x="4858438" y="4121058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GenreId</a:t>
            </a:r>
            <a:endParaRPr lang="en-US" sz="32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BBF5E6-CC4A-4FBB-137E-DC74A6034C44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>
          <a:xfrm flipH="1">
            <a:off x="3270865" y="2785923"/>
            <a:ext cx="1501117" cy="9299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CD1535-2D85-4DF6-FE76-A06AD6722D0D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75400" y="2223788"/>
            <a:ext cx="1749306" cy="22471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A3D215E-5280-9DD2-5940-AFFA36ACA42D}"/>
              </a:ext>
            </a:extLst>
          </p:cNvPr>
          <p:cNvSpPr txBox="1"/>
          <p:nvPr/>
        </p:nvSpPr>
        <p:spPr>
          <a:xfrm>
            <a:off x="1027994" y="5120131"/>
            <a:ext cx="24979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PRIMARY KEY</a:t>
            </a:r>
          </a:p>
          <a:p>
            <a:endParaRPr lang="en-US" sz="2800" b="1" dirty="0"/>
          </a:p>
          <a:p>
            <a:r>
              <a:rPr lang="en-US" sz="2800" b="1" dirty="0">
                <a:solidFill>
                  <a:srgbClr val="00B050"/>
                </a:solidFill>
              </a:rPr>
              <a:t>FOREIGN KEY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DBC31-6341-0BE2-8505-096889F1B1F5}"/>
              </a:ext>
            </a:extLst>
          </p:cNvPr>
          <p:cNvSpPr/>
          <p:nvPr/>
        </p:nvSpPr>
        <p:spPr>
          <a:xfrm>
            <a:off x="4771982" y="5032436"/>
            <a:ext cx="1889760" cy="6669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6213B-2F26-12C6-D838-62874A979CA1}"/>
              </a:ext>
            </a:extLst>
          </p:cNvPr>
          <p:cNvSpPr txBox="1"/>
          <p:nvPr/>
        </p:nvSpPr>
        <p:spPr>
          <a:xfrm>
            <a:off x="4823016" y="5032435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AlbumId</a:t>
            </a:r>
            <a:endParaRPr 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0D3277-D4C6-5732-B8A2-ABC04051939B}"/>
              </a:ext>
            </a:extLst>
          </p:cNvPr>
          <p:cNvSpPr/>
          <p:nvPr/>
        </p:nvSpPr>
        <p:spPr>
          <a:xfrm>
            <a:off x="8068936" y="4296455"/>
            <a:ext cx="3023385" cy="20938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E31DF1-0236-760E-0CAD-4946411D638C}"/>
              </a:ext>
            </a:extLst>
          </p:cNvPr>
          <p:cNvSpPr txBox="1"/>
          <p:nvPr/>
        </p:nvSpPr>
        <p:spPr>
          <a:xfrm>
            <a:off x="8791514" y="3762104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albums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4A1FB-F86B-86E6-18A1-2DA2465938E2}"/>
              </a:ext>
            </a:extLst>
          </p:cNvPr>
          <p:cNvSpPr txBox="1"/>
          <p:nvPr/>
        </p:nvSpPr>
        <p:spPr>
          <a:xfrm>
            <a:off x="8826383" y="4571666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AlbumId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65D5A5-277C-7243-259D-FA1AEC41ABFE}"/>
              </a:ext>
            </a:extLst>
          </p:cNvPr>
          <p:cNvSpPr/>
          <p:nvPr/>
        </p:nvSpPr>
        <p:spPr>
          <a:xfrm>
            <a:off x="8482684" y="5335544"/>
            <a:ext cx="2142277" cy="685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873175E-99E1-99CC-9A95-DCF7F92BD069}"/>
              </a:ext>
            </a:extLst>
          </p:cNvPr>
          <p:cNvSpPr/>
          <p:nvPr/>
        </p:nvSpPr>
        <p:spPr>
          <a:xfrm>
            <a:off x="8482684" y="4545252"/>
            <a:ext cx="2142276" cy="60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420B0E1-009D-2939-E4AA-2033B48009A7}"/>
              </a:ext>
            </a:extLst>
          </p:cNvPr>
          <p:cNvCxnSpPr>
            <a:cxnSpLocks/>
            <a:stCxn id="39" idx="1"/>
            <a:endCxn id="3" idx="3"/>
          </p:cNvCxnSpPr>
          <p:nvPr/>
        </p:nvCxnSpPr>
        <p:spPr>
          <a:xfrm flipH="1">
            <a:off x="6661742" y="4848802"/>
            <a:ext cx="1820942" cy="5171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50E597A-2105-C746-B884-A9D834EEA484}"/>
              </a:ext>
            </a:extLst>
          </p:cNvPr>
          <p:cNvSpPr txBox="1"/>
          <p:nvPr/>
        </p:nvSpPr>
        <p:spPr>
          <a:xfrm>
            <a:off x="9064884" y="5372113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357115-C25F-22CF-1CF1-7E028E5E2A87}"/>
              </a:ext>
            </a:extLst>
          </p:cNvPr>
          <p:cNvSpPr txBox="1"/>
          <p:nvPr/>
        </p:nvSpPr>
        <p:spPr>
          <a:xfrm>
            <a:off x="8893311" y="2712361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56537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9A0F-8DD4-6B45-5E64-067F57702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AA0B-9D01-CF8C-4652-16AD7FE30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Relating Tables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7BEFCF-C826-40AC-6136-0355C7AFDBD5}"/>
              </a:ext>
            </a:extLst>
          </p:cNvPr>
          <p:cNvSpPr/>
          <p:nvPr/>
        </p:nvSpPr>
        <p:spPr>
          <a:xfrm>
            <a:off x="1099679" y="2138188"/>
            <a:ext cx="2525369" cy="27533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04B21-E341-1EED-DCBB-E919B3DA6B99}"/>
              </a:ext>
            </a:extLst>
          </p:cNvPr>
          <p:cNvSpPr txBox="1"/>
          <p:nvPr/>
        </p:nvSpPr>
        <p:spPr>
          <a:xfrm>
            <a:off x="1009468" y="1553413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invoice_items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02D2CA-B119-AD59-84C6-DD29309A5F67}"/>
              </a:ext>
            </a:extLst>
          </p:cNvPr>
          <p:cNvSpPr txBox="1"/>
          <p:nvPr/>
        </p:nvSpPr>
        <p:spPr>
          <a:xfrm>
            <a:off x="1575832" y="3373244"/>
            <a:ext cx="146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TrackId</a:t>
            </a:r>
            <a:endParaRPr lang="en-US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FF1E3A-1D62-1046-81E7-7CE0CEEAA3AC}"/>
              </a:ext>
            </a:extLst>
          </p:cNvPr>
          <p:cNvSpPr/>
          <p:nvPr/>
        </p:nvSpPr>
        <p:spPr>
          <a:xfrm>
            <a:off x="1381105" y="3373245"/>
            <a:ext cx="1889760" cy="68518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DCD4D-F5F2-6302-A7A3-84F9F7CF489C}"/>
              </a:ext>
            </a:extLst>
          </p:cNvPr>
          <p:cNvSpPr/>
          <p:nvPr/>
        </p:nvSpPr>
        <p:spPr>
          <a:xfrm>
            <a:off x="1381105" y="4182327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FB850C-C66D-AEF4-0952-BFA9C2189B3E}"/>
              </a:ext>
            </a:extLst>
          </p:cNvPr>
          <p:cNvSpPr/>
          <p:nvPr/>
        </p:nvSpPr>
        <p:spPr>
          <a:xfrm>
            <a:off x="1381105" y="2847906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A73E87-FD3C-6211-3E0E-35ED73FE6937}"/>
              </a:ext>
            </a:extLst>
          </p:cNvPr>
          <p:cNvSpPr/>
          <p:nvPr/>
        </p:nvSpPr>
        <p:spPr>
          <a:xfrm>
            <a:off x="1381105" y="2270837"/>
            <a:ext cx="1889760" cy="3604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ABAE93-9B8D-4ABD-5A26-A7B826B9AF00}"/>
              </a:ext>
            </a:extLst>
          </p:cNvPr>
          <p:cNvSpPr txBox="1"/>
          <p:nvPr/>
        </p:nvSpPr>
        <p:spPr>
          <a:xfrm>
            <a:off x="4978351" y="1597690"/>
            <a:ext cx="12696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tracks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D9F52C6-9D3A-F7A1-5EB1-876C074CADEB}"/>
              </a:ext>
            </a:extLst>
          </p:cNvPr>
          <p:cNvSpPr/>
          <p:nvPr/>
        </p:nvSpPr>
        <p:spPr>
          <a:xfrm>
            <a:off x="8010958" y="1641959"/>
            <a:ext cx="3023385" cy="211097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6FDA58-C92E-1905-1448-480715253648}"/>
              </a:ext>
            </a:extLst>
          </p:cNvPr>
          <p:cNvSpPr txBox="1"/>
          <p:nvPr/>
        </p:nvSpPr>
        <p:spPr>
          <a:xfrm>
            <a:off x="8733536" y="1107607"/>
            <a:ext cx="1370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genres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7E1439-62C9-D583-6B1F-788FB50D6F58}"/>
              </a:ext>
            </a:extLst>
          </p:cNvPr>
          <p:cNvSpPr txBox="1"/>
          <p:nvPr/>
        </p:nvSpPr>
        <p:spPr>
          <a:xfrm>
            <a:off x="8768405" y="1917169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GenreId</a:t>
            </a:r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2131EF-3825-947C-632F-D7A1B81C235A}"/>
              </a:ext>
            </a:extLst>
          </p:cNvPr>
          <p:cNvSpPr/>
          <p:nvPr/>
        </p:nvSpPr>
        <p:spPr>
          <a:xfrm>
            <a:off x="8424706" y="2681047"/>
            <a:ext cx="2142277" cy="685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876CD5-3E3A-B523-BA86-64A2C7238038}"/>
              </a:ext>
            </a:extLst>
          </p:cNvPr>
          <p:cNvSpPr/>
          <p:nvPr/>
        </p:nvSpPr>
        <p:spPr>
          <a:xfrm>
            <a:off x="8424706" y="1931400"/>
            <a:ext cx="2142277" cy="5847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FE998BA-B9E1-9FCA-DCE3-8264914686BC}"/>
              </a:ext>
            </a:extLst>
          </p:cNvPr>
          <p:cNvSpPr/>
          <p:nvPr/>
        </p:nvSpPr>
        <p:spPr>
          <a:xfrm>
            <a:off x="4454178" y="2106425"/>
            <a:ext cx="2525369" cy="391430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B59910-8F0B-ADA0-2099-AB540F947579}"/>
              </a:ext>
            </a:extLst>
          </p:cNvPr>
          <p:cNvSpPr txBox="1"/>
          <p:nvPr/>
        </p:nvSpPr>
        <p:spPr>
          <a:xfrm>
            <a:off x="4966709" y="2457420"/>
            <a:ext cx="14604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TrackId</a:t>
            </a:r>
            <a:endParaRPr lang="en-US" sz="3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EAC514-0BC2-9B53-9F26-F8686629BC41}"/>
              </a:ext>
            </a:extLst>
          </p:cNvPr>
          <p:cNvSpPr/>
          <p:nvPr/>
        </p:nvSpPr>
        <p:spPr>
          <a:xfrm>
            <a:off x="4771982" y="2429240"/>
            <a:ext cx="1846603" cy="71336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11A536-BDF6-6F43-996B-564D3B547CE6}"/>
              </a:ext>
            </a:extLst>
          </p:cNvPr>
          <p:cNvSpPr/>
          <p:nvPr/>
        </p:nvSpPr>
        <p:spPr>
          <a:xfrm>
            <a:off x="4771982" y="3266503"/>
            <a:ext cx="1889760" cy="6669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2F578B-617E-A1E6-F360-916D27FB89F7}"/>
              </a:ext>
            </a:extLst>
          </p:cNvPr>
          <p:cNvSpPr txBox="1"/>
          <p:nvPr/>
        </p:nvSpPr>
        <p:spPr>
          <a:xfrm>
            <a:off x="5027807" y="3270576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21F77C-29B0-F20A-3BF4-2CF39B46236D}"/>
              </a:ext>
            </a:extLst>
          </p:cNvPr>
          <p:cNvSpPr/>
          <p:nvPr/>
        </p:nvSpPr>
        <p:spPr>
          <a:xfrm>
            <a:off x="4765173" y="4116985"/>
            <a:ext cx="1889760" cy="6669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5A6A87-FB20-5E5B-0410-C82EF7450C6B}"/>
              </a:ext>
            </a:extLst>
          </p:cNvPr>
          <p:cNvSpPr txBox="1"/>
          <p:nvPr/>
        </p:nvSpPr>
        <p:spPr>
          <a:xfrm>
            <a:off x="4858438" y="4121058"/>
            <a:ext cx="1604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GenreId</a:t>
            </a:r>
            <a:endParaRPr lang="en-US" sz="3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04D3F4-9581-8CD8-B201-2A93415F79CD}"/>
              </a:ext>
            </a:extLst>
          </p:cNvPr>
          <p:cNvSpPr txBox="1"/>
          <p:nvPr/>
        </p:nvSpPr>
        <p:spPr>
          <a:xfrm>
            <a:off x="8893311" y="2712361"/>
            <a:ext cx="12586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Name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1A3424-B368-B91C-809C-A88BC8935367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>
          <a:xfrm flipH="1">
            <a:off x="3270865" y="2785923"/>
            <a:ext cx="1501117" cy="92991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10DC1A2-592A-DF80-CB52-687A3970CE4E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6675400" y="2223788"/>
            <a:ext cx="1749306" cy="224714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342CA9E-5921-D9C7-A38B-49A8BF3AACFE}"/>
              </a:ext>
            </a:extLst>
          </p:cNvPr>
          <p:cNvSpPr txBox="1"/>
          <p:nvPr/>
        </p:nvSpPr>
        <p:spPr>
          <a:xfrm>
            <a:off x="1217707" y="4886644"/>
            <a:ext cx="233461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COUNT </a:t>
            </a:r>
          </a:p>
          <a:p>
            <a:pPr algn="ctr"/>
            <a:r>
              <a:rPr lang="en-US" sz="2800" b="1" dirty="0"/>
              <a:t>invoice/track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A2BE8-8792-7AE1-E27B-70BAEBDACB92}"/>
              </a:ext>
            </a:extLst>
          </p:cNvPr>
          <p:cNvSpPr/>
          <p:nvPr/>
        </p:nvSpPr>
        <p:spPr>
          <a:xfrm>
            <a:off x="4771982" y="5032436"/>
            <a:ext cx="1889760" cy="6669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C6154-4FA2-94DE-4905-A2B3F2333668}"/>
              </a:ext>
            </a:extLst>
          </p:cNvPr>
          <p:cNvSpPr txBox="1"/>
          <p:nvPr/>
        </p:nvSpPr>
        <p:spPr>
          <a:xfrm>
            <a:off x="4823016" y="5032435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AlbumId</a:t>
            </a:r>
            <a:endParaRPr lang="en-US" sz="3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4F02B8-942B-B2F4-B05C-5D7A72EB4CA5}"/>
              </a:ext>
            </a:extLst>
          </p:cNvPr>
          <p:cNvSpPr/>
          <p:nvPr/>
        </p:nvSpPr>
        <p:spPr>
          <a:xfrm>
            <a:off x="8068936" y="4296455"/>
            <a:ext cx="3023385" cy="20938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68541A-57B8-3DA2-8F89-5958B458905B}"/>
              </a:ext>
            </a:extLst>
          </p:cNvPr>
          <p:cNvSpPr txBox="1"/>
          <p:nvPr/>
        </p:nvSpPr>
        <p:spPr>
          <a:xfrm>
            <a:off x="8791514" y="3762104"/>
            <a:ext cx="1518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albums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F075F-4F02-DDAD-482D-3069FE5AFABD}"/>
              </a:ext>
            </a:extLst>
          </p:cNvPr>
          <p:cNvSpPr txBox="1"/>
          <p:nvPr/>
        </p:nvSpPr>
        <p:spPr>
          <a:xfrm>
            <a:off x="8826383" y="4571666"/>
            <a:ext cx="16818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AlbumId</a:t>
            </a:r>
            <a:endParaRPr lang="en-US" sz="3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2EA5FE-2742-9B9F-E535-9842D74DC48B}"/>
              </a:ext>
            </a:extLst>
          </p:cNvPr>
          <p:cNvSpPr/>
          <p:nvPr/>
        </p:nvSpPr>
        <p:spPr>
          <a:xfrm>
            <a:off x="8482684" y="5335544"/>
            <a:ext cx="2142277" cy="6851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66A366-51D9-C008-59EA-2A929D21399B}"/>
              </a:ext>
            </a:extLst>
          </p:cNvPr>
          <p:cNvSpPr txBox="1"/>
          <p:nvPr/>
        </p:nvSpPr>
        <p:spPr>
          <a:xfrm>
            <a:off x="9064884" y="5372113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Title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E676545-74AD-0BF6-79E3-0A78EAA741A2}"/>
              </a:ext>
            </a:extLst>
          </p:cNvPr>
          <p:cNvSpPr/>
          <p:nvPr/>
        </p:nvSpPr>
        <p:spPr>
          <a:xfrm>
            <a:off x="8482684" y="4545252"/>
            <a:ext cx="2142276" cy="6070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AEF50B9-998C-9140-84A7-B32762C6A86C}"/>
              </a:ext>
            </a:extLst>
          </p:cNvPr>
          <p:cNvCxnSpPr>
            <a:cxnSpLocks/>
            <a:stCxn id="39" idx="1"/>
            <a:endCxn id="3" idx="3"/>
          </p:cNvCxnSpPr>
          <p:nvPr/>
        </p:nvCxnSpPr>
        <p:spPr>
          <a:xfrm flipH="1">
            <a:off x="6661742" y="4848802"/>
            <a:ext cx="1820942" cy="5171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412E3E-3A33-5EB3-942A-9D19FE49B2F5}"/>
              </a:ext>
            </a:extLst>
          </p:cNvPr>
          <p:cNvSpPr txBox="1"/>
          <p:nvPr/>
        </p:nvSpPr>
        <p:spPr>
          <a:xfrm>
            <a:off x="4245755" y="6005894"/>
            <a:ext cx="3145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SUM within album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707AE4-9B81-76DE-8A59-F38C11EF4B66}"/>
              </a:ext>
            </a:extLst>
          </p:cNvPr>
          <p:cNvSpPr txBox="1"/>
          <p:nvPr/>
        </p:nvSpPr>
        <p:spPr>
          <a:xfrm>
            <a:off x="7886509" y="738033"/>
            <a:ext cx="3064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GROUP BY genres</a:t>
            </a:r>
          </a:p>
        </p:txBody>
      </p:sp>
    </p:spTree>
    <p:extLst>
      <p:ext uri="{BB962C8B-B14F-4D97-AF65-F5344CB8AC3E}">
        <p14:creationId xmlns:p14="http://schemas.microsoft.com/office/powerpoint/2010/main" val="1250542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251E-62F8-AE68-5D29-3FE6EBAB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381A3-FF0E-1968-EA69-AC5BA46B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simplest </a:t>
            </a:r>
            <a:r>
              <a:rPr lang="en-US" dirty="0"/>
              <a:t>solution here is to just JOIN all of the data together based upon matching Keys instead of adding a bunch of WITH’s.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Join </a:t>
            </a:r>
            <a:r>
              <a:rPr lang="en-US" dirty="0" err="1"/>
              <a:t>invoice_items</a:t>
            </a:r>
            <a:r>
              <a:rPr lang="en-US" dirty="0"/>
              <a:t> and tracks based upon </a:t>
            </a:r>
            <a:r>
              <a:rPr lang="en-US" dirty="0" err="1"/>
              <a:t>TrackId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Then Join the result with genres, albums based upon </a:t>
            </a:r>
            <a:r>
              <a:rPr lang="en-US" dirty="0" err="1"/>
              <a:t>GenreId</a:t>
            </a:r>
            <a:r>
              <a:rPr lang="en-US" dirty="0"/>
              <a:t>, </a:t>
            </a:r>
            <a:r>
              <a:rPr lang="en-US" dirty="0" err="1"/>
              <a:t>AlbumId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387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6CD4-C86B-5E84-A465-0A63CAD8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0A3CE-B53E-FA68-B723-988346D7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Defined by behavior when not all rows have a match </a:t>
            </a:r>
          </a:p>
          <a:p>
            <a:pPr marL="0" indent="0">
              <a:buNone/>
            </a:pPr>
            <a:r>
              <a:rPr lang="en-US" dirty="0"/>
              <a:t>	(all equivalent when there’s full matching)</a:t>
            </a:r>
          </a:p>
          <a:p>
            <a:pPr marL="0" indent="0">
              <a:buNone/>
            </a:pPr>
            <a:r>
              <a:rPr lang="en-US" dirty="0"/>
              <a:t>		Nonmatches filled with NULL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INNER JOIN: Only rows with a key in both tables</a:t>
            </a:r>
          </a:p>
          <a:p>
            <a:r>
              <a:rPr lang="en-US" dirty="0"/>
              <a:t>OUTER JOIN: All rows</a:t>
            </a:r>
          </a:p>
          <a:p>
            <a:r>
              <a:rPr lang="en-US" dirty="0"/>
              <a:t>LEFT(/RIGHT) JOIN: All rows from the left(/right) table</a:t>
            </a:r>
          </a:p>
          <a:p>
            <a:endParaRPr lang="en-US" dirty="0"/>
          </a:p>
          <a:p>
            <a:r>
              <a:rPr lang="en-US" dirty="0"/>
              <a:t>Joins can use matching condition (=) or inequalities (&lt; or &gt;)</a:t>
            </a:r>
          </a:p>
          <a:p>
            <a:pPr marL="0" indent="0">
              <a:buNone/>
            </a:pPr>
            <a:r>
              <a:rPr lang="en-US" dirty="0"/>
              <a:t>Inequality Joins copy every row matching the condition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404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DF18-882E-F33E-5420-3B6E9BB81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Chinook Practice Database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C975CE-4B0D-71D1-E971-64CE3C767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48" y="1513009"/>
            <a:ext cx="9350565" cy="4698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47CC4B-2F7C-5FAE-424A-580773BAA350}"/>
              </a:ext>
            </a:extLst>
          </p:cNvPr>
          <p:cNvSpPr txBox="1"/>
          <p:nvPr/>
        </p:nvSpPr>
        <p:spPr>
          <a:xfrm>
            <a:off x="3020962" y="6211669"/>
            <a:ext cx="5967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https://docs.yugabyte.com/preview/sample-data/chinook/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189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3834C-EB01-28FD-093F-DB13CD7B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Referencing Multiple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4C8D7-0B60-49D2-B01F-AAFCE043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and related commands involve multiple tables, which could have overlapping column names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FROM </a:t>
            </a:r>
            <a:r>
              <a:rPr lang="en-US" dirty="0"/>
              <a:t>table1 </a:t>
            </a:r>
            <a:r>
              <a:rPr lang="en-US" b="1" dirty="0"/>
              <a:t>JOIN</a:t>
            </a:r>
            <a:r>
              <a:rPr lang="en-US" dirty="0"/>
              <a:t> table2 </a:t>
            </a:r>
            <a:r>
              <a:rPr lang="en-US" b="1" dirty="0"/>
              <a:t>ON</a:t>
            </a:r>
            <a:r>
              <a:rPr lang="en-US" dirty="0"/>
              <a:t> table1</a:t>
            </a:r>
            <a:r>
              <a:rPr lang="en-US" b="1" dirty="0"/>
              <a:t>.</a:t>
            </a:r>
            <a:r>
              <a:rPr lang="en-US" dirty="0"/>
              <a:t>id=table2</a:t>
            </a:r>
            <a:r>
              <a:rPr lang="en-US" b="1" dirty="0"/>
              <a:t>.</a:t>
            </a:r>
            <a:r>
              <a:rPr lang="en-US" dirty="0"/>
              <a:t>id;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table1 t1 </a:t>
            </a:r>
            <a:r>
              <a:rPr lang="en-US" b="1" dirty="0"/>
              <a:t>JOIN</a:t>
            </a:r>
            <a:r>
              <a:rPr lang="en-US" dirty="0"/>
              <a:t> table2 t2 </a:t>
            </a:r>
            <a:r>
              <a:rPr lang="en-US" b="1" dirty="0"/>
              <a:t>ON</a:t>
            </a:r>
            <a:r>
              <a:rPr lang="en-US" dirty="0"/>
              <a:t> t1.id=t2.id;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61B3AF-8793-0791-A0D0-132F4322AAF3}"/>
              </a:ext>
            </a:extLst>
          </p:cNvPr>
          <p:cNvCxnSpPr>
            <a:cxnSpLocks/>
          </p:cNvCxnSpPr>
          <p:nvPr/>
        </p:nvCxnSpPr>
        <p:spPr>
          <a:xfrm flipH="1">
            <a:off x="3224981" y="4357800"/>
            <a:ext cx="1868128" cy="9319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1D27C9-D3DA-BBB4-5401-FBC6A7727AF9}"/>
              </a:ext>
            </a:extLst>
          </p:cNvPr>
          <p:cNvCxnSpPr>
            <a:cxnSpLocks/>
          </p:cNvCxnSpPr>
          <p:nvPr/>
        </p:nvCxnSpPr>
        <p:spPr>
          <a:xfrm flipH="1">
            <a:off x="6331974" y="4773299"/>
            <a:ext cx="127819" cy="5164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5A3E03-EB82-5BE0-B7BE-E482837F02BF}"/>
              </a:ext>
            </a:extLst>
          </p:cNvPr>
          <p:cNvSpPr txBox="1"/>
          <p:nvPr/>
        </p:nvSpPr>
        <p:spPr>
          <a:xfrm>
            <a:off x="5093109" y="3942302"/>
            <a:ext cx="33528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t1 is serving as an alias-name for table1</a:t>
            </a:r>
          </a:p>
        </p:txBody>
      </p:sp>
    </p:spTree>
    <p:extLst>
      <p:ext uri="{BB962C8B-B14F-4D97-AF65-F5344CB8AC3E}">
        <p14:creationId xmlns:p14="http://schemas.microsoft.com/office/powerpoint/2010/main" val="32926213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77872-AF34-0130-0AC7-11EE9EC2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Preparing to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9C8A-4B38-F81A-3FF1-0C1430F1C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thing to note: genre and tracks both have a “Name” column</a:t>
            </a:r>
          </a:p>
          <a:p>
            <a:pPr marL="0" indent="0">
              <a:buNone/>
            </a:pPr>
            <a:r>
              <a:rPr lang="en-US" dirty="0"/>
              <a:t>I’ll copy into a temporary table and rename: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TEMPORARY TABLE </a:t>
            </a:r>
            <a:r>
              <a:rPr lang="en-US" dirty="0" err="1"/>
              <a:t>tmpGenre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AS SELECT * FROM </a:t>
            </a:r>
            <a:r>
              <a:rPr lang="en-US" dirty="0"/>
              <a:t>genres;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ALTER TABLE </a:t>
            </a:r>
            <a:r>
              <a:rPr lang="en-US" dirty="0" err="1"/>
              <a:t>tmpGenre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RENAME COLUMN </a:t>
            </a:r>
            <a:r>
              <a:rPr lang="en-US" dirty="0"/>
              <a:t>Name </a:t>
            </a:r>
            <a:r>
              <a:rPr lang="en-US" b="1" dirty="0"/>
              <a:t>TO </a:t>
            </a:r>
            <a:r>
              <a:rPr lang="en-US" dirty="0" err="1"/>
              <a:t>genreName</a:t>
            </a:r>
            <a:r>
              <a:rPr lang="en-US" dirty="0"/>
              <a:t>;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7A23F-4158-A9BF-5C38-792CE6A27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082"/>
          <a:stretch/>
        </p:blipFill>
        <p:spPr>
          <a:xfrm>
            <a:off x="8275320" y="4632027"/>
            <a:ext cx="3078480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5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FC19-7E77-F1B0-23D0-5FB6C89E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ABCEB-97AA-89A5-37C7-752DA3FB5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8804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possible some tracks don’t have any sales—we should ignore those:   items (left-join) tracks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a temporary table: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CREATE TEMPORARY TABLE</a:t>
            </a:r>
            <a:r>
              <a:rPr lang="en-US" dirty="0"/>
              <a:t> </a:t>
            </a:r>
            <a:r>
              <a:rPr lang="en-US" dirty="0" err="1"/>
              <a:t>SoldTracks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AS SELECT * FROM </a:t>
            </a:r>
            <a:r>
              <a:rPr lang="en-US" dirty="0" err="1"/>
              <a:t>invoice_items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LEFT JOIN </a:t>
            </a:r>
            <a:r>
              <a:rPr lang="en-US" dirty="0"/>
              <a:t>tracks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invoice_items.trackID</a:t>
            </a:r>
            <a:r>
              <a:rPr lang="en-US" dirty="0"/>
              <a:t>=</a:t>
            </a:r>
            <a:r>
              <a:rPr lang="en-US" dirty="0" err="1"/>
              <a:t>tracks.trackID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D342E-D4AD-8572-7CC6-27A03D9AF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278" y="2120537"/>
            <a:ext cx="3551228" cy="41913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FCDDB9D-4C02-C263-660F-B3D5B9204981}"/>
              </a:ext>
            </a:extLst>
          </p:cNvPr>
          <p:cNvSpPr/>
          <p:nvPr/>
        </p:nvSpPr>
        <p:spPr>
          <a:xfrm>
            <a:off x="8485240" y="4011561"/>
            <a:ext cx="3323303" cy="2654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CCF9C4-13DF-D934-3396-B3092F78D403}"/>
              </a:ext>
            </a:extLst>
          </p:cNvPr>
          <p:cNvSpPr/>
          <p:nvPr/>
        </p:nvSpPr>
        <p:spPr>
          <a:xfrm>
            <a:off x="8522111" y="5902585"/>
            <a:ext cx="3323303" cy="26547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7B681C-C652-EB63-34F4-0D90C23F1975}"/>
              </a:ext>
            </a:extLst>
          </p:cNvPr>
          <p:cNvSpPr txBox="1"/>
          <p:nvPr/>
        </p:nvSpPr>
        <p:spPr>
          <a:xfrm>
            <a:off x="5629722" y="2736922"/>
            <a:ext cx="2757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Column names that appear in both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C0F69F-FF16-150A-BDF1-B42FE56EDDD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008251" y="3567919"/>
            <a:ext cx="1571422" cy="2190822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615F30-EC8C-D017-54BB-B427514F1F1F}"/>
              </a:ext>
            </a:extLst>
          </p:cNvPr>
          <p:cNvCxnSpPr>
            <a:cxnSpLocks/>
          </p:cNvCxnSpPr>
          <p:nvPr/>
        </p:nvCxnSpPr>
        <p:spPr>
          <a:xfrm>
            <a:off x="8371278" y="3423480"/>
            <a:ext cx="991731" cy="53174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59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90F1-2C7E-EFFF-06AD-98F1FA66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(this is a single 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5D424-23E8-436A-6C53-F69BBD5D0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CREATE TEMPORARY TABLE </a:t>
            </a:r>
            <a:r>
              <a:rPr lang="en-US" dirty="0" err="1"/>
              <a:t>tmpTab</a:t>
            </a:r>
            <a:r>
              <a:rPr lang="en-US" b="1" dirty="0"/>
              <a:t> AS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WITH</a:t>
            </a:r>
            <a:r>
              <a:rPr lang="en-US" dirty="0"/>
              <a:t> </a:t>
            </a:r>
            <a:r>
              <a:rPr lang="en-US" dirty="0" err="1"/>
              <a:t>tmpGenre</a:t>
            </a:r>
            <a:r>
              <a:rPr lang="en-US" dirty="0"/>
              <a:t> </a:t>
            </a:r>
            <a:r>
              <a:rPr lang="en-US" b="1" dirty="0"/>
              <a:t>AS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s.genreId</a:t>
            </a:r>
            <a:r>
              <a:rPr lang="en-US" dirty="0"/>
              <a:t>, </a:t>
            </a:r>
            <a:r>
              <a:rPr lang="en-US" dirty="0" err="1"/>
              <a:t>s.albumId</a:t>
            </a:r>
            <a:r>
              <a:rPr lang="en-US" dirty="0"/>
              <a:t>, </a:t>
            </a:r>
            <a:r>
              <a:rPr lang="en-US" dirty="0" err="1"/>
              <a:t>g.genreName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SoldTracks</a:t>
            </a:r>
            <a:r>
              <a:rPr lang="en-US" dirty="0"/>
              <a:t> s </a:t>
            </a:r>
          </a:p>
          <a:p>
            <a:pPr marL="0" indent="0">
              <a:buNone/>
            </a:pPr>
            <a:r>
              <a:rPr lang="en-US" b="1" dirty="0"/>
              <a:t>JOIN</a:t>
            </a:r>
            <a:r>
              <a:rPr lang="en-US" dirty="0"/>
              <a:t> </a:t>
            </a:r>
            <a:r>
              <a:rPr lang="en-US" dirty="0" err="1"/>
              <a:t>tmpGenre</a:t>
            </a:r>
            <a:r>
              <a:rPr lang="en-US" dirty="0"/>
              <a:t> g </a:t>
            </a:r>
            <a:r>
              <a:rPr lang="en-US" b="1" dirty="0"/>
              <a:t>ON</a:t>
            </a:r>
            <a:r>
              <a:rPr lang="en-US" dirty="0"/>
              <a:t> </a:t>
            </a:r>
            <a:r>
              <a:rPr lang="en-US" dirty="0" err="1"/>
              <a:t>s.genreId</a:t>
            </a:r>
            <a:r>
              <a:rPr lang="en-US" dirty="0"/>
              <a:t>=</a:t>
            </a:r>
            <a:r>
              <a:rPr lang="en-US" dirty="0" err="1"/>
              <a:t>g.genreId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t.genreId</a:t>
            </a:r>
            <a:r>
              <a:rPr lang="en-US" dirty="0"/>
              <a:t>, </a:t>
            </a:r>
            <a:r>
              <a:rPr lang="en-US" dirty="0" err="1"/>
              <a:t>t.albumId</a:t>
            </a:r>
            <a:r>
              <a:rPr lang="en-US" dirty="0"/>
              <a:t>, </a:t>
            </a:r>
            <a:r>
              <a:rPr lang="en-US" dirty="0" err="1"/>
              <a:t>t.genreName</a:t>
            </a:r>
            <a:r>
              <a:rPr lang="en-US" dirty="0"/>
              <a:t>, </a:t>
            </a:r>
            <a:r>
              <a:rPr lang="en-US" dirty="0" err="1"/>
              <a:t>a.Title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tmpTitle</a:t>
            </a:r>
            <a:r>
              <a:rPr lang="en-US" dirty="0"/>
              <a:t> t</a:t>
            </a:r>
          </a:p>
          <a:p>
            <a:pPr marL="0" indent="0">
              <a:buNone/>
            </a:pPr>
            <a:r>
              <a:rPr lang="en-US" b="1" dirty="0"/>
              <a:t>JOIN</a:t>
            </a:r>
            <a:r>
              <a:rPr lang="en-US" dirty="0"/>
              <a:t> albums a </a:t>
            </a:r>
            <a:r>
              <a:rPr lang="en-US" b="1" dirty="0"/>
              <a:t>ON</a:t>
            </a:r>
          </a:p>
          <a:p>
            <a:pPr marL="0" indent="0">
              <a:buNone/>
            </a:pPr>
            <a:r>
              <a:rPr lang="en-US" dirty="0" err="1"/>
              <a:t>t.albumId</a:t>
            </a:r>
            <a:r>
              <a:rPr lang="en-US" dirty="0"/>
              <a:t>=</a:t>
            </a:r>
            <a:r>
              <a:rPr lang="en-US" dirty="0" err="1"/>
              <a:t>a.albumId</a:t>
            </a:r>
            <a:r>
              <a:rPr lang="en-US" dirty="0"/>
              <a:t>;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5D3E1CB-7EDB-B6B3-305D-47E55C52B629}"/>
              </a:ext>
            </a:extLst>
          </p:cNvPr>
          <p:cNvSpPr/>
          <p:nvPr/>
        </p:nvSpPr>
        <p:spPr>
          <a:xfrm>
            <a:off x="6836364" y="2700983"/>
            <a:ext cx="557495" cy="14202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BC573-AB5D-FBAA-C7AF-375382937BC1}"/>
              </a:ext>
            </a:extLst>
          </p:cNvPr>
          <p:cNvSpPr txBox="1"/>
          <p:nvPr/>
        </p:nvSpPr>
        <p:spPr>
          <a:xfrm>
            <a:off x="7393859" y="2886056"/>
            <a:ext cx="446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Create a local table </a:t>
            </a:r>
            <a:r>
              <a:rPr lang="en-US" sz="2400" dirty="0" err="1"/>
              <a:t>tmpGenre</a:t>
            </a:r>
            <a:r>
              <a:rPr lang="en-US" sz="2400" dirty="0"/>
              <a:t> containing matched genre names by JOIN on </a:t>
            </a:r>
            <a:r>
              <a:rPr lang="en-US" sz="2400" dirty="0" err="1"/>
              <a:t>genreId</a:t>
            </a:r>
            <a:endParaRPr lang="en-US" sz="2400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7C7EB8AE-03B9-6FF5-6DDF-2EEEB15C0257}"/>
              </a:ext>
            </a:extLst>
          </p:cNvPr>
          <p:cNvSpPr/>
          <p:nvPr/>
        </p:nvSpPr>
        <p:spPr>
          <a:xfrm>
            <a:off x="7580105" y="4546651"/>
            <a:ext cx="275087" cy="120032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B902F-6737-1777-B153-760710CD9FDD}"/>
              </a:ext>
            </a:extLst>
          </p:cNvPr>
          <p:cNvSpPr txBox="1"/>
          <p:nvPr/>
        </p:nvSpPr>
        <p:spPr>
          <a:xfrm>
            <a:off x="7855192" y="4765343"/>
            <a:ext cx="349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Join </a:t>
            </a:r>
            <a:r>
              <a:rPr lang="en-US" sz="2400" dirty="0" err="1"/>
              <a:t>tmpGenre</a:t>
            </a:r>
            <a:r>
              <a:rPr lang="en-US" sz="2400" dirty="0"/>
              <a:t> </a:t>
            </a:r>
            <a:r>
              <a:rPr lang="en-US" sz="2400" dirty="0" err="1"/>
              <a:t>wth</a:t>
            </a:r>
            <a:r>
              <a:rPr lang="en-US" sz="2400" dirty="0"/>
              <a:t> corresponding album Titles based on </a:t>
            </a:r>
            <a:r>
              <a:rPr lang="en-US" sz="2400" dirty="0" err="1"/>
              <a:t>albumId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96424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7A89C-0664-F818-3E0A-6D057E9E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getting the top albums/genre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C3BE-1926-5054-8C00-A5B7DE0B3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WITH </a:t>
            </a:r>
            <a:r>
              <a:rPr lang="en-US" dirty="0" err="1"/>
              <a:t>totSales</a:t>
            </a:r>
            <a:r>
              <a:rPr lang="en-US" dirty="0"/>
              <a:t>(</a:t>
            </a:r>
            <a:r>
              <a:rPr lang="en-US" dirty="0" err="1"/>
              <a:t>ct,Title,genreName</a:t>
            </a:r>
            <a:r>
              <a:rPr lang="en-US" dirty="0"/>
              <a:t>) </a:t>
            </a:r>
            <a:r>
              <a:rPr lang="en-US" b="1" dirty="0"/>
              <a:t>AS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SELECT COUNT</a:t>
            </a:r>
            <a:r>
              <a:rPr lang="en-US" dirty="0"/>
              <a:t>(*), Title, </a:t>
            </a:r>
            <a:r>
              <a:rPr lang="en-US" dirty="0" err="1"/>
              <a:t>genreName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tmpTab</a:t>
            </a:r>
            <a:r>
              <a:rPr lang="en-US" dirty="0"/>
              <a:t> </a:t>
            </a:r>
            <a:r>
              <a:rPr lang="en-US" b="1" dirty="0"/>
              <a:t>GROUP BY </a:t>
            </a:r>
            <a:r>
              <a:rPr lang="en-US" dirty="0"/>
              <a:t>Title)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SELECT MAX</a:t>
            </a:r>
            <a:r>
              <a:rPr lang="en-US" dirty="0"/>
              <a:t>(</a:t>
            </a:r>
            <a:r>
              <a:rPr lang="en-US" dirty="0" err="1"/>
              <a:t>ct</a:t>
            </a:r>
            <a:r>
              <a:rPr lang="en-US" dirty="0"/>
              <a:t>), Title, </a:t>
            </a:r>
            <a:r>
              <a:rPr lang="en-US" dirty="0" err="1"/>
              <a:t>genreName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totSales</a:t>
            </a:r>
            <a:r>
              <a:rPr lang="en-US" dirty="0"/>
              <a:t> </a:t>
            </a:r>
            <a:r>
              <a:rPr lang="en-US" b="1" dirty="0"/>
              <a:t>GROUP BY </a:t>
            </a:r>
            <a:r>
              <a:rPr lang="en-US" dirty="0" err="1"/>
              <a:t>genreName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9840364-5BEB-8B2D-3854-D47C7DF16A21}"/>
              </a:ext>
            </a:extLst>
          </p:cNvPr>
          <p:cNvSpPr/>
          <p:nvPr/>
        </p:nvSpPr>
        <p:spPr>
          <a:xfrm>
            <a:off x="6882581" y="1926385"/>
            <a:ext cx="452284" cy="1301091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BBCEA5-979F-3515-4D03-60B572802882}"/>
              </a:ext>
            </a:extLst>
          </p:cNvPr>
          <p:cNvSpPr txBox="1"/>
          <p:nvPr/>
        </p:nvSpPr>
        <p:spPr>
          <a:xfrm>
            <a:off x="7519220" y="2027147"/>
            <a:ext cx="3834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rows (invoices) for each title and store as local table </a:t>
            </a:r>
            <a:r>
              <a:rPr lang="en-US" sz="2400" dirty="0" err="1"/>
              <a:t>totSales</a:t>
            </a:r>
            <a:endParaRPr lang="en-US" sz="24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45BBE01-4547-D46E-8275-E9A07E8FBD4E}"/>
              </a:ext>
            </a:extLst>
          </p:cNvPr>
          <p:cNvSpPr/>
          <p:nvPr/>
        </p:nvSpPr>
        <p:spPr>
          <a:xfrm>
            <a:off x="7108723" y="3887922"/>
            <a:ext cx="452284" cy="861060"/>
          </a:xfrm>
          <a:prstGeom prst="righ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260A3-D8EA-7443-8000-7823269E3B8F}"/>
              </a:ext>
            </a:extLst>
          </p:cNvPr>
          <p:cNvSpPr txBox="1"/>
          <p:nvPr/>
        </p:nvSpPr>
        <p:spPr>
          <a:xfrm>
            <a:off x="7651956" y="3887922"/>
            <a:ext cx="38345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Report album title with maximal sales per genre</a:t>
            </a:r>
          </a:p>
        </p:txBody>
      </p:sp>
    </p:spTree>
    <p:extLst>
      <p:ext uri="{BB962C8B-B14F-4D97-AF65-F5344CB8AC3E}">
        <p14:creationId xmlns:p14="http://schemas.microsoft.com/office/powerpoint/2010/main" val="1786291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225A8-0C58-6C4C-806A-A80D21AC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getting the top albums/genre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B52726-EF32-8FE5-5A0C-B120B666F4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77" y="1824286"/>
            <a:ext cx="11598645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4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62EA2E-7C53-851F-8A84-1BE960A9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2757488"/>
            <a:ext cx="6076950" cy="34194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F7F0C1-558F-F405-EC4F-C4D5E3F2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Closing Notes on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56149-E528-79F3-4B64-C158E1479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1579818"/>
            <a:ext cx="5238752" cy="474462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will spend much of your SQL time reorganizing things and doing simple math</a:t>
            </a:r>
          </a:p>
          <a:p>
            <a:endParaRPr lang="en-US" dirty="0"/>
          </a:p>
          <a:p>
            <a:r>
              <a:rPr lang="en-US" dirty="0"/>
              <a:t>It’s designed for highly optimized search and matching</a:t>
            </a:r>
          </a:p>
          <a:p>
            <a:endParaRPr lang="en-US" dirty="0"/>
          </a:p>
          <a:p>
            <a:r>
              <a:rPr lang="en-US" dirty="0"/>
              <a:t>It’s a conversation—you send the server questions, it figures out how to answer</a:t>
            </a:r>
          </a:p>
          <a:p>
            <a:endParaRPr lang="en-US" dirty="0"/>
          </a:p>
          <a:p>
            <a:r>
              <a:rPr lang="en-US" dirty="0"/>
              <a:t>However, you can optimize the order of operations (minimal redundancy) we were very non-optimal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083640-2337-B6B5-3F23-34E5A487450C}"/>
              </a:ext>
            </a:extLst>
          </p:cNvPr>
          <p:cNvSpPr txBox="1"/>
          <p:nvPr/>
        </p:nvSpPr>
        <p:spPr>
          <a:xfrm>
            <a:off x="7845528" y="3254477"/>
            <a:ext cx="2262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Growth</a:t>
            </a:r>
          </a:p>
        </p:txBody>
      </p:sp>
    </p:spTree>
    <p:extLst>
      <p:ext uri="{BB962C8B-B14F-4D97-AF65-F5344CB8AC3E}">
        <p14:creationId xmlns:p14="http://schemas.microsoft.com/office/powerpoint/2010/main" val="36118489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151D-5FD7-A070-7C37-941845DFB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Closing Notes on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6DB8A-260D-EDA3-B9F7-D56C06079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27" y="1491327"/>
            <a:ext cx="1157994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SQL has minimal syntax. This makes it easy to interpret data as code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3"/>
              </a:rPr>
              <a:t>https://en.wikipedia.org/wiki/SQL_injection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0B1E5-1CD1-DB68-ED6E-9DA1C3172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71" y="2593004"/>
            <a:ext cx="11762457" cy="36205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9F883-81B9-7815-F541-CECF0E61BEF4}"/>
              </a:ext>
            </a:extLst>
          </p:cNvPr>
          <p:cNvSpPr txBox="1"/>
          <p:nvPr/>
        </p:nvSpPr>
        <p:spPr>
          <a:xfrm>
            <a:off x="3047999" y="6311900"/>
            <a:ext cx="74430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5"/>
              </a:rPr>
              <a:t>https://www.xkcd.com/327/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3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0634A-BCD3-349F-C216-DD0E3C94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Chinook Practice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0A7305-C6D4-B49F-D28E-BE9EF1323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19" y="1423427"/>
            <a:ext cx="10614181" cy="1719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00BEC-C8E6-18FA-DFA5-A69B0C72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944" y="3429000"/>
            <a:ext cx="4622856" cy="31813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4B5560-B485-FB2E-4B6C-5F36FE7D24B9}"/>
              </a:ext>
            </a:extLst>
          </p:cNvPr>
          <p:cNvSpPr txBox="1"/>
          <p:nvPr/>
        </p:nvSpPr>
        <p:spPr>
          <a:xfrm>
            <a:off x="567160" y="3662800"/>
            <a:ext cx="59546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Column Name/type with </a:t>
            </a:r>
          </a:p>
          <a:p>
            <a:r>
              <a:rPr lang="en-US" sz="3200" dirty="0"/>
              <a:t>PRAGMA </a:t>
            </a:r>
            <a:r>
              <a:rPr lang="en-US" sz="3200" dirty="0" err="1"/>
              <a:t>table_info</a:t>
            </a:r>
            <a:r>
              <a:rPr lang="en-US" sz="3200" dirty="0"/>
              <a:t>(‘customers’)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C83BDDA-9130-3552-B430-2694577EE529}"/>
              </a:ext>
            </a:extLst>
          </p:cNvPr>
          <p:cNvCxnSpPr>
            <a:stCxn id="8" idx="2"/>
          </p:cNvCxnSpPr>
          <p:nvPr/>
        </p:nvCxnSpPr>
        <p:spPr>
          <a:xfrm rot="16200000" flipH="1">
            <a:off x="4460554" y="3823945"/>
            <a:ext cx="491739" cy="23238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44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3B88-9E57-1E80-1FCF-C583CF67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3BC7-5F07-1E82-5B72-ED6ADEE29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961"/>
            <a:ext cx="10515600" cy="4351338"/>
          </a:xfrm>
        </p:spPr>
        <p:txBody>
          <a:bodyPr/>
          <a:lstStyle/>
          <a:p>
            <a:r>
              <a:rPr lang="en-US" dirty="0"/>
              <a:t>From command-line: use “&gt;”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sqlite3 </a:t>
            </a:r>
            <a:r>
              <a:rPr lang="en-US" dirty="0" err="1"/>
              <a:t>chinook.db</a:t>
            </a:r>
            <a:r>
              <a:rPr lang="en-US" dirty="0"/>
              <a:t> "SELECT * FROM albums" &gt; albums.txt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From within </a:t>
            </a:r>
            <a:r>
              <a:rPr lang="en-US" dirty="0" err="1"/>
              <a:t>sqlite</a:t>
            </a:r>
            <a:r>
              <a:rPr lang="en-US" dirty="0"/>
              <a:t>: change mode to .output:</a:t>
            </a:r>
          </a:p>
          <a:p>
            <a:pPr marL="0" indent="0">
              <a:buNone/>
            </a:pPr>
            <a:r>
              <a:rPr lang="en-US" dirty="0"/>
              <a:t>.output albums2.txt</a:t>
            </a:r>
          </a:p>
          <a:p>
            <a:pPr marL="0" indent="0">
              <a:buNone/>
            </a:pPr>
            <a:r>
              <a:rPr lang="en-US" dirty="0"/>
              <a:t>SELECT * FROM albums;</a:t>
            </a:r>
          </a:p>
          <a:p>
            <a:pPr marL="0" indent="0">
              <a:buNone/>
            </a:pPr>
            <a:r>
              <a:rPr lang="en-US" dirty="0"/>
              <a:t>.output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6E813-3336-3EE9-030D-F929F224729C}"/>
              </a:ext>
            </a:extLst>
          </p:cNvPr>
          <p:cNvSpPr/>
          <p:nvPr/>
        </p:nvSpPr>
        <p:spPr>
          <a:xfrm>
            <a:off x="838200" y="4761527"/>
            <a:ext cx="4382729" cy="5647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E40D1A-EA03-EFFB-EE95-12B611AB964E}"/>
              </a:ext>
            </a:extLst>
          </p:cNvPr>
          <p:cNvCxnSpPr/>
          <p:nvPr/>
        </p:nvCxnSpPr>
        <p:spPr>
          <a:xfrm flipH="1">
            <a:off x="5250426" y="4748981"/>
            <a:ext cx="1425677" cy="3736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5C7652E-0752-5422-C8C0-0B17EEFE6322}"/>
              </a:ext>
            </a:extLst>
          </p:cNvPr>
          <p:cNvSpPr txBox="1"/>
          <p:nvPr/>
        </p:nvSpPr>
        <p:spPr>
          <a:xfrm flipH="1">
            <a:off x="6794088" y="4346028"/>
            <a:ext cx="303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Everything in this block(s) gets written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2561E7-CEBB-7AEE-B1D9-F42E604D6DF4}"/>
              </a:ext>
            </a:extLst>
          </p:cNvPr>
          <p:cNvCxnSpPr>
            <a:cxnSpLocks/>
          </p:cNvCxnSpPr>
          <p:nvPr/>
        </p:nvCxnSpPr>
        <p:spPr>
          <a:xfrm flipH="1" flipV="1">
            <a:off x="2148349" y="5635037"/>
            <a:ext cx="1568245" cy="35280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4302BA9-49CC-A90E-9DCC-945308D1DF37}"/>
              </a:ext>
            </a:extLst>
          </p:cNvPr>
          <p:cNvSpPr txBox="1"/>
          <p:nvPr/>
        </p:nvSpPr>
        <p:spPr>
          <a:xfrm flipH="1">
            <a:off x="3755919" y="5647412"/>
            <a:ext cx="3038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Call without an address to turn-off</a:t>
            </a:r>
          </a:p>
        </p:txBody>
      </p:sp>
    </p:spTree>
    <p:extLst>
      <p:ext uri="{BB962C8B-B14F-4D97-AF65-F5344CB8AC3E}">
        <p14:creationId xmlns:p14="http://schemas.microsoft.com/office/powerpoint/2010/main" val="1788960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6C46-41E7-863C-B6F0-743C985C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6FAB15-62E9-2DF0-745A-42D5521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statement-flow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14B2F0-A9CB-D32C-5632-7805C115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48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SELECT</a:t>
            </a:r>
            <a:r>
              <a:rPr lang="en-US" dirty="0"/>
              <a:t> </a:t>
            </a:r>
            <a:r>
              <a:rPr lang="en-US" dirty="0" err="1"/>
              <a:t>column_names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WHERE</a:t>
            </a:r>
            <a:r>
              <a:rPr lang="en-US" dirty="0"/>
              <a:t> condition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231B6-D496-DAA0-79E4-8EB652A7C1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227" t="9334" r="13534" b="58580"/>
          <a:stretch/>
        </p:blipFill>
        <p:spPr>
          <a:xfrm>
            <a:off x="6295975" y="1568886"/>
            <a:ext cx="5336196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53C581-C1D3-4D3E-D987-57B2ACCC8134}"/>
              </a:ext>
            </a:extLst>
          </p:cNvPr>
          <p:cNvSpPr txBox="1"/>
          <p:nvPr/>
        </p:nvSpPr>
        <p:spPr>
          <a:xfrm>
            <a:off x="6188821" y="6031210"/>
            <a:ext cx="544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https://www.sqlite.org/lang_select.html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5D6F94-9155-EA2E-E0BC-7A1F92095282}"/>
              </a:ext>
            </a:extLst>
          </p:cNvPr>
          <p:cNvSpPr/>
          <p:nvPr/>
        </p:nvSpPr>
        <p:spPr>
          <a:xfrm>
            <a:off x="6188821" y="1387773"/>
            <a:ext cx="1348098" cy="88070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EC5900-5016-184D-0DB6-9534864865F9}"/>
              </a:ext>
            </a:extLst>
          </p:cNvPr>
          <p:cNvSpPr/>
          <p:nvPr/>
        </p:nvSpPr>
        <p:spPr>
          <a:xfrm>
            <a:off x="6512559" y="3129032"/>
            <a:ext cx="1131513" cy="77125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AC116-6481-EFBC-59B2-243DA377B734}"/>
              </a:ext>
            </a:extLst>
          </p:cNvPr>
          <p:cNvSpPr/>
          <p:nvPr/>
        </p:nvSpPr>
        <p:spPr>
          <a:xfrm>
            <a:off x="6476525" y="4874242"/>
            <a:ext cx="1348098" cy="77125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94F14-1994-459C-06BC-EAA44F491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445E-993E-FCFE-A8E8-42184B13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8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3 customers, all columns: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* </a:t>
            </a:r>
            <a:r>
              <a:rPr lang="en-US" b="1" dirty="0"/>
              <a:t>FROM</a:t>
            </a:r>
            <a:r>
              <a:rPr lang="en-US" dirty="0"/>
              <a:t> customers </a:t>
            </a:r>
            <a:r>
              <a:rPr lang="en-US" b="1" dirty="0"/>
              <a:t>LIMIT 3</a:t>
            </a:r>
          </a:p>
          <a:p>
            <a:endParaRPr lang="en-US" dirty="0"/>
          </a:p>
          <a:p>
            <a:r>
              <a:rPr lang="en-US" dirty="0"/>
              <a:t>Names of Canadians with a </a:t>
            </a:r>
            <a:r>
              <a:rPr lang="en-US" dirty="0" err="1"/>
              <a:t>gmail</a:t>
            </a:r>
            <a:r>
              <a:rPr lang="en-US" dirty="0"/>
              <a:t>-account: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FirstName,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dirty="0"/>
              <a:t>customers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Country=‘Canada’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AND</a:t>
            </a:r>
            <a:r>
              <a:rPr lang="en-US" dirty="0"/>
              <a:t> Email LIKE ‘%gmail.com’;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3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49C6-D0FE-B4FF-26E1-881BC5309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96755-1B69-36D7-FB46-7CE66CA7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of Canadians who </a:t>
            </a:r>
            <a:r>
              <a:rPr lang="en-US" b="1" dirty="0"/>
              <a:t>don’t</a:t>
            </a:r>
            <a:r>
              <a:rPr lang="en-US" dirty="0"/>
              <a:t> have a </a:t>
            </a:r>
            <a:r>
              <a:rPr lang="en-US" dirty="0" err="1"/>
              <a:t>gmail</a:t>
            </a:r>
            <a:r>
              <a:rPr lang="en-US" dirty="0"/>
              <a:t>-account: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SELECT</a:t>
            </a:r>
            <a:r>
              <a:rPr lang="en-US" dirty="0"/>
              <a:t> FirstName, </a:t>
            </a:r>
            <a:r>
              <a:rPr lang="en-US" dirty="0" err="1"/>
              <a:t>LastName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FROM </a:t>
            </a:r>
            <a:r>
              <a:rPr lang="en-US" dirty="0"/>
              <a:t>customers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/>
              <a:t>WHERE</a:t>
            </a:r>
            <a:r>
              <a:rPr lang="en-US" dirty="0"/>
              <a:t> Country='Canada'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b="1" dirty="0"/>
              <a:t>AND</a:t>
            </a:r>
            <a:r>
              <a:rPr lang="en-US" dirty="0"/>
              <a:t> Email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</a:t>
            </a:r>
            <a:r>
              <a:rPr lang="en-US" b="1" dirty="0"/>
              <a:t>LIKE</a:t>
            </a:r>
            <a:r>
              <a:rPr lang="en-US" dirty="0"/>
              <a:t> '%gmail.com';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881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9045-A1E1-0D80-4A85-905EE2DC3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Transformations for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14AD-D50B-FD27-B991-674F2F24B3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UPPER/ LOWER</a:t>
            </a:r>
          </a:p>
          <a:p>
            <a:r>
              <a:rPr lang="en-US" dirty="0"/>
              <a:t>LENGTH</a:t>
            </a:r>
          </a:p>
          <a:p>
            <a:r>
              <a:rPr lang="en-US" dirty="0"/>
              <a:t>LIKE</a:t>
            </a:r>
          </a:p>
          <a:p>
            <a:r>
              <a:rPr lang="en-US" dirty="0"/>
              <a:t>TRIM-removes whitespace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338B4-C825-F3AE-640D-87E75EB3FC1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CONCAT</a:t>
            </a:r>
          </a:p>
          <a:p>
            <a:r>
              <a:rPr lang="en-US" b="1" dirty="0"/>
              <a:t>REPLACE</a:t>
            </a:r>
          </a:p>
          <a:p>
            <a:r>
              <a:rPr lang="en-US" b="1" dirty="0"/>
              <a:t>SUBSTR: </a:t>
            </a:r>
            <a:r>
              <a:rPr lang="en-US" dirty="0"/>
              <a:t>Extract substring based on position</a:t>
            </a:r>
            <a:endParaRPr lang="en-US" b="1" dirty="0"/>
          </a:p>
          <a:p>
            <a:r>
              <a:rPr lang="en-US" b="1" dirty="0"/>
              <a:t>INSTR:</a:t>
            </a:r>
            <a:r>
              <a:rPr lang="en-US" dirty="0"/>
              <a:t> Find position of first substring match (else 0)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2137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1567</Words>
  <Application>Microsoft Office PowerPoint</Application>
  <PresentationFormat>Widescreen</PresentationFormat>
  <Paragraphs>329</Paragraphs>
  <Slides>37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Aptos</vt:lpstr>
      <vt:lpstr>Aptos Display</vt:lpstr>
      <vt:lpstr>Arial</vt:lpstr>
      <vt:lpstr>Office Theme</vt:lpstr>
      <vt:lpstr>Structured Query Language II</vt:lpstr>
      <vt:lpstr>Chinook Practice Database</vt:lpstr>
      <vt:lpstr>Chinook Practice Database</vt:lpstr>
      <vt:lpstr>Chinook Practice Database</vt:lpstr>
      <vt:lpstr>Outputting Data</vt:lpstr>
      <vt:lpstr>SELECT statement-flow</vt:lpstr>
      <vt:lpstr>SELECT review</vt:lpstr>
      <vt:lpstr>SELECT review</vt:lpstr>
      <vt:lpstr>String Transformations for SELECT</vt:lpstr>
      <vt:lpstr>Adding a Full-Name column with CONCAT</vt:lpstr>
      <vt:lpstr>Extracting Email Domains</vt:lpstr>
      <vt:lpstr>Extracting Email Domains</vt:lpstr>
      <vt:lpstr>Extracting Email Domains</vt:lpstr>
      <vt:lpstr>WITH clause</vt:lpstr>
      <vt:lpstr>Extracting Email Domains</vt:lpstr>
      <vt:lpstr>Aggregates</vt:lpstr>
      <vt:lpstr>Aggregates</vt:lpstr>
      <vt:lpstr>Counting by Country</vt:lpstr>
      <vt:lpstr>Practice—Unique addresses per country</vt:lpstr>
      <vt:lpstr>CASE Statements</vt:lpstr>
      <vt:lpstr>Let’s divide addresses into domestic / foreign in a new table</vt:lpstr>
      <vt:lpstr>Relating Tables</vt:lpstr>
      <vt:lpstr>Relating Tables</vt:lpstr>
      <vt:lpstr>Types of Key</vt:lpstr>
      <vt:lpstr>Types of Key</vt:lpstr>
      <vt:lpstr>Relating Tables</vt:lpstr>
      <vt:lpstr>Relating Tables</vt:lpstr>
      <vt:lpstr>JOINS</vt:lpstr>
      <vt:lpstr>JOIN types</vt:lpstr>
      <vt:lpstr>Referencing Multiple Tables</vt:lpstr>
      <vt:lpstr>Preparing to Join</vt:lpstr>
      <vt:lpstr>Join Order</vt:lpstr>
      <vt:lpstr>Combining (this is a single query)</vt:lpstr>
      <vt:lpstr>Finally, getting the top albums/genre</vt:lpstr>
      <vt:lpstr>Finally, getting the top albums/genre</vt:lpstr>
      <vt:lpstr>Some Closing Notes on SQL</vt:lpstr>
      <vt:lpstr>Some Closing Notes on SQL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126</cp:revision>
  <dcterms:created xsi:type="dcterms:W3CDTF">2024-11-05T15:26:17Z</dcterms:created>
  <dcterms:modified xsi:type="dcterms:W3CDTF">2024-11-06T19:45:11Z</dcterms:modified>
</cp:coreProperties>
</file>