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3" r:id="rId14"/>
    <p:sldId id="274" r:id="rId15"/>
    <p:sldId id="270" r:id="rId16"/>
    <p:sldId id="271" r:id="rId17"/>
    <p:sldId id="272" r:id="rId18"/>
    <p:sldId id="267" r:id="rId19"/>
    <p:sldId id="275" r:id="rId20"/>
    <p:sldId id="276" r:id="rId21"/>
    <p:sldId id="278" r:id="rId22"/>
    <p:sldId id="277" r:id="rId23"/>
    <p:sldId id="279" r:id="rId24"/>
    <p:sldId id="280" r:id="rId25"/>
    <p:sldId id="282" r:id="rId26"/>
    <p:sldId id="283" r:id="rId27"/>
    <p:sldId id="284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3EA6F-9BF4-7D96-AB48-BED6496B8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5DA0B-4083-8039-745B-DE0BCC95B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86BDD-BF17-C785-3F4F-C5B0F338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8120-68A5-4197-9978-9DDD7EFEFF1A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CAC9B-B403-FBD5-05B7-1D6EA7ABD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982C6-200C-67F7-744B-A936C1F63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CE54-D68A-4380-8BA7-61CCAF169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62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750B0-F097-6C00-DBB5-667D439EC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4D8216-8DAC-2B27-423F-3F28CB1C4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0ECCE-96BF-6D2B-E23F-57DAC44D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8120-68A5-4197-9978-9DDD7EFEFF1A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45C1E-EF99-CB84-5FC0-F0081A472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61D96-00AE-22A6-44FF-70B74DE79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CE54-D68A-4380-8BA7-61CCAF169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12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993987-61D6-1180-D479-5F3D88DFCD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EBD99A-6A64-DD1D-3D50-785E4D9EC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F0C54-DC2C-F090-F934-F11B2C3BD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8120-68A5-4197-9978-9DDD7EFEFF1A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D31AD-1B09-EECF-E899-2091412D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74BC3-A537-2C8B-320D-DF2431EA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CE54-D68A-4380-8BA7-61CCAF169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43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2C876-F515-7669-E3CB-9FCE86BA9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159F7-C7C5-27F1-47CA-A64A29633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95763-06FF-1435-359B-7AAF913F5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8120-68A5-4197-9978-9DDD7EFEFF1A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EF8A8-46B5-1912-6634-071F1EC2B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77D31-44C8-CD43-418F-ECC5332B7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CE54-D68A-4380-8BA7-61CCAF169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06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B1D08-A0CC-CA0C-207D-320983014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7B129-E2E4-EB77-71D4-6A2E9A2FD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72C70-8365-0D82-0C57-BA450B602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8120-68A5-4197-9978-9DDD7EFEFF1A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8EF6A-C317-4A34-ED1E-7BD0D96A0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8F023-A3C1-CC40-B8E1-2DB6E2046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CE54-D68A-4380-8BA7-61CCAF169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8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CFCCD-FB47-081D-217A-6CD1D7978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879E0-568C-177C-D55F-D322878A24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196B6B-D1D0-E200-A3D4-B733A442D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1186A-C234-6E87-A9FE-D81AB453D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8120-68A5-4197-9978-9DDD7EFEFF1A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DB94C-3BED-0B6B-3441-9A5CBA5D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E48B9-6E35-046D-A4A5-3835AEB78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CE54-D68A-4380-8BA7-61CCAF169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3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D39B-59BD-1A74-6460-9CF0EE185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C48EC-58B0-4960-901A-C163E3A39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07529-1BD6-A34C-8BB4-A1870B4E3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DEAC7A-E1A9-E0C2-AE24-94C2460AE2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C32A7D-5F1A-BF60-5B06-F6D8587D48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A86CD6-6FC0-E1B1-C619-8FBF7A4E2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8120-68A5-4197-9978-9DDD7EFEFF1A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2CA53-4B99-24ED-E4B8-C56F736B8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C2D14E-E586-42CD-DB5C-0C0DEBAFA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CE54-D68A-4380-8BA7-61CCAF169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88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21BB4-542D-C2DC-5437-53BB7AD6E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0825A1-6ED1-872F-9755-A3EBAF6C6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8120-68A5-4197-9978-9DDD7EFEFF1A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704FAF-3A53-6CF0-4903-167F67007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0B14B-7B82-8112-80C0-C5FA5FBA3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CE54-D68A-4380-8BA7-61CCAF169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5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051B35-F63D-8069-5B0B-277C2739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8120-68A5-4197-9978-9DDD7EFEFF1A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B8BAF7-CD29-C9E9-9963-FAD713D2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4BB01-D228-9320-A4A7-282578D9E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CE54-D68A-4380-8BA7-61CCAF169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11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1DE8B-EB09-8A28-E616-B668A53BC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D7073-629F-54D5-326E-59BF8E85F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84FAD7-9176-8807-1A79-787D71464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6E9B6-24E4-B1AF-C65C-C1678E57F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8120-68A5-4197-9978-9DDD7EFEFF1A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24E20-B00B-83DA-C033-FE6EAC961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0350C-AD23-A255-A741-30140B5F6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CE54-D68A-4380-8BA7-61CCAF169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96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79212-23AB-E0F6-F027-1918B958D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5073C0-94CC-DC77-E78C-FBE2CF9E6F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2ECCCB-F0AC-9F7F-ADEF-1A5C4FE32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4AF78-0334-3D5D-742A-11FA0CAC2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8120-68A5-4197-9978-9DDD7EFEFF1A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0208E-25D8-F331-D0A9-EB0C85F38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7C226-91C8-71F5-CCDD-95B8DE6F4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CE54-D68A-4380-8BA7-61CCAF169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72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B958B5-D5EE-41FF-3F23-AB48064C0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83097-96AE-22A4-B948-3CDC86340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0019-1AD1-356D-956E-B79A62B2D7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B08120-68A5-4197-9978-9DDD7EFEFF1A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1E97A-9C64-FA3D-80D2-21299E94B7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5F631-F9E7-CDE3-8CC2-F543F6BF11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C3CE54-D68A-4380-8BA7-61CCAF169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16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22766B-9C06-600D-C4C8-A7DE3F958B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952"/>
          <a:stretch/>
        </p:blipFill>
        <p:spPr>
          <a:xfrm>
            <a:off x="1524000" y="1075173"/>
            <a:ext cx="6511332" cy="355514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B1F9588-AC9E-88DC-BEBD-42D14BF4C4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11.13.24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84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F8B8-BA8B-9E53-FF31-FF9414A85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F00EC-26FE-4C57-285C-FEEFC14F5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seen in previous examples BASH concatenates automatically (no append/+ needed)</a:t>
            </a:r>
          </a:p>
          <a:p>
            <a:endParaRPr lang="en-US" dirty="0"/>
          </a:p>
          <a:p>
            <a:r>
              <a:rPr lang="en-US" dirty="0"/>
              <a:t>To separate variable names use { }</a:t>
            </a:r>
          </a:p>
          <a:p>
            <a:pPr marL="0" indent="0">
              <a:buNone/>
            </a:pPr>
            <a:r>
              <a:rPr lang="en-US" b="1" dirty="0"/>
              <a:t>$</a:t>
            </a:r>
            <a:r>
              <a:rPr lang="en-US" dirty="0"/>
              <a:t>animals  looks for a variable called “animals”</a:t>
            </a:r>
          </a:p>
          <a:p>
            <a:pPr marL="0" indent="0">
              <a:buNone/>
            </a:pPr>
            <a:r>
              <a:rPr lang="en-US" b="1" dirty="0"/>
              <a:t>${</a:t>
            </a:r>
            <a:r>
              <a:rPr lang="en-US" dirty="0"/>
              <a:t>animal</a:t>
            </a:r>
            <a:r>
              <a:rPr lang="en-US" b="1" dirty="0"/>
              <a:t>}</a:t>
            </a:r>
            <a:r>
              <a:rPr lang="en-US" dirty="0"/>
              <a:t>s gets the variable “animal” and adds an “s” at the end</a:t>
            </a:r>
          </a:p>
        </p:txBody>
      </p:sp>
    </p:spTree>
    <p:extLst>
      <p:ext uri="{BB962C8B-B14F-4D97-AF65-F5344CB8AC3E}">
        <p14:creationId xmlns:p14="http://schemas.microsoft.com/office/powerpoint/2010/main" val="1180702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4E750-0B88-B3E4-667F-8BF017E5F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in BASH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80D80-F796-B031-EF7C-1CD4539DA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BASH isn’t object-oriented, so only concrete variables are allowed (no function-objects)</a:t>
            </a:r>
          </a:p>
          <a:p>
            <a:r>
              <a:rPr lang="en-US" dirty="0"/>
              <a:t>1d arrays store these variables analogous a Python list</a:t>
            </a:r>
          </a:p>
          <a:p>
            <a:endParaRPr lang="en-US" dirty="0"/>
          </a:p>
          <a:p>
            <a:r>
              <a:rPr lang="en-US" b="1" dirty="0" err="1"/>
              <a:t>stock_names</a:t>
            </a:r>
            <a:r>
              <a:rPr lang="en-US" b="1" dirty="0"/>
              <a:t>=(“spam”  “beet”  “kale”)</a:t>
            </a:r>
          </a:p>
          <a:p>
            <a:endParaRPr lang="en-US" b="1" dirty="0"/>
          </a:p>
          <a:p>
            <a:r>
              <a:rPr lang="en-US" dirty="0"/>
              <a:t>This creates a standard 1d-style list indexed numerically</a:t>
            </a:r>
          </a:p>
        </p:txBody>
      </p:sp>
    </p:spTree>
    <p:extLst>
      <p:ext uri="{BB962C8B-B14F-4D97-AF65-F5344CB8AC3E}">
        <p14:creationId xmlns:p14="http://schemas.microsoft.com/office/powerpoint/2010/main" val="1455968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D3E55-9F89-93AE-96C3-4E7BFF209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6DEAD-010D-2800-E2ED-8FCB206D5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BASH arrays are 0-indexed and sliced similarly to Python</a:t>
            </a:r>
          </a:p>
          <a:p>
            <a:r>
              <a:rPr lang="en-US" dirty="0"/>
              <a:t>You can use negative indices. Use @ for “all”</a:t>
            </a:r>
          </a:p>
          <a:p>
            <a:r>
              <a:rPr lang="en-US" dirty="0"/>
              <a:t>Remember your </a:t>
            </a:r>
            <a:r>
              <a:rPr lang="en-US" b="1" dirty="0"/>
              <a:t>{ }</a:t>
            </a:r>
            <a:r>
              <a:rPr lang="en-US" dirty="0"/>
              <a:t> to separate variables from string concatenation!</a:t>
            </a:r>
            <a:endParaRPr lang="en-US" b="1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4987C6-6BCA-9BA8-0869-339CA5727414}"/>
              </a:ext>
            </a:extLst>
          </p:cNvPr>
          <p:cNvSpPr txBox="1"/>
          <p:nvPr/>
        </p:nvSpPr>
        <p:spPr>
          <a:xfrm>
            <a:off x="2709720" y="3650828"/>
            <a:ext cx="2433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INCORRECT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041C19-4BD5-E8AF-6222-5A633547713A}"/>
              </a:ext>
            </a:extLst>
          </p:cNvPr>
          <p:cNvSpPr txBox="1"/>
          <p:nvPr/>
        </p:nvSpPr>
        <p:spPr>
          <a:xfrm>
            <a:off x="7858397" y="5150060"/>
            <a:ext cx="20168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CORRECT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8710F6-4BD0-FFF7-944D-8086F12643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220"/>
          <a:stretch/>
        </p:blipFill>
        <p:spPr>
          <a:xfrm>
            <a:off x="325613" y="4063915"/>
            <a:ext cx="7457180" cy="12488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A40193-9073-4FE7-5FDC-4F812BECC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626" y="5572115"/>
            <a:ext cx="7281470" cy="118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205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341C9-EB74-16D1-3B42-16DD45EF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2A178-8EE0-124C-FA00-B5D0E92B6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at </a:t>
            </a:r>
            <a:r>
              <a:rPr lang="en-US" b="1" dirty="0"/>
              <a:t>M</a:t>
            </a:r>
            <a:r>
              <a:rPr lang="en-US" dirty="0"/>
              <a:t> ${array[</a:t>
            </a:r>
            <a:r>
              <a:rPr lang="en-US" b="1" dirty="0"/>
              <a:t>@</a:t>
            </a:r>
            <a:r>
              <a:rPr lang="en-US" dirty="0"/>
              <a:t>]:</a:t>
            </a:r>
            <a:r>
              <a:rPr lang="en-US" b="1" dirty="0"/>
              <a:t>M</a:t>
            </a:r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highlight>
                  <a:srgbClr val="FFFF00"/>
                </a:highlight>
              </a:rPr>
              <a:t>Length</a:t>
            </a:r>
            <a:r>
              <a:rPr lang="en-US" dirty="0"/>
              <a:t> </a:t>
            </a:r>
            <a:r>
              <a:rPr lang="en-US" b="1" dirty="0"/>
              <a:t>K</a:t>
            </a:r>
            <a:r>
              <a:rPr lang="en-US" dirty="0"/>
              <a:t> starting at </a:t>
            </a:r>
            <a:r>
              <a:rPr lang="en-US" b="1" dirty="0"/>
              <a:t>M</a:t>
            </a:r>
            <a:r>
              <a:rPr lang="en-US" dirty="0"/>
              <a:t> ${array[</a:t>
            </a:r>
            <a:r>
              <a:rPr lang="en-US" b="1" dirty="0"/>
              <a:t>@</a:t>
            </a:r>
            <a:r>
              <a:rPr lang="en-US" dirty="0"/>
              <a:t>]:</a:t>
            </a:r>
            <a:r>
              <a:rPr lang="en-US" b="1" dirty="0"/>
              <a:t>K</a:t>
            </a:r>
            <a:r>
              <a:rPr lang="en-US" dirty="0"/>
              <a:t>:</a:t>
            </a:r>
            <a:r>
              <a:rPr lang="en-US" b="1" dirty="0"/>
              <a:t>M</a:t>
            </a:r>
            <a:r>
              <a:rPr lang="en-US" dirty="0"/>
              <a:t>}  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33FC12-76AF-80D5-B37E-9FDB9AAB5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0772"/>
            <a:ext cx="6244592" cy="13021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2638202-6CBB-38F3-AB1C-1818FA5287EC}"/>
              </a:ext>
            </a:extLst>
          </p:cNvPr>
          <p:cNvSpPr/>
          <p:nvPr/>
        </p:nvSpPr>
        <p:spPr>
          <a:xfrm>
            <a:off x="6322142" y="2569580"/>
            <a:ext cx="472199" cy="75235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15AA6A-0463-13A7-031E-C5019C5769FB}"/>
              </a:ext>
            </a:extLst>
          </p:cNvPr>
          <p:cNvSpPr txBox="1"/>
          <p:nvPr/>
        </p:nvSpPr>
        <p:spPr>
          <a:xfrm>
            <a:off x="6794341" y="1429078"/>
            <a:ext cx="3203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From index 1 to end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07A13E-C537-76A4-747B-4C8C8929F305}"/>
              </a:ext>
            </a:extLst>
          </p:cNvPr>
          <p:cNvCxnSpPr>
            <a:stCxn id="7" idx="2"/>
          </p:cNvCxnSpPr>
          <p:nvPr/>
        </p:nvCxnSpPr>
        <p:spPr>
          <a:xfrm flipH="1">
            <a:off x="7197213" y="1952298"/>
            <a:ext cx="1199073" cy="86956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8C6B58B5-CF75-0E57-8F07-1DEEE0947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942" y="4268592"/>
            <a:ext cx="6302367" cy="246158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18FE1B6-4868-37AD-2399-0382192AFEB3}"/>
              </a:ext>
            </a:extLst>
          </p:cNvPr>
          <p:cNvSpPr/>
          <p:nvPr/>
        </p:nvSpPr>
        <p:spPr>
          <a:xfrm>
            <a:off x="6229351" y="5701218"/>
            <a:ext cx="967861" cy="75235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7816DD-F5BA-CD03-2B78-C6A9D4962D29}"/>
              </a:ext>
            </a:extLst>
          </p:cNvPr>
          <p:cNvSpPr/>
          <p:nvPr/>
        </p:nvSpPr>
        <p:spPr>
          <a:xfrm>
            <a:off x="6229350" y="4308007"/>
            <a:ext cx="712223" cy="59191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B3FECF-BC2F-B4FB-0194-0F1337003DD8}"/>
              </a:ext>
            </a:extLst>
          </p:cNvPr>
          <p:cNvSpPr txBox="1"/>
          <p:nvPr/>
        </p:nvSpPr>
        <p:spPr>
          <a:xfrm>
            <a:off x="8433195" y="3541410"/>
            <a:ext cx="3391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Length 2 starting at 0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4FD37C-7544-3DB5-5081-3F108EF1D149}"/>
              </a:ext>
            </a:extLst>
          </p:cNvPr>
          <p:cNvCxnSpPr>
            <a:cxnSpLocks/>
          </p:cNvCxnSpPr>
          <p:nvPr/>
        </p:nvCxnSpPr>
        <p:spPr>
          <a:xfrm flipH="1">
            <a:off x="7197212" y="3873227"/>
            <a:ext cx="1235983" cy="60045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902631E-2B4E-6039-8D8F-B08D1AB6141E}"/>
              </a:ext>
            </a:extLst>
          </p:cNvPr>
          <p:cNvSpPr txBox="1"/>
          <p:nvPr/>
        </p:nvSpPr>
        <p:spPr>
          <a:xfrm>
            <a:off x="8433195" y="4672580"/>
            <a:ext cx="3391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Length 1 starting at 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F4919C-FD33-84D2-0632-5264D8B81E6C}"/>
              </a:ext>
            </a:extLst>
          </p:cNvPr>
          <p:cNvCxnSpPr>
            <a:cxnSpLocks/>
          </p:cNvCxnSpPr>
          <p:nvPr/>
        </p:nvCxnSpPr>
        <p:spPr>
          <a:xfrm flipH="1">
            <a:off x="7197212" y="5004397"/>
            <a:ext cx="1235983" cy="60045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85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A3EEB-0012-FA72-1540-9987F5072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D35C1-21EE-318E-655B-0F5E0F4A7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4750"/>
            <a:ext cx="10515600" cy="4351338"/>
          </a:xfrm>
        </p:spPr>
        <p:txBody>
          <a:bodyPr>
            <a:normAutofit/>
          </a:bodyPr>
          <a:lstStyle/>
          <a:p>
            <a:r>
              <a:rPr lang="en-US" sz="4000" b="1" dirty="0"/>
              <a:t>What happens here? </a:t>
            </a:r>
            <a:r>
              <a:rPr lang="en-US" sz="4000" dirty="0"/>
              <a:t> (try it)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C76380-DBB4-1979-3075-E71E5FABC3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668" b="78071"/>
          <a:stretch/>
        </p:blipFill>
        <p:spPr>
          <a:xfrm>
            <a:off x="239398" y="2740420"/>
            <a:ext cx="11703859" cy="6594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6414FD-CCCD-BC02-799A-12FE28B94C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7230" r="37826" b="12273"/>
          <a:stretch/>
        </p:blipFill>
        <p:spPr>
          <a:xfrm>
            <a:off x="239397" y="4789752"/>
            <a:ext cx="8729795" cy="6773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379391-6175-0741-8925-DE9BAF0BB52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272" b="45194"/>
          <a:stretch/>
        </p:blipFill>
        <p:spPr>
          <a:xfrm>
            <a:off x="239397" y="3838896"/>
            <a:ext cx="9798535" cy="64847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D5D30D-D36B-C0EB-2EB9-11D555FBC952}"/>
              </a:ext>
            </a:extLst>
          </p:cNvPr>
          <p:cNvCxnSpPr>
            <a:cxnSpLocks/>
          </p:cNvCxnSpPr>
          <p:nvPr/>
        </p:nvCxnSpPr>
        <p:spPr>
          <a:xfrm flipH="1" flipV="1">
            <a:off x="9310558" y="4609299"/>
            <a:ext cx="641161" cy="43903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ADFFC01-6852-DEB1-1C1C-421BD0B05CD9}"/>
              </a:ext>
            </a:extLst>
          </p:cNvPr>
          <p:cNvCxnSpPr>
            <a:cxnSpLocks/>
          </p:cNvCxnSpPr>
          <p:nvPr/>
        </p:nvCxnSpPr>
        <p:spPr>
          <a:xfrm flipH="1" flipV="1">
            <a:off x="9035429" y="5170261"/>
            <a:ext cx="906938" cy="21827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D7D4EC4-26C1-05A9-D461-487FF647CCE1}"/>
              </a:ext>
            </a:extLst>
          </p:cNvPr>
          <p:cNvSpPr txBox="1"/>
          <p:nvPr/>
        </p:nvSpPr>
        <p:spPr>
          <a:xfrm flipH="1">
            <a:off x="9916012" y="4860530"/>
            <a:ext cx="22228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Try these and compare the output</a:t>
            </a:r>
          </a:p>
        </p:txBody>
      </p:sp>
    </p:spTree>
    <p:extLst>
      <p:ext uri="{BB962C8B-B14F-4D97-AF65-F5344CB8AC3E}">
        <p14:creationId xmlns:p14="http://schemas.microsoft.com/office/powerpoint/2010/main" val="4022966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2EB2-C720-2AE6-FA05-BF5155C51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427F5-B7F2-7C8F-185C-89C22909E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Python, we can append items by direct assignment or +=</a:t>
            </a:r>
          </a:p>
          <a:p>
            <a:r>
              <a:rPr lang="en-US" dirty="0"/>
              <a:t>Be careful:   append with    </a:t>
            </a:r>
            <a:r>
              <a:rPr lang="en-US" dirty="0" err="1"/>
              <a:t>arr</a:t>
            </a:r>
            <a:r>
              <a:rPr lang="en-US" dirty="0"/>
              <a:t> += </a:t>
            </a:r>
            <a:r>
              <a:rPr lang="en-US" b="1" dirty="0"/>
              <a:t>(</a:t>
            </a:r>
            <a:r>
              <a:rPr lang="en-US" dirty="0" err="1"/>
              <a:t>new_item</a:t>
            </a:r>
            <a:r>
              <a:rPr lang="en-US" b="1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ABB34A-4F23-8D77-7A98-A4938D9F7DE2}"/>
              </a:ext>
            </a:extLst>
          </p:cNvPr>
          <p:cNvSpPr txBox="1"/>
          <p:nvPr/>
        </p:nvSpPr>
        <p:spPr>
          <a:xfrm>
            <a:off x="1667998" y="2806080"/>
            <a:ext cx="2433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INCORRECT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D68E1B-4D78-768B-5E35-3CC2028AFE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682"/>
          <a:stretch/>
        </p:blipFill>
        <p:spPr>
          <a:xfrm>
            <a:off x="6123009" y="4217768"/>
            <a:ext cx="5988180" cy="21709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4F3648-0139-5940-DF2D-B9C5E40B4108}"/>
              </a:ext>
            </a:extLst>
          </p:cNvPr>
          <p:cNvSpPr txBox="1"/>
          <p:nvPr/>
        </p:nvSpPr>
        <p:spPr>
          <a:xfrm>
            <a:off x="8000946" y="3708906"/>
            <a:ext cx="20168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CORRECT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43FFDE-6C09-190F-8FF0-DF4234F02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22" y="3326518"/>
            <a:ext cx="5770828" cy="217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107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02752-DC85-2CC5-8C37-C470AE7AE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22A54-676A-1CEE-3F63-0FEE69839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 assignment works similarly to Python, including negative indexing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320D08-8168-E671-2323-B2CB38438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57" y="2677146"/>
            <a:ext cx="6046102" cy="363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626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0FB64-0D84-6054-37A8-F87C1AE08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Unassigning Elements with </a:t>
            </a:r>
            <a:r>
              <a:rPr lang="en-US" b="1" dirty="0"/>
              <a:t>unset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6A287-61AB-C63F-457E-84F429491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BASH doesn’t automatically “pop” when removing an element </a:t>
            </a:r>
          </a:p>
          <a:p>
            <a:r>
              <a:rPr lang="en-US" dirty="0"/>
              <a:t>All indices stay the same, that position just becomes “unset”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9E01D2-9D91-CBA1-A3CA-EBCF727EA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36" y="4313022"/>
            <a:ext cx="4854361" cy="21490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B52809-161B-13B0-1D2E-657537647E6C}"/>
              </a:ext>
            </a:extLst>
          </p:cNvPr>
          <p:cNvSpPr txBox="1"/>
          <p:nvPr/>
        </p:nvSpPr>
        <p:spPr>
          <a:xfrm>
            <a:off x="138896" y="3235804"/>
            <a:ext cx="46877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Here I’ve removed the 2</a:t>
            </a:r>
            <a:r>
              <a:rPr lang="en-US" sz="3200" baseline="30000" dirty="0"/>
              <a:t>nd</a:t>
            </a:r>
            <a:r>
              <a:rPr lang="en-US" sz="3200" dirty="0"/>
              <a:t> element (“mango”)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1DEC1F-FF44-78FD-E0E5-B21ACDF79CB7}"/>
              </a:ext>
            </a:extLst>
          </p:cNvPr>
          <p:cNvSpPr txBox="1"/>
          <p:nvPr/>
        </p:nvSpPr>
        <p:spPr>
          <a:xfrm>
            <a:off x="6194385" y="3266631"/>
            <a:ext cx="48543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However, kale and papaya retain their original indices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B60808-8E23-3BAA-76C9-56EFBE6EEB8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783"/>
          <a:stretch/>
        </p:blipFill>
        <p:spPr>
          <a:xfrm>
            <a:off x="6194385" y="4387661"/>
            <a:ext cx="4778154" cy="215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493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A96B5-1A00-9EAE-49BB-B01DC9912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Assignment   -A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9830D-634B-6C75-9C81-4C10DF8BA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5596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Associative arrays are key-indexed like Python dictionaries</a:t>
            </a:r>
          </a:p>
          <a:p>
            <a:r>
              <a:rPr lang="en-US" sz="3200" b="1" dirty="0"/>
              <a:t>declare –A </a:t>
            </a:r>
            <a:r>
              <a:rPr lang="en-US" sz="3200" dirty="0"/>
              <a:t>specifies that the array is associative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Creating an inventory array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Adding a new key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CF957B-268C-AED6-A5CB-35CE35299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01294"/>
            <a:ext cx="10555253" cy="11041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5DBF4C-EA59-18A5-B935-EDC7AAACF5D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9007"/>
          <a:stretch/>
        </p:blipFill>
        <p:spPr>
          <a:xfrm>
            <a:off x="838200" y="5797471"/>
            <a:ext cx="5664200" cy="75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451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99696-8EB5-F06A-BE80-9DD0FBD7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Assignment   -A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5E6AE-B47D-A5B5-8A24-01DF4D610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2351"/>
            <a:ext cx="10515600" cy="4351338"/>
          </a:xfrm>
        </p:spPr>
        <p:txBody>
          <a:bodyPr/>
          <a:lstStyle/>
          <a:p>
            <a:r>
              <a:rPr lang="en-US" dirty="0"/>
              <a:t>Items are index in the order they are stored (like Python)</a:t>
            </a:r>
          </a:p>
          <a:p>
            <a:endParaRPr lang="en-US" dirty="0"/>
          </a:p>
          <a:p>
            <a:r>
              <a:rPr lang="en-US" dirty="0"/>
              <a:t>To return keys use ${!array[@]}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0053D0-8501-F33D-5904-E17D386E5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395" y="3596640"/>
            <a:ext cx="7441716" cy="289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549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6A10F-893A-A97E-CB55-391CD8117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60B03-CF9B-3089-6974-0E8939717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Files</a:t>
            </a:r>
          </a:p>
          <a:p>
            <a:endParaRPr lang="en-US" dirty="0"/>
          </a:p>
          <a:p>
            <a:r>
              <a:rPr lang="en-US" dirty="0"/>
              <a:t>Variables &amp; Arrays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Loops</a:t>
            </a:r>
          </a:p>
          <a:p>
            <a:endParaRPr lang="en-US" dirty="0"/>
          </a:p>
          <a:p>
            <a:r>
              <a:rPr lang="en-US" dirty="0"/>
              <a:t>Scripts</a:t>
            </a:r>
          </a:p>
        </p:txBody>
      </p:sp>
    </p:spTree>
    <p:extLst>
      <p:ext uri="{BB962C8B-B14F-4D97-AF65-F5344CB8AC3E}">
        <p14:creationId xmlns:p14="http://schemas.microsoft.com/office/powerpoint/2010/main" val="2742527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9C456-BF1B-225C-19B4-BCC473A73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For-Loops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F4B75-36F9-9D8F-2B45-D56AA2247E65}"/>
              </a:ext>
            </a:extLst>
          </p:cNvPr>
          <p:cNvSpPr txBox="1"/>
          <p:nvPr/>
        </p:nvSpPr>
        <p:spPr>
          <a:xfrm>
            <a:off x="838200" y="1789143"/>
            <a:ext cx="550452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for </a:t>
            </a:r>
            <a:r>
              <a:rPr lang="en-US" sz="4000" dirty="0" err="1"/>
              <a:t>var_name</a:t>
            </a:r>
            <a:r>
              <a:rPr lang="en-US" sz="4000" dirty="0"/>
              <a:t> </a:t>
            </a:r>
            <a:r>
              <a:rPr lang="en-US" sz="4000" b="1" dirty="0"/>
              <a:t>in </a:t>
            </a:r>
            <a:r>
              <a:rPr lang="en-US" sz="4000" dirty="0"/>
              <a:t>VALUES</a:t>
            </a:r>
          </a:p>
          <a:p>
            <a:r>
              <a:rPr lang="en-US" sz="4000" b="1" dirty="0"/>
              <a:t>do</a:t>
            </a:r>
          </a:p>
          <a:p>
            <a:r>
              <a:rPr lang="en-US" sz="4000" dirty="0"/>
              <a:t>	</a:t>
            </a:r>
          </a:p>
          <a:p>
            <a:endParaRPr lang="en-US" sz="4000" dirty="0"/>
          </a:p>
          <a:p>
            <a:endParaRPr lang="en-US" sz="4000" dirty="0"/>
          </a:p>
          <a:p>
            <a:r>
              <a:rPr lang="en-US" sz="4000" b="1" dirty="0"/>
              <a:t>done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64E9E3-9438-84CA-0D89-97E3E7D77D5F}"/>
              </a:ext>
            </a:extLst>
          </p:cNvPr>
          <p:cNvSpPr/>
          <p:nvPr/>
        </p:nvSpPr>
        <p:spPr>
          <a:xfrm>
            <a:off x="1504335" y="3008671"/>
            <a:ext cx="4591665" cy="199594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30C3AA5-AEA9-53ED-091F-9DCE4423FBE9}"/>
              </a:ext>
            </a:extLst>
          </p:cNvPr>
          <p:cNvSpPr/>
          <p:nvPr/>
        </p:nvSpPr>
        <p:spPr>
          <a:xfrm>
            <a:off x="4404852" y="1690688"/>
            <a:ext cx="1937868" cy="855868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4BC0DE-0435-EF0C-CF6C-5E4716D8849F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6342720" y="1294891"/>
            <a:ext cx="1230798" cy="82373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E398CF-B80E-A3CE-1F67-9595736C1050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342720" y="2118622"/>
            <a:ext cx="1118784" cy="18821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6943D96-6571-73E1-25FE-E0B9979FFD98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342720" y="2118622"/>
            <a:ext cx="845000" cy="122401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B9C22F2-E846-7493-F565-299395CC84EA}"/>
              </a:ext>
            </a:extLst>
          </p:cNvPr>
          <p:cNvSpPr txBox="1"/>
          <p:nvPr/>
        </p:nvSpPr>
        <p:spPr>
          <a:xfrm>
            <a:off x="7573518" y="857736"/>
            <a:ext cx="2831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val1 val2 val3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43DB6E-CCEC-66C0-5D97-B3380C574EBA}"/>
              </a:ext>
            </a:extLst>
          </p:cNvPr>
          <p:cNvSpPr txBox="1"/>
          <p:nvPr/>
        </p:nvSpPr>
        <p:spPr>
          <a:xfrm>
            <a:off x="7514184" y="1975830"/>
            <a:ext cx="3166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${</a:t>
            </a:r>
            <a:r>
              <a:rPr lang="en-US" sz="3600" dirty="0" err="1"/>
              <a:t>val_array</a:t>
            </a:r>
            <a:r>
              <a:rPr lang="en-US" sz="3600" dirty="0"/>
              <a:t>[@]}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182D71-3637-0B0A-9BBF-3297B694226B}"/>
              </a:ext>
            </a:extLst>
          </p:cNvPr>
          <p:cNvSpPr txBox="1"/>
          <p:nvPr/>
        </p:nvSpPr>
        <p:spPr>
          <a:xfrm>
            <a:off x="7187720" y="3192195"/>
            <a:ext cx="1213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{1..7}</a:t>
            </a:r>
          </a:p>
        </p:txBody>
      </p:sp>
    </p:spTree>
    <p:extLst>
      <p:ext uri="{BB962C8B-B14F-4D97-AF65-F5344CB8AC3E}">
        <p14:creationId xmlns:p14="http://schemas.microsoft.com/office/powerpoint/2010/main" val="2135694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2FC4B-9134-601A-E9B7-63DDBD175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ED047-BBED-556D-D6A9-74CDE85DB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write our inventory to a text file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touch</a:t>
            </a:r>
            <a:r>
              <a:rPr lang="en-US" dirty="0"/>
              <a:t> inventory.txt</a:t>
            </a:r>
          </a:p>
          <a:p>
            <a:pPr marL="0" indent="0">
              <a:buNone/>
            </a:pPr>
            <a:r>
              <a:rPr lang="en-US" b="1" dirty="0"/>
              <a:t>for </a:t>
            </a:r>
            <a:r>
              <a:rPr lang="en-US" dirty="0" err="1"/>
              <a:t>iFood</a:t>
            </a:r>
            <a:r>
              <a:rPr lang="en-US" dirty="0"/>
              <a:t> in "${!inv[@]}"</a:t>
            </a:r>
          </a:p>
          <a:p>
            <a:pPr marL="0" indent="0">
              <a:buNone/>
            </a:pPr>
            <a:r>
              <a:rPr lang="en-US" b="1" dirty="0"/>
              <a:t>do</a:t>
            </a:r>
          </a:p>
          <a:p>
            <a:pPr marL="0" indent="0">
              <a:buNone/>
            </a:pPr>
            <a:r>
              <a:rPr lang="en-US" b="1" dirty="0"/>
              <a:t>echo "$</a:t>
            </a:r>
            <a:r>
              <a:rPr lang="en-US" dirty="0"/>
              <a:t>{</a:t>
            </a:r>
            <a:r>
              <a:rPr lang="en-US" dirty="0" err="1"/>
              <a:t>iFood</a:t>
            </a:r>
            <a:r>
              <a:rPr lang="en-US" dirty="0"/>
              <a:t>} : </a:t>
            </a:r>
            <a:r>
              <a:rPr lang="en-US" b="1" dirty="0"/>
              <a:t>$</a:t>
            </a:r>
            <a:r>
              <a:rPr lang="en-US" dirty="0"/>
              <a:t>{inv[</a:t>
            </a:r>
            <a:r>
              <a:rPr lang="en-US" b="1" dirty="0"/>
              <a:t>$</a:t>
            </a:r>
            <a:r>
              <a:rPr lang="en-US" dirty="0" err="1"/>
              <a:t>iFood</a:t>
            </a:r>
            <a:r>
              <a:rPr lang="en-US" dirty="0"/>
              <a:t>]}</a:t>
            </a:r>
            <a:r>
              <a:rPr lang="en-US" b="1" dirty="0"/>
              <a:t>"</a:t>
            </a:r>
            <a:r>
              <a:rPr lang="en-US" dirty="0"/>
              <a:t>&gt;&gt;inventory.txt</a:t>
            </a:r>
          </a:p>
          <a:p>
            <a:pPr marL="0" indent="0">
              <a:buNone/>
            </a:pPr>
            <a:r>
              <a:rPr lang="en-US" b="1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776952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BA048-E778-2963-6F23-62B849607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16F18-5033-659E-6C4B-7CFFA79FB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76360" cy="4351338"/>
          </a:xfrm>
        </p:spPr>
        <p:txBody>
          <a:bodyPr/>
          <a:lstStyle/>
          <a:p>
            <a:r>
              <a:rPr lang="en-US" dirty="0"/>
              <a:t>Write BASH code that takes the array  Z=(“foo”  “bar”  3)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 writes each element to a new line of a text file forloop.txt</a:t>
            </a:r>
          </a:p>
        </p:txBody>
      </p:sp>
    </p:spTree>
    <p:extLst>
      <p:ext uri="{BB962C8B-B14F-4D97-AF65-F5344CB8AC3E}">
        <p14:creationId xmlns:p14="http://schemas.microsoft.com/office/powerpoint/2010/main" val="3116746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2D354-8711-916D-D638-A680C16AE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1FF0C-5C76-3164-2791-909D47F35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BASH scripts usually start with the “shebang” to make sure the shell is using BASH</a:t>
            </a:r>
          </a:p>
          <a:p>
            <a:pPr marL="0" indent="0">
              <a:buNone/>
            </a:pPr>
            <a:r>
              <a:rPr lang="en-US" b="1" dirty="0"/>
              <a:t>#!/bin/bash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Write code to a .</a:t>
            </a:r>
            <a:r>
              <a:rPr lang="en-US" dirty="0" err="1"/>
              <a:t>sh</a:t>
            </a:r>
            <a:r>
              <a:rPr lang="en-US" dirty="0"/>
              <a:t> file</a:t>
            </a:r>
          </a:p>
          <a:p>
            <a:r>
              <a:rPr lang="en-US" dirty="0"/>
              <a:t>Call with </a:t>
            </a:r>
            <a:r>
              <a:rPr lang="en-US" b="1" dirty="0"/>
              <a:t>bash scriptname.sh</a:t>
            </a:r>
          </a:p>
        </p:txBody>
      </p:sp>
    </p:spTree>
    <p:extLst>
      <p:ext uri="{BB962C8B-B14F-4D97-AF65-F5344CB8AC3E}">
        <p14:creationId xmlns:p14="http://schemas.microsoft.com/office/powerpoint/2010/main" val="2998249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DF441-5E29-CD59-F14A-B73E4CB75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DF0F3-D9BB-8B59-5D72-EAB3F4EF5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best way to send output from a script is using echo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6B9308-5E86-4278-9FD7-CD38984E5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315" y="2196957"/>
            <a:ext cx="7353937" cy="421422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B29A5D-E256-DBCD-1480-1CCD1CAB4CB3}"/>
              </a:ext>
            </a:extLst>
          </p:cNvPr>
          <p:cNvSpPr/>
          <p:nvPr/>
        </p:nvSpPr>
        <p:spPr>
          <a:xfrm>
            <a:off x="1201993" y="5939836"/>
            <a:ext cx="3900948" cy="47425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01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14B95-E2E8-025C-DE03-CE62D5441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E47F0-54B4-35F3-9F34-F7A47DAE3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11C52-9EC6-7D3C-E382-060BD1BD0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Inputs to a script can be referenced positionally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bash tmpScript.sh "spam" "bean"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5BA5D044-EA2A-6997-3E9F-44F6F4377D9C}"/>
              </a:ext>
            </a:extLst>
          </p:cNvPr>
          <p:cNvSpPr/>
          <p:nvPr/>
        </p:nvSpPr>
        <p:spPr>
          <a:xfrm rot="16200000">
            <a:off x="4046712" y="3058076"/>
            <a:ext cx="609600" cy="983227"/>
          </a:xfrm>
          <a:prstGeom prst="leftBrac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7897A07C-3D82-F53F-E443-C82D26A09684}"/>
              </a:ext>
            </a:extLst>
          </p:cNvPr>
          <p:cNvSpPr/>
          <p:nvPr/>
        </p:nvSpPr>
        <p:spPr>
          <a:xfrm rot="16200000">
            <a:off x="5315443" y="3058076"/>
            <a:ext cx="609600" cy="983227"/>
          </a:xfrm>
          <a:prstGeom prst="leftBrac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915846-456C-60B1-D2F4-D709B2028FFE}"/>
              </a:ext>
            </a:extLst>
          </p:cNvPr>
          <p:cNvSpPr txBox="1"/>
          <p:nvPr/>
        </p:nvSpPr>
        <p:spPr>
          <a:xfrm>
            <a:off x="3995912" y="3989427"/>
            <a:ext cx="71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$1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BCEBD4-72C6-D2F8-237A-1D083D49A7B1}"/>
              </a:ext>
            </a:extLst>
          </p:cNvPr>
          <p:cNvSpPr txBox="1"/>
          <p:nvPr/>
        </p:nvSpPr>
        <p:spPr>
          <a:xfrm>
            <a:off x="5384800" y="3989427"/>
            <a:ext cx="71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$2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6D24C2-D160-3B6E-BEDD-834EAEDB2420}"/>
              </a:ext>
            </a:extLst>
          </p:cNvPr>
          <p:cNvSpPr txBox="1"/>
          <p:nvPr/>
        </p:nvSpPr>
        <p:spPr>
          <a:xfrm>
            <a:off x="827508" y="4981366"/>
            <a:ext cx="7048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$@ </a:t>
            </a:r>
            <a:r>
              <a:rPr lang="en-US" sz="3200" dirty="0"/>
              <a:t>refers to all arguments supplied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92190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570A24-ACB9-EBE7-FC0C-11067F469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CD7C5-F929-69B3-C54F-998C02A28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 Script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2FA505-74FC-6E32-DF89-6FA5AED70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771" y="2297240"/>
            <a:ext cx="7831525" cy="448791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C066CB-22B0-9442-A988-79D6115C2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script takes food names as arguments and prints inventory for that food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14269F8-7FE6-3BA2-A1D5-3B73EC740318}"/>
              </a:ext>
            </a:extLst>
          </p:cNvPr>
          <p:cNvSpPr/>
          <p:nvPr/>
        </p:nvSpPr>
        <p:spPr>
          <a:xfrm>
            <a:off x="3379771" y="4684077"/>
            <a:ext cx="2960069" cy="46228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971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9AB48E-99DB-2F1E-7C3D-5300CD628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F00F9-5977-CFAA-CA19-44D27A17E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8CE81-D172-C8E6-D025-2EEDDC5E6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Files</a:t>
            </a:r>
          </a:p>
          <a:p>
            <a:endParaRPr lang="en-US" dirty="0"/>
          </a:p>
          <a:p>
            <a:r>
              <a:rPr lang="en-US" dirty="0"/>
              <a:t>Variables &amp; Arrays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Loops</a:t>
            </a:r>
          </a:p>
          <a:p>
            <a:endParaRPr lang="en-US" dirty="0"/>
          </a:p>
          <a:p>
            <a:r>
              <a:rPr lang="en-US" dirty="0"/>
              <a:t>Scripts</a:t>
            </a:r>
          </a:p>
        </p:txBody>
      </p:sp>
    </p:spTree>
    <p:extLst>
      <p:ext uri="{BB962C8B-B14F-4D97-AF65-F5344CB8AC3E}">
        <p14:creationId xmlns:p14="http://schemas.microsoft.com/office/powerpoint/2010/main" val="1158949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F786DE-8567-7FC3-2E90-F875456EF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1664521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1ABDF-3BD5-7E62-9EFC-7900C44DF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Recap of LINUX commands (for ref.)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5DAD40-8FE9-A4F9-F8BC-527924CF89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cd	</a:t>
            </a:r>
            <a:r>
              <a:rPr lang="en-US" dirty="0"/>
              <a:t>	change directory</a:t>
            </a:r>
          </a:p>
          <a:p>
            <a:r>
              <a:rPr lang="en-US" b="1" dirty="0" err="1"/>
              <a:t>pwd</a:t>
            </a:r>
            <a:r>
              <a:rPr lang="en-US" b="1" dirty="0"/>
              <a:t>	</a:t>
            </a:r>
            <a:r>
              <a:rPr lang="en-US" dirty="0"/>
              <a:t>	print working dir.</a:t>
            </a:r>
          </a:p>
          <a:p>
            <a:r>
              <a:rPr lang="en-US" b="1" dirty="0"/>
              <a:t>echo</a:t>
            </a:r>
            <a:r>
              <a:rPr lang="en-US" dirty="0"/>
              <a:t>	print</a:t>
            </a:r>
          </a:p>
          <a:p>
            <a:r>
              <a:rPr lang="en-US" b="1" dirty="0"/>
              <a:t>mv	</a:t>
            </a:r>
            <a:r>
              <a:rPr lang="en-US" dirty="0"/>
              <a:t>	move</a:t>
            </a:r>
          </a:p>
          <a:p>
            <a:r>
              <a:rPr lang="en-US" b="1" dirty="0"/>
              <a:t>cp	</a:t>
            </a:r>
            <a:r>
              <a:rPr lang="en-US" dirty="0"/>
              <a:t>	copy</a:t>
            </a:r>
          </a:p>
          <a:p>
            <a:r>
              <a:rPr lang="en-US" b="1" dirty="0"/>
              <a:t>ls	</a:t>
            </a:r>
            <a:r>
              <a:rPr lang="en-US" dirty="0"/>
              <a:t>	list contents</a:t>
            </a:r>
          </a:p>
          <a:p>
            <a:r>
              <a:rPr lang="en-US" b="1" dirty="0" err="1"/>
              <a:t>mkdir</a:t>
            </a:r>
            <a:r>
              <a:rPr lang="en-US" dirty="0"/>
              <a:t>	make directory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AC6DB6E-F275-67F8-F058-E7400C9B2D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&gt;	</a:t>
            </a:r>
            <a:r>
              <a:rPr lang="en-US" dirty="0"/>
              <a:t>	write to file</a:t>
            </a:r>
          </a:p>
          <a:p>
            <a:r>
              <a:rPr lang="en-US" b="1" dirty="0"/>
              <a:t>&gt;&gt;	</a:t>
            </a:r>
            <a:r>
              <a:rPr lang="en-US" dirty="0"/>
              <a:t>	append to file</a:t>
            </a:r>
          </a:p>
          <a:p>
            <a:r>
              <a:rPr lang="en-US" b="1" dirty="0"/>
              <a:t>rm	</a:t>
            </a:r>
            <a:r>
              <a:rPr lang="en-US" dirty="0"/>
              <a:t>	remove</a:t>
            </a:r>
          </a:p>
          <a:p>
            <a:r>
              <a:rPr lang="en-US" b="1" dirty="0"/>
              <a:t>touch</a:t>
            </a:r>
            <a:r>
              <a:rPr lang="en-US" dirty="0"/>
              <a:t>	make file</a:t>
            </a:r>
          </a:p>
          <a:p>
            <a:r>
              <a:rPr lang="en-US" b="1" dirty="0"/>
              <a:t>$	</a:t>
            </a:r>
            <a:r>
              <a:rPr lang="en-US" dirty="0"/>
              <a:t>	expand variable</a:t>
            </a:r>
          </a:p>
          <a:p>
            <a:r>
              <a:rPr lang="en-US" b="1" dirty="0"/>
              <a:t>#	</a:t>
            </a:r>
            <a:r>
              <a:rPr lang="en-US" dirty="0"/>
              <a:t>	comment</a:t>
            </a:r>
          </a:p>
        </p:txBody>
      </p:sp>
    </p:spTree>
    <p:extLst>
      <p:ext uri="{BB962C8B-B14F-4D97-AF65-F5344CB8AC3E}">
        <p14:creationId xmlns:p14="http://schemas.microsoft.com/office/powerpoint/2010/main" val="3793555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F8090A-0482-873F-A330-0BFF763FA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cat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2794E0-ED57-64AC-3D8F-069EC12B9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Simplest usage: view file, if multiple passed, display in order passed: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EB37A5-8A92-1D1F-4C46-3628B077C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115" y="2520033"/>
            <a:ext cx="5366580" cy="348610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4286E1C-089A-669C-6C32-0739D35659D1}"/>
              </a:ext>
            </a:extLst>
          </p:cNvPr>
          <p:cNvSpPr/>
          <p:nvPr/>
        </p:nvSpPr>
        <p:spPr>
          <a:xfrm>
            <a:off x="3382296" y="4552337"/>
            <a:ext cx="5438641" cy="158874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77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B0370-5E51-A07C-F32C-E6DC4FB02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605CD-2E86-6819-F89F-233E59E14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6958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Create and write to a file</a:t>
            </a:r>
          </a:p>
          <a:p>
            <a:pPr marL="0" indent="0">
              <a:buNone/>
            </a:pPr>
            <a:r>
              <a:rPr lang="en-US" dirty="0"/>
              <a:t>cat &gt; filename.txt    (or cat&gt;&gt;filename.txt for append onto existing)</a:t>
            </a:r>
          </a:p>
          <a:p>
            <a:pPr marL="0" indent="0">
              <a:buNone/>
            </a:pPr>
            <a:r>
              <a:rPr lang="en-US" dirty="0"/>
              <a:t>Everything you type after will be written to the file until you press </a:t>
            </a:r>
            <a:r>
              <a:rPr lang="en-US" dirty="0" err="1"/>
              <a:t>ctrl+D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Useful for writing some quick notes while in the terminal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76B569-0A7D-05E9-7170-475F110C8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579" y="4461573"/>
            <a:ext cx="6388504" cy="226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13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A54D9-0747-B0AF-C55F-0E1A53DEB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90EE3-A366-1D5D-DEB3-02C83CC46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Combining file contents</a:t>
            </a:r>
          </a:p>
          <a:p>
            <a:pPr marL="0" indent="0">
              <a:buNone/>
            </a:pPr>
            <a:r>
              <a:rPr lang="en-US" b="1" dirty="0"/>
              <a:t>cat</a:t>
            </a:r>
            <a:r>
              <a:rPr lang="en-US" dirty="0"/>
              <a:t> file1.txt file2.txt &gt; newFile.txt</a:t>
            </a:r>
          </a:p>
          <a:p>
            <a:pPr marL="0" indent="0">
              <a:buNone/>
            </a:pPr>
            <a:r>
              <a:rPr lang="en-US" dirty="0"/>
              <a:t>Writes file1.txt, followed by file2.txt to </a:t>
            </a:r>
            <a:r>
              <a:rPr lang="en-US" dirty="0" err="1"/>
              <a:t>newFile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Same thing for append with &gt;&gt;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cat * </a:t>
            </a:r>
            <a:r>
              <a:rPr lang="en-US" dirty="0"/>
              <a:t>displays all files/folders in a directory, hence</a:t>
            </a:r>
          </a:p>
          <a:p>
            <a:pPr marL="0" indent="0">
              <a:buNone/>
            </a:pPr>
            <a:r>
              <a:rPr lang="en-US" b="1" dirty="0"/>
              <a:t>	cat * </a:t>
            </a:r>
            <a:r>
              <a:rPr lang="en-US" dirty="0"/>
              <a:t>&gt; newFile.txt   combines all text files (+ folder names) 				   	    into a single file</a:t>
            </a:r>
          </a:p>
        </p:txBody>
      </p:sp>
    </p:spTree>
    <p:extLst>
      <p:ext uri="{BB962C8B-B14F-4D97-AF65-F5344CB8AC3E}">
        <p14:creationId xmlns:p14="http://schemas.microsoft.com/office/powerpoint/2010/main" val="4161270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F7B82-6C96-562B-CC94-6507E73FB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0FD86-2CEE-EB42-9C42-2605F855B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 in reverse line order (tac=cat backwards):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E8E8C8-8E29-CA07-844F-EF8A33ED5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33" y="2515888"/>
            <a:ext cx="5845047" cy="4077053"/>
          </a:xfrm>
          <a:prstGeom prst="rect">
            <a:avLst/>
          </a:prstGeom>
        </p:spPr>
      </p:pic>
      <p:pic>
        <p:nvPicPr>
          <p:cNvPr id="1026" name="Picture 2" descr="Domestic cat">
            <a:extLst>
              <a:ext uri="{FF2B5EF4-FFF2-40B4-BE49-F238E27FC236}">
                <a16:creationId xmlns:a16="http://schemas.microsoft.com/office/drawing/2014/main" id="{E3D9F41F-28CC-33F8-A100-B6B2A66C7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270" y="3984325"/>
            <a:ext cx="1801376" cy="2401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omestic cat">
            <a:extLst>
              <a:ext uri="{FF2B5EF4-FFF2-40B4-BE49-F238E27FC236}">
                <a16:creationId xmlns:a16="http://schemas.microsoft.com/office/drawing/2014/main" id="{F3E69A94-940D-BD99-EE82-987B97161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416095" y="3984325"/>
            <a:ext cx="1801376" cy="2401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FE06EC-CF7E-9B6B-3712-99FCF85C020F}"/>
              </a:ext>
            </a:extLst>
          </p:cNvPr>
          <p:cNvSpPr txBox="1"/>
          <p:nvPr/>
        </p:nvSpPr>
        <p:spPr>
          <a:xfrm>
            <a:off x="7493152" y="3429000"/>
            <a:ext cx="849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207CF4-450D-81D2-FBB9-B01F0196ABC1}"/>
              </a:ext>
            </a:extLst>
          </p:cNvPr>
          <p:cNvSpPr txBox="1"/>
          <p:nvPr/>
        </p:nvSpPr>
        <p:spPr>
          <a:xfrm>
            <a:off x="9892019" y="3428999"/>
            <a:ext cx="855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tac</a:t>
            </a:r>
          </a:p>
        </p:txBody>
      </p:sp>
    </p:spTree>
    <p:extLst>
      <p:ext uri="{BB962C8B-B14F-4D97-AF65-F5344CB8AC3E}">
        <p14:creationId xmlns:p14="http://schemas.microsoft.com/office/powerpoint/2010/main" val="2701643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E029-3B77-16DB-8DA4-1B05D48B5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F4FE6-FD91-E2B8-CA79-7D65E46C8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are declared as usual (a=1, b=</a:t>
            </a:r>
            <a:r>
              <a:rPr lang="en-US" dirty="0" err="1"/>
              <a:t>abc</a:t>
            </a:r>
            <a:r>
              <a:rPr lang="en-US" dirty="0"/>
              <a:t> etc.)</a:t>
            </a:r>
          </a:p>
          <a:p>
            <a:endParaRPr lang="en-US" dirty="0"/>
          </a:p>
          <a:p>
            <a:r>
              <a:rPr lang="en-US" b="1" u="sng" dirty="0"/>
              <a:t>BASH doesn’t have types</a:t>
            </a:r>
            <a:r>
              <a:rPr lang="en-US" dirty="0"/>
              <a:t>  </a:t>
            </a:r>
          </a:p>
          <a:p>
            <a:r>
              <a:rPr lang="en-US" dirty="0"/>
              <a:t>Everything is string-like but interpretation depends on context</a:t>
            </a:r>
          </a:p>
          <a:p>
            <a:endParaRPr lang="en-US" dirty="0"/>
          </a:p>
          <a:p>
            <a:r>
              <a:rPr lang="en-US" dirty="0"/>
              <a:t>To evaluate arithmetic expressions:</a:t>
            </a:r>
          </a:p>
          <a:p>
            <a:r>
              <a:rPr lang="en-US" b="1" dirty="0"/>
              <a:t>$((</a:t>
            </a:r>
            <a:r>
              <a:rPr lang="en-US" dirty="0"/>
              <a:t>equation</a:t>
            </a:r>
            <a:r>
              <a:rPr lang="en-US" b="1" dirty="0"/>
              <a:t>))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A11E01-E35C-D2A4-F409-B01152867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743" y="3903502"/>
            <a:ext cx="3908847" cy="279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644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3FC4B-790C-842B-71E5-CA2FD04AA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56945-2333-A3F1-97CE-1291D7775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plus side is this makes it easy to programmatically name/access variables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455E69-15C8-9BA9-D10B-8AB83794F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32997"/>
            <a:ext cx="5654530" cy="215664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E18F431-2937-C4CF-9B5B-9319A438374A}"/>
              </a:ext>
            </a:extLst>
          </p:cNvPr>
          <p:cNvCxnSpPr/>
          <p:nvPr/>
        </p:nvCxnSpPr>
        <p:spPr>
          <a:xfrm flipH="1">
            <a:off x="6096000" y="3165231"/>
            <a:ext cx="1450312" cy="263769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2362771-5468-362D-0305-43F232DA6F8C}"/>
                  </a:ext>
                </a:extLst>
              </p:cNvPr>
              <p:cNvSpPr txBox="1"/>
              <p:nvPr/>
            </p:nvSpPr>
            <p:spPr>
              <a:xfrm>
                <a:off x="7546312" y="2738839"/>
                <a:ext cx="3234813" cy="10774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matrix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stored with indices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2362771-5468-362D-0305-43F232DA6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312" y="2738839"/>
                <a:ext cx="3234813" cy="1077474"/>
              </a:xfrm>
              <a:prstGeom prst="rect">
                <a:avLst/>
              </a:prstGeom>
              <a:blipFill>
                <a:blip r:embed="rId3"/>
                <a:stretch>
                  <a:fillRect l="-3013" b="-11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F84A213F-A297-AC7A-7B11-0A36F74D4A9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53029"/>
          <a:stretch/>
        </p:blipFill>
        <p:spPr>
          <a:xfrm>
            <a:off x="838200" y="5311634"/>
            <a:ext cx="3452159" cy="11812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F2EEFD-3E91-366F-E6D2-4DC0DF72CD8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3029"/>
          <a:stretch/>
        </p:blipFill>
        <p:spPr>
          <a:xfrm>
            <a:off x="4449484" y="5281100"/>
            <a:ext cx="3452159" cy="118124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D85EB64-CE0A-5E2E-B76F-4E7737ED2C14}"/>
              </a:ext>
            </a:extLst>
          </p:cNvPr>
          <p:cNvCxnSpPr>
            <a:cxnSpLocks/>
          </p:cNvCxnSpPr>
          <p:nvPr/>
        </p:nvCxnSpPr>
        <p:spPr>
          <a:xfrm flipH="1">
            <a:off x="7059561" y="4798142"/>
            <a:ext cx="1032387" cy="373626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F2282E4-7E87-C616-2766-1A9CAD8A54FC}"/>
              </a:ext>
            </a:extLst>
          </p:cNvPr>
          <p:cNvSpPr txBox="1"/>
          <p:nvPr/>
        </p:nvSpPr>
        <p:spPr>
          <a:xfrm>
            <a:off x="8080433" y="4523349"/>
            <a:ext cx="39850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syntax for “slicing” this matrix </a:t>
            </a:r>
          </a:p>
          <a:p>
            <a:endParaRPr lang="en-US" sz="2400" dirty="0"/>
          </a:p>
          <a:p>
            <a:r>
              <a:rPr lang="en-US" sz="2400" dirty="0"/>
              <a:t>(this is just an illustration    no one actually does this)</a:t>
            </a:r>
          </a:p>
        </p:txBody>
      </p:sp>
    </p:spTree>
    <p:extLst>
      <p:ext uri="{BB962C8B-B14F-4D97-AF65-F5344CB8AC3E}">
        <p14:creationId xmlns:p14="http://schemas.microsoft.com/office/powerpoint/2010/main" val="3614944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830</Words>
  <Application>Microsoft Office PowerPoint</Application>
  <PresentationFormat>Widescreen</PresentationFormat>
  <Paragraphs>168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Aptos</vt:lpstr>
      <vt:lpstr>Aptos Display</vt:lpstr>
      <vt:lpstr>Arial</vt:lpstr>
      <vt:lpstr>Cambria Math</vt:lpstr>
      <vt:lpstr>Office Theme</vt:lpstr>
      <vt:lpstr>PowerPoint Presentation</vt:lpstr>
      <vt:lpstr>Learning Objectives</vt:lpstr>
      <vt:lpstr>Quick Recap of LINUX commands (for ref.)</vt:lpstr>
      <vt:lpstr>cat </vt:lpstr>
      <vt:lpstr>cat</vt:lpstr>
      <vt:lpstr>cat</vt:lpstr>
      <vt:lpstr>tac</vt:lpstr>
      <vt:lpstr>Variables</vt:lpstr>
      <vt:lpstr>Variables</vt:lpstr>
      <vt:lpstr>Variables</vt:lpstr>
      <vt:lpstr>Arrays in BASH</vt:lpstr>
      <vt:lpstr>Array Indexing</vt:lpstr>
      <vt:lpstr>Array Slicing</vt:lpstr>
      <vt:lpstr>Array Slicing</vt:lpstr>
      <vt:lpstr>Array Assignment</vt:lpstr>
      <vt:lpstr>Array Assignment</vt:lpstr>
      <vt:lpstr>Unassigning Elements with unset</vt:lpstr>
      <vt:lpstr>Associative Assignment   -A</vt:lpstr>
      <vt:lpstr>Associative Assignment   -A</vt:lpstr>
      <vt:lpstr>For-Loops</vt:lpstr>
      <vt:lpstr>Example</vt:lpstr>
      <vt:lpstr>Practice</vt:lpstr>
      <vt:lpstr>Scripts</vt:lpstr>
      <vt:lpstr>Inventory Script</vt:lpstr>
      <vt:lpstr>Inventory Script</vt:lpstr>
      <vt:lpstr>Inventory Script</vt:lpstr>
      <vt:lpstr>Learning Objectives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Singh, Matthew</dc:creator>
  <cp:lastModifiedBy>Singh, Matthew</cp:lastModifiedBy>
  <cp:revision>70</cp:revision>
  <dcterms:created xsi:type="dcterms:W3CDTF">2024-11-13T00:23:10Z</dcterms:created>
  <dcterms:modified xsi:type="dcterms:W3CDTF">2024-11-13T19:49:36Z</dcterms:modified>
</cp:coreProperties>
</file>