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8" r:id="rId10"/>
    <p:sldId id="266" r:id="rId11"/>
    <p:sldId id="269" r:id="rId12"/>
    <p:sldId id="267" r:id="rId13"/>
    <p:sldId id="270" r:id="rId14"/>
    <p:sldId id="272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89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9435A8-B841-4A5B-9F0F-A7C70FC0D750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5352DE-B41C-4D15-86B6-5EAB95AAA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3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558AD-27CB-9714-FB80-C17CBD8B0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1FEEC0-939F-D70C-78E2-0F01E54240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5F52F-2529-1143-C6BB-0B0C90AC0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352010-0997-6CF6-02E4-2343744953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52DE-B41C-4D15-86B6-5EAB95AAA76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06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52DE-B41C-4D15-86B6-5EAB95AAA76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801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5352DE-B41C-4D15-86B6-5EAB95AAA76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611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3814-36F8-5920-F0C4-01ED6F077D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871135-8FEA-23B4-20B3-326AF867C7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59680-F1A7-AAA7-15DF-476499A18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E81964-9FE5-F8B2-8C98-357C937BB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FD592-6E50-10A7-B027-48D632E9D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625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4693A-89ED-10E9-F7E0-185CB9CB1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163FE-68C5-B275-3E1F-1461C28A3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E9A93-0D94-B7B6-999A-1A949E2F2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E2945F-2B93-AEFB-3E1B-2FACF0398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53EBC-37EA-57CE-B1AF-6D218C9F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DCBD0A-9236-632D-8151-C12CA190E9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EAF357-BB37-5B03-8CD9-077737047E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15110-1637-D4CA-0CB8-B9874D6D3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ED031-450F-0E58-C394-E5A61F4F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108BA-1836-39E5-A4B6-4442850F0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86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CBB3C-266C-9C53-92A2-89B65BB3B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8BE85-63F3-3BE1-85F0-D180D4A2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20D78-1A81-4767-BF5D-537EDEC98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9316EB-1600-8BCD-3403-76CFC1C60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93BEB-FF31-CBA9-5184-CF95E06A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010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B75F-3829-714E-4923-365756EFE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9769A9-00D5-4299-01AB-E85A99DA0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F66AB-54E1-737B-5D41-9E8B43FA5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98565-44B7-B415-58C4-2082D0AE1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387774-D4F2-42C2-8B64-7BABCD69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247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4D7F3-0ED4-219B-1566-AE1FE7029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444D0-DF08-E951-2EC3-AE5EE6A908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42743-ED30-AD47-3BD0-28066B2C4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BFB66-0989-CCC7-8112-2368D7F8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5E7FED-97E1-E742-0EA1-B4100043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1A479-32BC-92CC-DBE9-886C3C9A3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102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79FFB-067B-139D-9C9E-9A66008B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EA151-619D-6DCB-D324-0EA009C55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6E5B5C-09C5-933E-B1E9-466F38B526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83F648-2B04-3EFB-F258-8F32656030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4D8C9D-BF18-61F2-1CE5-8B54C920C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5E48FF-D71B-33D7-F748-5C2E202A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66DD4F-0716-D220-C293-9D1DE8475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8B6B4-9EF1-D0BB-DCF9-A47254579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6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00DA36-7442-602F-2DB0-B00E0B68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9AC4AD-4B7B-1C09-9A61-90F46A35F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8FA61-2EBB-80C2-8A3B-933809481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3A2B86-6565-C22F-8A83-507347017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06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671055-7BAB-2E0C-122A-2C1D675E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22E702-45D9-0E72-5AF5-C6B9F34D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5A2D7-3279-6575-B28C-6CE5E423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029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F1F96-E7A2-80AC-759A-9D0025741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BD571-BA1B-C15B-0A4F-1095C8644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02A3B5-1AEC-C036-880A-73ACD90F2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90C04-0213-AD34-FFC5-FC97E8561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47FC8A-DB2A-08DC-5284-9A56E6C1D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33B754-420E-AA14-CCBB-79F4E6083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25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854BF-62C6-DB6B-582D-0C90683FD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6383B8-20FB-14A9-6DDD-585C77BD3E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9EB64A-78C5-9D93-DE1D-842ED8BF32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2CF43-C5A0-68C1-4B62-25025AE97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DAD7D2-C912-CA5D-5D53-2F422DBA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AD7F8-DC48-A5B5-7F9F-E502007FA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49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4B402-B653-B357-F223-5BE5D39B4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D5095A-4CA8-1BBE-0CE9-3536528AF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09859-FAF6-1707-F4B2-17A1D2B42B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D87C5-AD4C-47D5-88C7-215BBCADC1A8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227BB-51D7-7955-23BA-A1845486E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AB36FC-F9DC-5FD0-2CEE-72E9F65275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E73AF-DC00-4CEE-9528-860CC7A233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76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0F35-9727-9669-840F-9B93C85E5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Timeseries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D1BE-525F-502F-45C4-22A78A75AB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10.9.24</a:t>
            </a:r>
          </a:p>
        </p:txBody>
      </p:sp>
    </p:spTree>
    <p:extLst>
      <p:ext uri="{BB962C8B-B14F-4D97-AF65-F5344CB8AC3E}">
        <p14:creationId xmlns:p14="http://schemas.microsoft.com/office/powerpoint/2010/main" val="395561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46F39-C368-D24B-E4FA-193841CBD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point-spread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19667-838A-E0C3-9D30-DD3243F1C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3679"/>
            <a:ext cx="1094084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An alternative view for finite-length kernels</a:t>
            </a:r>
          </a:p>
          <a:p>
            <a:r>
              <a:rPr lang="en-US" sz="3200" dirty="0"/>
              <a:t>Start with a sparse timeseries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A2C34FA-7965-9E77-4E6D-0EA09AF6BCEF}"/>
              </a:ext>
            </a:extLst>
          </p:cNvPr>
          <p:cNvSpPr txBox="1"/>
          <p:nvPr/>
        </p:nvSpPr>
        <p:spPr>
          <a:xfrm>
            <a:off x="1083892" y="2870010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  0   A   0   0 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487C591-411C-B6AD-ABEC-64F3D8D3A25E}"/>
              </a:ext>
            </a:extLst>
          </p:cNvPr>
          <p:cNvSpPr txBox="1"/>
          <p:nvPr/>
        </p:nvSpPr>
        <p:spPr>
          <a:xfrm>
            <a:off x="1083892" y="3246220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3   1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A6A8681-01BA-640F-148F-83CBC2B4C2A1}"/>
              </a:ext>
            </a:extLst>
          </p:cNvPr>
          <p:cNvSpPr/>
          <p:nvPr/>
        </p:nvSpPr>
        <p:spPr>
          <a:xfrm>
            <a:off x="1083892" y="2994660"/>
            <a:ext cx="962123" cy="75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30889BB-564E-FE35-3466-CA358CB66039}"/>
              </a:ext>
            </a:extLst>
          </p:cNvPr>
          <p:cNvCxnSpPr/>
          <p:nvPr/>
        </p:nvCxnSpPr>
        <p:spPr>
          <a:xfrm>
            <a:off x="3425532" y="4540102"/>
            <a:ext cx="1360967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C9C0F6-9EB0-15ED-282C-A94E51D26E04}"/>
                  </a:ext>
                </a:extLst>
              </p:cNvPr>
              <p:cNvSpPr txBox="1"/>
              <p:nvPr/>
            </p:nvSpPr>
            <p:spPr>
              <a:xfrm>
                <a:off x="5382963" y="4210367"/>
                <a:ext cx="41093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3600" dirty="0"/>
                  <a:t>=[0   A   3A   0]   </a:t>
                </a:r>
              </a:p>
            </p:txBody>
          </p:sp>
        </mc:Choice>
        <mc:Fallback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C9C0F6-9EB0-15ED-282C-A94E51D2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63" y="4210367"/>
                <a:ext cx="4109395" cy="646331"/>
              </a:xfrm>
              <a:prstGeom prst="rect">
                <a:avLst/>
              </a:prstGeom>
              <a:blipFill>
                <a:blip r:embed="rId2"/>
                <a:stretch>
                  <a:fillRect t="-14151" r="-3709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01D511-BD1E-5EE1-12A9-21AFE545D6A5}"/>
                  </a:ext>
                </a:extLst>
              </p:cNvPr>
              <p:cNvSpPr txBox="1"/>
              <p:nvPr/>
            </p:nvSpPr>
            <p:spPr>
              <a:xfrm>
                <a:off x="5382963" y="2894893"/>
                <a:ext cx="320414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[0   0   A   0   0]</a:t>
                </a: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F01D511-BD1E-5EE1-12A9-21AFE545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2963" y="2894893"/>
                <a:ext cx="3204147" cy="584775"/>
              </a:xfrm>
              <a:prstGeom prst="rect">
                <a:avLst/>
              </a:prstGeom>
              <a:blipFill>
                <a:blip r:embed="rId3"/>
                <a:stretch>
                  <a:fillRect t="-12500" r="-399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551EEE-32D6-CD66-F6B5-2094F98AD914}"/>
                  </a:ext>
                </a:extLst>
              </p:cNvPr>
              <p:cNvSpPr txBox="1"/>
              <p:nvPr/>
            </p:nvSpPr>
            <p:spPr>
              <a:xfrm>
                <a:off x="5315687" y="3344573"/>
                <a:ext cx="179324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[1   3]</a:t>
                </a:r>
              </a:p>
            </p:txBody>
          </p:sp>
        </mc:Choice>
        <mc:Fallback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4F551EEE-32D6-CD66-F6B5-2094F98AD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5687" y="3344573"/>
                <a:ext cx="1793248" cy="584775"/>
              </a:xfrm>
              <a:prstGeom prst="rect">
                <a:avLst/>
              </a:prstGeom>
              <a:blipFill>
                <a:blip r:embed="rId4"/>
                <a:stretch>
                  <a:fillRect t="-12500" r="-782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35C9D1F9-7C61-5F93-060C-D3FD16FA2963}"/>
              </a:ext>
            </a:extLst>
          </p:cNvPr>
          <p:cNvSpPr txBox="1"/>
          <p:nvPr/>
        </p:nvSpPr>
        <p:spPr>
          <a:xfrm>
            <a:off x="1083892" y="3887202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  0   A   0   0   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8540E75-9A77-9E7F-3C37-18A86B9912BE}"/>
              </a:ext>
            </a:extLst>
          </p:cNvPr>
          <p:cNvSpPr txBox="1"/>
          <p:nvPr/>
        </p:nvSpPr>
        <p:spPr>
          <a:xfrm>
            <a:off x="1642692" y="4263412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3   1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B6CAE5C-81F9-E274-5615-6966E9F913E2}"/>
              </a:ext>
            </a:extLst>
          </p:cNvPr>
          <p:cNvSpPr txBox="1"/>
          <p:nvPr/>
        </p:nvSpPr>
        <p:spPr>
          <a:xfrm>
            <a:off x="1083892" y="4784246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  0   A   0   0   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28BDE56-0F2E-126D-C80D-A6AE80361AEB}"/>
              </a:ext>
            </a:extLst>
          </p:cNvPr>
          <p:cNvSpPr txBox="1"/>
          <p:nvPr/>
        </p:nvSpPr>
        <p:spPr>
          <a:xfrm>
            <a:off x="2160852" y="5160456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3   1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27F9DF8-9152-D477-6052-C247D02BBF45}"/>
              </a:ext>
            </a:extLst>
          </p:cNvPr>
          <p:cNvSpPr txBox="1"/>
          <p:nvPr/>
        </p:nvSpPr>
        <p:spPr>
          <a:xfrm>
            <a:off x="1083892" y="5646555"/>
            <a:ext cx="28632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0   0   A   0   0   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A287395-ADB5-E287-46AC-F605DBCEEBEF}"/>
              </a:ext>
            </a:extLst>
          </p:cNvPr>
          <p:cNvSpPr txBox="1"/>
          <p:nvPr/>
        </p:nvSpPr>
        <p:spPr>
          <a:xfrm>
            <a:off x="2668852" y="6043085"/>
            <a:ext cx="962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3   1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70754D2-3824-BDE3-7FAF-D577C218B3D0}"/>
              </a:ext>
            </a:extLst>
          </p:cNvPr>
          <p:cNvSpPr/>
          <p:nvPr/>
        </p:nvSpPr>
        <p:spPr>
          <a:xfrm>
            <a:off x="1656701" y="4020418"/>
            <a:ext cx="962123" cy="75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535D37D-8378-E383-A0C5-E0B3BCC74553}"/>
              </a:ext>
            </a:extLst>
          </p:cNvPr>
          <p:cNvSpPr/>
          <p:nvPr/>
        </p:nvSpPr>
        <p:spPr>
          <a:xfrm>
            <a:off x="2201492" y="4904041"/>
            <a:ext cx="962123" cy="75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738FBB7-8A9D-87EE-118F-7F688C00B92E}"/>
              </a:ext>
            </a:extLst>
          </p:cNvPr>
          <p:cNvSpPr/>
          <p:nvPr/>
        </p:nvSpPr>
        <p:spPr>
          <a:xfrm>
            <a:off x="2682553" y="5828003"/>
            <a:ext cx="962123" cy="75438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476587A8-6277-92D6-E289-133C9EE50822}"/>
              </a:ext>
            </a:extLst>
          </p:cNvPr>
          <p:cNvSpPr/>
          <p:nvPr/>
        </p:nvSpPr>
        <p:spPr>
          <a:xfrm rot="5400000">
            <a:off x="7685648" y="4252571"/>
            <a:ext cx="436880" cy="1208255"/>
          </a:xfrm>
          <a:prstGeom prst="rightBrace">
            <a:avLst>
              <a:gd name="adj1" fmla="val 0"/>
              <a:gd name="adj2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4E5F42-089C-FE85-9529-67CEA8324B62}"/>
                  </a:ext>
                </a:extLst>
              </p:cNvPr>
              <p:cNvSpPr txBox="1"/>
              <p:nvPr/>
            </p:nvSpPr>
            <p:spPr>
              <a:xfrm>
                <a:off x="7473585" y="5012090"/>
                <a:ext cx="99405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b="0" dirty="0"/>
                  <a:t>=A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endParaRPr lang="en-US" sz="3600" dirty="0"/>
              </a:p>
            </p:txBody>
          </p:sp>
        </mc:Choice>
        <mc:Fallback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F04E5F42-089C-FE85-9529-67CEA8324B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3585" y="5012090"/>
                <a:ext cx="994055" cy="646331"/>
              </a:xfrm>
              <a:prstGeom prst="rect">
                <a:avLst/>
              </a:prstGeom>
              <a:blipFill>
                <a:blip r:embed="rId5"/>
                <a:stretch>
                  <a:fillRect l="-19018" t="-1320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6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6450-324A-C6B0-C94F-205E04C8B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spread as Spike-Responses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877150-D5D0-788C-B761-17DF4E8AC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78" y="2056127"/>
            <a:ext cx="4903838" cy="38000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110233-0478-122B-DBC6-6CFC5C835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963" y="2078699"/>
            <a:ext cx="5078179" cy="36899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CCCE19-9036-E170-50FD-4AA4CE86122E}"/>
              </a:ext>
            </a:extLst>
          </p:cNvPr>
          <p:cNvCxnSpPr/>
          <p:nvPr/>
        </p:nvCxnSpPr>
        <p:spPr>
          <a:xfrm flipH="1">
            <a:off x="2223074" y="3846784"/>
            <a:ext cx="147483" cy="25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547DFA3-9D12-B11F-DE36-7821D64E74A9}"/>
              </a:ext>
            </a:extLst>
          </p:cNvPr>
          <p:cNvCxnSpPr/>
          <p:nvPr/>
        </p:nvCxnSpPr>
        <p:spPr>
          <a:xfrm flipH="1">
            <a:off x="3480374" y="3846784"/>
            <a:ext cx="147483" cy="25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65D3096-FEC3-B354-C2D0-589CCD96C163}"/>
              </a:ext>
            </a:extLst>
          </p:cNvPr>
          <p:cNvCxnSpPr/>
          <p:nvPr/>
        </p:nvCxnSpPr>
        <p:spPr>
          <a:xfrm flipH="1">
            <a:off x="4737674" y="3846784"/>
            <a:ext cx="147483" cy="255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6259B692-67FC-E839-234B-9D8CF7938217}"/>
              </a:ext>
            </a:extLst>
          </p:cNvPr>
          <p:cNvSpPr txBox="1"/>
          <p:nvPr/>
        </p:nvSpPr>
        <p:spPr>
          <a:xfrm>
            <a:off x="657306" y="6061440"/>
            <a:ext cx="51410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np.convolve</a:t>
            </a:r>
            <a:r>
              <a:rPr lang="en-US" sz="2800" dirty="0"/>
              <a:t>(data, kernel, 'valid')</a:t>
            </a:r>
          </a:p>
        </p:txBody>
      </p:sp>
    </p:spTree>
    <p:extLst>
      <p:ext uri="{BB962C8B-B14F-4D97-AF65-F5344CB8AC3E}">
        <p14:creationId xmlns:p14="http://schemas.microsoft.com/office/powerpoint/2010/main" val="3915217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4872-BA2F-487A-4EA0-7749F0123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D5EF9-0C16-1DCC-3D85-66851A3D0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point-spread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E054F0-0085-65CD-AB55-0CCC1F3F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5146" y="1848639"/>
            <a:ext cx="10940845" cy="4351338"/>
          </a:xfrm>
        </p:spPr>
        <p:txBody>
          <a:bodyPr>
            <a:normAutofit/>
          </a:bodyPr>
          <a:lstStyle/>
          <a:p>
            <a:r>
              <a:rPr lang="en-US" sz="3200" dirty="0"/>
              <a:t>An alternative view for “finite-length” kernels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AAB255-F2A4-BFD8-8398-DF6F54128AE7}"/>
              </a:ext>
            </a:extLst>
          </p:cNvPr>
          <p:cNvSpPr txBox="1"/>
          <p:nvPr/>
        </p:nvSpPr>
        <p:spPr>
          <a:xfrm>
            <a:off x="1145531" y="3414520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	0	0	0	0]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9A9DD91-B51C-3A80-2A7E-513413FF6304}"/>
              </a:ext>
            </a:extLst>
          </p:cNvPr>
          <p:cNvSpPr txBox="1"/>
          <p:nvPr/>
        </p:nvSpPr>
        <p:spPr>
          <a:xfrm>
            <a:off x="1145532" y="3912821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0	</a:t>
            </a:r>
            <a:r>
              <a:rPr lang="en-US" sz="3200" b="1" dirty="0">
                <a:solidFill>
                  <a:srgbClr val="00B0F0"/>
                </a:solidFill>
              </a:rPr>
              <a:t>B</a:t>
            </a:r>
            <a:r>
              <a:rPr lang="en-US" sz="3200" dirty="0"/>
              <a:t>	0	0	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1D498-E88A-CBBF-7B36-FB8675C106BF}"/>
              </a:ext>
            </a:extLst>
          </p:cNvPr>
          <p:cNvSpPr txBox="1"/>
          <p:nvPr/>
        </p:nvSpPr>
        <p:spPr>
          <a:xfrm>
            <a:off x="1145531" y="4380679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0	0	</a:t>
            </a:r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dirty="0"/>
              <a:t>	0	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32B8FB-C0CF-CB30-8672-38AD5571AEB3}"/>
              </a:ext>
            </a:extLst>
          </p:cNvPr>
          <p:cNvSpPr txBox="1"/>
          <p:nvPr/>
        </p:nvSpPr>
        <p:spPr>
          <a:xfrm>
            <a:off x="1145531" y="4856258"/>
            <a:ext cx="51411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0	0	0	</a:t>
            </a:r>
            <a:r>
              <a:rPr lang="en-US" sz="3200" b="1" dirty="0">
                <a:solidFill>
                  <a:srgbClr val="FFC000"/>
                </a:solidFill>
              </a:rPr>
              <a:t>D</a:t>
            </a:r>
            <a:r>
              <a:rPr lang="en-US" sz="3200" dirty="0"/>
              <a:t>	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09A69D-B887-994F-1C1E-5E7B5C31EEF3}"/>
              </a:ext>
            </a:extLst>
          </p:cNvPr>
          <p:cNvSpPr txBox="1"/>
          <p:nvPr/>
        </p:nvSpPr>
        <p:spPr>
          <a:xfrm>
            <a:off x="1126394" y="2824451"/>
            <a:ext cx="5391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	</a:t>
            </a:r>
            <a:r>
              <a:rPr lang="en-US" sz="3200" b="1" dirty="0">
                <a:solidFill>
                  <a:srgbClr val="00B0F0"/>
                </a:solidFill>
              </a:rPr>
              <a:t>B</a:t>
            </a:r>
            <a:r>
              <a:rPr lang="en-US" sz="3200" b="1" dirty="0"/>
              <a:t>	</a:t>
            </a:r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b="1" dirty="0"/>
              <a:t>	</a:t>
            </a:r>
            <a:r>
              <a:rPr lang="en-US" sz="3200" b="1" dirty="0">
                <a:solidFill>
                  <a:srgbClr val="FFC000"/>
                </a:solidFill>
              </a:rPr>
              <a:t>D</a:t>
            </a:r>
            <a:r>
              <a:rPr lang="en-US" sz="3200" dirty="0"/>
              <a:t>	0]  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F3E49-BD8C-4EFB-B76C-10A4C7F5B255}"/>
                  </a:ext>
                </a:extLst>
              </p:cNvPr>
              <p:cNvSpPr txBox="1"/>
              <p:nvPr/>
            </p:nvSpPr>
            <p:spPr>
              <a:xfrm>
                <a:off x="397703" y="2824451"/>
                <a:ext cx="92627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88F3E49-BD8C-4EFB-B76C-10A4C7F5B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703" y="2824451"/>
                <a:ext cx="92627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C1AC2-359D-DB06-4F84-226BA0DF723D}"/>
                  </a:ext>
                </a:extLst>
              </p:cNvPr>
              <p:cNvSpPr txBox="1"/>
              <p:nvPr/>
            </p:nvSpPr>
            <p:spPr>
              <a:xfrm>
                <a:off x="686619" y="3884806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CEC1AC2-359D-DB06-4F84-226BA0DF72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619" y="3884806"/>
                <a:ext cx="574196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07A3E-8A91-7E3A-4986-0C7A5BAB05EA}"/>
                  </a:ext>
                </a:extLst>
              </p:cNvPr>
              <p:cNvSpPr txBox="1"/>
              <p:nvPr/>
            </p:nvSpPr>
            <p:spPr>
              <a:xfrm>
                <a:off x="681037" y="4338146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BD07A3E-8A91-7E3A-4986-0C7A5BAB05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4338146"/>
                <a:ext cx="5741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67DBE7-C98D-E3FA-806B-CB95118A7FFE}"/>
                  </a:ext>
                </a:extLst>
              </p:cNvPr>
              <p:cNvSpPr txBox="1"/>
              <p:nvPr/>
            </p:nvSpPr>
            <p:spPr>
              <a:xfrm>
                <a:off x="681037" y="4813726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467DBE7-C98D-E3FA-806B-CB95118A7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37" y="4813726"/>
                <a:ext cx="574196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84572-67B0-64EF-21B7-D660ACC342A7}"/>
                  </a:ext>
                </a:extLst>
              </p:cNvPr>
              <p:cNvSpPr txBox="1"/>
              <p:nvPr/>
            </p:nvSpPr>
            <p:spPr>
              <a:xfrm>
                <a:off x="6824691" y="2740215"/>
                <a:ext cx="195996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[1     3]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1184572-67B0-64EF-21B7-D660ACC34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4691" y="2740215"/>
                <a:ext cx="1959960" cy="584775"/>
              </a:xfrm>
              <a:prstGeom prst="rect">
                <a:avLst/>
              </a:prstGeom>
              <a:blipFill>
                <a:blip r:embed="rId5"/>
                <a:stretch>
                  <a:fillRect t="-12632" r="-7165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1C484-BC9A-4012-5A95-8C9349B326F2}"/>
                  </a:ext>
                </a:extLst>
              </p:cNvPr>
              <p:cNvSpPr txBox="1"/>
              <p:nvPr/>
            </p:nvSpPr>
            <p:spPr>
              <a:xfrm>
                <a:off x="8946175" y="2734297"/>
                <a:ext cx="1566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1C484-BC9A-4012-5A95-8C9349B32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6175" y="2734297"/>
                <a:ext cx="156607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1A2F45E6-BA79-A6FA-451A-8A6F30FD9DE2}"/>
              </a:ext>
            </a:extLst>
          </p:cNvPr>
          <p:cNvSpPr txBox="1"/>
          <p:nvPr/>
        </p:nvSpPr>
        <p:spPr>
          <a:xfrm>
            <a:off x="7326406" y="3342815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</a:t>
            </a:r>
            <a:r>
              <a:rPr lang="en-US" sz="3200" b="1" dirty="0">
                <a:solidFill>
                  <a:srgbClr val="FF0000"/>
                </a:solidFill>
              </a:rPr>
              <a:t>A</a:t>
            </a:r>
            <a:r>
              <a:rPr lang="en-US" sz="3200" dirty="0"/>
              <a:t>	</a:t>
            </a:r>
            <a:r>
              <a:rPr lang="en-US" sz="3200" b="1" dirty="0">
                <a:solidFill>
                  <a:srgbClr val="FF0000"/>
                </a:solidFill>
              </a:rPr>
              <a:t>3A</a:t>
            </a:r>
            <a:r>
              <a:rPr lang="en-US" sz="3200" dirty="0"/>
              <a:t>	0	0	0   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D83941E-4734-9E4C-560D-CCFE605A7A74}"/>
              </a:ext>
            </a:extLst>
          </p:cNvPr>
          <p:cNvSpPr txBox="1"/>
          <p:nvPr/>
        </p:nvSpPr>
        <p:spPr>
          <a:xfrm>
            <a:off x="7326407" y="3841116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</a:t>
            </a:r>
            <a:r>
              <a:rPr lang="en-US" sz="3200" b="1" dirty="0">
                <a:solidFill>
                  <a:srgbClr val="00B0F0"/>
                </a:solidFill>
              </a:rPr>
              <a:t>B</a:t>
            </a:r>
            <a:r>
              <a:rPr lang="en-US" sz="3200" dirty="0"/>
              <a:t>	</a:t>
            </a:r>
            <a:r>
              <a:rPr lang="en-US" sz="3200" b="1" dirty="0">
                <a:solidFill>
                  <a:srgbClr val="00B0F0"/>
                </a:solidFill>
              </a:rPr>
              <a:t>3B</a:t>
            </a:r>
            <a:r>
              <a:rPr lang="en-US" sz="3200" dirty="0"/>
              <a:t>	0	0  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EA50C-7017-A876-7AD3-E0CC9543C4A9}"/>
              </a:ext>
            </a:extLst>
          </p:cNvPr>
          <p:cNvSpPr txBox="1"/>
          <p:nvPr/>
        </p:nvSpPr>
        <p:spPr>
          <a:xfrm>
            <a:off x="7326406" y="4308974"/>
            <a:ext cx="44678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0	</a:t>
            </a:r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dirty="0"/>
              <a:t>	</a:t>
            </a:r>
            <a:r>
              <a:rPr lang="en-US" sz="3200" b="1" dirty="0">
                <a:solidFill>
                  <a:srgbClr val="00B050"/>
                </a:solidFill>
              </a:rPr>
              <a:t>3C</a:t>
            </a:r>
            <a:r>
              <a:rPr lang="en-US" sz="3200" dirty="0"/>
              <a:t>	0  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13C157-B92D-AF8F-E3D4-7E226B3C24C9}"/>
              </a:ext>
            </a:extLst>
          </p:cNvPr>
          <p:cNvSpPr txBox="1"/>
          <p:nvPr/>
        </p:nvSpPr>
        <p:spPr>
          <a:xfrm>
            <a:off x="7326406" y="4784553"/>
            <a:ext cx="44999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[0	0	0	</a:t>
            </a:r>
            <a:r>
              <a:rPr lang="en-US" sz="3200" b="1" dirty="0">
                <a:solidFill>
                  <a:srgbClr val="FFC000"/>
                </a:solidFill>
              </a:rPr>
              <a:t>D</a:t>
            </a:r>
            <a:r>
              <a:rPr lang="en-US" sz="3200" dirty="0"/>
              <a:t>	</a:t>
            </a:r>
            <a:r>
              <a:rPr lang="en-US" sz="3200" b="1" dirty="0">
                <a:solidFill>
                  <a:srgbClr val="FFC000"/>
                </a:solidFill>
              </a:rPr>
              <a:t>3D</a:t>
            </a:r>
            <a:r>
              <a:rPr lang="en-US" sz="32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3111D-CD05-FABA-7525-3AEBDE5483C8}"/>
                  </a:ext>
                </a:extLst>
              </p:cNvPr>
              <p:cNvSpPr txBox="1"/>
              <p:nvPr/>
            </p:nvSpPr>
            <p:spPr>
              <a:xfrm>
                <a:off x="6867494" y="3813101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013111D-CD05-FABA-7525-3AEBDE548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7494" y="3813101"/>
                <a:ext cx="57419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FD242-7EEC-A5C1-6BC6-EC8845EC67A9}"/>
                  </a:ext>
                </a:extLst>
              </p:cNvPr>
              <p:cNvSpPr txBox="1"/>
              <p:nvPr/>
            </p:nvSpPr>
            <p:spPr>
              <a:xfrm>
                <a:off x="6861912" y="4266441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C2FD242-7EEC-A5C1-6BC6-EC8845EC67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12" y="4266441"/>
                <a:ext cx="57419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AA99D0-D773-D286-A384-4F232D475D46}"/>
                  </a:ext>
                </a:extLst>
              </p:cNvPr>
              <p:cNvSpPr txBox="1"/>
              <p:nvPr/>
            </p:nvSpPr>
            <p:spPr>
              <a:xfrm>
                <a:off x="6861912" y="4742021"/>
                <a:ext cx="57419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B8AA99D0-D773-D286-A384-4F232D475D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912" y="4742021"/>
                <a:ext cx="574196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B3A8339-A352-F96C-6C12-9EE0C9B1F739}"/>
              </a:ext>
            </a:extLst>
          </p:cNvPr>
          <p:cNvSpPr txBox="1"/>
          <p:nvPr/>
        </p:nvSpPr>
        <p:spPr>
          <a:xfrm>
            <a:off x="7038667" y="5598984"/>
            <a:ext cx="512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</a:t>
            </a:r>
            <a:r>
              <a:rPr lang="en-US" sz="3200" b="1" dirty="0">
                <a:solidFill>
                  <a:srgbClr val="FF0000"/>
                </a:solidFill>
              </a:rPr>
              <a:t>A </a:t>
            </a:r>
            <a:r>
              <a:rPr lang="en-US" sz="3200" dirty="0"/>
              <a:t>  </a:t>
            </a:r>
            <a:r>
              <a:rPr lang="en-US" sz="3200" b="1" dirty="0">
                <a:solidFill>
                  <a:srgbClr val="FF0000"/>
                </a:solidFill>
              </a:rPr>
              <a:t>3A</a:t>
            </a:r>
            <a:r>
              <a:rPr lang="en-US" sz="3200" dirty="0"/>
              <a:t>+</a:t>
            </a:r>
            <a:r>
              <a:rPr lang="en-US" sz="3200" b="1" dirty="0">
                <a:solidFill>
                  <a:srgbClr val="00B0F0"/>
                </a:solidFill>
              </a:rPr>
              <a:t>B</a:t>
            </a:r>
            <a:r>
              <a:rPr lang="en-US" sz="3200" dirty="0"/>
              <a:t>   </a:t>
            </a:r>
            <a:r>
              <a:rPr lang="en-US" sz="3200" b="1" dirty="0">
                <a:solidFill>
                  <a:srgbClr val="00B0F0"/>
                </a:solidFill>
              </a:rPr>
              <a:t>3B</a:t>
            </a:r>
            <a:r>
              <a:rPr lang="en-US" sz="3200" dirty="0"/>
              <a:t>+</a:t>
            </a:r>
            <a:r>
              <a:rPr lang="en-US" sz="3200" b="1" dirty="0">
                <a:solidFill>
                  <a:srgbClr val="00B050"/>
                </a:solidFill>
              </a:rPr>
              <a:t>C</a:t>
            </a:r>
            <a:r>
              <a:rPr lang="en-US" sz="3200" dirty="0"/>
              <a:t>   </a:t>
            </a:r>
            <a:r>
              <a:rPr lang="en-US" sz="3200" b="1" dirty="0">
                <a:solidFill>
                  <a:srgbClr val="00B050"/>
                </a:solidFill>
              </a:rPr>
              <a:t>3C</a:t>
            </a:r>
            <a:r>
              <a:rPr lang="en-US" sz="3200" dirty="0"/>
              <a:t>+</a:t>
            </a:r>
            <a:r>
              <a:rPr lang="en-US" sz="3200" b="1" dirty="0">
                <a:solidFill>
                  <a:srgbClr val="FFC000"/>
                </a:solidFill>
              </a:rPr>
              <a:t>D</a:t>
            </a:r>
            <a:r>
              <a:rPr lang="en-US" sz="3200" dirty="0"/>
              <a:t>   </a:t>
            </a:r>
            <a:r>
              <a:rPr lang="en-US" sz="3200" b="1" dirty="0">
                <a:solidFill>
                  <a:srgbClr val="FFC000"/>
                </a:solidFill>
              </a:rPr>
              <a:t>3D</a:t>
            </a:r>
            <a:r>
              <a:rPr lang="en-US" sz="3200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3534AB-4359-E5DD-C374-D73AD931CF1C}"/>
                  </a:ext>
                </a:extLst>
              </p:cNvPr>
              <p:cNvSpPr txBox="1"/>
              <p:nvPr/>
            </p:nvSpPr>
            <p:spPr>
              <a:xfrm>
                <a:off x="5674034" y="5598984"/>
                <a:ext cx="156607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C3534AB-4359-E5DD-C374-D73AD931C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034" y="5598984"/>
                <a:ext cx="156607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8679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17DDF-52B7-C5D2-E7AA-80198CF34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do with Kernels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195EE-8781-C7EB-09B3-2A1A0A45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Smoothing</a:t>
            </a:r>
          </a:p>
          <a:p>
            <a:endParaRPr lang="en-US" dirty="0"/>
          </a:p>
          <a:p>
            <a:r>
              <a:rPr lang="en-US" dirty="0"/>
              <a:t>Interpolating</a:t>
            </a:r>
          </a:p>
          <a:p>
            <a:endParaRPr lang="en-US" dirty="0"/>
          </a:p>
          <a:p>
            <a:r>
              <a:rPr lang="en-US" dirty="0"/>
              <a:t>Denoising</a:t>
            </a:r>
          </a:p>
          <a:p>
            <a:endParaRPr lang="en-US" dirty="0"/>
          </a:p>
          <a:p>
            <a:r>
              <a:rPr lang="en-US" dirty="0"/>
              <a:t>Filtering</a:t>
            </a:r>
          </a:p>
          <a:p>
            <a:endParaRPr lang="en-US" dirty="0"/>
          </a:p>
          <a:p>
            <a:r>
              <a:rPr lang="en-US" dirty="0"/>
              <a:t>Feature extraction</a:t>
            </a:r>
          </a:p>
        </p:txBody>
      </p:sp>
    </p:spTree>
    <p:extLst>
      <p:ext uri="{BB962C8B-B14F-4D97-AF65-F5344CB8AC3E}">
        <p14:creationId xmlns:p14="http://schemas.microsoft.com/office/powerpoint/2010/main" val="3224761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149F-EB8E-86C2-6ECD-2BF5E88EE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2 ways to use convolution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A2B51-ABD0-9754-D99E-CBDD0AC4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Change-point detection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Moving variance estimator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Onto </a:t>
            </a:r>
            <a:r>
              <a:rPr lang="en-US" dirty="0" err="1"/>
              <a:t>Jupyter</a:t>
            </a:r>
            <a:r>
              <a:rPr lang="en-US" dirty="0"/>
              <a:t> for the remainder….</a:t>
            </a:r>
          </a:p>
        </p:txBody>
      </p:sp>
    </p:spTree>
    <p:extLst>
      <p:ext uri="{BB962C8B-B14F-4D97-AF65-F5344CB8AC3E}">
        <p14:creationId xmlns:p14="http://schemas.microsoft.com/office/powerpoint/2010/main" val="2490539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0F37608-0986-9F54-909D-8BD964D646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3747024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31F6-5239-BBEB-D0AC-F5A314E6C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861966-71AC-47FB-4E03-CB8BB130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Convolution</a:t>
            </a:r>
          </a:p>
          <a:p>
            <a:r>
              <a:rPr lang="en-US" dirty="0"/>
              <a:t>Convolution</a:t>
            </a:r>
          </a:p>
          <a:p>
            <a:endParaRPr lang="en-US" dirty="0"/>
          </a:p>
          <a:p>
            <a:r>
              <a:rPr lang="en-US" dirty="0"/>
              <a:t>How to analyze time-series (convolution)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708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40C1C-668A-5CCF-61A0-D53FC8082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83D4F-08CE-AE95-3B22-8514AFCBA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convolution important?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D7E74E-29EA-33A4-33C5-1E6E0B1FA9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10" y="1795191"/>
            <a:ext cx="11386895" cy="295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343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8298-143E-8E84-56CE-1F1D3A795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convolution important?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549E2-E6E9-AFB6-2D7B-513B65320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20" y="1766114"/>
            <a:ext cx="11450364" cy="3021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807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78EED-A59D-0ABE-5148-24481EB80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the broadest sense: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5A5A0B-2F00-9F7B-CA2E-89F2D3FDD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 involves applying an operation over moving windows to generate a new series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15F6FB-01CB-1409-D912-6BFB77EA383A}"/>
              </a:ext>
            </a:extLst>
          </p:cNvPr>
          <p:cNvSpPr txBox="1"/>
          <p:nvPr/>
        </p:nvSpPr>
        <p:spPr>
          <a:xfrm>
            <a:off x="1620456" y="3193158"/>
            <a:ext cx="2480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  <a:p>
            <a:endParaRPr lang="en-US" sz="3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596860-2A87-71FF-9023-FACE130C9B1B}"/>
              </a:ext>
            </a:extLst>
          </p:cNvPr>
          <p:cNvSpPr txBox="1"/>
          <p:nvPr/>
        </p:nvSpPr>
        <p:spPr>
          <a:xfrm>
            <a:off x="1620456" y="403897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187D0D-19AE-0B7F-37E0-39373D15FC61}"/>
              </a:ext>
            </a:extLst>
          </p:cNvPr>
          <p:cNvSpPr txBox="1"/>
          <p:nvPr/>
        </p:nvSpPr>
        <p:spPr>
          <a:xfrm>
            <a:off x="1620455" y="488479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6775EC8-F506-FB47-FACD-A9C1E021AA4D}"/>
              </a:ext>
            </a:extLst>
          </p:cNvPr>
          <p:cNvSpPr/>
          <p:nvPr/>
        </p:nvSpPr>
        <p:spPr>
          <a:xfrm>
            <a:off x="1664777" y="3267195"/>
            <a:ext cx="1013829" cy="51284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0AF89A-674D-BB01-178E-FB1E04A27E31}"/>
              </a:ext>
            </a:extLst>
          </p:cNvPr>
          <p:cNvSpPr/>
          <p:nvPr/>
        </p:nvSpPr>
        <p:spPr>
          <a:xfrm>
            <a:off x="2000057" y="4095443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4F1B52-EB67-7C45-EB53-95A601897EBF}"/>
              </a:ext>
            </a:extLst>
          </p:cNvPr>
          <p:cNvSpPr/>
          <p:nvPr/>
        </p:nvSpPr>
        <p:spPr>
          <a:xfrm>
            <a:off x="2340417" y="4936183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CBA5F0-0AF5-959D-105E-2C7D607AABEB}"/>
              </a:ext>
            </a:extLst>
          </p:cNvPr>
          <p:cNvSpPr txBox="1"/>
          <p:nvPr/>
        </p:nvSpPr>
        <p:spPr>
          <a:xfrm>
            <a:off x="1620454" y="5665569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294E93B-CF46-56F4-FA68-6525603AF879}"/>
              </a:ext>
            </a:extLst>
          </p:cNvPr>
          <p:cNvSpPr/>
          <p:nvPr/>
        </p:nvSpPr>
        <p:spPr>
          <a:xfrm>
            <a:off x="2688766" y="5722034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24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A097-457C-8430-31D6-0E0015318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1F7EF-D7F4-2351-C9C3-2F2120731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moving sum as 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6EE954-72BC-E568-E59D-A20123B9E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Convolution involves applying an operation over moving windows to generate a new series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97A63-A8C5-4966-257B-F2A5F2C804CF}"/>
              </a:ext>
            </a:extLst>
          </p:cNvPr>
          <p:cNvSpPr txBox="1"/>
          <p:nvPr/>
        </p:nvSpPr>
        <p:spPr>
          <a:xfrm>
            <a:off x="1620456" y="3193158"/>
            <a:ext cx="248016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  <a:p>
            <a:endParaRPr lang="en-US" sz="3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F9ABF3-1B92-A53F-47D1-0D62963F2F98}"/>
              </a:ext>
            </a:extLst>
          </p:cNvPr>
          <p:cNvSpPr txBox="1"/>
          <p:nvPr/>
        </p:nvSpPr>
        <p:spPr>
          <a:xfrm>
            <a:off x="1620456" y="403897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35A7FC-1216-7CD6-C758-AAD429A9D909}"/>
              </a:ext>
            </a:extLst>
          </p:cNvPr>
          <p:cNvSpPr txBox="1"/>
          <p:nvPr/>
        </p:nvSpPr>
        <p:spPr>
          <a:xfrm>
            <a:off x="1620455" y="4884798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D3CC4A-23D5-102B-9D6D-D23CEE6786AC}"/>
              </a:ext>
            </a:extLst>
          </p:cNvPr>
          <p:cNvSpPr/>
          <p:nvPr/>
        </p:nvSpPr>
        <p:spPr>
          <a:xfrm>
            <a:off x="1664777" y="3267195"/>
            <a:ext cx="1013829" cy="51284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491DFD-7D62-0882-AF56-A2188DFF725A}"/>
              </a:ext>
            </a:extLst>
          </p:cNvPr>
          <p:cNvSpPr/>
          <p:nvPr/>
        </p:nvSpPr>
        <p:spPr>
          <a:xfrm>
            <a:off x="2000057" y="4095443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C6C9AF-77F5-BEE9-5856-DC4601A37D58}"/>
              </a:ext>
            </a:extLst>
          </p:cNvPr>
          <p:cNvSpPr/>
          <p:nvPr/>
        </p:nvSpPr>
        <p:spPr>
          <a:xfrm>
            <a:off x="2340417" y="4936183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C386C3-0483-BB11-BF50-8F141BCA7430}"/>
              </a:ext>
            </a:extLst>
          </p:cNvPr>
          <p:cNvSpPr txBox="1"/>
          <p:nvPr/>
        </p:nvSpPr>
        <p:spPr>
          <a:xfrm>
            <a:off x="1620454" y="5665569"/>
            <a:ext cx="24801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1 4 3 2 1 0 2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F3E7CA-3E66-1A08-1D77-153B76D36044}"/>
              </a:ext>
            </a:extLst>
          </p:cNvPr>
          <p:cNvSpPr/>
          <p:nvPr/>
        </p:nvSpPr>
        <p:spPr>
          <a:xfrm>
            <a:off x="2688766" y="5722034"/>
            <a:ext cx="1013829" cy="53340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BFD2D22-356A-2555-2E4F-37714009E4B6}"/>
              </a:ext>
            </a:extLst>
          </p:cNvPr>
          <p:cNvCxnSpPr>
            <a:cxnSpLocks/>
          </p:cNvCxnSpPr>
          <p:nvPr/>
        </p:nvCxnSpPr>
        <p:spPr>
          <a:xfrm>
            <a:off x="4206781" y="4685309"/>
            <a:ext cx="1851949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CD04E-170F-7628-B2BA-21FDC98D59FF}"/>
                  </a:ext>
                </a:extLst>
              </p:cNvPr>
              <p:cNvSpPr txBox="1"/>
              <p:nvPr/>
            </p:nvSpPr>
            <p:spPr>
              <a:xfrm>
                <a:off x="4843412" y="3779988"/>
                <a:ext cx="578685" cy="923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60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50CD04E-170F-7628-B2BA-21FDC98D5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412" y="3779988"/>
                <a:ext cx="57868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44DD5405-55A5-5BC8-89E2-867EEA10E757}"/>
              </a:ext>
            </a:extLst>
          </p:cNvPr>
          <p:cNvSpPr txBox="1"/>
          <p:nvPr/>
        </p:nvSpPr>
        <p:spPr>
          <a:xfrm>
            <a:off x="6167433" y="3164677"/>
            <a:ext cx="4315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8</a:t>
            </a:r>
          </a:p>
          <a:p>
            <a:endParaRPr lang="en-US" sz="36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05E6B0-4118-583B-49E3-BB6A9A3A0E0E}"/>
              </a:ext>
            </a:extLst>
          </p:cNvPr>
          <p:cNvSpPr txBox="1"/>
          <p:nvPr/>
        </p:nvSpPr>
        <p:spPr>
          <a:xfrm>
            <a:off x="6167433" y="401049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DE212B-59E2-BC69-7F72-9697DBD26F18}"/>
              </a:ext>
            </a:extLst>
          </p:cNvPr>
          <p:cNvSpPr txBox="1"/>
          <p:nvPr/>
        </p:nvSpPr>
        <p:spPr>
          <a:xfrm>
            <a:off x="6167432" y="4856317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6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E701DDD-9CD9-63FC-F97C-D090A504DFC1}"/>
              </a:ext>
            </a:extLst>
          </p:cNvPr>
          <p:cNvSpPr txBox="1"/>
          <p:nvPr/>
        </p:nvSpPr>
        <p:spPr>
          <a:xfrm>
            <a:off x="6167431" y="5637088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741215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53676-CB64-A785-F2EE-4E4078F8A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CEC7-CDB4-9C83-1812-67798637F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 of Convolution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6A34A5-1C37-CC14-52C5-78A983495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050"/>
            <a:ext cx="10515600" cy="4351338"/>
          </a:xfrm>
        </p:spPr>
        <p:txBody>
          <a:bodyPr>
            <a:normAutofit/>
          </a:bodyPr>
          <a:lstStyle/>
          <a:p>
            <a:r>
              <a:rPr lang="en-US" sz="3600" dirty="0"/>
              <a:t>A weighted moving sum.</a:t>
            </a:r>
          </a:p>
          <a:p>
            <a:r>
              <a:rPr lang="en-US" sz="3600" dirty="0"/>
              <a:t>Kernel (g): array of weights (can be n-dim)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87388-015A-5C6C-DEE2-80DE3661E057}"/>
                  </a:ext>
                </a:extLst>
              </p:cNvPr>
              <p:cNvSpPr txBox="1"/>
              <p:nvPr/>
            </p:nvSpPr>
            <p:spPr>
              <a:xfrm>
                <a:off x="-138897" y="3429000"/>
                <a:ext cx="5856790" cy="12873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/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4087388-015A-5C6C-DEE2-80DE3661E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38897" y="3429000"/>
                <a:ext cx="5856790" cy="12873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594A823-C48C-B8A3-D331-951CCD357667}"/>
              </a:ext>
            </a:extLst>
          </p:cNvPr>
          <p:cNvSpPr txBox="1"/>
          <p:nvPr/>
        </p:nvSpPr>
        <p:spPr>
          <a:xfrm>
            <a:off x="439838" y="4963810"/>
            <a:ext cx="407284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For 3-step moving-sum:   </a:t>
            </a:r>
          </a:p>
          <a:p>
            <a:r>
              <a:rPr lang="en-US" sz="2800" dirty="0"/>
              <a:t>g=[….0,0,1,1,1,0,0…]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4578C6-55B5-3397-A9E1-A9270D9D8868}"/>
              </a:ext>
            </a:extLst>
          </p:cNvPr>
          <p:cNvSpPr txBox="1"/>
          <p:nvPr/>
        </p:nvSpPr>
        <p:spPr>
          <a:xfrm>
            <a:off x="7190481" y="3635776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[A	B	C	D	E]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69A7997-6E07-15A3-C2D0-B6FE9F434EEE}"/>
              </a:ext>
            </a:extLst>
          </p:cNvPr>
          <p:cNvSpPr txBox="1"/>
          <p:nvPr/>
        </p:nvSpPr>
        <p:spPr>
          <a:xfrm>
            <a:off x="7295482" y="4630186"/>
            <a:ext cx="1532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[1	3]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FA8722-7506-52F9-9862-5A9F34E3AF31}"/>
                  </a:ext>
                </a:extLst>
              </p:cNvPr>
              <p:cNvSpPr txBox="1"/>
              <p:nvPr/>
            </p:nvSpPr>
            <p:spPr>
              <a:xfrm>
                <a:off x="6306646" y="3574221"/>
                <a:ext cx="7766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5FA8722-7506-52F9-9862-5A9F34E3AF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6646" y="3574221"/>
                <a:ext cx="776687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33D81C-9807-55FD-883F-72B11B941CA7}"/>
                  </a:ext>
                </a:extLst>
              </p:cNvPr>
              <p:cNvSpPr txBox="1"/>
              <p:nvPr/>
            </p:nvSpPr>
            <p:spPr>
              <a:xfrm>
                <a:off x="6284922" y="4579089"/>
                <a:ext cx="8034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233D81C-9807-55FD-883F-72B11B941C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4922" y="4579089"/>
                <a:ext cx="803425" cy="7694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7990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C9086-1242-451C-2397-02360B059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161C3-0F13-7AA0-4726-A49EB0997E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39176"/>
                <a:ext cx="10515600" cy="4351338"/>
              </a:xfrm>
            </p:spPr>
            <p:txBody>
              <a:bodyPr/>
              <a:lstStyle/>
              <a:p>
                <a:r>
                  <a:rPr lang="en-US" dirty="0"/>
                  <a:t>Step 1: </a:t>
                </a:r>
                <a:r>
                  <a:rPr lang="en-US" b="1" dirty="0"/>
                  <a:t>flip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Step 2: </a:t>
                </a:r>
                <a:r>
                  <a:rPr lang="en-US" b="1" dirty="0"/>
                  <a:t>moving sum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F161C3-0F13-7AA0-4726-A49EB0997E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39176"/>
                <a:ext cx="10515600" cy="4351338"/>
              </a:xfrm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704132-AC02-D200-81A6-3EB323093E8F}"/>
              </a:ext>
            </a:extLst>
          </p:cNvPr>
          <p:cNvSpPr txBox="1"/>
          <p:nvPr/>
        </p:nvSpPr>
        <p:spPr>
          <a:xfrm>
            <a:off x="6928035" y="716708"/>
            <a:ext cx="43140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[A	B	C	D	E]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3EA3C0-56B3-1AD5-960F-38B6C4C81135}"/>
              </a:ext>
            </a:extLst>
          </p:cNvPr>
          <p:cNvSpPr txBox="1"/>
          <p:nvPr/>
        </p:nvSpPr>
        <p:spPr>
          <a:xfrm>
            <a:off x="6928035" y="1336745"/>
            <a:ext cx="15327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[1	3]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FC30F7-E186-A58D-B6F4-7046C3F93043}"/>
                  </a:ext>
                </a:extLst>
              </p:cNvPr>
              <p:cNvSpPr txBox="1"/>
              <p:nvPr/>
            </p:nvSpPr>
            <p:spPr>
              <a:xfrm>
                <a:off x="6044200" y="655153"/>
                <a:ext cx="776687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9FC30F7-E186-A58D-B6F4-7046C3F93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4200" y="655153"/>
                <a:ext cx="776687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3DE87-3C25-0FED-EA3C-BB421AE382B2}"/>
                  </a:ext>
                </a:extLst>
              </p:cNvPr>
              <p:cNvSpPr txBox="1"/>
              <p:nvPr/>
            </p:nvSpPr>
            <p:spPr>
              <a:xfrm>
                <a:off x="5917475" y="1285648"/>
                <a:ext cx="80342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03DE87-3C25-0FED-EA3C-BB421AE38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7475" y="1285648"/>
                <a:ext cx="803425" cy="7694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BDDA903-8F6E-72B0-4AAC-BCA9BF53C0B7}"/>
              </a:ext>
            </a:extLst>
          </p:cNvPr>
          <p:cNvSpPr txBox="1"/>
          <p:nvPr/>
        </p:nvSpPr>
        <p:spPr>
          <a:xfrm>
            <a:off x="695958" y="2598645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	B	C	D	E]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36D2ED-FFEF-1050-6ED6-413C3844BBAB}"/>
              </a:ext>
            </a:extLst>
          </p:cNvPr>
          <p:cNvSpPr txBox="1"/>
          <p:nvPr/>
        </p:nvSpPr>
        <p:spPr>
          <a:xfrm>
            <a:off x="695960" y="3548300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	B	C	D	E]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08F711-6945-E0F1-5EFB-D0EFA807619D}"/>
              </a:ext>
            </a:extLst>
          </p:cNvPr>
          <p:cNvSpPr txBox="1"/>
          <p:nvPr/>
        </p:nvSpPr>
        <p:spPr>
          <a:xfrm>
            <a:off x="695958" y="4552703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	B	C	D	E]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235D7D-DADA-BBB9-8EA8-6135E51E01F9}"/>
              </a:ext>
            </a:extLst>
          </p:cNvPr>
          <p:cNvSpPr txBox="1"/>
          <p:nvPr/>
        </p:nvSpPr>
        <p:spPr>
          <a:xfrm>
            <a:off x="695958" y="5601221"/>
            <a:ext cx="42258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[A	B	C	D	E]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A4B776D-9A62-1EC1-F42B-FEF8405A741B}"/>
              </a:ext>
            </a:extLst>
          </p:cNvPr>
          <p:cNvSpPr txBox="1"/>
          <p:nvPr/>
        </p:nvSpPr>
        <p:spPr>
          <a:xfrm>
            <a:off x="777237" y="2996983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	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E96BAE-855B-805F-5DD6-565981048173}"/>
              </a:ext>
            </a:extLst>
          </p:cNvPr>
          <p:cNvSpPr txBox="1"/>
          <p:nvPr/>
        </p:nvSpPr>
        <p:spPr>
          <a:xfrm>
            <a:off x="1627728" y="3939410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	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C0AEAD-FC62-24B7-E964-6B0D80A261D2}"/>
              </a:ext>
            </a:extLst>
          </p:cNvPr>
          <p:cNvSpPr txBox="1"/>
          <p:nvPr/>
        </p:nvSpPr>
        <p:spPr>
          <a:xfrm>
            <a:off x="2571625" y="4914790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	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49F55CF-6A6B-30D8-795B-0BF92E97B483}"/>
              </a:ext>
            </a:extLst>
          </p:cNvPr>
          <p:cNvSpPr txBox="1"/>
          <p:nvPr/>
        </p:nvSpPr>
        <p:spPr>
          <a:xfrm>
            <a:off x="3486024" y="5946687"/>
            <a:ext cx="13276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	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4D7BCA-E1F5-D658-0E35-DEC95C92EB10}"/>
              </a:ext>
            </a:extLst>
          </p:cNvPr>
          <p:cNvSpPr/>
          <p:nvPr/>
        </p:nvSpPr>
        <p:spPr>
          <a:xfrm>
            <a:off x="777237" y="2687483"/>
            <a:ext cx="1275083" cy="782469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8981CB-F5D9-D04D-B7BB-CB4646F5EEAD}"/>
              </a:ext>
            </a:extLst>
          </p:cNvPr>
          <p:cNvSpPr/>
          <p:nvPr/>
        </p:nvSpPr>
        <p:spPr>
          <a:xfrm>
            <a:off x="1653990" y="3652878"/>
            <a:ext cx="1275083" cy="791410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62E0FD-3DD3-47E8-8D22-ED27F02415DA}"/>
              </a:ext>
            </a:extLst>
          </p:cNvPr>
          <p:cNvSpPr/>
          <p:nvPr/>
        </p:nvSpPr>
        <p:spPr>
          <a:xfrm>
            <a:off x="2571625" y="4624822"/>
            <a:ext cx="1275083" cy="83534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597AAC-CD18-2A7E-F86C-EDEDC4C476FE}"/>
              </a:ext>
            </a:extLst>
          </p:cNvPr>
          <p:cNvSpPr/>
          <p:nvPr/>
        </p:nvSpPr>
        <p:spPr>
          <a:xfrm>
            <a:off x="3512286" y="5648981"/>
            <a:ext cx="1275083" cy="835341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84BF624-68B5-D2CB-5E33-EF1E70C6D729}"/>
              </a:ext>
            </a:extLst>
          </p:cNvPr>
          <p:cNvCxnSpPr>
            <a:cxnSpLocks/>
          </p:cNvCxnSpPr>
          <p:nvPr/>
        </p:nvCxnSpPr>
        <p:spPr>
          <a:xfrm>
            <a:off x="5004547" y="4444288"/>
            <a:ext cx="1229151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1F90F41-D57E-2FDA-53D6-D2595D7CC8C7}"/>
              </a:ext>
            </a:extLst>
          </p:cNvPr>
          <p:cNvSpPr txBox="1"/>
          <p:nvPr/>
        </p:nvSpPr>
        <p:spPr>
          <a:xfrm>
            <a:off x="6406369" y="2786789"/>
            <a:ext cx="1114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3A+B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04EC11-ECC9-8D7E-B617-3813DF0FAAE4}"/>
              </a:ext>
            </a:extLst>
          </p:cNvPr>
          <p:cNvSpPr txBox="1"/>
          <p:nvPr/>
        </p:nvSpPr>
        <p:spPr>
          <a:xfrm>
            <a:off x="6406369" y="3702200"/>
            <a:ext cx="11560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3B+C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15DD392-79FB-9C4C-0EBC-818BEFF86379}"/>
              </a:ext>
            </a:extLst>
          </p:cNvPr>
          <p:cNvSpPr txBox="1"/>
          <p:nvPr/>
        </p:nvSpPr>
        <p:spPr>
          <a:xfrm>
            <a:off x="6451638" y="4730153"/>
            <a:ext cx="11897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3C+D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9E1764-3800-651A-4F7A-15BA179F9030}"/>
              </a:ext>
            </a:extLst>
          </p:cNvPr>
          <p:cNvSpPr txBox="1"/>
          <p:nvPr/>
        </p:nvSpPr>
        <p:spPr>
          <a:xfrm>
            <a:off x="6451638" y="5789366"/>
            <a:ext cx="11336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3D+E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4FC4942-4487-7AAE-F951-A792C398C5C7}"/>
              </a:ext>
            </a:extLst>
          </p:cNvPr>
          <p:cNvSpPr/>
          <p:nvPr/>
        </p:nvSpPr>
        <p:spPr>
          <a:xfrm>
            <a:off x="6385958" y="2629602"/>
            <a:ext cx="1255429" cy="382481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5CA29-CF6D-3FA8-7ED2-435F6DE4E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Finite-Differences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6A702-F4A1-4BCA-4115-13F10192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9044"/>
            <a:ext cx="10515600" cy="4351338"/>
          </a:xfrm>
        </p:spPr>
        <p:txBody>
          <a:bodyPr/>
          <a:lstStyle/>
          <a:p>
            <a:r>
              <a:rPr lang="en-US" dirty="0"/>
              <a:t>Suppose I want the finite-difference/derivative timeseries: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72774-68F4-39A0-D468-54B622233014}"/>
                  </a:ext>
                </a:extLst>
              </p:cNvPr>
              <p:cNvSpPr txBox="1"/>
              <p:nvPr/>
            </p:nvSpPr>
            <p:spPr>
              <a:xfrm>
                <a:off x="462457" y="2573004"/>
                <a:ext cx="510806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E72774-68F4-39A0-D468-54B6222330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457" y="2573004"/>
                <a:ext cx="510806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084DC0-04FE-4C7F-EA90-1F6B01CC6085}"/>
                  </a:ext>
                </a:extLst>
              </p:cNvPr>
              <p:cNvSpPr txBox="1"/>
              <p:nvPr/>
            </p:nvSpPr>
            <p:spPr>
              <a:xfrm>
                <a:off x="1694470" y="3219335"/>
                <a:ext cx="283077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,−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6084DC0-04FE-4C7F-EA90-1F6B01CC6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4470" y="3219335"/>
                <a:ext cx="2830775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D7FED-3CE6-7E94-38B0-35E9198864AD}"/>
                  </a:ext>
                </a:extLst>
              </p:cNvPr>
              <p:cNvSpPr txBox="1"/>
              <p:nvPr/>
            </p:nvSpPr>
            <p:spPr>
              <a:xfrm>
                <a:off x="6718971" y="2867111"/>
                <a:ext cx="16450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[−1      1]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34D7FED-3CE6-7E94-38B0-35E9198864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971" y="2867111"/>
                <a:ext cx="16450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E55104-328D-F741-CE69-517AB019216D}"/>
                  </a:ext>
                </a:extLst>
              </p:cNvPr>
              <p:cNvSpPr txBox="1"/>
              <p:nvPr/>
            </p:nvSpPr>
            <p:spPr>
              <a:xfrm>
                <a:off x="7737544" y="3777231"/>
                <a:ext cx="16450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[−1      1]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7E55104-328D-F741-CE69-517AB0192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544" y="3777231"/>
                <a:ext cx="16450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2B177-EECF-3DE6-7AB1-E54A908B3E3E}"/>
                  </a:ext>
                </a:extLst>
              </p:cNvPr>
              <p:cNvSpPr txBox="1"/>
              <p:nvPr/>
            </p:nvSpPr>
            <p:spPr>
              <a:xfrm>
                <a:off x="6622968" y="4383839"/>
                <a:ext cx="4088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2B177-EECF-3DE6-7AB1-E54A908B3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68" y="4383839"/>
                <a:ext cx="408829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893AC-B1BC-3774-AC88-1C36880668EC}"/>
                  </a:ext>
                </a:extLst>
              </p:cNvPr>
              <p:cNvSpPr txBox="1"/>
              <p:nvPr/>
            </p:nvSpPr>
            <p:spPr>
              <a:xfrm>
                <a:off x="8636305" y="4764430"/>
                <a:ext cx="16450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[−1      1]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893AC-B1BC-3774-AC88-1C36880668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305" y="4764430"/>
                <a:ext cx="164500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2B5D1F-6943-72AC-AC5F-DF7CCF5AA326}"/>
                  </a:ext>
                </a:extLst>
              </p:cNvPr>
              <p:cNvSpPr txBox="1"/>
              <p:nvPr/>
            </p:nvSpPr>
            <p:spPr>
              <a:xfrm>
                <a:off x="6622968" y="3409277"/>
                <a:ext cx="4088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82B5D1F-6943-72AC-AC5F-DF7CCF5AA3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968" y="3409277"/>
                <a:ext cx="408829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787EFD-7D6E-E4ED-4CB8-B79B3E8B1E03}"/>
                  </a:ext>
                </a:extLst>
              </p:cNvPr>
              <p:cNvSpPr txBox="1"/>
              <p:nvPr/>
            </p:nvSpPr>
            <p:spPr>
              <a:xfrm>
                <a:off x="6723540" y="2407766"/>
                <a:ext cx="408829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A787EFD-7D6E-E4ED-4CB8-B79B3E8B1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540" y="2407766"/>
                <a:ext cx="4088299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E269F9D9-55DD-66A0-7E55-A5A566BA2D40}"/>
              </a:ext>
            </a:extLst>
          </p:cNvPr>
          <p:cNvSpPr/>
          <p:nvPr/>
        </p:nvSpPr>
        <p:spPr>
          <a:xfrm>
            <a:off x="6718971" y="2446649"/>
            <a:ext cx="1837573" cy="91403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3147DA-DB37-59D0-5D63-7088D80CF6A2}"/>
              </a:ext>
            </a:extLst>
          </p:cNvPr>
          <p:cNvSpPr/>
          <p:nvPr/>
        </p:nvSpPr>
        <p:spPr>
          <a:xfrm>
            <a:off x="7596497" y="3448369"/>
            <a:ext cx="1837573" cy="850720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C3EBFA3-6753-7941-1C2B-76380CD12442}"/>
              </a:ext>
            </a:extLst>
          </p:cNvPr>
          <p:cNvSpPr/>
          <p:nvPr/>
        </p:nvSpPr>
        <p:spPr>
          <a:xfrm>
            <a:off x="8556545" y="4422004"/>
            <a:ext cx="1724762" cy="850720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AC37A3-7B55-1570-C28E-416204805A77}"/>
                  </a:ext>
                </a:extLst>
              </p:cNvPr>
              <p:cNvSpPr txBox="1"/>
              <p:nvPr/>
            </p:nvSpPr>
            <p:spPr>
              <a:xfrm>
                <a:off x="5460882" y="5358401"/>
                <a:ext cx="58440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=[</m:t>
                    </m:r>
                    <m:sSub>
                      <m:sSubPr>
                        <m:ctrlP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rgbClr val="FF000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rgbClr val="00B0F0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3600" b="1" dirty="0">
                    <a:solidFill>
                      <a:schemeClr val="accent2">
                        <a:lumMod val="75000"/>
                      </a:schemeClr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3600" b="1" i="1" dirty="0" smtClean="0">
                            <a:solidFill>
                              <a:schemeClr val="accent2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dirty="0"/>
                  <a:t>…]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CAC37A3-7B55-1570-C28E-416204805A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882" y="5358401"/>
                <a:ext cx="5844036" cy="646331"/>
              </a:xfrm>
              <a:prstGeom prst="rect">
                <a:avLst/>
              </a:prstGeom>
              <a:blipFill>
                <a:blip r:embed="rId10"/>
                <a:stretch>
                  <a:fillRect t="-13208" r="-2088" b="-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6465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1369</TotalTime>
  <Words>633</Words>
  <Application>Microsoft Office PowerPoint</Application>
  <PresentationFormat>Widescreen</PresentationFormat>
  <Paragraphs>129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Cambria Math</vt:lpstr>
      <vt:lpstr>Office Theme</vt:lpstr>
      <vt:lpstr>Timeseries I</vt:lpstr>
      <vt:lpstr>Learning Objectives</vt:lpstr>
      <vt:lpstr>Is convolution important?</vt:lpstr>
      <vt:lpstr>Is convolution important?</vt:lpstr>
      <vt:lpstr>In the broadest sense:</vt:lpstr>
      <vt:lpstr>Using moving sum as an example</vt:lpstr>
      <vt:lpstr>Definition of Convolution</vt:lpstr>
      <vt:lpstr>Example 1</vt:lpstr>
      <vt:lpstr>Example 2: Finite-Differences</vt:lpstr>
      <vt:lpstr>The point-spread perspective</vt:lpstr>
      <vt:lpstr>Point spread as Spike-Responses</vt:lpstr>
      <vt:lpstr>The point-spread perspective</vt:lpstr>
      <vt:lpstr>Things to do with Kernels</vt:lpstr>
      <vt:lpstr>Demo: 2 ways to use convolution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39</cp:revision>
  <dcterms:created xsi:type="dcterms:W3CDTF">2024-10-07T23:05:23Z</dcterms:created>
  <dcterms:modified xsi:type="dcterms:W3CDTF">2024-10-08T21:54:39Z</dcterms:modified>
</cp:coreProperties>
</file>