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6" r:id="rId4"/>
    <p:sldId id="257" r:id="rId5"/>
    <p:sldId id="277" r:id="rId6"/>
    <p:sldId id="278" r:id="rId7"/>
    <p:sldId id="279" r:id="rId8"/>
    <p:sldId id="280" r:id="rId9"/>
    <p:sldId id="281" r:id="rId10"/>
    <p:sldId id="282" r:id="rId11"/>
    <p:sldId id="285" r:id="rId12"/>
    <p:sldId id="283" r:id="rId13"/>
    <p:sldId id="286" r:id="rId14"/>
    <p:sldId id="284" r:id="rId15"/>
    <p:sldId id="287" r:id="rId16"/>
    <p:sldId id="289" r:id="rId17"/>
    <p:sldId id="288" r:id="rId18"/>
    <p:sldId id="290" r:id="rId19"/>
    <p:sldId id="291" r:id="rId20"/>
    <p:sldId id="292" r:id="rId21"/>
    <p:sldId id="294" r:id="rId22"/>
    <p:sldId id="295" r:id="rId23"/>
    <p:sldId id="293" r:id="rId24"/>
    <p:sldId id="296" r:id="rId25"/>
    <p:sldId id="2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CACAB-806D-4BF1-ADC4-85AD6B28DC9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E7785-15F1-4370-93D6-ABD5151D0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7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E7785-15F1-4370-93D6-ABD5151D0B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9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E7785-15F1-4370-93D6-ABD5151D0B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C565-F0A3-CB28-9C4C-4DAFD258B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72142-DD76-011B-4A3F-C55684867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5966-73C6-70E2-8FE1-E3CCAC0F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DF28-A30F-4F07-9344-0C162239C6D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4C82A-B754-E105-18F1-E1E78DAC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9B129-8D7A-02B0-EBE2-F5FD3CC0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E3A1-5D0B-4640-AEED-AF7D969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4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89A0-719F-4D21-77E1-9C5A62E1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81DA5-0D5D-5ACF-78D0-2C32295F8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234AB-522E-C22C-4B19-A630BAEB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DF28-A30F-4F07-9344-0C162239C6D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2CE1-6545-2F25-AAB5-4085EA82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57DA4-DB1F-27B3-2936-92D45DAE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E3A1-5D0B-4640-AEED-AF7D969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49F44-0043-6A9E-9234-BC9BB0929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763C7-08CC-A9F3-645A-345081881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01E11-50BE-9D07-38ED-218FDBBB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DF28-A30F-4F07-9344-0C162239C6D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C629-FC2A-D045-DD00-2749E4B8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776E-6DA8-41E1-612F-12F575A0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E3A1-5D0B-4640-AEED-AF7D969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4BBC-3B5C-9EFB-529C-53EB2CC3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E978-21DF-F8AA-4B2B-EC853403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4C7A3-667F-3AF2-7F98-C2B31F22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DF28-A30F-4F07-9344-0C162239C6D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20EF-D315-D320-B0D3-5E0FB099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90E4-2CFA-28AA-7610-D2345F68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E3A1-5D0B-4640-AEED-AF7D969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7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BFCC-A82C-1225-9A24-6B05CD5D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AD18-1928-6071-8E19-F110100F2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D163-51D6-961E-F531-2EA01077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DF28-A30F-4F07-9344-0C162239C6D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9BE2-5A9D-3F68-7739-FF9DECB0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8B19-894D-B28C-978C-6EA38AAE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E3A1-5D0B-4640-AEED-AF7D969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8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4760-DC7D-7370-9CD0-F37336BF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ECA2-FE89-25C3-86DF-D3C99F8F1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E2BDF-D2AD-6F19-9647-2E2987A85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9C89D-D178-767E-B9C8-1CDE4534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DF28-A30F-4F07-9344-0C162239C6D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81333-BF16-7CF2-7828-70C559F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BEA47-F19F-497F-AD9A-700E9146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E3A1-5D0B-4640-AEED-AF7D969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3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8EE0-8AC7-6F89-B34A-8147BD02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E78B5-1E9E-EFFE-D58D-6248C13A6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5B0AB-BA38-5934-6B9B-11DECD624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51AC4-A25C-2452-3B39-6684CFC94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EF236-AAB8-14F5-D6F5-02704FFA6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05A06-0C8E-B122-1062-D93FE943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DF28-A30F-4F07-9344-0C162239C6D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A4598-7B4B-F797-B8E6-51D9EBE2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6C19A-C3C4-921C-5D89-6C74D292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E3A1-5D0B-4640-AEED-AF7D969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2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0019-610D-5E0B-8B15-3898EA6E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63CD1-725B-90B1-558F-AFA782D7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DF28-A30F-4F07-9344-0C162239C6D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3A13E-7490-2888-AB12-DE849571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E84B5-5937-9009-BBF0-272727C8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E3A1-5D0B-4640-AEED-AF7D969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2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18BDE-3BCA-23CF-32DB-7531CAA4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DF28-A30F-4F07-9344-0C162239C6D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F07FB-3F98-53A1-CBA0-253C78D1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A5934-76B8-53BD-6C35-A140EC19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E3A1-5D0B-4640-AEED-AF7D969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98CF-5341-F61F-9C5D-98AEA831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8809-D726-BBD6-971B-34CFBD02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AA694-8741-0A3E-1360-429A24566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5CD9-6063-D5A4-30F7-14A6FAB6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DF28-A30F-4F07-9344-0C162239C6D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5CDA-33E2-38BC-763E-B6E632CD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BEF54-EB87-F0C9-433D-1553A25F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E3A1-5D0B-4640-AEED-AF7D969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A1D9-4295-0AE0-12DD-9A766F40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41513-535F-F4CC-C9AD-AE20CA1A1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227B-FCE3-3467-D6A9-529A60587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5535F-1EB0-E7C5-8D5A-259C6922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DF28-A30F-4F07-9344-0C162239C6D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F050-2B6B-CAEF-8F1A-C1DB6356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3789B-B3BC-F5B3-0DC3-82C46FF4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E3A1-5D0B-4640-AEED-AF7D969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09800-AE81-523C-9ADE-60FDFAE6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A11E7-6804-134A-7CD5-170C258CE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5E7C-D8FC-0422-18C9-9308679F1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EEDF28-A30F-4F07-9344-0C162239C6D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460E9-6ADC-4372-8A0A-1F798FB22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6E645-57A2-DFBB-4EC7-8E046DBE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EE3A1-5D0B-4640-AEED-AF7D9693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42F0-352E-9488-F0AD-46A82DA3B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BASH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04396-65CE-70B1-CB40-99A30B5B8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11.15.24</a:t>
            </a:r>
          </a:p>
        </p:txBody>
      </p:sp>
    </p:spTree>
    <p:extLst>
      <p:ext uri="{BB962C8B-B14F-4D97-AF65-F5344CB8AC3E}">
        <p14:creationId xmlns:p14="http://schemas.microsoft.com/office/powerpoint/2010/main" val="327382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7C0D-27E6-8E26-4D36-3EEFD571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EC1A-FC97-9CBC-ED26-FA72CEF4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want to find the folders and the empty-files in a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I’ll return the names of empty files (1 per line) and specify if it is a folder if it is a empty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I’ll write this as a shell-script with one argument (the base directory)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Empty_File</a:t>
            </a:r>
            <a:r>
              <a:rPr lang="en-US" dirty="0"/>
              <a:t>: abc.txt</a:t>
            </a:r>
          </a:p>
          <a:p>
            <a:pPr marL="0" indent="0">
              <a:buNone/>
            </a:pPr>
            <a:r>
              <a:rPr lang="en-US" dirty="0"/>
              <a:t>Directory: spam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14340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828D-574B-59B9-2C50-80666F80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commands for this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B07E-847E-7C69-A4C9-9A6583D5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-f filename	exists, is not a directory</a:t>
            </a:r>
          </a:p>
          <a:p>
            <a:pPr marL="0" indent="0">
              <a:buNone/>
            </a:pPr>
            <a:r>
              <a:rPr lang="en-US" sz="3200" dirty="0"/>
              <a:t>-d filename	exists, is a directory</a:t>
            </a:r>
          </a:p>
          <a:p>
            <a:pPr marL="0" indent="0">
              <a:buNone/>
            </a:pPr>
            <a:r>
              <a:rPr lang="en-US" sz="3200" dirty="0"/>
              <a:t>-s filename	exists, has size greater than zero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$(ls)		The parentheses here capture the output of ls</a:t>
            </a:r>
          </a:p>
          <a:p>
            <a:pPr marL="0" indent="0">
              <a:buNone/>
            </a:pPr>
            <a:r>
              <a:rPr lang="en-US" sz="3200" dirty="0"/>
              <a:t>		--this is called a subshell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bDir</a:t>
            </a:r>
            <a:r>
              <a:rPr lang="en-US" sz="3200" dirty="0"/>
              <a:t>=${1</a:t>
            </a:r>
            <a:r>
              <a:rPr lang="en-US" sz="3200" b="1" dirty="0"/>
              <a:t>:-</a:t>
            </a:r>
            <a:r>
              <a:rPr lang="en-US" sz="3200" dirty="0"/>
              <a:t>"."}	This sets the default value of position-					argument 1 as "." (i.e. cd) and stores as </a:t>
            </a:r>
            <a:r>
              <a:rPr lang="en-US" sz="3200" dirty="0" err="1"/>
              <a:t>bDir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472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345F729-754D-6E2E-28E1-0E455BEB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985"/>
            <a:ext cx="11651226" cy="63360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5574B8-E000-C196-DEF1-798423DFBCD9}"/>
              </a:ext>
            </a:extLst>
          </p:cNvPr>
          <p:cNvSpPr/>
          <p:nvPr/>
        </p:nvSpPr>
        <p:spPr>
          <a:xfrm>
            <a:off x="879987" y="2212258"/>
            <a:ext cx="10289457" cy="402630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467D4-2FCF-9731-B742-11DD1FBDD62C}"/>
              </a:ext>
            </a:extLst>
          </p:cNvPr>
          <p:cNvSpPr/>
          <p:nvPr/>
        </p:nvSpPr>
        <p:spPr>
          <a:xfrm>
            <a:off x="1809132" y="2871018"/>
            <a:ext cx="9173500" cy="16321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B94859-6588-58DD-0549-447BFD0B6683}"/>
              </a:ext>
            </a:extLst>
          </p:cNvPr>
          <p:cNvSpPr/>
          <p:nvPr/>
        </p:nvSpPr>
        <p:spPr>
          <a:xfrm>
            <a:off x="0" y="1111041"/>
            <a:ext cx="3362632" cy="60960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5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59D6-E369-1871-2227-902998F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AA8F-61DC-E829-4B11-AA7B2E7B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351338"/>
          </a:xfrm>
        </p:spPr>
        <p:txBody>
          <a:bodyPr/>
          <a:lstStyle/>
          <a:p>
            <a:r>
              <a:rPr lang="en-US" dirty="0"/>
              <a:t>Pipelines take the output of one command and pass it to a new one</a:t>
            </a:r>
          </a:p>
          <a:p>
            <a:pPr marL="0" indent="0">
              <a:buNone/>
            </a:pPr>
            <a:r>
              <a:rPr lang="en-US" dirty="0"/>
              <a:t>Format is:</a:t>
            </a:r>
          </a:p>
          <a:p>
            <a:pPr marL="0" indent="0">
              <a:buNone/>
            </a:pPr>
            <a:r>
              <a:rPr lang="en-US" dirty="0"/>
              <a:t>comm1 </a:t>
            </a:r>
            <a:r>
              <a:rPr lang="en-US" b="1" dirty="0"/>
              <a:t>| </a:t>
            </a:r>
            <a:r>
              <a:rPr lang="en-US" dirty="0"/>
              <a:t>comm2 </a:t>
            </a:r>
            <a:r>
              <a:rPr lang="en-US" b="1" dirty="0"/>
              <a:t>| </a:t>
            </a:r>
            <a:r>
              <a:rPr lang="en-US" dirty="0"/>
              <a:t>comm3….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some commands allow pipes (but any script will)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A2756B-2D29-0EF1-3B84-269A0CCD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620" y="3819218"/>
            <a:ext cx="2238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4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92C4-9F53-082C-5303-3913D192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Pipeline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0334-D792-7FC7-C294-99124FF0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wc</a:t>
            </a:r>
            <a:r>
              <a:rPr lang="en-US" dirty="0"/>
              <a:t>	word-count returned as lines words characters (3 outputs)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paste</a:t>
            </a:r>
            <a:r>
              <a:rPr lang="en-US" dirty="0"/>
              <a:t>		Joins text horizontally (takes multiple files) similar to cat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sort</a:t>
            </a:r>
            <a:r>
              <a:rPr lang="en-US" dirty="0"/>
              <a:t> (-n = alphanumeric, -r = reverse, -u = remove duplicates)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uniq</a:t>
            </a:r>
            <a:r>
              <a:rPr lang="en-US" dirty="0"/>
              <a:t>	removes repeat lines (after sorting)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53DE-BEC1-268E-10B1-17BFC269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43EB-25F6-3E04-599C-AF0C200A5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number of files/folders in a directory</a:t>
            </a:r>
          </a:p>
          <a:p>
            <a:pPr marL="0" indent="0">
              <a:buNone/>
            </a:pPr>
            <a:r>
              <a:rPr lang="en-US" b="1" dirty="0" err="1"/>
              <a:t>ls|wc</a:t>
            </a:r>
            <a:r>
              <a:rPr lang="en-US" b="1" dirty="0"/>
              <a:t> –l</a:t>
            </a:r>
            <a:r>
              <a:rPr lang="en-US" dirty="0"/>
              <a:t>	(-l means only return line-count)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a file, sort by order and remove duplicate lines</a:t>
            </a:r>
          </a:p>
          <a:p>
            <a:pPr marL="0" indent="0">
              <a:buNone/>
            </a:pPr>
            <a:r>
              <a:rPr lang="en-US" b="1" dirty="0"/>
              <a:t>cat </a:t>
            </a:r>
            <a:r>
              <a:rPr lang="en-US" dirty="0" err="1"/>
              <a:t>filename</a:t>
            </a:r>
            <a:r>
              <a:rPr lang="en-US" b="1" dirty="0" err="1"/>
              <a:t>|sort</a:t>
            </a:r>
            <a:r>
              <a:rPr lang="en-US" b="1" dirty="0"/>
              <a:t> –nu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891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C309-3D64-E4F3-053B-E346A1D7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F321-F2E4-9925-D265-7CC338D6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819" cy="4351338"/>
          </a:xfrm>
        </p:spPr>
        <p:txBody>
          <a:bodyPr/>
          <a:lstStyle/>
          <a:p>
            <a:r>
              <a:rPr lang="en-US" dirty="0"/>
              <a:t>Create two text files with some overlapping lines in a new folder</a:t>
            </a:r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bashTest;cd</a:t>
            </a:r>
            <a:r>
              <a:rPr lang="en-US" dirty="0"/>
              <a:t> </a:t>
            </a:r>
            <a:r>
              <a:rPr lang="en-US" dirty="0" err="1"/>
              <a:t>bashTest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 -e "</a:t>
            </a:r>
            <a:r>
              <a:rPr lang="pt-BR" dirty="0" err="1"/>
              <a:t>foo</a:t>
            </a:r>
            <a:r>
              <a:rPr lang="pt-BR" dirty="0"/>
              <a:t>\</a:t>
            </a:r>
            <a:r>
              <a:rPr lang="pt-BR" dirty="0" err="1"/>
              <a:t>nbar</a:t>
            </a:r>
            <a:r>
              <a:rPr lang="pt-BR" dirty="0"/>
              <a:t>"&gt;tmp1.txt;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-e "spam\</a:t>
            </a:r>
            <a:r>
              <a:rPr lang="en-US" dirty="0" err="1"/>
              <a:t>nbar</a:t>
            </a:r>
            <a:r>
              <a:rPr lang="en-US" dirty="0"/>
              <a:t>\</a:t>
            </a:r>
            <a:r>
              <a:rPr lang="en-US" dirty="0" err="1"/>
              <a:t>nkale</a:t>
            </a:r>
            <a:r>
              <a:rPr lang="en-US" dirty="0"/>
              <a:t>"&gt;tmp2.txt;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pipeline that returns the number of unique items between all lists (one line)</a:t>
            </a:r>
          </a:p>
        </p:txBody>
      </p:sp>
    </p:spTree>
    <p:extLst>
      <p:ext uri="{BB962C8B-B14F-4D97-AF65-F5344CB8AC3E}">
        <p14:creationId xmlns:p14="http://schemas.microsoft.com/office/powerpoint/2010/main" val="71024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A32A9-6383-A315-F4BB-FE4387675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57A8-5D83-25A1-DA25-470F6F1F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B893-90CE-1642-2802-71AD9600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commands need the incoming pipe to be converted to an argument using </a:t>
            </a:r>
            <a:r>
              <a:rPr lang="en-US" dirty="0" err="1"/>
              <a:t>xargs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 want to create a directory based upon two text files:</a:t>
            </a:r>
          </a:p>
          <a:p>
            <a:pPr marL="0" indent="0">
              <a:buNone/>
            </a:pPr>
            <a:r>
              <a:rPr lang="en-US" dirty="0"/>
              <a:t>foldersToMake.txt and filesToMake.txt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cat</a:t>
            </a:r>
            <a:r>
              <a:rPr lang="en-US" dirty="0"/>
              <a:t> </a:t>
            </a:r>
            <a:r>
              <a:rPr lang="en-US" dirty="0" err="1"/>
              <a:t>foldersToMake.txt|</a:t>
            </a:r>
            <a:r>
              <a:rPr lang="en-US" b="1" dirty="0" err="1"/>
              <a:t>xargs</a:t>
            </a:r>
            <a:r>
              <a:rPr lang="en-US" b="1" dirty="0"/>
              <a:t> </a:t>
            </a:r>
            <a:r>
              <a:rPr lang="en-US" b="1" dirty="0" err="1"/>
              <a:t>mkdir</a:t>
            </a:r>
            <a:r>
              <a:rPr lang="en-US" b="1" dirty="0"/>
              <a:t> -p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cat </a:t>
            </a:r>
            <a:r>
              <a:rPr lang="en-US" dirty="0" err="1"/>
              <a:t>foldersToMake.txt|</a:t>
            </a:r>
            <a:r>
              <a:rPr lang="en-US" b="1" dirty="0" err="1"/>
              <a:t>xargs</a:t>
            </a:r>
            <a:r>
              <a:rPr lang="en-US" b="1" dirty="0"/>
              <a:t> touch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04255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E201-7831-5DA6-9B63-78285036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5072-E751-26C4-9BE1-EC659ABE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For directories</a:t>
            </a:r>
          </a:p>
          <a:p>
            <a:r>
              <a:rPr lang="en-US" sz="3200" b="1" dirty="0"/>
              <a:t>find</a:t>
            </a:r>
            <a:r>
              <a:rPr lang="en-US" sz="3200" dirty="0"/>
              <a:t> identifies files/folders based on criteria</a:t>
            </a:r>
          </a:p>
          <a:p>
            <a:pPr marL="0" indent="0">
              <a:buNone/>
            </a:pPr>
            <a:r>
              <a:rPr lang="en-US" sz="3200" b="1" dirty="0"/>
              <a:t>	-name</a:t>
            </a:r>
            <a:r>
              <a:rPr lang="en-US" sz="3200" dirty="0"/>
              <a:t>:</a:t>
            </a:r>
            <a:r>
              <a:rPr lang="en-US" sz="3200" b="1" dirty="0"/>
              <a:t> </a:t>
            </a:r>
            <a:r>
              <a:rPr lang="en-US" sz="3200" dirty="0"/>
              <a:t>find -name "*.txt" finds text files in cd</a:t>
            </a:r>
          </a:p>
          <a:p>
            <a:pPr marL="0" indent="0">
              <a:buNone/>
            </a:pPr>
            <a:r>
              <a:rPr lang="en-US" sz="3200" b="1" dirty="0"/>
              <a:t>	-</a:t>
            </a:r>
            <a:r>
              <a:rPr lang="en-US" sz="3200" b="1" dirty="0" err="1"/>
              <a:t>mtime</a:t>
            </a:r>
            <a:r>
              <a:rPr lang="en-US" sz="3200" dirty="0"/>
              <a:t>: find -</a:t>
            </a:r>
            <a:r>
              <a:rPr lang="en-US" sz="3200" dirty="0" err="1"/>
              <a:t>mtime</a:t>
            </a:r>
            <a:r>
              <a:rPr lang="en-US" sz="3200" dirty="0"/>
              <a:t> -7    find files modified within 7 				days of today (+7 for older than 7 days)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82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7E-4A6B-AE35-B4E6-16E5EDFA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6363-B817-B7D4-D0E6-7F8E3AEDD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and return lines by delimiter (-f) or position (-c)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CE073-BC54-94E6-FEF0-F23F5DD6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3" y="2829258"/>
            <a:ext cx="4023709" cy="3482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97406-FDB6-E222-9FAA-DD152AD2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68"/>
          <a:stretch/>
        </p:blipFill>
        <p:spPr>
          <a:xfrm>
            <a:off x="5160533" y="3192557"/>
            <a:ext cx="2057578" cy="3152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9DA4CD-2B53-7681-F3BC-4638E156F19F}"/>
              </a:ext>
            </a:extLst>
          </p:cNvPr>
          <p:cNvSpPr txBox="1"/>
          <p:nvPr/>
        </p:nvSpPr>
        <p:spPr>
          <a:xfrm>
            <a:off x="4861909" y="2536870"/>
            <a:ext cx="5747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bash </a:t>
            </a:r>
            <a:r>
              <a:rPr lang="en-US" sz="3200" dirty="0" err="1"/>
              <a:t>testEmpty.sh|cut</a:t>
            </a:r>
            <a:r>
              <a:rPr lang="en-US" sz="3200" dirty="0"/>
              <a:t> -d ":" -f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BC0287-3DAB-0AC5-1272-6C3B6BF01861}"/>
              </a:ext>
            </a:extLst>
          </p:cNvPr>
          <p:cNvSpPr/>
          <p:nvPr/>
        </p:nvSpPr>
        <p:spPr>
          <a:xfrm>
            <a:off x="8930639" y="3011424"/>
            <a:ext cx="906697" cy="181133"/>
          </a:xfrm>
          <a:prstGeom prst="rect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22629-D5B5-1CB1-7D7B-0F598240EE85}"/>
              </a:ext>
            </a:extLst>
          </p:cNvPr>
          <p:cNvSpPr/>
          <p:nvPr/>
        </p:nvSpPr>
        <p:spPr>
          <a:xfrm>
            <a:off x="9883056" y="3012725"/>
            <a:ext cx="906697" cy="181133"/>
          </a:xfrm>
          <a:prstGeom prst="rect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5BB984-5C0F-2437-AF6B-404053BEC08E}"/>
              </a:ext>
            </a:extLst>
          </p:cNvPr>
          <p:cNvCxnSpPr>
            <a:stCxn id="11" idx="2"/>
          </p:cNvCxnSpPr>
          <p:nvPr/>
        </p:nvCxnSpPr>
        <p:spPr>
          <a:xfrm flipH="1">
            <a:off x="8839200" y="3192557"/>
            <a:ext cx="544788" cy="6616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F3C6D0-1D60-8430-A047-723EF99FE490}"/>
              </a:ext>
            </a:extLst>
          </p:cNvPr>
          <p:cNvSpPr txBox="1"/>
          <p:nvPr/>
        </p:nvSpPr>
        <p:spPr>
          <a:xfrm>
            <a:off x="7473696" y="38328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based upon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D091E6-7DC3-56F4-EC03-E6A242EC0FE2}"/>
              </a:ext>
            </a:extLst>
          </p:cNvPr>
          <p:cNvSpPr txBox="1"/>
          <p:nvPr/>
        </p:nvSpPr>
        <p:spPr>
          <a:xfrm>
            <a:off x="8839200" y="4445595"/>
            <a:ext cx="278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me the first “column”</a:t>
            </a:r>
          </a:p>
          <a:p>
            <a:r>
              <a:rPr lang="en-US" dirty="0"/>
              <a:t>(field) after splitting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7CD441-FC60-B121-AC72-7E8C337DDD6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026755" y="3193858"/>
            <a:ext cx="309650" cy="12504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ABDF-3BD5-7E62-9EFC-7900C44D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BASH commands (for ref.)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DAD40-8FE9-A4F9-F8BC-527924CF89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cd	</a:t>
            </a:r>
            <a:r>
              <a:rPr lang="en-US" dirty="0"/>
              <a:t>	change directory</a:t>
            </a:r>
          </a:p>
          <a:p>
            <a:r>
              <a:rPr lang="en-US" b="1" dirty="0" err="1"/>
              <a:t>pwd</a:t>
            </a:r>
            <a:r>
              <a:rPr lang="en-US" b="1" dirty="0"/>
              <a:t>	</a:t>
            </a:r>
            <a:r>
              <a:rPr lang="en-US" dirty="0"/>
              <a:t>	print working dir.</a:t>
            </a:r>
          </a:p>
          <a:p>
            <a:r>
              <a:rPr lang="en-US" b="1" dirty="0"/>
              <a:t>echo</a:t>
            </a:r>
            <a:r>
              <a:rPr lang="en-US" dirty="0"/>
              <a:t>	print</a:t>
            </a:r>
          </a:p>
          <a:p>
            <a:r>
              <a:rPr lang="en-US" b="1" dirty="0"/>
              <a:t>mv	</a:t>
            </a:r>
            <a:r>
              <a:rPr lang="en-US" dirty="0"/>
              <a:t>	move</a:t>
            </a:r>
          </a:p>
          <a:p>
            <a:r>
              <a:rPr lang="en-US" b="1" dirty="0"/>
              <a:t>cp	</a:t>
            </a:r>
            <a:r>
              <a:rPr lang="en-US" dirty="0"/>
              <a:t>	copy</a:t>
            </a:r>
          </a:p>
          <a:p>
            <a:r>
              <a:rPr lang="en-US" b="1" dirty="0"/>
              <a:t>ls	</a:t>
            </a:r>
            <a:r>
              <a:rPr lang="en-US" dirty="0"/>
              <a:t>	list contents</a:t>
            </a:r>
          </a:p>
          <a:p>
            <a:r>
              <a:rPr lang="en-US" b="1" dirty="0" err="1"/>
              <a:t>mkdir</a:t>
            </a:r>
            <a:r>
              <a:rPr lang="en-US" dirty="0"/>
              <a:t>	make directory</a:t>
            </a:r>
          </a:p>
          <a:p>
            <a:r>
              <a:rPr lang="en-US" b="1" dirty="0"/>
              <a:t>unset</a:t>
            </a:r>
            <a:r>
              <a:rPr lang="en-US" dirty="0"/>
              <a:t>	remove a value from 		array</a:t>
            </a:r>
          </a:p>
          <a:p>
            <a:r>
              <a:rPr lang="en-US" b="1" dirty="0"/>
              <a:t>cat</a:t>
            </a:r>
            <a:r>
              <a:rPr lang="en-US" dirty="0"/>
              <a:t>		read file(s) or 			combine. Write text</a:t>
            </a:r>
          </a:p>
          <a:p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C6DB6E-F275-67F8-F058-E7400C9B2D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&gt;	</a:t>
            </a:r>
            <a:r>
              <a:rPr lang="en-US" dirty="0"/>
              <a:t>	write to file</a:t>
            </a:r>
          </a:p>
          <a:p>
            <a:r>
              <a:rPr lang="en-US" b="1" dirty="0"/>
              <a:t>&gt;&gt;	</a:t>
            </a:r>
            <a:r>
              <a:rPr lang="en-US" dirty="0"/>
              <a:t>	append to file</a:t>
            </a:r>
          </a:p>
          <a:p>
            <a:r>
              <a:rPr lang="en-US" b="1" dirty="0"/>
              <a:t>rm	</a:t>
            </a:r>
            <a:r>
              <a:rPr lang="en-US" dirty="0"/>
              <a:t>	remove</a:t>
            </a:r>
          </a:p>
          <a:p>
            <a:r>
              <a:rPr lang="en-US" b="1" dirty="0"/>
              <a:t>touch</a:t>
            </a:r>
            <a:r>
              <a:rPr lang="en-US" dirty="0"/>
              <a:t>	make file</a:t>
            </a:r>
          </a:p>
          <a:p>
            <a:r>
              <a:rPr lang="en-US" b="1" dirty="0"/>
              <a:t>$	</a:t>
            </a:r>
            <a:r>
              <a:rPr lang="en-US" dirty="0"/>
              <a:t>	expand variable</a:t>
            </a:r>
          </a:p>
          <a:p>
            <a:r>
              <a:rPr lang="en-US" b="1" dirty="0"/>
              <a:t>#	</a:t>
            </a:r>
            <a:r>
              <a:rPr lang="en-US" dirty="0"/>
              <a:t>	comment or count</a:t>
            </a:r>
          </a:p>
          <a:p>
            <a:r>
              <a:rPr lang="en-US" b="1" dirty="0"/>
              <a:t>@</a:t>
            </a:r>
            <a:r>
              <a:rPr lang="en-US" dirty="0"/>
              <a:t>		all</a:t>
            </a:r>
          </a:p>
          <a:p>
            <a:r>
              <a:rPr lang="en-US" dirty="0"/>
              <a:t>!</a:t>
            </a:r>
            <a:r>
              <a:rPr lang="en-US" b="1" dirty="0"/>
              <a:t>		</a:t>
            </a:r>
            <a:r>
              <a:rPr lang="en-US" dirty="0"/>
              <a:t>array keys</a:t>
            </a:r>
          </a:p>
          <a:p>
            <a:r>
              <a:rPr lang="en-US" b="1" dirty="0"/>
              <a:t>#!/bin/bash</a:t>
            </a:r>
            <a:r>
              <a:rPr lang="en-US" dirty="0"/>
              <a:t>	“Shebang” </a:t>
            </a:r>
          </a:p>
          <a:p>
            <a:pPr marL="0" indent="0">
              <a:buNone/>
            </a:pPr>
            <a:r>
              <a:rPr lang="en-US" dirty="0"/>
              <a:t>		     (set shell to BASH)</a:t>
            </a:r>
          </a:p>
        </p:txBody>
      </p:sp>
    </p:spTree>
    <p:extLst>
      <p:ext uri="{BB962C8B-B14F-4D97-AF65-F5344CB8AC3E}">
        <p14:creationId xmlns:p14="http://schemas.microsoft.com/office/powerpoint/2010/main" val="379355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2C92-C38F-F1A2-B550-E5B44437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= get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6FCB-4A02-83FC-938F-C6436823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 finds text lines matching a pattern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many times does JFK appear in the flights_table.csv?</a:t>
            </a:r>
          </a:p>
          <a:p>
            <a:pPr marL="0" indent="0">
              <a:buNone/>
            </a:pPr>
            <a:r>
              <a:rPr lang="en-US" dirty="0"/>
              <a:t>	For # of lines use -c flag (or |</a:t>
            </a:r>
            <a:r>
              <a:rPr lang="en-US" dirty="0" err="1"/>
              <a:t>wc</a:t>
            </a:r>
            <a:r>
              <a:rPr lang="en-US" dirty="0"/>
              <a:t> –l pipe)</a:t>
            </a:r>
          </a:p>
          <a:p>
            <a:pPr marL="0" indent="0">
              <a:buNone/>
            </a:pPr>
            <a:r>
              <a:rPr lang="en-US" dirty="0"/>
              <a:t>		grep -c "JFK" flights_data.csv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can also search recursively adding the -r flag and specifying a folder</a:t>
            </a:r>
          </a:p>
        </p:txBody>
      </p:sp>
    </p:spTree>
    <p:extLst>
      <p:ext uri="{BB962C8B-B14F-4D97-AF65-F5344CB8AC3E}">
        <p14:creationId xmlns:p14="http://schemas.microsoft.com/office/powerpoint/2010/main" val="352459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F246-6178-E177-4E74-E8921947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= get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F238-83CE-6BA4-C916-743B77C78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-r flag lets you search recursively!!! (everything)</a:t>
            </a:r>
          </a:p>
          <a:p>
            <a:pPr marL="0" indent="0">
              <a:buNone/>
            </a:pPr>
            <a:r>
              <a:rPr lang="en-US" dirty="0"/>
              <a:t>-E = extended regex for spam or pizza</a:t>
            </a:r>
          </a:p>
          <a:p>
            <a:pPr marL="0" indent="0">
              <a:buNone/>
            </a:pPr>
            <a:r>
              <a:rPr lang="en-US" sz="3200" dirty="0"/>
              <a:t>How many times in this course have pizza or spam appeared in my code?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5DC1C5-B613-DFA6-412F-F6F86346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57040"/>
            <a:ext cx="8211515" cy="13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2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0592-8856-253F-0D38-F01BDF01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= get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AC1F-555B-D6D3-F615-E3F43F99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files contained spam or pizza?</a:t>
            </a:r>
          </a:p>
          <a:p>
            <a:pPr marL="0" indent="0">
              <a:buNone/>
            </a:pPr>
            <a:r>
              <a:rPr lang="en-US" dirty="0"/>
              <a:t>Report all matches from grep, cut at “:” and give left half (file-name) then remove duplicates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C91EE-5F58-3CE4-9AB3-D1C4CA49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944962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30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131E-8F92-8CDA-30AE-896AD94A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7720-BF40-6620-7118-5C6510C4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editor = find and replace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sed ‘s/pattern/replace’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 only first occurrence per line, add –g for every occurrence. </a:t>
            </a:r>
          </a:p>
        </p:txBody>
      </p:sp>
    </p:spTree>
    <p:extLst>
      <p:ext uri="{BB962C8B-B14F-4D97-AF65-F5344CB8AC3E}">
        <p14:creationId xmlns:p14="http://schemas.microsoft.com/office/powerpoint/2010/main" val="990234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07CB-FBD6-D673-07F6-2DB701FE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fix some pizza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FF7C-BFA2-3962-60DE-AD703520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Replace pie with pizza</a:t>
            </a:r>
          </a:p>
          <a:p>
            <a:pPr marL="0" indent="0">
              <a:buNone/>
            </a:pPr>
            <a:r>
              <a:rPr lang="en-US" dirty="0"/>
              <a:t>Replace “ u “ with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I’m going to make u, pie case invariant +I flag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41CFE-4636-87CB-C7E8-BA021757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66" y="2721573"/>
            <a:ext cx="7933107" cy="84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05E07-C257-DB65-B338-D49A8D95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4638203"/>
            <a:ext cx="10241280" cy="18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65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9E0F8-CAB5-996A-36AA-8642F58FD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D798-C73D-D807-92A4-5E3D47F8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B675-6EBA-ACCB-5BB7-5ABBD8FB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Logic/conditionals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processing grep/sed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2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C456-BF1B-225C-19B4-BCC473A7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 (reminder)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4B75-36F9-9D8F-2B45-D56AA2247E65}"/>
              </a:ext>
            </a:extLst>
          </p:cNvPr>
          <p:cNvSpPr txBox="1"/>
          <p:nvPr/>
        </p:nvSpPr>
        <p:spPr>
          <a:xfrm>
            <a:off x="838200" y="2251259"/>
            <a:ext cx="55045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for </a:t>
            </a:r>
            <a:r>
              <a:rPr lang="en-US" sz="4000" dirty="0" err="1"/>
              <a:t>var_name</a:t>
            </a:r>
            <a:r>
              <a:rPr lang="en-US" sz="4000" dirty="0"/>
              <a:t> </a:t>
            </a:r>
            <a:r>
              <a:rPr lang="en-US" sz="4000" b="1" dirty="0"/>
              <a:t>in </a:t>
            </a:r>
            <a:r>
              <a:rPr lang="en-US" sz="4000" dirty="0"/>
              <a:t>VALUES</a:t>
            </a:r>
          </a:p>
          <a:p>
            <a:r>
              <a:rPr lang="en-US" sz="4000" b="1" dirty="0"/>
              <a:t>do</a:t>
            </a:r>
          </a:p>
          <a:p>
            <a:r>
              <a:rPr lang="en-US" sz="4000" dirty="0"/>
              <a:t>	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b="1" dirty="0"/>
              <a:t>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4E9E3-9438-84CA-0D89-97E3E7D77D5F}"/>
              </a:ext>
            </a:extLst>
          </p:cNvPr>
          <p:cNvSpPr/>
          <p:nvPr/>
        </p:nvSpPr>
        <p:spPr>
          <a:xfrm>
            <a:off x="1504335" y="3470787"/>
            <a:ext cx="4591665" cy="19959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0C3AA5-AEA9-53ED-091F-9DCE4423FBE9}"/>
              </a:ext>
            </a:extLst>
          </p:cNvPr>
          <p:cNvSpPr/>
          <p:nvPr/>
        </p:nvSpPr>
        <p:spPr>
          <a:xfrm>
            <a:off x="4404852" y="2152804"/>
            <a:ext cx="1937868" cy="85586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4BC0DE-0435-EF0C-CF6C-5E4716D8849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342720" y="1757007"/>
            <a:ext cx="1230798" cy="82373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398CF-B80E-A3CE-1F67-9595736C105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42720" y="2580738"/>
            <a:ext cx="1118784" cy="1882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943D96-6571-73E1-25FE-E0B9979FFD9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42720" y="2580738"/>
            <a:ext cx="845000" cy="12240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9C22F2-E846-7493-F565-299395CC84EA}"/>
              </a:ext>
            </a:extLst>
          </p:cNvPr>
          <p:cNvSpPr txBox="1"/>
          <p:nvPr/>
        </p:nvSpPr>
        <p:spPr>
          <a:xfrm>
            <a:off x="7573518" y="1319852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val1 val2 val3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3DB6E-CCEC-66C0-5D97-B3380C574EBA}"/>
              </a:ext>
            </a:extLst>
          </p:cNvPr>
          <p:cNvSpPr txBox="1"/>
          <p:nvPr/>
        </p:nvSpPr>
        <p:spPr>
          <a:xfrm>
            <a:off x="7514184" y="2437946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${</a:t>
            </a:r>
            <a:r>
              <a:rPr lang="en-US" sz="3600" dirty="0" err="1"/>
              <a:t>val_array</a:t>
            </a:r>
            <a:r>
              <a:rPr lang="en-US" sz="3600" dirty="0"/>
              <a:t>[@]}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182D71-3637-0B0A-9BBF-3297B694226B}"/>
              </a:ext>
            </a:extLst>
          </p:cNvPr>
          <p:cNvSpPr txBox="1"/>
          <p:nvPr/>
        </p:nvSpPr>
        <p:spPr>
          <a:xfrm>
            <a:off x="7187720" y="3654311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{1..7}</a:t>
            </a:r>
          </a:p>
        </p:txBody>
      </p:sp>
    </p:spTree>
    <p:extLst>
      <p:ext uri="{BB962C8B-B14F-4D97-AF65-F5344CB8AC3E}">
        <p14:creationId xmlns:p14="http://schemas.microsoft.com/office/powerpoint/2010/main" val="21356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374D-1D36-0B73-741A-027A0620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BF6A-56F0-342B-C4CA-7BE09247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Logic/conditionals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processing grep/sed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0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AF9677-B195-4440-5823-509793ACC368}"/>
              </a:ext>
            </a:extLst>
          </p:cNvPr>
          <p:cNvSpPr/>
          <p:nvPr/>
        </p:nvSpPr>
        <p:spPr>
          <a:xfrm>
            <a:off x="432620" y="1963994"/>
            <a:ext cx="4414684" cy="27948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D7D64-A8E7-6D20-ACD9-581225FE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Logic=Exit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FB936-6CC3-DECB-815A-A3B9610D68FD}"/>
              </a:ext>
            </a:extLst>
          </p:cNvPr>
          <p:cNvSpPr txBox="1"/>
          <p:nvPr/>
        </p:nvSpPr>
        <p:spPr>
          <a:xfrm>
            <a:off x="1052051" y="2320874"/>
            <a:ext cx="27286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0=true</a:t>
            </a:r>
          </a:p>
          <a:p>
            <a:r>
              <a:rPr lang="en-US" sz="6000" b="1" dirty="0"/>
              <a:t>1=false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1EBF3-BF1A-374B-BCC5-0EC9836A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545" y="1963994"/>
            <a:ext cx="4567359" cy="29325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5D21C7-4FE7-2ECA-6726-D26B80F12836}"/>
              </a:ext>
            </a:extLst>
          </p:cNvPr>
          <p:cNvSpPr/>
          <p:nvPr/>
        </p:nvSpPr>
        <p:spPr>
          <a:xfrm>
            <a:off x="9163828" y="3795253"/>
            <a:ext cx="904406" cy="6587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4FBF5-E0E0-FE86-CF14-BC7D916C5428}"/>
              </a:ext>
            </a:extLst>
          </p:cNvPr>
          <p:cNvSpPr txBox="1"/>
          <p:nvPr/>
        </p:nvSpPr>
        <p:spPr>
          <a:xfrm>
            <a:off x="7672684" y="5517535"/>
            <a:ext cx="4122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get last exit status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6E1F57-DB52-E49F-F6C5-6F52DD7D4BD8}"/>
              </a:ext>
            </a:extLst>
          </p:cNvPr>
          <p:cNvCxnSpPr>
            <a:cxnSpLocks/>
          </p:cNvCxnSpPr>
          <p:nvPr/>
        </p:nvCxnSpPr>
        <p:spPr>
          <a:xfrm>
            <a:off x="9616031" y="4454014"/>
            <a:ext cx="0" cy="1189703"/>
          </a:xfrm>
          <a:prstGeom prst="line">
            <a:avLst/>
          </a:prstGeom>
          <a:ln w="571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56A2EC-7AED-5AC7-C41B-5907CE157EF4}"/>
              </a:ext>
            </a:extLst>
          </p:cNvPr>
          <p:cNvSpPr txBox="1"/>
          <p:nvPr/>
        </p:nvSpPr>
        <p:spPr>
          <a:xfrm>
            <a:off x="432620" y="4896505"/>
            <a:ext cx="5601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BASH thinks about False as something failing, so it uses exit codes (fail=1)</a:t>
            </a:r>
          </a:p>
        </p:txBody>
      </p:sp>
    </p:spTree>
    <p:extLst>
      <p:ext uri="{BB962C8B-B14F-4D97-AF65-F5344CB8AC3E}">
        <p14:creationId xmlns:p14="http://schemas.microsoft.com/office/powerpoint/2010/main" val="21446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E374-D9DB-8EA4-BF3D-08A120F8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err="1"/>
              <a:t>Logicals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F544-9B33-79A9-CD14-5D5E69CB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statements are evaluated using either “test” or brackets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[[</a:t>
            </a:r>
            <a:r>
              <a:rPr lang="en-US" dirty="0"/>
              <a:t> var1 operator var2 </a:t>
            </a:r>
            <a:r>
              <a:rPr lang="en-US" b="1" dirty="0"/>
              <a:t>]]		[[ ${</a:t>
            </a:r>
            <a:r>
              <a:rPr lang="en-US" dirty="0"/>
              <a:t>name</a:t>
            </a:r>
            <a:r>
              <a:rPr lang="en-US" b="1" dirty="0"/>
              <a:t>}</a:t>
            </a:r>
            <a:r>
              <a:rPr lang="en-US" dirty="0"/>
              <a:t> </a:t>
            </a:r>
            <a:r>
              <a:rPr lang="en-US" b="1" dirty="0"/>
              <a:t>== "</a:t>
            </a:r>
            <a:r>
              <a:rPr lang="en-US" dirty="0"/>
              <a:t>spam</a:t>
            </a:r>
            <a:r>
              <a:rPr lang="en-US" b="1" dirty="0"/>
              <a:t>" ]]</a:t>
            </a:r>
          </a:p>
          <a:p>
            <a:pPr marL="0" indent="0">
              <a:buNone/>
            </a:pPr>
            <a:r>
              <a:rPr lang="en-US" b="1" dirty="0"/>
              <a:t>test </a:t>
            </a:r>
            <a:r>
              <a:rPr lang="en-US" dirty="0"/>
              <a:t>var1 operator var2		</a:t>
            </a:r>
            <a:r>
              <a:rPr lang="en-US" b="1" dirty="0"/>
              <a:t>test ${</a:t>
            </a:r>
            <a:r>
              <a:rPr lang="en-US" dirty="0" err="1"/>
              <a:t>val</a:t>
            </a:r>
            <a:r>
              <a:rPr lang="en-US" b="1" dirty="0"/>
              <a:t>}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5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82384-CDF4-5737-E44F-160395A260AE}"/>
              </a:ext>
            </a:extLst>
          </p:cNvPr>
          <p:cNvSpPr txBox="1"/>
          <p:nvPr/>
        </p:nvSpPr>
        <p:spPr>
          <a:xfrm>
            <a:off x="6514311" y="2345203"/>
            <a:ext cx="1467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47D81-90EF-31DC-6D94-D45B74953967}"/>
              </a:ext>
            </a:extLst>
          </p:cNvPr>
          <p:cNvSpPr txBox="1"/>
          <p:nvPr/>
        </p:nvSpPr>
        <p:spPr>
          <a:xfrm>
            <a:off x="838200" y="4149213"/>
            <a:ext cx="3387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STRING</a:t>
            </a:r>
            <a:r>
              <a:rPr lang="en-US" sz="3200" dirty="0"/>
              <a:t>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93777-1C8D-544A-82EB-EF5F78879C97}"/>
              </a:ext>
            </a:extLst>
          </p:cNvPr>
          <p:cNvSpPr txBox="1"/>
          <p:nvPr/>
        </p:nvSpPr>
        <p:spPr>
          <a:xfrm>
            <a:off x="953729" y="4733988"/>
            <a:ext cx="98702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-z	length zero?   	&lt; or &gt;    less/greater than in alpha-order</a:t>
            </a:r>
          </a:p>
          <a:p>
            <a:r>
              <a:rPr lang="en-US" sz="2800" dirty="0"/>
              <a:t>-n	nonempty?</a:t>
            </a:r>
          </a:p>
          <a:p>
            <a:r>
              <a:rPr lang="en-US" sz="2800" dirty="0"/>
              <a:t>==	equality</a:t>
            </a:r>
          </a:p>
          <a:p>
            <a:r>
              <a:rPr lang="en-US" sz="2800" dirty="0"/>
              <a:t>!=	not equal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780CD-9C70-BB21-8556-2F5C15950E93}"/>
              </a:ext>
            </a:extLst>
          </p:cNvPr>
          <p:cNvSpPr txBox="1"/>
          <p:nvPr/>
        </p:nvSpPr>
        <p:spPr>
          <a:xfrm>
            <a:off x="1097730" y="2377441"/>
            <a:ext cx="3109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Brackets are preferred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7A0CF9-9ACF-F9A4-C445-E1020350096D}"/>
              </a:ext>
            </a:extLst>
          </p:cNvPr>
          <p:cNvSpPr/>
          <p:nvPr/>
        </p:nvSpPr>
        <p:spPr>
          <a:xfrm>
            <a:off x="838200" y="2777372"/>
            <a:ext cx="8610600" cy="5847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87C13-812F-78F1-35B8-562506CD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6946-1C7E-D6C4-9720-EE1D599B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err="1"/>
              <a:t>Logicals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3E65-37EA-D3FC-9C94-D6C08072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[[</a:t>
            </a:r>
            <a:r>
              <a:rPr lang="en-US" dirty="0"/>
              <a:t> var1 operator var2 </a:t>
            </a:r>
            <a:r>
              <a:rPr lang="en-US" b="1" dirty="0"/>
              <a:t>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0274C-422D-AE66-DA6A-0CF0158A0C6A}"/>
              </a:ext>
            </a:extLst>
          </p:cNvPr>
          <p:cNvSpPr txBox="1"/>
          <p:nvPr/>
        </p:nvSpPr>
        <p:spPr>
          <a:xfrm>
            <a:off x="838200" y="4149213"/>
            <a:ext cx="3387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STRING</a:t>
            </a:r>
            <a:r>
              <a:rPr lang="en-US" sz="3200" dirty="0"/>
              <a:t>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2EA76-D20F-6EB2-A772-599CD9BFC2C0}"/>
              </a:ext>
            </a:extLst>
          </p:cNvPr>
          <p:cNvSpPr txBox="1"/>
          <p:nvPr/>
        </p:nvSpPr>
        <p:spPr>
          <a:xfrm>
            <a:off x="953729" y="4733988"/>
            <a:ext cx="29711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-z</a:t>
            </a:r>
            <a:r>
              <a:rPr lang="en-US" sz="2800" dirty="0"/>
              <a:t>	length zero?</a:t>
            </a:r>
          </a:p>
          <a:p>
            <a:r>
              <a:rPr lang="en-US" sz="2800" b="1" dirty="0"/>
              <a:t>-n</a:t>
            </a:r>
            <a:r>
              <a:rPr lang="en-US" sz="2800" dirty="0"/>
              <a:t>	nonempty?</a:t>
            </a:r>
          </a:p>
          <a:p>
            <a:r>
              <a:rPr lang="en-US" sz="2800" b="1" dirty="0"/>
              <a:t>==</a:t>
            </a:r>
            <a:r>
              <a:rPr lang="en-US" sz="2800" dirty="0"/>
              <a:t>	equality</a:t>
            </a:r>
          </a:p>
          <a:p>
            <a:r>
              <a:rPr lang="en-US" sz="2800" b="1" dirty="0"/>
              <a:t>!=</a:t>
            </a:r>
            <a:r>
              <a:rPr lang="en-US" sz="2800" dirty="0"/>
              <a:t>	not equal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9A20B1-1CE1-3928-FF2D-582014F3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66" y="3303078"/>
            <a:ext cx="6233128" cy="963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4E7FD-87D0-D4C1-32FB-4506C3B1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034" y="1897017"/>
            <a:ext cx="6735260" cy="6939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BA2481-6EAA-BAA5-3544-F40BFFBDAD46}"/>
              </a:ext>
            </a:extLst>
          </p:cNvPr>
          <p:cNvSpPr txBox="1"/>
          <p:nvPr/>
        </p:nvSpPr>
        <p:spPr>
          <a:xfrm>
            <a:off x="6359781" y="2846442"/>
            <a:ext cx="5208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second element empty? (True)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F00C5E-28F7-4701-B812-8D778152D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544" y="5043408"/>
            <a:ext cx="8003456" cy="8241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31A9C51-FCE4-847C-4D7B-8A3333B12173}"/>
              </a:ext>
            </a:extLst>
          </p:cNvPr>
          <p:cNvSpPr txBox="1"/>
          <p:nvPr/>
        </p:nvSpPr>
        <p:spPr>
          <a:xfrm>
            <a:off x="5361968" y="4576468"/>
            <a:ext cx="6240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Does first element begin with q? (False)</a:t>
            </a:r>
          </a:p>
        </p:txBody>
      </p:sp>
    </p:spTree>
    <p:extLst>
      <p:ext uri="{BB962C8B-B14F-4D97-AF65-F5344CB8AC3E}">
        <p14:creationId xmlns:p14="http://schemas.microsoft.com/office/powerpoint/2010/main" val="417049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B47A-F918-103F-0DBD-AA224189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err="1"/>
              <a:t>Logicals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97C1-CA3A-361F-5925-BEB59538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BASH is untyped, we use a different syntax to specify number-logic.</a:t>
            </a:r>
          </a:p>
          <a:p>
            <a:r>
              <a:rPr lang="en-US" b="1" dirty="0"/>
              <a:t>No</a:t>
            </a:r>
            <a:r>
              <a:rPr lang="en-US" dirty="0"/>
              <a:t> =, &lt;, &gt; 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F1102-8190-7AB5-7019-231DD0086954}"/>
              </a:ext>
            </a:extLst>
          </p:cNvPr>
          <p:cNvSpPr txBox="1"/>
          <p:nvPr/>
        </p:nvSpPr>
        <p:spPr>
          <a:xfrm>
            <a:off x="1081548" y="3775587"/>
            <a:ext cx="347184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-eq</a:t>
            </a:r>
            <a:r>
              <a:rPr lang="en-US" sz="3200" dirty="0"/>
              <a:t>	equal</a:t>
            </a:r>
          </a:p>
          <a:p>
            <a:r>
              <a:rPr lang="en-US" sz="3200" b="1" dirty="0"/>
              <a:t>-</a:t>
            </a:r>
            <a:r>
              <a:rPr lang="en-US" sz="3200" b="1" dirty="0" err="1"/>
              <a:t>lt</a:t>
            </a:r>
            <a:r>
              <a:rPr lang="en-US" sz="3200" dirty="0"/>
              <a:t>	less-than</a:t>
            </a:r>
          </a:p>
          <a:p>
            <a:r>
              <a:rPr lang="en-US" sz="3200" b="1" dirty="0"/>
              <a:t>-</a:t>
            </a:r>
            <a:r>
              <a:rPr lang="en-US" sz="3200" b="1" dirty="0" err="1"/>
              <a:t>gt</a:t>
            </a:r>
            <a:r>
              <a:rPr lang="en-US" sz="3200" dirty="0"/>
              <a:t>	greater-than</a:t>
            </a:r>
          </a:p>
          <a:p>
            <a:r>
              <a:rPr lang="en-US" sz="3200" b="1" dirty="0"/>
              <a:t>-le</a:t>
            </a:r>
            <a:r>
              <a:rPr lang="en-US" sz="3200" dirty="0"/>
              <a:t>	less/equal</a:t>
            </a:r>
          </a:p>
          <a:p>
            <a:r>
              <a:rPr lang="en-US" sz="3200" b="1" dirty="0"/>
              <a:t>-</a:t>
            </a:r>
            <a:r>
              <a:rPr lang="en-US" sz="3200" b="1" dirty="0" err="1"/>
              <a:t>ge</a:t>
            </a:r>
            <a:r>
              <a:rPr lang="en-US" sz="3200" dirty="0"/>
              <a:t>	greater/equal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E78E3-0406-B781-88F8-449E1D797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363" y="2437793"/>
            <a:ext cx="6735260" cy="693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062AF-6760-66F8-6721-09BDA6C8E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90" y="3805087"/>
            <a:ext cx="6909687" cy="2224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B4ABE1-3445-45FB-93A7-66A4B52CD17A}"/>
              </a:ext>
            </a:extLst>
          </p:cNvPr>
          <p:cNvSpPr txBox="1"/>
          <p:nvPr/>
        </p:nvSpPr>
        <p:spPr>
          <a:xfrm>
            <a:off x="5417574" y="6311900"/>
            <a:ext cx="615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#inv[@] counts the number of elements in inv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C8331-6BD0-9ABA-EDB8-F4C7F680B98F}"/>
              </a:ext>
            </a:extLst>
          </p:cNvPr>
          <p:cNvSpPr txBox="1"/>
          <p:nvPr/>
        </p:nvSpPr>
        <p:spPr>
          <a:xfrm>
            <a:off x="5107858" y="3390157"/>
            <a:ext cx="651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there more than one element? (True=0)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43F349-228B-50F1-8DFB-CEF04E18457A}"/>
              </a:ext>
            </a:extLst>
          </p:cNvPr>
          <p:cNvSpPr/>
          <p:nvPr/>
        </p:nvSpPr>
        <p:spPr>
          <a:xfrm>
            <a:off x="8711381" y="3805087"/>
            <a:ext cx="1012722" cy="5997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B011-E0AE-179B-55E7-89EAA963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D8F2-367A-77FB-B000-5A3CB8EB4A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if</a:t>
            </a:r>
            <a:r>
              <a:rPr lang="en-US" sz="3600" dirty="0"/>
              <a:t> [[ condition ]]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b="1" dirty="0"/>
              <a:t>then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fi</a:t>
            </a:r>
            <a:r>
              <a:rPr lang="en-US" sz="3600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93A2B-4972-0717-D722-02DB7324F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if </a:t>
            </a:r>
            <a:r>
              <a:rPr lang="en-US" dirty="0"/>
              <a:t>[[</a:t>
            </a:r>
            <a:r>
              <a:rPr lang="en-US" b="1" dirty="0"/>
              <a:t> </a:t>
            </a:r>
            <a:r>
              <a:rPr lang="en-US" dirty="0"/>
              <a:t>cond1 ]]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 err="1"/>
              <a:t>elif</a:t>
            </a:r>
            <a:r>
              <a:rPr lang="en-US" dirty="0"/>
              <a:t> [[ cond2 ]]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else</a:t>
            </a:r>
            <a:r>
              <a:rPr lang="en-US" dirty="0"/>
              <a:t> [[ cond3 ]]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5CD4DA-EA8A-FEE0-1244-53966B6F44DE}"/>
              </a:ext>
            </a:extLst>
          </p:cNvPr>
          <p:cNvSpPr/>
          <p:nvPr/>
        </p:nvSpPr>
        <p:spPr>
          <a:xfrm>
            <a:off x="1809136" y="2910343"/>
            <a:ext cx="2172930" cy="4522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AADA70-FCC5-CED9-E3C9-D6EDA95DD19A}"/>
              </a:ext>
            </a:extLst>
          </p:cNvPr>
          <p:cNvSpPr/>
          <p:nvPr/>
        </p:nvSpPr>
        <p:spPr>
          <a:xfrm>
            <a:off x="7211961" y="2718621"/>
            <a:ext cx="2502310" cy="4178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E1F04-8776-EFA9-1C57-6FC6336DD614}"/>
              </a:ext>
            </a:extLst>
          </p:cNvPr>
          <p:cNvSpPr/>
          <p:nvPr/>
        </p:nvSpPr>
        <p:spPr>
          <a:xfrm>
            <a:off x="7211961" y="4136488"/>
            <a:ext cx="2502310" cy="4178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1CBD-F544-2035-A255-EE8DBFA2F374}"/>
              </a:ext>
            </a:extLst>
          </p:cNvPr>
          <p:cNvSpPr/>
          <p:nvPr/>
        </p:nvSpPr>
        <p:spPr>
          <a:xfrm>
            <a:off x="7211961" y="5058137"/>
            <a:ext cx="2502310" cy="4178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1127</Words>
  <Application>Microsoft Office PowerPoint</Application>
  <PresentationFormat>Widescreen</PresentationFormat>
  <Paragraphs>192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BASH II</vt:lpstr>
      <vt:lpstr>Quick Recap of BASH commands (for ref.)</vt:lpstr>
      <vt:lpstr>For-Loops (reminder)</vt:lpstr>
      <vt:lpstr>Learning Objectives</vt:lpstr>
      <vt:lpstr>BASH Logic=Exit Status</vt:lpstr>
      <vt:lpstr>Evaluating Logicals</vt:lpstr>
      <vt:lpstr>Evaluating Logicals</vt:lpstr>
      <vt:lpstr>Evaluating Logicals</vt:lpstr>
      <vt:lpstr>Conditional Blocks</vt:lpstr>
      <vt:lpstr>Example:</vt:lpstr>
      <vt:lpstr>Some useful commands for this example</vt:lpstr>
      <vt:lpstr>PowerPoint Presentation</vt:lpstr>
      <vt:lpstr>Pipelines</vt:lpstr>
      <vt:lpstr>Text Processing Pipeline Commands</vt:lpstr>
      <vt:lpstr>Example Pipelines</vt:lpstr>
      <vt:lpstr>Practice</vt:lpstr>
      <vt:lpstr>xargs</vt:lpstr>
      <vt:lpstr>Pattern Matching</vt:lpstr>
      <vt:lpstr>Cut</vt:lpstr>
      <vt:lpstr>grep = get regular expression</vt:lpstr>
      <vt:lpstr>grep = get regular expression</vt:lpstr>
      <vt:lpstr>grep = get regular expression</vt:lpstr>
      <vt:lpstr>sed</vt:lpstr>
      <vt:lpstr>Let’s fix some pizza grammar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Matthew</dc:creator>
  <cp:lastModifiedBy>Singh, Matthew</cp:lastModifiedBy>
  <cp:revision>130</cp:revision>
  <dcterms:created xsi:type="dcterms:W3CDTF">2024-11-14T16:31:14Z</dcterms:created>
  <dcterms:modified xsi:type="dcterms:W3CDTF">2024-11-15T19:53:08Z</dcterms:modified>
</cp:coreProperties>
</file>