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7" r:id="rId3"/>
    <p:sldId id="279" r:id="rId4"/>
    <p:sldId id="270" r:id="rId5"/>
    <p:sldId id="280" r:id="rId6"/>
    <p:sldId id="281" r:id="rId7"/>
    <p:sldId id="282" r:id="rId8"/>
    <p:sldId id="284" r:id="rId9"/>
    <p:sldId id="285" r:id="rId10"/>
    <p:sldId id="278" r:id="rId11"/>
    <p:sldId id="286" r:id="rId12"/>
    <p:sldId id="275" r:id="rId13"/>
    <p:sldId id="274" r:id="rId14"/>
    <p:sldId id="273" r:id="rId15"/>
    <p:sldId id="276" r:id="rId16"/>
    <p:sldId id="272" r:id="rId17"/>
    <p:sldId id="259" r:id="rId18"/>
    <p:sldId id="262" r:id="rId19"/>
    <p:sldId id="258" r:id="rId20"/>
    <p:sldId id="271" r:id="rId21"/>
    <p:sldId id="260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5" autoAdjust="0"/>
    <p:restoredTop sz="94660"/>
  </p:normalViewPr>
  <p:slideViewPr>
    <p:cSldViewPr snapToGrid="0">
      <p:cViewPr>
        <p:scale>
          <a:sx n="66" d="100"/>
          <a:sy n="66" d="100"/>
        </p:scale>
        <p:origin x="36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9693-78B1-4A82-84E6-DB04AD1BEEE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1522-B5E6-4EE0-97C7-2910853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9394B-3B3C-B134-CA5F-45A9104D3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4B933-87E0-564A-96BF-40D736989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C7FDF-98D0-6347-0488-32F12D1AC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B5CC-4D78-3C83-2406-686B04435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B1522-B5E6-4EE0-97C7-2910853D94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B1522-B5E6-4EE0-97C7-2910853D9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B1522-B5E6-4EE0-97C7-2910853D9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D939-F11F-381D-EB21-A47D7C5E2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DC187-B705-922C-8BD3-158F061F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57F6-87DC-9ACE-8A44-E9AF2AB8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CFA0-9905-EEC6-E570-F1978FB4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A852-72A3-4F78-6317-B90AE322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ACAE-009C-6BB6-1237-917D570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05DC9-F9F7-80D0-8365-100C69CBA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8AF6-8549-EF3C-A22B-3E152B70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97F5-316E-4926-26FE-627D0012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24BB-BD4C-F9C8-8A51-6A432731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BF501-8749-3A6B-3A48-2876B495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7F74-3B74-909C-E3C4-B76867C4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D82D-C895-6CF5-299F-78CD0483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0C56-EC06-3F78-FF31-532F1557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5E67-9CEE-63F4-BA33-C6B15B7E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E169-39AB-FD09-D0D8-4F396AB8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C300-A5C3-0B59-AA40-BFCC9780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C9BA-15CF-AA4C-A85A-97193585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A67D-60D5-DAE8-160F-83CFD722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6796-C2D1-BC62-3C02-4165123A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5B9-64E9-FCA8-2FDD-EF4FBED5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E888-BB95-BE6B-3495-775963E0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9BF2-5225-C5B9-059A-4FAAA90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3902-0E41-4D1C-2D28-BD02D556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8140-36E0-ABDA-2F53-97726E2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3DC-4471-D411-275C-E46F92EA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7E91-9984-9B32-268E-0B5EFB1B5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683D5-56FD-FABF-71D4-C15C43C1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3478-52F7-B342-EC20-DE8552A2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4A361-56F7-EC2E-D123-8993F51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781F1-7C4B-BBA9-8A4C-4B4B1B43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09B7-91C1-E495-D9EC-FA262922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ACED8-752E-E63F-79D9-9C434517A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85C4C-F991-BA82-31C0-93543B56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CEF66-9AC7-0C52-5803-6FF93D4A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0A0C4-186A-EEC3-C518-A7DE5AF2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F0916-65F2-F6AF-4AC9-F4B26230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64331-19F5-1CE6-72FD-CEB0FD6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B21EB-6CC9-CF8A-7EF0-6FB3665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B6A9-9B96-604B-F58E-CFF20491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F088-0DB6-6CBF-D53E-43C2ECB9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E76C3-95D4-AB75-1FB9-899BE9AB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5944E-E40B-8680-5643-93BDD948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0C3A2-B9CF-4571-28FC-B9E6E035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630EB-FC6A-358A-8680-54A559A9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0598-868C-1C6F-1AF6-F99C5CB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8BD1-FDA3-0824-1C43-ECE9DF7B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E959-4348-FE3F-524E-F7C8DC20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475E-186F-BD33-5BF4-6244F0E2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A697-77B3-B0EB-30BF-540E25B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AA031-885E-1EFF-6CEC-9AE7249D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7EFB-94A7-4FE8-52E1-7CA450C6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187D-E388-F12E-11D3-16BBF7F4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0A8A-3DF8-29E9-F55E-380540E14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275B-8022-CA95-C6D6-F414E902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9D7AB-14D5-7F8B-C650-BA61EAFF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64AC6-CC51-8A13-15A6-CD2815E7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3EEF-752A-1995-6B77-5E7AF839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E8CF4-0F14-84F7-E567-D0442B9C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0092-EA4C-4FDA-8D91-722F782C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966F-2379-26F9-0616-B8A8A1FE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F269E-068A-4053-86AC-2BCE166B3A6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A90E-FB01-7882-FCA7-8617F9CF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AED2-AC9D-BE74-7768-F4783828B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A4BFF-2EEB-42D2-917C-B7EC9741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6855E-7893-0749-7B65-E92BD3E7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32" y="2255529"/>
            <a:ext cx="6948668" cy="4602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F8F0CB-C7E5-450D-0A92-26DF82D05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900" y="1306789"/>
            <a:ext cx="4471852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Compilation, Docker &amp; Singularity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D497D-5F7C-5E4B-DAA3-8D3BC16B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57" y="3895449"/>
            <a:ext cx="2720009" cy="1655762"/>
          </a:xfrm>
        </p:spPr>
        <p:txBody>
          <a:bodyPr>
            <a:normAutofit/>
          </a:bodyPr>
          <a:lstStyle/>
          <a:p>
            <a:r>
              <a:rPr lang="en-US" sz="4000" dirty="0"/>
              <a:t>11.22.24</a:t>
            </a:r>
          </a:p>
        </p:txBody>
      </p:sp>
    </p:spTree>
    <p:extLst>
      <p:ext uri="{BB962C8B-B14F-4D97-AF65-F5344CB8AC3E}">
        <p14:creationId xmlns:p14="http://schemas.microsoft.com/office/powerpoint/2010/main" val="422567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E8FF-D519-5490-CE0A-67364BE8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Compilation: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DAAC1-7DAB-1D29-8AB2-CF3FF624CA9E}"/>
              </a:ext>
            </a:extLst>
          </p:cNvPr>
          <p:cNvSpPr txBox="1"/>
          <p:nvPr/>
        </p:nvSpPr>
        <p:spPr>
          <a:xfrm>
            <a:off x="291547" y="2940551"/>
            <a:ext cx="3710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print(“Hello World”)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BE730-5B0C-54E2-95D8-0B4E28527C59}"/>
              </a:ext>
            </a:extLst>
          </p:cNvPr>
          <p:cNvSpPr txBox="1"/>
          <p:nvPr/>
        </p:nvSpPr>
        <p:spPr>
          <a:xfrm>
            <a:off x="6611598" y="2830317"/>
            <a:ext cx="38430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(“Hello World”)</a:t>
            </a:r>
          </a:p>
          <a:p>
            <a:r>
              <a:rPr lang="en-US" sz="2400" dirty="0"/>
              <a:t>	return 0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53058-2F2D-6D9D-7453-2170FFD95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21" b="17187"/>
          <a:stretch/>
        </p:blipFill>
        <p:spPr>
          <a:xfrm>
            <a:off x="1216863" y="1690688"/>
            <a:ext cx="1360495" cy="1204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E213-377B-649F-BF27-0FD875913A1F}"/>
              </a:ext>
            </a:extLst>
          </p:cNvPr>
          <p:cNvSpPr txBox="1"/>
          <p:nvPr/>
        </p:nvSpPr>
        <p:spPr>
          <a:xfrm>
            <a:off x="838200" y="5634451"/>
            <a:ext cx="1065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474747"/>
                </a:solidFill>
                <a:effectLst/>
                <a:latin typeface="Google Sans"/>
              </a:rPr>
              <a:t>01001000 01100101 01101100 01101100 01101111 00100001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C5A5D-47FA-746E-F8E9-6EDA5BBA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67" y="1433517"/>
            <a:ext cx="1226209" cy="13794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6BC15-8FCA-8182-39F2-8EF51AABE3C4}"/>
              </a:ext>
            </a:extLst>
          </p:cNvPr>
          <p:cNvCxnSpPr>
            <a:cxnSpLocks/>
          </p:cNvCxnSpPr>
          <p:nvPr/>
        </p:nvCxnSpPr>
        <p:spPr>
          <a:xfrm>
            <a:off x="2763078" y="2228170"/>
            <a:ext cx="438315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B8D2A3-CDB9-6365-2FF4-BE6BE53933FC}"/>
              </a:ext>
            </a:extLst>
          </p:cNvPr>
          <p:cNvCxnSpPr>
            <a:cxnSpLocks/>
          </p:cNvCxnSpPr>
          <p:nvPr/>
        </p:nvCxnSpPr>
        <p:spPr>
          <a:xfrm>
            <a:off x="8160026" y="4629830"/>
            <a:ext cx="0" cy="100462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A7D3-EE35-0DB6-E5C5-E27670C26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FD252-CAA5-536B-4589-8786448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E2339-9AC9-4F90-31E7-345D5B01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modules as c  (</a:t>
            </a:r>
            <a:r>
              <a:rPr lang="en-US" dirty="0" err="1"/>
              <a:t>cimport</a:t>
            </a:r>
            <a:r>
              <a:rPr lang="en-US" dirty="0"/>
              <a:t>)</a:t>
            </a:r>
          </a:p>
          <a:p>
            <a:r>
              <a:rPr lang="en-US" b="1" dirty="0"/>
              <a:t>Everything </a:t>
            </a:r>
            <a:r>
              <a:rPr lang="en-US" dirty="0"/>
              <a:t>must have a declared type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func</a:t>
            </a:r>
            <a:r>
              <a:rPr lang="en-US" dirty="0"/>
              <a:t>(double var1, int var2….): </a:t>
            </a:r>
          </a:p>
          <a:p>
            <a:r>
              <a:rPr lang="en-US" dirty="0" err="1"/>
              <a:t>cdef</a:t>
            </a:r>
            <a:r>
              <a:rPr lang="en-US" dirty="0"/>
              <a:t> to declare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36183-83CA-8307-4617-8546C5F6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417"/>
          <a:stretch/>
        </p:blipFill>
        <p:spPr>
          <a:xfrm>
            <a:off x="838200" y="4048351"/>
            <a:ext cx="8250997" cy="24445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4B4E8F-0D0E-DEC0-D480-8ABA55C7568F}"/>
              </a:ext>
            </a:extLst>
          </p:cNvPr>
          <p:cNvSpPr/>
          <p:nvPr/>
        </p:nvSpPr>
        <p:spPr>
          <a:xfrm>
            <a:off x="1391682" y="5761283"/>
            <a:ext cx="844953" cy="73159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39112-F371-F96A-BE9B-59E633E054AD}"/>
              </a:ext>
            </a:extLst>
          </p:cNvPr>
          <p:cNvSpPr/>
          <p:nvPr/>
        </p:nvSpPr>
        <p:spPr>
          <a:xfrm>
            <a:off x="3250962" y="5029690"/>
            <a:ext cx="5639038" cy="81230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E75585-947D-00F4-53B3-ED074747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CD4F4-B4FE-6369-AAE0-77A7B018398D}"/>
                  </a:ext>
                </a:extLst>
              </p:cNvPr>
              <p:cNvSpPr txBox="1"/>
              <p:nvPr/>
            </p:nvSpPr>
            <p:spPr>
              <a:xfrm>
                <a:off x="8206744" y="2293632"/>
                <a:ext cx="3317703" cy="2910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Calculates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</a:rPr>
                  <a:t>Note: even indices </a:t>
                </a:r>
                <a:r>
                  <a:rPr lang="en-US" sz="2800" dirty="0" err="1">
                    <a:latin typeface="Cambria Math" panose="02040503050406030204" pitchFamily="18" charset="0"/>
                  </a:rPr>
                  <a:t>i,j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Cambria Math" panose="02040503050406030204" pitchFamily="18" charset="0"/>
                  </a:rPr>
                  <a:t>have to be declared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CCD4F4-B4FE-6369-AAE0-77A7B018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744" y="2293632"/>
                <a:ext cx="3317703" cy="2910220"/>
              </a:xfrm>
              <a:prstGeom prst="rect">
                <a:avLst/>
              </a:prstGeom>
              <a:blipFill>
                <a:blip r:embed="rId3"/>
                <a:stretch>
                  <a:fillRect l="-3676" t="-2092" r="-2757" b="-4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6155256-6534-4F85-A5A9-BF4F6678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3" y="1300480"/>
            <a:ext cx="7254987" cy="51923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E52FFE-9AD7-2299-D7DB-DD29937EC302}"/>
              </a:ext>
            </a:extLst>
          </p:cNvPr>
          <p:cNvSpPr/>
          <p:nvPr/>
        </p:nvSpPr>
        <p:spPr>
          <a:xfrm>
            <a:off x="1107440" y="2773680"/>
            <a:ext cx="4450080" cy="3962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0149-E154-7816-0B82-7552BB6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2664-004D-AC16-E385-A22D51E8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code as .pyx</a:t>
            </a:r>
          </a:p>
          <a:p>
            <a:r>
              <a:rPr lang="en-US" dirty="0"/>
              <a:t>You may need to use BASH to set this extension (rename with mv)</a:t>
            </a:r>
          </a:p>
          <a:p>
            <a:r>
              <a:rPr lang="en-US" dirty="0"/>
              <a:t>Create a </a:t>
            </a:r>
            <a:r>
              <a:rPr lang="en-US" dirty="0" err="1"/>
              <a:t>Cython</a:t>
            </a:r>
            <a:r>
              <a:rPr lang="en-US" dirty="0"/>
              <a:t> setup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5B93-D3B7-6CC5-A48A-2E04525F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676774" cy="31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C35338-824D-F4A2-04B4-D3FD18BA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by calling the 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9C6F1-97E8-AF18-DE48-908AF731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787"/>
            <a:ext cx="6599066" cy="57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DA51F-64BC-0D55-18CF-44AD1020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10146292" cy="13255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A57B1C-828D-372B-73E5-03EDEFCD58FF}"/>
              </a:ext>
            </a:extLst>
          </p:cNvPr>
          <p:cNvSpPr/>
          <p:nvPr/>
        </p:nvSpPr>
        <p:spPr>
          <a:xfrm>
            <a:off x="2083443" y="2465408"/>
            <a:ext cx="1608881" cy="9635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93FDD-7B89-7A3F-64F4-8809E128C7D6}"/>
              </a:ext>
            </a:extLst>
          </p:cNvPr>
          <p:cNvSpPr txBox="1"/>
          <p:nvPr/>
        </p:nvSpPr>
        <p:spPr>
          <a:xfrm>
            <a:off x="1466436" y="1816438"/>
            <a:ext cx="284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Setup file’s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8C89DD-8031-07B8-338B-0BFD3280CF46}"/>
              </a:ext>
            </a:extLst>
          </p:cNvPr>
          <p:cNvCxnSpPr>
            <a:cxnSpLocks/>
          </p:cNvCxnSpPr>
          <p:nvPr/>
        </p:nvCxnSpPr>
        <p:spPr>
          <a:xfrm>
            <a:off x="1452141" y="3383355"/>
            <a:ext cx="5787" cy="11156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3BDD56-4968-DDF3-FEA0-85E3FD5C4A4B}"/>
              </a:ext>
            </a:extLst>
          </p:cNvPr>
          <p:cNvSpPr txBox="1"/>
          <p:nvPr/>
        </p:nvSpPr>
        <p:spPr>
          <a:xfrm>
            <a:off x="1198034" y="6310312"/>
            <a:ext cx="8732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Notice the file names indicate OS and CPU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E24CB5-CC84-9BDE-22E9-890E23235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72" y="5842580"/>
            <a:ext cx="9243844" cy="5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444E-CCE2-5ADE-2409-14CB4464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with the original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01496-165A-99CF-D3D8-F752010D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106"/>
            <a:ext cx="12250376" cy="72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4BADB-5613-105F-E32A-2BC2E1DC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5282"/>
            <a:ext cx="3847706" cy="3616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59B47-7D21-37F8-AA00-555018A785E9}"/>
              </a:ext>
            </a:extLst>
          </p:cNvPr>
          <p:cNvSpPr txBox="1"/>
          <p:nvPr/>
        </p:nvSpPr>
        <p:spPr>
          <a:xfrm>
            <a:off x="4855821" y="3926949"/>
            <a:ext cx="4295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10x faster than </a:t>
            </a:r>
            <a:r>
              <a:rPr lang="en-US" sz="2800" dirty="0" err="1"/>
              <a:t>numPy</a:t>
            </a:r>
            <a:r>
              <a:rPr lang="en-US" sz="2800" dirty="0"/>
              <a:t>,</a:t>
            </a:r>
          </a:p>
          <a:p>
            <a:r>
              <a:rPr lang="en-US" sz="2800" dirty="0"/>
              <a:t>but only for small matrices</a:t>
            </a:r>
          </a:p>
          <a:p>
            <a:r>
              <a:rPr lang="en-US" sz="2800" dirty="0"/>
              <a:t>as I didn’t parallelize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AE780-87B7-DD9F-62B0-AD4D552C0B12}"/>
              </a:ext>
            </a:extLst>
          </p:cNvPr>
          <p:cNvSpPr/>
          <p:nvPr/>
        </p:nvSpPr>
        <p:spPr>
          <a:xfrm>
            <a:off x="668285" y="3085283"/>
            <a:ext cx="4187536" cy="5931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C7E-074F-4BF2-AC8D-EAACFF79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A758-A8C6-FA0D-7845-33BB352E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JIT compilation is low-effort, primarily benefits code with loops or other control-flow</a:t>
            </a:r>
          </a:p>
          <a:p>
            <a:endParaRPr lang="en-US" sz="3200" dirty="0"/>
          </a:p>
          <a:p>
            <a:r>
              <a:rPr lang="en-US" sz="3200" dirty="0" err="1"/>
              <a:t>Cython</a:t>
            </a:r>
            <a:r>
              <a:rPr lang="en-US" sz="3200" dirty="0"/>
              <a:t> speedups are much larger but take effort. Some libraries (NumPy) are already C, so speedup depends on context, data-size</a:t>
            </a:r>
          </a:p>
          <a:p>
            <a:endParaRPr lang="en-US" sz="3200" dirty="0"/>
          </a:p>
          <a:p>
            <a:r>
              <a:rPr lang="en-US" sz="3200" dirty="0"/>
              <a:t>Another module (</a:t>
            </a:r>
            <a:r>
              <a:rPr lang="en-US" sz="3200" dirty="0" err="1"/>
              <a:t>PyInstaller</a:t>
            </a:r>
            <a:r>
              <a:rPr lang="en-US" sz="3200" dirty="0"/>
              <a:t>) can produce executables (.exe) for stand-alone apps</a:t>
            </a:r>
          </a:p>
        </p:txBody>
      </p:sp>
    </p:spTree>
    <p:extLst>
      <p:ext uri="{BB962C8B-B14F-4D97-AF65-F5344CB8AC3E}">
        <p14:creationId xmlns:p14="http://schemas.microsoft.com/office/powerpoint/2010/main" val="118264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0788-541B-E835-C20E-022113C7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8E5D-EF8F-D5D9-17B2-DB84D339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966" cy="4351338"/>
          </a:xfrm>
        </p:spPr>
        <p:txBody>
          <a:bodyPr>
            <a:normAutofit/>
          </a:bodyPr>
          <a:lstStyle/>
          <a:p>
            <a:r>
              <a:rPr lang="en-US" dirty="0"/>
              <a:t>VMs simulate another computer</a:t>
            </a:r>
          </a:p>
          <a:p>
            <a:endParaRPr lang="en-US" dirty="0"/>
          </a:p>
          <a:p>
            <a:r>
              <a:rPr lang="en-US" dirty="0"/>
              <a:t>Hardware is partitioned to separate the main computer from 1+ virtual machines</a:t>
            </a:r>
          </a:p>
          <a:p>
            <a:r>
              <a:rPr lang="en-US" dirty="0"/>
              <a:t>Memory partition is physical (space)</a:t>
            </a:r>
          </a:p>
          <a:p>
            <a:r>
              <a:rPr lang="en-US" dirty="0"/>
              <a:t>CPU partition may just be access time</a:t>
            </a:r>
          </a:p>
          <a:p>
            <a:endParaRPr lang="en-US" dirty="0"/>
          </a:p>
          <a:p>
            <a:r>
              <a:rPr lang="en-US" dirty="0"/>
              <a:t>Full isolation, high overhead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892E2-F6A1-3B28-E829-DBD743AD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87" y="2008297"/>
            <a:ext cx="3592582" cy="28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89C1-FA27-2326-A666-980F427E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vs.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E6C4B-B4AD-838C-8CD3-EA330D76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6" t="12298" r="53725" b="12856"/>
          <a:stretch/>
        </p:blipFill>
        <p:spPr>
          <a:xfrm>
            <a:off x="2341782" y="2098600"/>
            <a:ext cx="3297858" cy="363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82402-043D-C273-901B-E397A51855BF}"/>
              </a:ext>
            </a:extLst>
          </p:cNvPr>
          <p:cNvSpPr txBox="1"/>
          <p:nvPr/>
        </p:nvSpPr>
        <p:spPr>
          <a:xfrm>
            <a:off x="190857" y="2840832"/>
            <a:ext cx="1707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Virtual</a:t>
            </a:r>
          </a:p>
          <a:p>
            <a:r>
              <a:rPr lang="en-US" sz="3200" dirty="0"/>
              <a:t>Machine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1D0ECF-0D7C-0BC1-44FD-CFB6CBDD9DA3}"/>
              </a:ext>
            </a:extLst>
          </p:cNvPr>
          <p:cNvSpPr/>
          <p:nvPr/>
        </p:nvSpPr>
        <p:spPr>
          <a:xfrm>
            <a:off x="1898376" y="2098600"/>
            <a:ext cx="443405" cy="26125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3855D94-DC92-5CB4-AC44-B4212E91A3A9}"/>
              </a:ext>
            </a:extLst>
          </p:cNvPr>
          <p:cNvSpPr/>
          <p:nvPr/>
        </p:nvSpPr>
        <p:spPr>
          <a:xfrm flipH="1">
            <a:off x="9257429" y="3343739"/>
            <a:ext cx="625625" cy="139586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5F784-93F9-53D4-7CDC-B178091BF927}"/>
              </a:ext>
            </a:extLst>
          </p:cNvPr>
          <p:cNvSpPr txBox="1"/>
          <p:nvPr/>
        </p:nvSpPr>
        <p:spPr>
          <a:xfrm>
            <a:off x="9972507" y="3679548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Container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025CD-C406-BDA1-7FE9-D8027C6A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88" t="34375" r="10763" b="12856"/>
          <a:stretch/>
        </p:blipFill>
        <p:spPr>
          <a:xfrm>
            <a:off x="5956012" y="3171967"/>
            <a:ext cx="3297858" cy="2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DF7-E824-C155-7AE0-1EF7FAF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vs. Singularity: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B463-D0AE-A597-4812-15995C34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much….except:</a:t>
            </a:r>
          </a:p>
          <a:p>
            <a:r>
              <a:rPr lang="en-US" u="sng" dirty="0"/>
              <a:t>Docker requires root (superuser) privileges, Singularity does not.</a:t>
            </a:r>
          </a:p>
          <a:p>
            <a:r>
              <a:rPr lang="en-US" dirty="0"/>
              <a:t>Docker came first but only admins can use on HPC due to privilege requirements</a:t>
            </a:r>
          </a:p>
          <a:p>
            <a:endParaRPr lang="en-US" dirty="0"/>
          </a:p>
          <a:p>
            <a:r>
              <a:rPr lang="en-US" dirty="0"/>
              <a:t>Docker was designed for regular users (bigger community)</a:t>
            </a:r>
          </a:p>
          <a:p>
            <a:r>
              <a:rPr lang="en-US" dirty="0"/>
              <a:t>Singularity is designed for HPC</a:t>
            </a:r>
          </a:p>
          <a:p>
            <a:r>
              <a:rPr lang="en-US" b="1" dirty="0"/>
              <a:t>Singularity can use docker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2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1178-3472-C3E0-8349-7D06E49A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1AE4-F781-38C5-D11B-DFE0BC5E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Compile?</a:t>
            </a:r>
          </a:p>
          <a:p>
            <a:endParaRPr lang="en-US" dirty="0"/>
          </a:p>
          <a:p>
            <a:r>
              <a:rPr lang="en-US" dirty="0"/>
              <a:t>Types of Compilation</a:t>
            </a:r>
          </a:p>
          <a:p>
            <a:endParaRPr lang="en-US" dirty="0"/>
          </a:p>
          <a:p>
            <a:r>
              <a:rPr lang="en-US" dirty="0"/>
              <a:t>Containerization</a:t>
            </a:r>
          </a:p>
          <a:p>
            <a:endParaRPr lang="en-US" dirty="0"/>
          </a:p>
          <a:p>
            <a:r>
              <a:rPr lang="en-US" dirty="0"/>
              <a:t>Docker &amp; Singularity</a:t>
            </a:r>
          </a:p>
        </p:txBody>
      </p:sp>
    </p:spTree>
    <p:extLst>
      <p:ext uri="{BB962C8B-B14F-4D97-AF65-F5344CB8AC3E}">
        <p14:creationId xmlns:p14="http://schemas.microsoft.com/office/powerpoint/2010/main" val="279977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1F13-0C77-41FB-62B3-609D5100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FYI—</a:t>
            </a:r>
            <a:r>
              <a:rPr lang="en-US" dirty="0" err="1"/>
              <a:t>Apptainer</a:t>
            </a:r>
            <a:r>
              <a:rPr lang="en-US" dirty="0"/>
              <a:t>=Singularity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F112-9696-AD08-D36D-B2F45DC7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was renamed “</a:t>
            </a:r>
            <a:r>
              <a:rPr lang="en-US" dirty="0" err="1"/>
              <a:t>Apptainer</a:t>
            </a:r>
            <a:r>
              <a:rPr lang="en-US" dirty="0"/>
              <a:t>” in 2021</a:t>
            </a:r>
          </a:p>
          <a:p>
            <a:endParaRPr lang="en-US" dirty="0"/>
          </a:p>
          <a:p>
            <a:r>
              <a:rPr lang="en-US" dirty="0"/>
              <a:t>There was a schism and Singularity </a:t>
            </a:r>
            <a:r>
              <a:rPr lang="en-US" dirty="0" err="1"/>
              <a:t>devs</a:t>
            </a:r>
            <a:r>
              <a:rPr lang="en-US" dirty="0"/>
              <a:t> split into </a:t>
            </a:r>
            <a:r>
              <a:rPr lang="en-US" dirty="0" err="1"/>
              <a:t>Apptainer</a:t>
            </a:r>
            <a:r>
              <a:rPr lang="en-US" dirty="0"/>
              <a:t> and </a:t>
            </a:r>
            <a:r>
              <a:rPr lang="en-US" dirty="0" err="1"/>
              <a:t>SingularityCE</a:t>
            </a:r>
            <a:r>
              <a:rPr lang="en-US" dirty="0"/>
              <a:t>=Community Edition….</a:t>
            </a:r>
          </a:p>
          <a:p>
            <a:endParaRPr lang="en-US" dirty="0"/>
          </a:p>
          <a:p>
            <a:r>
              <a:rPr lang="en-US" dirty="0"/>
              <a:t>The Campus Cluster redirects /bin/singularity to </a:t>
            </a:r>
            <a:r>
              <a:rPr lang="en-US" dirty="0" err="1"/>
              <a:t>Apptainer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8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0DCD-4590-A9A7-DD33-A8AF3DF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WorkFlow</a:t>
            </a:r>
            <a:endParaRPr lang="en-US" dirty="0"/>
          </a:p>
        </p:txBody>
      </p:sp>
      <p:pic>
        <p:nvPicPr>
          <p:cNvPr id="1026" name="Picture 2" descr="Docker Workflow. Docker is a containerization platform… | by Augustine  Tetteh Ozor | Medium">
            <a:extLst>
              <a:ext uri="{FF2B5EF4-FFF2-40B4-BE49-F238E27FC236}">
                <a16:creationId xmlns:a16="http://schemas.microsoft.com/office/drawing/2014/main" id="{BD4DA5C3-237E-2763-A2B0-2E4F3D688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1" b="11610"/>
          <a:stretch/>
        </p:blipFill>
        <p:spPr bwMode="auto">
          <a:xfrm>
            <a:off x="506694" y="1858617"/>
            <a:ext cx="11178611" cy="463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8BC0-C055-895E-A47F-78378AA0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vs.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30499-8BDF-4E72-C690-CEB367C5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is a code environment—this is what you download</a:t>
            </a:r>
          </a:p>
          <a:p>
            <a:r>
              <a:rPr lang="en-US" dirty="0"/>
              <a:t>You can build your own images (not covered today) or </a:t>
            </a:r>
            <a:r>
              <a:rPr lang="en-US" b="1" dirty="0"/>
              <a:t>pull</a:t>
            </a:r>
            <a:r>
              <a:rPr lang="en-US" dirty="0"/>
              <a:t> from </a:t>
            </a:r>
            <a:r>
              <a:rPr lang="en-US" dirty="0" err="1"/>
              <a:t>DockerHub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D856B-B849-DF2B-7450-D089DEDD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16" b="17272"/>
          <a:stretch/>
        </p:blipFill>
        <p:spPr>
          <a:xfrm>
            <a:off x="838200" y="3904683"/>
            <a:ext cx="9260114" cy="26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6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A7F-4408-B85B-4D52-01BA5A0C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(BASH)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DC78-1074-4959-1B95-ED1902A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03080" cy="4351338"/>
          </a:xfrm>
        </p:spPr>
        <p:txBody>
          <a:bodyPr/>
          <a:lstStyle/>
          <a:p>
            <a:r>
              <a:rPr lang="en-US" dirty="0"/>
              <a:t>Pull containers from </a:t>
            </a:r>
            <a:r>
              <a:rPr lang="en-US" dirty="0" err="1"/>
              <a:t>DockerHub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b="1" dirty="0"/>
              <a:t>pull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dirty="0"/>
              <a:t>The Python environment has </a:t>
            </a:r>
            <a:r>
              <a:rPr lang="en-US" dirty="0" err="1"/>
              <a:t>Python+stripped-down</a:t>
            </a:r>
            <a:r>
              <a:rPr lang="en-US" dirty="0"/>
              <a:t> LINUX to run it in</a:t>
            </a:r>
          </a:p>
          <a:p>
            <a:r>
              <a:rPr lang="en-US" dirty="0"/>
              <a:t>Running the image creates a container: you can have multiple containers (instances) of the same image: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b="1" dirty="0"/>
              <a:t>run -it </a:t>
            </a:r>
            <a:r>
              <a:rPr lang="en-US" dirty="0"/>
              <a:t>python</a:t>
            </a:r>
          </a:p>
          <a:p>
            <a:r>
              <a:rPr lang="en-US" dirty="0"/>
              <a:t>The it flag turns on interactive mode (opens Python shell)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6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810-4841-2145-BAA1-797291C9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Format for Singularity/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F0EF-75A0-80C8-5AD4-4AE9C82F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and </a:t>
            </a:r>
            <a:r>
              <a:rPr lang="en-US" dirty="0" err="1"/>
              <a:t>Apptainer</a:t>
            </a:r>
            <a:r>
              <a:rPr lang="en-US" dirty="0"/>
              <a:t> can directly pull from </a:t>
            </a:r>
            <a:r>
              <a:rPr lang="en-US" dirty="0" err="1"/>
              <a:t>DockerHub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apptainer</a:t>
            </a:r>
            <a:r>
              <a:rPr lang="en-US" dirty="0"/>
              <a:t> </a:t>
            </a:r>
            <a:r>
              <a:rPr lang="en-US" b="1" dirty="0"/>
              <a:t>pull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 will be pulled as singularity format (SIF) instead of Docker (DEF)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apptainer</a:t>
            </a:r>
            <a:r>
              <a:rPr lang="en-US" dirty="0"/>
              <a:t> </a:t>
            </a:r>
            <a:r>
              <a:rPr lang="en-US" b="1" dirty="0"/>
              <a:t>run -it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5262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665-F837-AE6F-9F2B-769F41BD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6D29-C374-D9CE-BA6C-370E9E0B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provide isolated environments</a:t>
            </a:r>
          </a:p>
          <a:p>
            <a:pPr marL="0" indent="0">
              <a:buNone/>
            </a:pPr>
            <a:r>
              <a:rPr lang="en-US" dirty="0"/>
              <a:t>	Portable: don’t require external files</a:t>
            </a:r>
          </a:p>
          <a:p>
            <a:pPr marL="0" indent="0">
              <a:buNone/>
            </a:pPr>
            <a:r>
              <a:rPr lang="en-US" dirty="0"/>
              <a:t>		        not specific to a 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Isolated: secure &amp; minimal impact on host</a:t>
            </a:r>
          </a:p>
          <a:p>
            <a:pPr marL="0" indent="0">
              <a:buNone/>
            </a:pPr>
            <a:r>
              <a:rPr lang="en-US" dirty="0"/>
              <a:t>	Efficient: faster than setting up a separate environment 				through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2691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EF3C-A59E-19DC-E2FC-B6C05D6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creates machine-readable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DEA8-4932-2886-0B87-0BAED55B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8296" cy="4351338"/>
          </a:xfrm>
        </p:spPr>
        <p:txBody>
          <a:bodyPr/>
          <a:lstStyle/>
          <a:p>
            <a:r>
              <a:rPr lang="en-US" dirty="0"/>
              <a:t>Main benefit: speed</a:t>
            </a:r>
          </a:p>
          <a:p>
            <a:endParaRPr lang="en-US" dirty="0"/>
          </a:p>
          <a:p>
            <a:r>
              <a:rPr lang="en-US" dirty="0"/>
              <a:t>Compilation requirements are stricter, likely to find potential bugs</a:t>
            </a:r>
          </a:p>
          <a:p>
            <a:endParaRPr lang="en-US" dirty="0"/>
          </a:p>
          <a:p>
            <a:r>
              <a:rPr lang="en-US" dirty="0"/>
              <a:t>More portable: no dependencies</a:t>
            </a:r>
          </a:p>
          <a:p>
            <a:endParaRPr lang="en-US" dirty="0"/>
          </a:p>
          <a:p>
            <a:r>
              <a:rPr lang="en-US" dirty="0"/>
              <a:t>Keeps your source code private</a:t>
            </a:r>
          </a:p>
        </p:txBody>
      </p:sp>
    </p:spTree>
    <p:extLst>
      <p:ext uri="{BB962C8B-B14F-4D97-AF65-F5344CB8AC3E}">
        <p14:creationId xmlns:p14="http://schemas.microsoft.com/office/powerpoint/2010/main" val="196975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CCBA-756D-B526-47DD-65F21B48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0677" cy="1325563"/>
          </a:xfrm>
        </p:spPr>
        <p:txBody>
          <a:bodyPr/>
          <a:lstStyle/>
          <a:p>
            <a:r>
              <a:rPr lang="en-US" dirty="0"/>
              <a:t>Compiled vs. Interpreted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FE5BA-C28A-0495-56C5-920F6576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04" y="1801716"/>
            <a:ext cx="2746537" cy="20572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DD649-4E5B-626D-E383-7BE22CA905DD}"/>
              </a:ext>
            </a:extLst>
          </p:cNvPr>
          <p:cNvCxnSpPr>
            <a:cxnSpLocks/>
          </p:cNvCxnSpPr>
          <p:nvPr/>
        </p:nvCxnSpPr>
        <p:spPr>
          <a:xfrm>
            <a:off x="4458053" y="2807748"/>
            <a:ext cx="1721602" cy="275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31887-BFDB-E6A2-7DDF-1310801C02ED}"/>
              </a:ext>
            </a:extLst>
          </p:cNvPr>
          <p:cNvSpPr txBox="1"/>
          <p:nvPr/>
        </p:nvSpPr>
        <p:spPr>
          <a:xfrm>
            <a:off x="4321278" y="2217188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E66F0-C4D3-CD0B-1CBC-A49C16EA3ACE}"/>
              </a:ext>
            </a:extLst>
          </p:cNvPr>
          <p:cNvSpPr txBox="1"/>
          <p:nvPr/>
        </p:nvSpPr>
        <p:spPr>
          <a:xfrm>
            <a:off x="6140979" y="2298406"/>
            <a:ext cx="1707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</a:t>
            </a:r>
          </a:p>
          <a:p>
            <a:r>
              <a:rPr lang="en-US" sz="3200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69911-D859-7EC1-32DB-CE5D02A04439}"/>
              </a:ext>
            </a:extLst>
          </p:cNvPr>
          <p:cNvSpPr txBox="1"/>
          <p:nvPr/>
        </p:nvSpPr>
        <p:spPr>
          <a:xfrm>
            <a:off x="1183289" y="2263354"/>
            <a:ext cx="1753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Whole</a:t>
            </a:r>
          </a:p>
          <a:p>
            <a:r>
              <a:rPr lang="en-US" sz="3200" b="1" dirty="0"/>
              <a:t>Program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2CB88-11F7-3FF7-18AA-C13D52309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21" b="17187"/>
          <a:stretch/>
        </p:blipFill>
        <p:spPr>
          <a:xfrm>
            <a:off x="2008870" y="4454015"/>
            <a:ext cx="1848853" cy="1636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1CE7B-AF61-4659-EC06-EFB1049643ED}"/>
              </a:ext>
            </a:extLst>
          </p:cNvPr>
          <p:cNvSpPr txBox="1"/>
          <p:nvPr/>
        </p:nvSpPr>
        <p:spPr>
          <a:xfrm>
            <a:off x="799845" y="4689005"/>
            <a:ext cx="1891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 by </a:t>
            </a:r>
          </a:p>
          <a:p>
            <a:r>
              <a:rPr lang="en-US" sz="3200" b="1" dirty="0"/>
              <a:t>Line &amp;</a:t>
            </a:r>
          </a:p>
          <a:p>
            <a:r>
              <a:rPr lang="en-US" sz="3200" b="1" dirty="0"/>
              <a:t>Executes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D12AE-2EB9-30A6-CE6F-37DED43C865F}"/>
              </a:ext>
            </a:extLst>
          </p:cNvPr>
          <p:cNvCxnSpPr>
            <a:cxnSpLocks/>
          </p:cNvCxnSpPr>
          <p:nvPr/>
        </p:nvCxnSpPr>
        <p:spPr>
          <a:xfrm>
            <a:off x="4065638" y="5227614"/>
            <a:ext cx="168623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6E65E5-61C7-BEB3-26A5-77A1386AF149}"/>
              </a:ext>
            </a:extLst>
          </p:cNvPr>
          <p:cNvSpPr txBox="1"/>
          <p:nvPr/>
        </p:nvSpPr>
        <p:spPr>
          <a:xfrm>
            <a:off x="3899049" y="4513402"/>
            <a:ext cx="1692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Cpython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D15AC-C248-A6BD-F1EA-33C830B0C977}"/>
              </a:ext>
            </a:extLst>
          </p:cNvPr>
          <p:cNvSpPr txBox="1"/>
          <p:nvPr/>
        </p:nvSpPr>
        <p:spPr>
          <a:xfrm>
            <a:off x="5729017" y="4864609"/>
            <a:ext cx="185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Bytecode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BBF94-BC07-8565-3F39-DBF79F5C2327}"/>
              </a:ext>
            </a:extLst>
          </p:cNvPr>
          <p:cNvCxnSpPr>
            <a:cxnSpLocks/>
          </p:cNvCxnSpPr>
          <p:nvPr/>
        </p:nvCxnSpPr>
        <p:spPr>
          <a:xfrm>
            <a:off x="7688827" y="5272210"/>
            <a:ext cx="168623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C7A59F-DF26-275D-9C1A-FA0AB9589F3A}"/>
              </a:ext>
            </a:extLst>
          </p:cNvPr>
          <p:cNvSpPr txBox="1"/>
          <p:nvPr/>
        </p:nvSpPr>
        <p:spPr>
          <a:xfrm>
            <a:off x="7297152" y="4521678"/>
            <a:ext cx="2339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Cpython</a:t>
            </a:r>
            <a:r>
              <a:rPr lang="en-US" sz="3200" dirty="0"/>
              <a:t> VM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B8D473-C8EF-3284-FCB7-75F845DC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262" y="4513402"/>
            <a:ext cx="2177795" cy="146133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040AF9-2B89-CE45-5F8F-AE5F551491F2}"/>
              </a:ext>
            </a:extLst>
          </p:cNvPr>
          <p:cNvSpPr/>
          <p:nvPr/>
        </p:nvSpPr>
        <p:spPr>
          <a:xfrm>
            <a:off x="3899049" y="4415157"/>
            <a:ext cx="5737974" cy="124160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D8212-775D-519C-2DD4-41C1077F9D84}"/>
              </a:ext>
            </a:extLst>
          </p:cNvPr>
          <p:cNvSpPr txBox="1"/>
          <p:nvPr/>
        </p:nvSpPr>
        <p:spPr>
          <a:xfrm>
            <a:off x="5729017" y="5673890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Interpreter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1157A8-2D64-2121-8545-78310216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583" y="2144795"/>
            <a:ext cx="2177795" cy="146133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17EC2-9452-348B-1E34-84C404816388}"/>
              </a:ext>
            </a:extLst>
          </p:cNvPr>
          <p:cNvCxnSpPr>
            <a:cxnSpLocks/>
          </p:cNvCxnSpPr>
          <p:nvPr/>
        </p:nvCxnSpPr>
        <p:spPr>
          <a:xfrm>
            <a:off x="7735855" y="2863750"/>
            <a:ext cx="1614667" cy="234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AE46C7-3440-426E-982C-60F98564B022}"/>
              </a:ext>
            </a:extLst>
          </p:cNvPr>
          <p:cNvSpPr txBox="1"/>
          <p:nvPr/>
        </p:nvSpPr>
        <p:spPr>
          <a:xfrm>
            <a:off x="4571206" y="169898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Only done once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492471-1BAA-2132-2A40-F96BA8A32B8A}"/>
              </a:ext>
            </a:extLst>
          </p:cNvPr>
          <p:cNvCxnSpPr>
            <a:cxnSpLocks/>
          </p:cNvCxnSpPr>
          <p:nvPr/>
        </p:nvCxnSpPr>
        <p:spPr>
          <a:xfrm>
            <a:off x="4321278" y="2154307"/>
            <a:ext cx="3414577" cy="914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7B80EB-08D5-591E-373B-E821B355B4A4}"/>
              </a:ext>
            </a:extLst>
          </p:cNvPr>
          <p:cNvSpPr txBox="1"/>
          <p:nvPr/>
        </p:nvSpPr>
        <p:spPr>
          <a:xfrm>
            <a:off x="4806138" y="3929959"/>
            <a:ext cx="36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Performed each time</a:t>
            </a:r>
          </a:p>
        </p:txBody>
      </p:sp>
    </p:spTree>
    <p:extLst>
      <p:ext uri="{BB962C8B-B14F-4D97-AF65-F5344CB8AC3E}">
        <p14:creationId xmlns:p14="http://schemas.microsoft.com/office/powerpoint/2010/main" val="33246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978F-83EA-A607-65E9-7EB418EC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Levels: Byte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CCE9-CC11-4DB7-4C9B-A1799F73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generated in __</a:t>
            </a:r>
            <a:r>
              <a:rPr lang="en-US" dirty="0" err="1"/>
              <a:t>pycache</a:t>
            </a:r>
            <a:r>
              <a:rPr lang="en-US" dirty="0"/>
              <a:t>__ when you import “import” existing code</a:t>
            </a:r>
          </a:p>
          <a:p>
            <a:endParaRPr lang="en-US" dirty="0"/>
          </a:p>
          <a:p>
            <a:r>
              <a:rPr lang="en-US" dirty="0"/>
              <a:t>Can also generate with “</a:t>
            </a:r>
            <a:r>
              <a:rPr lang="en-US" dirty="0" err="1"/>
              <a:t>py_compile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extension</a:t>
            </a:r>
          </a:p>
          <a:p>
            <a:endParaRPr lang="en-US" dirty="0"/>
          </a:p>
          <a:p>
            <a:r>
              <a:rPr lang="en-US" dirty="0"/>
              <a:t>Negligible effect on performance—it still needs to be interpreted</a:t>
            </a:r>
          </a:p>
        </p:txBody>
      </p:sp>
    </p:spTree>
    <p:extLst>
      <p:ext uri="{BB962C8B-B14F-4D97-AF65-F5344CB8AC3E}">
        <p14:creationId xmlns:p14="http://schemas.microsoft.com/office/powerpoint/2010/main" val="14906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A952-E730-7C84-C5D3-7E1EBE34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Levels: JIT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2762-FE4C-4F6C-615A-660148CB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Just-In-Time compiles at runtime</a:t>
            </a:r>
          </a:p>
          <a:p>
            <a:endParaRPr lang="en-US" dirty="0"/>
          </a:p>
          <a:p>
            <a:r>
              <a:rPr lang="en-US" dirty="0"/>
              <a:t>Fully compilation requires knowing the variable types</a:t>
            </a:r>
          </a:p>
          <a:p>
            <a:pPr marL="0" indent="0">
              <a:buNone/>
            </a:pPr>
            <a:r>
              <a:rPr lang="en-US" dirty="0"/>
              <a:t>	e.g. inputs are 2 int32 numbers and output is float</a:t>
            </a:r>
          </a:p>
          <a:p>
            <a:endParaRPr lang="en-US" dirty="0"/>
          </a:p>
          <a:p>
            <a:r>
              <a:rPr lang="en-US" dirty="0"/>
              <a:t>This info becomes available when we pass inputs, allowing compilation at run-time</a:t>
            </a:r>
          </a:p>
          <a:p>
            <a:endParaRPr lang="en-US" dirty="0"/>
          </a:p>
          <a:p>
            <a:r>
              <a:rPr lang="en-US" dirty="0"/>
              <a:t>Huge speed-up for certain frequently-called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3019-3930-B9E9-C731-0AC790F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B663-A726-A54B-C7D4-B5497A6B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686"/>
            <a:ext cx="10515600" cy="4351338"/>
          </a:xfrm>
        </p:spPr>
        <p:txBody>
          <a:bodyPr/>
          <a:lstStyle/>
          <a:p>
            <a:r>
              <a:rPr lang="en-US" dirty="0"/>
              <a:t>Greatest benefits for loops</a:t>
            </a:r>
          </a:p>
          <a:p>
            <a:endParaRPr lang="en-US" dirty="0"/>
          </a:p>
          <a:p>
            <a:r>
              <a:rPr lang="en-US" dirty="0"/>
              <a:t>Example: compute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3489B2-DC43-8AD7-957F-07A4A60C776D}"/>
                  </a:ext>
                </a:extLst>
              </p:cNvPr>
              <p:cNvSpPr txBox="1"/>
              <p:nvPr/>
            </p:nvSpPr>
            <p:spPr>
              <a:xfrm>
                <a:off x="4191000" y="2529840"/>
                <a:ext cx="3333670" cy="1835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ra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3489B2-DC43-8AD7-957F-07A4A60C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29840"/>
                <a:ext cx="3333670" cy="1835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F2373C-7170-D2F6-FE9F-1695BFD8EE49}"/>
              </a:ext>
            </a:extLst>
          </p:cNvPr>
          <p:cNvSpPr txBox="1"/>
          <p:nvPr/>
        </p:nvSpPr>
        <p:spPr>
          <a:xfrm>
            <a:off x="1089146" y="3322320"/>
            <a:ext cx="304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A,B both 10 x 5000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ABBDA-70B0-8E5A-567D-6FA2A3B68853}"/>
              </a:ext>
            </a:extLst>
          </p:cNvPr>
          <p:cNvSpPr txBox="1"/>
          <p:nvPr/>
        </p:nvSpPr>
        <p:spPr>
          <a:xfrm>
            <a:off x="210222" y="4383616"/>
            <a:ext cx="961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Highly vectorized code: JIT has less benefit (in this case none)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6CDC1-21A7-B3E9-93F6-D4758FC56EC0}"/>
              </a:ext>
            </a:extLst>
          </p:cNvPr>
          <p:cNvSpPr txBox="1"/>
          <p:nvPr/>
        </p:nvSpPr>
        <p:spPr>
          <a:xfrm>
            <a:off x="9743440" y="4775220"/>
            <a:ext cx="20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10,000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A5B95-ECC6-4A77-D1A0-C9C9792D1519}"/>
              </a:ext>
            </a:extLst>
          </p:cNvPr>
          <p:cNvSpPr txBox="1"/>
          <p:nvPr/>
        </p:nvSpPr>
        <p:spPr>
          <a:xfrm>
            <a:off x="9743440" y="5433032"/>
            <a:ext cx="2121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JIT: 8.9s</a:t>
            </a:r>
          </a:p>
          <a:p>
            <a:r>
              <a:rPr lang="en-US" sz="2800" dirty="0"/>
              <a:t>no JIT: 7.6s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17447D-D185-FF0C-73F4-BFD8D8CD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0" y="4925110"/>
            <a:ext cx="8211352" cy="16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B3BC-2C18-F0BB-D480-9781E99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B0FA-AC55-EF3B-AEC7-FC4D64A5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27EC-DE9B-1E37-5A56-D808927F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calculation as a loop: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92D94-05FF-BCAC-8B35-AABC15FCCA59}"/>
              </a:ext>
            </a:extLst>
          </p:cNvPr>
          <p:cNvSpPr txBox="1"/>
          <p:nvPr/>
        </p:nvSpPr>
        <p:spPr>
          <a:xfrm>
            <a:off x="9470900" y="4105980"/>
            <a:ext cx="20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10,000 calls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EEA65-7F61-F7CE-6AE8-14C9AC326961}"/>
              </a:ext>
            </a:extLst>
          </p:cNvPr>
          <p:cNvSpPr txBox="1"/>
          <p:nvPr/>
        </p:nvSpPr>
        <p:spPr>
          <a:xfrm>
            <a:off x="9470900" y="4763792"/>
            <a:ext cx="231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JIT: 6.67s</a:t>
            </a:r>
          </a:p>
          <a:p>
            <a:r>
              <a:rPr lang="en-US" sz="2800" dirty="0"/>
              <a:t>no JIT: 1147s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52B74-A241-EF03-B999-54BA4F3B4706}"/>
                  </a:ext>
                </a:extLst>
              </p:cNvPr>
              <p:cNvSpPr txBox="1"/>
              <p:nvPr/>
            </p:nvSpPr>
            <p:spPr>
              <a:xfrm>
                <a:off x="5767845" y="1381949"/>
                <a:ext cx="3276666" cy="1343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ad>
                                    <m:radPr>
                                      <m:deg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ra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52B74-A241-EF03-B999-54BA4F3B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845" y="1381949"/>
                <a:ext cx="3276666" cy="1343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E0C5AAF-10FA-1777-1D1F-79D5E166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2" y="3678982"/>
            <a:ext cx="8730144" cy="23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F21CC-299D-EA75-E1D4-C4E1E959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F89EA67-A91A-E761-E61D-374423C6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6" y="3927432"/>
            <a:ext cx="11790592" cy="2906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F99FF-90EC-8C60-F56C-A41266EA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NJIT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C2BA-025B-80BF-4699-5A2FE8F2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NJIT allows pre-specified types</a:t>
            </a:r>
          </a:p>
          <a:p>
            <a:r>
              <a:rPr lang="en-US" dirty="0"/>
              <a:t>Declare a parallel loop using </a:t>
            </a:r>
            <a:r>
              <a:rPr lang="en-US" dirty="0" err="1"/>
              <a:t>prange</a:t>
            </a:r>
            <a:r>
              <a:rPr lang="en-US" dirty="0"/>
              <a:t> instead of range: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94305-E768-52DA-AA38-2AD5DA152E64}"/>
              </a:ext>
            </a:extLst>
          </p:cNvPr>
          <p:cNvSpPr txBox="1"/>
          <p:nvPr/>
        </p:nvSpPr>
        <p:spPr>
          <a:xfrm>
            <a:off x="7289698" y="3482598"/>
            <a:ext cx="2899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10,000 calls: 2.2s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C555C-24B7-9B85-29A9-96DDC982012D}"/>
              </a:ext>
            </a:extLst>
          </p:cNvPr>
          <p:cNvCxnSpPr>
            <a:cxnSpLocks/>
          </p:cNvCxnSpPr>
          <p:nvPr/>
        </p:nvCxnSpPr>
        <p:spPr>
          <a:xfrm>
            <a:off x="1810302" y="3343137"/>
            <a:ext cx="333458" cy="8021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E0B087-9ADC-AACF-24C7-0C45FD0A98B4}"/>
              </a:ext>
            </a:extLst>
          </p:cNvPr>
          <p:cNvSpPr txBox="1"/>
          <p:nvPr/>
        </p:nvSpPr>
        <p:spPr>
          <a:xfrm>
            <a:off x="258976" y="2930346"/>
            <a:ext cx="28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type: float64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C6C37-2472-38DB-CB6B-B42E391F99E0}"/>
              </a:ext>
            </a:extLst>
          </p:cNvPr>
          <p:cNvSpPr/>
          <p:nvPr/>
        </p:nvSpPr>
        <p:spPr>
          <a:xfrm>
            <a:off x="2860580" y="5181600"/>
            <a:ext cx="2056860" cy="4267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F031154-D9D3-10F0-3168-210D548EAB6C}"/>
              </a:ext>
            </a:extLst>
          </p:cNvPr>
          <p:cNvSpPr/>
          <p:nvPr/>
        </p:nvSpPr>
        <p:spPr>
          <a:xfrm rot="5400000">
            <a:off x="4573082" y="2530208"/>
            <a:ext cx="476437" cy="256939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9D232-6B38-4FD0-F249-86E59538EFAA}"/>
              </a:ext>
            </a:extLst>
          </p:cNvPr>
          <p:cNvSpPr txBox="1"/>
          <p:nvPr/>
        </p:nvSpPr>
        <p:spPr>
          <a:xfrm>
            <a:off x="3310289" y="3077081"/>
            <a:ext cx="353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Inputs: two float64 arrays</a:t>
            </a:r>
          </a:p>
        </p:txBody>
      </p:sp>
    </p:spTree>
    <p:extLst>
      <p:ext uri="{BB962C8B-B14F-4D97-AF65-F5344CB8AC3E}">
        <p14:creationId xmlns:p14="http://schemas.microsoft.com/office/powerpoint/2010/main" val="292701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782</Words>
  <Application>Microsoft Office PowerPoint</Application>
  <PresentationFormat>Widescreen</PresentationFormat>
  <Paragraphs>166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Google Sans</vt:lpstr>
      <vt:lpstr>Aptos</vt:lpstr>
      <vt:lpstr>Aptos Display</vt:lpstr>
      <vt:lpstr>Arial</vt:lpstr>
      <vt:lpstr>Cambria Math</vt:lpstr>
      <vt:lpstr>Office Theme</vt:lpstr>
      <vt:lpstr>Compilation, Docker &amp; Singularity</vt:lpstr>
      <vt:lpstr>Learning Objectives</vt:lpstr>
      <vt:lpstr>Compilation creates machine-readable code</vt:lpstr>
      <vt:lpstr>Compiled vs. Interpreted</vt:lpstr>
      <vt:lpstr>Compilation Levels: Byte Code</vt:lpstr>
      <vt:lpstr>Compilation Levels: JIT (Numba)</vt:lpstr>
      <vt:lpstr>JIT (Numba)</vt:lpstr>
      <vt:lpstr>JIT (Numba)</vt:lpstr>
      <vt:lpstr>NJIT (Numba)</vt:lpstr>
      <vt:lpstr>Full Compilation: Cython</vt:lpstr>
      <vt:lpstr>Cython</vt:lpstr>
      <vt:lpstr>Cython</vt:lpstr>
      <vt:lpstr>Cython</vt:lpstr>
      <vt:lpstr>Compile by calling the script</vt:lpstr>
      <vt:lpstr>Import with the original name</vt:lpstr>
      <vt:lpstr>Compilation Take Aways</vt:lpstr>
      <vt:lpstr>Virtual Machines</vt:lpstr>
      <vt:lpstr>VM vs. Container</vt:lpstr>
      <vt:lpstr>Docker vs. Singularity: the difference?</vt:lpstr>
      <vt:lpstr>FYI—Apptainer=Singularity</vt:lpstr>
      <vt:lpstr>Docker WorkFlow</vt:lpstr>
      <vt:lpstr>Images vs. Containers</vt:lpstr>
      <vt:lpstr>Running Containers (BASH)</vt:lpstr>
      <vt:lpstr>Same Format for Singularity/Apptainer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172</cp:revision>
  <dcterms:created xsi:type="dcterms:W3CDTF">2024-11-18T22:39:15Z</dcterms:created>
  <dcterms:modified xsi:type="dcterms:W3CDTF">2024-11-22T19:47:01Z</dcterms:modified>
</cp:coreProperties>
</file>