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262e2e508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262e2e508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262e2e508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262e2e508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262e2e508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262e2e508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262e2e508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262e2e508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i="1" lang="en">
                <a:latin typeface="Courier New"/>
                <a:ea typeface="Courier New"/>
                <a:cs typeface="Courier New"/>
                <a:sym typeface="Courier New"/>
              </a:rPr>
              <a:t>First </a:t>
            </a:r>
            <a:r>
              <a:rPr i="1" lang="en">
                <a:latin typeface="Courier New"/>
                <a:ea typeface="Courier New"/>
                <a:cs typeface="Courier New"/>
                <a:sym typeface="Courier New"/>
              </a:rPr>
              <a:t>Gomyc</a:t>
            </a:r>
            <a:r>
              <a:rPr i="1" lang="en">
                <a:solidFill>
                  <a:srgbClr val="FF0000"/>
                </a:solidFill>
                <a:highlight>
                  <a:schemeClr val="lt1"/>
                </a:highlight>
                <a:latin typeface="Courier New"/>
                <a:ea typeface="Courier New"/>
                <a:cs typeface="Courier New"/>
                <a:sym typeface="Courier New"/>
              </a:rPr>
              <a:t>o</a:t>
            </a:r>
            <a:r>
              <a:rPr i="1" lang="en">
                <a:latin typeface="Courier New"/>
                <a:ea typeface="Courier New"/>
                <a:cs typeface="Courier New"/>
                <a:sym typeface="Courier New"/>
              </a:rPr>
              <a:t>de checkpoint</a:t>
            </a:r>
            <a:endParaRPr i="1">
              <a:latin typeface="Courier New"/>
              <a:ea typeface="Courier New"/>
              <a:cs typeface="Courier New"/>
              <a:sym typeface="Courier New"/>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chemeClr val="dk1"/>
                </a:solidFill>
                <a:latin typeface="Courier New"/>
                <a:ea typeface="Courier New"/>
                <a:cs typeface="Courier New"/>
                <a:sym typeface="Courier New"/>
              </a:rPr>
              <a:t>Firas Abidli</a:t>
            </a:r>
            <a:endParaRPr sz="1900">
              <a:solidFill>
                <a:schemeClr val="dk1"/>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620">
                <a:latin typeface="Courier New"/>
                <a:ea typeface="Courier New"/>
                <a:cs typeface="Courier New"/>
                <a:sym typeface="Courier New"/>
              </a:rPr>
              <a:t>The M</a:t>
            </a:r>
            <a:r>
              <a:rPr b="1" lang="en" sz="2620">
                <a:solidFill>
                  <a:srgbClr val="FF0000"/>
                </a:solidFill>
                <a:latin typeface="Courier New"/>
                <a:ea typeface="Courier New"/>
                <a:cs typeface="Courier New"/>
                <a:sym typeface="Courier New"/>
              </a:rPr>
              <a:t>a</a:t>
            </a:r>
            <a:r>
              <a:rPr b="1" lang="en" sz="2620">
                <a:latin typeface="Courier New"/>
                <a:ea typeface="Courier New"/>
                <a:cs typeface="Courier New"/>
                <a:sym typeface="Courier New"/>
              </a:rPr>
              <a:t>p</a:t>
            </a:r>
            <a:endParaRPr b="1" sz="2620">
              <a:latin typeface="Courier New"/>
              <a:ea typeface="Courier New"/>
              <a:cs typeface="Courier New"/>
              <a:sym typeface="Courier New"/>
            </a:endParaRPr>
          </a:p>
        </p:txBody>
      </p:sp>
      <p:sp>
        <p:nvSpPr>
          <p:cNvPr id="61" name="Google Shape;61;p14"/>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93700" lvl="0" marL="457200" rtl="0" algn="l">
              <a:lnSpc>
                <a:spcPct val="200000"/>
              </a:lnSpc>
              <a:spcBef>
                <a:spcPts val="0"/>
              </a:spcBef>
              <a:spcAft>
                <a:spcPts val="0"/>
              </a:spcAft>
              <a:buClr>
                <a:srgbClr val="FF0000"/>
              </a:buClr>
              <a:buSzPts val="2600"/>
              <a:buAutoNum type="arabicPeriod"/>
            </a:pPr>
            <a:r>
              <a:rPr lang="en" sz="2600">
                <a:solidFill>
                  <a:schemeClr val="dk1"/>
                </a:solidFill>
                <a:latin typeface="Courier New"/>
                <a:ea typeface="Courier New"/>
                <a:cs typeface="Courier New"/>
                <a:sym typeface="Courier New"/>
              </a:rPr>
              <a:t>T</a:t>
            </a:r>
            <a:r>
              <a:rPr lang="en" sz="2600">
                <a:solidFill>
                  <a:schemeClr val="dk1"/>
                </a:solidFill>
                <a:latin typeface="Courier New"/>
                <a:ea typeface="Courier New"/>
                <a:cs typeface="Courier New"/>
                <a:sym typeface="Courier New"/>
              </a:rPr>
              <a:t>he </a:t>
            </a:r>
            <a:r>
              <a:rPr b="1" lang="en" sz="2600">
                <a:solidFill>
                  <a:srgbClr val="FF0000"/>
                </a:solidFill>
                <a:latin typeface="Courier New"/>
                <a:ea typeface="Courier New"/>
                <a:cs typeface="Courier New"/>
                <a:sym typeface="Courier New"/>
              </a:rPr>
              <a:t>WEB</a:t>
            </a:r>
            <a:r>
              <a:rPr lang="en" sz="2600">
                <a:solidFill>
                  <a:schemeClr val="dk1"/>
                </a:solidFill>
                <a:latin typeface="Courier New"/>
                <a:ea typeface="Courier New"/>
                <a:cs typeface="Courier New"/>
                <a:sym typeface="Courier New"/>
              </a:rPr>
              <a:t> mechanism?</a:t>
            </a:r>
            <a:endParaRPr sz="2600">
              <a:solidFill>
                <a:schemeClr val="dk1"/>
              </a:solidFill>
              <a:latin typeface="Courier New"/>
              <a:ea typeface="Courier New"/>
              <a:cs typeface="Courier New"/>
              <a:sym typeface="Courier New"/>
            </a:endParaRPr>
          </a:p>
          <a:p>
            <a:pPr indent="-393700" lvl="0" marL="457200" rtl="0" algn="l">
              <a:lnSpc>
                <a:spcPct val="200000"/>
              </a:lnSpc>
              <a:spcBef>
                <a:spcPts val="0"/>
              </a:spcBef>
              <a:spcAft>
                <a:spcPts val="0"/>
              </a:spcAft>
              <a:buClr>
                <a:srgbClr val="FF0000"/>
              </a:buClr>
              <a:buSzPts val="2600"/>
              <a:buAutoNum type="arabicPeriod"/>
            </a:pPr>
            <a:r>
              <a:rPr lang="en" sz="2600">
                <a:solidFill>
                  <a:schemeClr val="dk1"/>
                </a:solidFill>
                <a:latin typeface="Courier New"/>
                <a:ea typeface="Courier New"/>
                <a:cs typeface="Courier New"/>
                <a:sym typeface="Courier New"/>
              </a:rPr>
              <a:t>The </a:t>
            </a:r>
            <a:r>
              <a:rPr b="1" lang="en" sz="2600">
                <a:solidFill>
                  <a:srgbClr val="FF0000"/>
                </a:solidFill>
                <a:latin typeface="Courier New"/>
                <a:ea typeface="Courier New"/>
                <a:cs typeface="Courier New"/>
                <a:sym typeface="Courier New"/>
              </a:rPr>
              <a:t>web-</a:t>
            </a:r>
            <a:r>
              <a:rPr b="1" lang="en" sz="2600">
                <a:solidFill>
                  <a:srgbClr val="FF0000"/>
                </a:solidFill>
                <a:latin typeface="Courier New"/>
                <a:ea typeface="Courier New"/>
                <a:cs typeface="Courier New"/>
                <a:sym typeface="Courier New"/>
              </a:rPr>
              <a:t>developer</a:t>
            </a:r>
            <a:r>
              <a:rPr lang="en" sz="2600">
                <a:solidFill>
                  <a:schemeClr val="dk1"/>
                </a:solidFill>
                <a:latin typeface="Courier New"/>
                <a:ea typeface="Courier New"/>
                <a:cs typeface="Courier New"/>
                <a:sym typeface="Courier New"/>
              </a:rPr>
              <a:t> requirements </a:t>
            </a:r>
            <a:endParaRPr sz="2600">
              <a:solidFill>
                <a:schemeClr val="dk1"/>
              </a:solidFill>
              <a:latin typeface="Courier New"/>
              <a:ea typeface="Courier New"/>
              <a:cs typeface="Courier New"/>
              <a:sym typeface="Courier New"/>
            </a:endParaRPr>
          </a:p>
          <a:p>
            <a:pPr indent="-393700" lvl="0" marL="457200" rtl="0" algn="l">
              <a:lnSpc>
                <a:spcPct val="200000"/>
              </a:lnSpc>
              <a:spcBef>
                <a:spcPts val="0"/>
              </a:spcBef>
              <a:spcAft>
                <a:spcPts val="0"/>
              </a:spcAft>
              <a:buClr>
                <a:srgbClr val="FF0000"/>
              </a:buClr>
              <a:buSzPts val="2600"/>
              <a:buAutoNum type="arabicPeriod"/>
            </a:pPr>
            <a:r>
              <a:rPr lang="en" sz="2600">
                <a:solidFill>
                  <a:schemeClr val="dk1"/>
                </a:solidFill>
                <a:latin typeface="Courier New"/>
                <a:ea typeface="Courier New"/>
                <a:cs typeface="Courier New"/>
                <a:sym typeface="Courier New"/>
              </a:rPr>
              <a:t>The </a:t>
            </a:r>
            <a:r>
              <a:rPr b="1" lang="en" sz="2600">
                <a:solidFill>
                  <a:srgbClr val="FF0000"/>
                </a:solidFill>
                <a:latin typeface="Courier New"/>
                <a:ea typeface="Courier New"/>
                <a:cs typeface="Courier New"/>
                <a:sym typeface="Courier New"/>
              </a:rPr>
              <a:t>web developer</a:t>
            </a:r>
            <a:r>
              <a:rPr lang="en" sz="2600">
                <a:solidFill>
                  <a:schemeClr val="dk1"/>
                </a:solidFill>
                <a:latin typeface="Courier New"/>
                <a:ea typeface="Courier New"/>
                <a:cs typeface="Courier New"/>
                <a:sym typeface="Courier New"/>
              </a:rPr>
              <a:t> is the center of the </a:t>
            </a:r>
            <a:r>
              <a:rPr b="1" lang="en" sz="2600">
                <a:solidFill>
                  <a:srgbClr val="FF0000"/>
                </a:solidFill>
                <a:latin typeface="Courier New"/>
                <a:ea typeface="Courier New"/>
                <a:cs typeface="Courier New"/>
                <a:sym typeface="Courier New"/>
              </a:rPr>
              <a:t>WEB</a:t>
            </a:r>
            <a:r>
              <a:rPr lang="en" sz="2600">
                <a:solidFill>
                  <a:schemeClr val="dk1"/>
                </a:solidFill>
                <a:latin typeface="Courier New"/>
                <a:ea typeface="Courier New"/>
                <a:cs typeface="Courier New"/>
                <a:sym typeface="Courier New"/>
              </a:rPr>
              <a:t> </a:t>
            </a:r>
            <a:endParaRPr sz="2600">
              <a:solidFill>
                <a:schemeClr val="dk1"/>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urier New"/>
                <a:ea typeface="Courier New"/>
                <a:cs typeface="Courier New"/>
                <a:sym typeface="Courier New"/>
              </a:rPr>
              <a:t>How does the w</a:t>
            </a:r>
            <a:r>
              <a:rPr b="1" lang="en">
                <a:solidFill>
                  <a:srgbClr val="FF0000"/>
                </a:solidFill>
                <a:latin typeface="Courier New"/>
                <a:ea typeface="Courier New"/>
                <a:cs typeface="Courier New"/>
                <a:sym typeface="Courier New"/>
              </a:rPr>
              <a:t>e</a:t>
            </a:r>
            <a:r>
              <a:rPr b="1" lang="en">
                <a:latin typeface="Courier New"/>
                <a:ea typeface="Courier New"/>
                <a:cs typeface="Courier New"/>
                <a:sym typeface="Courier New"/>
              </a:rPr>
              <a:t>b work? </a:t>
            </a:r>
            <a:endParaRPr b="1">
              <a:latin typeface="Courier New"/>
              <a:ea typeface="Courier New"/>
              <a:cs typeface="Courier New"/>
              <a:sym typeface="Courier New"/>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900">
                <a:solidFill>
                  <a:schemeClr val="dk1"/>
                </a:solidFill>
                <a:highlight>
                  <a:schemeClr val="lt1"/>
                </a:highlight>
                <a:latin typeface="Courier New"/>
                <a:ea typeface="Courier New"/>
                <a:cs typeface="Courier New"/>
                <a:sym typeface="Courier New"/>
              </a:rPr>
              <a:t>the w</a:t>
            </a:r>
            <a:r>
              <a:rPr lang="en" sz="1900">
                <a:solidFill>
                  <a:srgbClr val="FF0000"/>
                </a:solidFill>
                <a:highlight>
                  <a:schemeClr val="lt1"/>
                </a:highlight>
                <a:latin typeface="Courier New"/>
                <a:ea typeface="Courier New"/>
                <a:cs typeface="Courier New"/>
                <a:sym typeface="Courier New"/>
              </a:rPr>
              <a:t>e</a:t>
            </a:r>
            <a:r>
              <a:rPr lang="en" sz="1900">
                <a:solidFill>
                  <a:schemeClr val="dk1"/>
                </a:solidFill>
                <a:highlight>
                  <a:schemeClr val="lt1"/>
                </a:highlight>
                <a:latin typeface="Courier New"/>
                <a:ea typeface="Courier New"/>
                <a:cs typeface="Courier New"/>
                <a:sym typeface="Courier New"/>
              </a:rPr>
              <a:t>b or to be more specific “w</a:t>
            </a:r>
            <a:r>
              <a:rPr lang="en" sz="1900">
                <a:solidFill>
                  <a:srgbClr val="FF0000"/>
                </a:solidFill>
                <a:highlight>
                  <a:schemeClr val="lt1"/>
                </a:highlight>
                <a:latin typeface="Courier New"/>
                <a:ea typeface="Courier New"/>
                <a:cs typeface="Courier New"/>
                <a:sym typeface="Courier New"/>
              </a:rPr>
              <a:t>o</a:t>
            </a:r>
            <a:r>
              <a:rPr lang="en" sz="1900">
                <a:solidFill>
                  <a:schemeClr val="dk1"/>
                </a:solidFill>
                <a:highlight>
                  <a:schemeClr val="lt1"/>
                </a:highlight>
                <a:latin typeface="Courier New"/>
                <a:ea typeface="Courier New"/>
                <a:cs typeface="Courier New"/>
                <a:sym typeface="Courier New"/>
              </a:rPr>
              <a:t>rld w</a:t>
            </a:r>
            <a:r>
              <a:rPr lang="en" sz="1900">
                <a:solidFill>
                  <a:srgbClr val="FF0000"/>
                </a:solidFill>
                <a:highlight>
                  <a:schemeClr val="lt1"/>
                </a:highlight>
                <a:latin typeface="Courier New"/>
                <a:ea typeface="Courier New"/>
                <a:cs typeface="Courier New"/>
                <a:sym typeface="Courier New"/>
              </a:rPr>
              <a:t>i</a:t>
            </a:r>
            <a:r>
              <a:rPr lang="en" sz="1900">
                <a:solidFill>
                  <a:schemeClr val="dk1"/>
                </a:solidFill>
                <a:highlight>
                  <a:schemeClr val="lt1"/>
                </a:highlight>
                <a:latin typeface="Courier New"/>
                <a:ea typeface="Courier New"/>
                <a:cs typeface="Courier New"/>
                <a:sym typeface="Courier New"/>
              </a:rPr>
              <a:t>de w</a:t>
            </a:r>
            <a:r>
              <a:rPr lang="en" sz="1900">
                <a:solidFill>
                  <a:srgbClr val="FF0000"/>
                </a:solidFill>
                <a:highlight>
                  <a:schemeClr val="lt1"/>
                </a:highlight>
                <a:latin typeface="Courier New"/>
                <a:ea typeface="Courier New"/>
                <a:cs typeface="Courier New"/>
                <a:sym typeface="Courier New"/>
              </a:rPr>
              <a:t>e</a:t>
            </a:r>
            <a:r>
              <a:rPr lang="en" sz="1900">
                <a:solidFill>
                  <a:schemeClr val="dk1"/>
                </a:solidFill>
                <a:highlight>
                  <a:schemeClr val="lt1"/>
                </a:highlight>
                <a:latin typeface="Courier New"/>
                <a:ea typeface="Courier New"/>
                <a:cs typeface="Courier New"/>
                <a:sym typeface="Courier New"/>
              </a:rPr>
              <a:t>b” its </a:t>
            </a:r>
            <a:r>
              <a:rPr lang="en" sz="1900">
                <a:solidFill>
                  <a:schemeClr val="dk1"/>
                </a:solidFill>
                <a:highlight>
                  <a:schemeClr val="lt1"/>
                </a:highlight>
                <a:latin typeface="Courier New"/>
                <a:ea typeface="Courier New"/>
                <a:cs typeface="Courier New"/>
                <a:sym typeface="Courier New"/>
              </a:rPr>
              <a:t>an information system on the internet which allows documents to be connected to other documents by hypertext links, enabling the user to search for information by moving from one document to another. </a:t>
            </a:r>
            <a:endParaRPr sz="1900">
              <a:solidFill>
                <a:schemeClr val="dk1"/>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 sz="1900">
                <a:solidFill>
                  <a:schemeClr val="dk1"/>
                </a:solidFill>
                <a:highlight>
                  <a:schemeClr val="lt1"/>
                </a:highlight>
                <a:latin typeface="Courier New"/>
                <a:ea typeface="Courier New"/>
                <a:cs typeface="Courier New"/>
                <a:sym typeface="Courier New"/>
              </a:rPr>
              <a:t>At this point we have 2 main terms, the cli</a:t>
            </a:r>
            <a:r>
              <a:rPr lang="en" sz="1900">
                <a:solidFill>
                  <a:srgbClr val="FF0000"/>
                </a:solidFill>
                <a:highlight>
                  <a:schemeClr val="lt1"/>
                </a:highlight>
                <a:latin typeface="Courier New"/>
                <a:ea typeface="Courier New"/>
                <a:cs typeface="Courier New"/>
                <a:sym typeface="Courier New"/>
              </a:rPr>
              <a:t>e</a:t>
            </a:r>
            <a:r>
              <a:rPr lang="en" sz="1900">
                <a:solidFill>
                  <a:schemeClr val="dk1"/>
                </a:solidFill>
                <a:highlight>
                  <a:schemeClr val="lt1"/>
                </a:highlight>
                <a:latin typeface="Courier New"/>
                <a:ea typeface="Courier New"/>
                <a:cs typeface="Courier New"/>
                <a:sym typeface="Courier New"/>
              </a:rPr>
              <a:t>nts which are </a:t>
            </a:r>
            <a:r>
              <a:rPr lang="en" sz="1900">
                <a:solidFill>
                  <a:schemeClr val="dk1"/>
                </a:solidFill>
                <a:highlight>
                  <a:schemeClr val="lt1"/>
                </a:highlight>
                <a:latin typeface="Courier New"/>
                <a:ea typeface="Courier New"/>
                <a:cs typeface="Courier New"/>
                <a:sym typeface="Courier New"/>
              </a:rPr>
              <a:t>the typical web user's internet-connected devices</a:t>
            </a:r>
            <a:r>
              <a:rPr lang="en" sz="1900">
                <a:solidFill>
                  <a:schemeClr val="dk1"/>
                </a:solidFill>
                <a:highlight>
                  <a:schemeClr val="lt1"/>
                </a:highlight>
                <a:latin typeface="Courier New"/>
                <a:ea typeface="Courier New"/>
                <a:cs typeface="Courier New"/>
                <a:sym typeface="Courier New"/>
              </a:rPr>
              <a:t> </a:t>
            </a:r>
            <a:r>
              <a:rPr lang="en" sz="1900">
                <a:solidFill>
                  <a:schemeClr val="dk1"/>
                </a:solidFill>
                <a:highlight>
                  <a:schemeClr val="lt1"/>
                </a:highlight>
                <a:latin typeface="Courier New"/>
                <a:ea typeface="Courier New"/>
                <a:cs typeface="Courier New"/>
                <a:sym typeface="Courier New"/>
              </a:rPr>
              <a:t>and web-accessing software available on those devices and the servers are computers that store </a:t>
            </a:r>
            <a:r>
              <a:rPr lang="en" sz="1900">
                <a:solidFill>
                  <a:schemeClr val="dk1"/>
                </a:solidFill>
                <a:highlight>
                  <a:schemeClr val="lt1"/>
                </a:highlight>
                <a:latin typeface="Courier New"/>
                <a:ea typeface="Courier New"/>
                <a:cs typeface="Courier New"/>
                <a:sym typeface="Courier New"/>
              </a:rPr>
              <a:t>web pages</a:t>
            </a:r>
            <a:r>
              <a:rPr lang="en" sz="1900">
                <a:solidFill>
                  <a:schemeClr val="dk1"/>
                </a:solidFill>
                <a:highlight>
                  <a:schemeClr val="lt1"/>
                </a:highlight>
                <a:latin typeface="Courier New"/>
                <a:ea typeface="Courier New"/>
                <a:cs typeface="Courier New"/>
                <a:sym typeface="Courier New"/>
              </a:rPr>
              <a:t>, sites, or apps. </a:t>
            </a:r>
            <a:endParaRPr sz="1900">
              <a:solidFill>
                <a:schemeClr val="dk1"/>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 sz="1900">
                <a:solidFill>
                  <a:schemeClr val="dk1"/>
                </a:solidFill>
                <a:highlight>
                  <a:schemeClr val="lt1"/>
                </a:highlight>
                <a:latin typeface="Courier New"/>
                <a:ea typeface="Courier New"/>
                <a:cs typeface="Courier New"/>
                <a:sym typeface="Courier New"/>
              </a:rPr>
              <a:t>In short, When a client device wants to access a webpage, a copy of the webpage is downloaded from the server onto the client machine to be displayed in the user's w</a:t>
            </a:r>
            <a:r>
              <a:rPr lang="en" sz="1900">
                <a:solidFill>
                  <a:srgbClr val="FF0000"/>
                </a:solidFill>
                <a:highlight>
                  <a:schemeClr val="lt1"/>
                </a:highlight>
                <a:latin typeface="Courier New"/>
                <a:ea typeface="Courier New"/>
                <a:cs typeface="Courier New"/>
                <a:sym typeface="Courier New"/>
              </a:rPr>
              <a:t>e</a:t>
            </a:r>
            <a:r>
              <a:rPr lang="en" sz="1900">
                <a:solidFill>
                  <a:schemeClr val="dk1"/>
                </a:solidFill>
                <a:highlight>
                  <a:schemeClr val="lt1"/>
                </a:highlight>
                <a:latin typeface="Courier New"/>
                <a:ea typeface="Courier New"/>
                <a:cs typeface="Courier New"/>
                <a:sym typeface="Courier New"/>
              </a:rPr>
              <a:t>b browser. </a:t>
            </a:r>
            <a:endParaRPr sz="1900">
              <a:solidFill>
                <a:schemeClr val="dk1"/>
              </a:solidFill>
              <a:highlight>
                <a:schemeClr val="lt1"/>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200000"/>
              </a:lnSpc>
              <a:spcBef>
                <a:spcPts val="0"/>
              </a:spcBef>
              <a:spcAft>
                <a:spcPts val="0"/>
              </a:spcAft>
              <a:buNone/>
            </a:pPr>
            <a:r>
              <a:rPr b="1" lang="en" sz="2600">
                <a:latin typeface="Courier New"/>
                <a:ea typeface="Courier New"/>
                <a:cs typeface="Courier New"/>
                <a:sym typeface="Courier New"/>
              </a:rPr>
              <a:t>The </a:t>
            </a:r>
            <a:r>
              <a:rPr b="1" lang="en" sz="2600">
                <a:solidFill>
                  <a:srgbClr val="FF0000"/>
                </a:solidFill>
                <a:latin typeface="Courier New"/>
                <a:ea typeface="Courier New"/>
                <a:cs typeface="Courier New"/>
                <a:sym typeface="Courier New"/>
              </a:rPr>
              <a:t>web developer</a:t>
            </a:r>
            <a:r>
              <a:rPr b="1" lang="en" sz="2600">
                <a:latin typeface="Courier New"/>
                <a:ea typeface="Courier New"/>
                <a:cs typeface="Courier New"/>
                <a:sym typeface="Courier New"/>
              </a:rPr>
              <a:t> is the center of the </a:t>
            </a:r>
            <a:r>
              <a:rPr b="1" lang="en" sz="2600">
                <a:solidFill>
                  <a:srgbClr val="FF0000"/>
                </a:solidFill>
                <a:latin typeface="Courier New"/>
                <a:ea typeface="Courier New"/>
                <a:cs typeface="Courier New"/>
                <a:sym typeface="Courier New"/>
              </a:rPr>
              <a:t>WEB</a:t>
            </a:r>
            <a:r>
              <a:rPr lang="en" sz="2600">
                <a:latin typeface="Courier New"/>
                <a:ea typeface="Courier New"/>
                <a:cs typeface="Courier New"/>
                <a:sym typeface="Courier New"/>
              </a:rPr>
              <a:t> </a:t>
            </a:r>
            <a:endParaRPr sz="2600">
              <a:latin typeface="Courier New"/>
              <a:ea typeface="Courier New"/>
              <a:cs typeface="Courier New"/>
              <a:sym typeface="Courier New"/>
            </a:endParaRPr>
          </a:p>
          <a:p>
            <a:pPr indent="0" lvl="0" marL="0" rtl="0" algn="l">
              <a:lnSpc>
                <a:spcPct val="200000"/>
              </a:lnSpc>
              <a:spcBef>
                <a:spcPts val="1200"/>
              </a:spcBef>
              <a:spcAft>
                <a:spcPts val="120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solidFill>
                  <a:schemeClr val="dk1"/>
                </a:solidFill>
                <a:latin typeface="Courier New"/>
                <a:ea typeface="Courier New"/>
                <a:cs typeface="Courier New"/>
                <a:sym typeface="Courier New"/>
              </a:rPr>
              <a:t>In this level we’ll see some </a:t>
            </a:r>
            <a:r>
              <a:rPr lang="en">
                <a:solidFill>
                  <a:schemeClr val="dk1"/>
                </a:solidFill>
                <a:latin typeface="Courier New"/>
                <a:ea typeface="Courier New"/>
                <a:cs typeface="Courier New"/>
                <a:sym typeface="Courier New"/>
              </a:rPr>
              <a:t>examples of</a:t>
            </a:r>
            <a:r>
              <a:rPr lang="en">
                <a:solidFill>
                  <a:schemeClr val="dk1"/>
                </a:solidFill>
                <a:latin typeface="Courier New"/>
                <a:ea typeface="Courier New"/>
                <a:cs typeface="Courier New"/>
                <a:sym typeface="Courier New"/>
              </a:rPr>
              <a:t> the web developer </a:t>
            </a:r>
            <a:r>
              <a:rPr lang="en">
                <a:solidFill>
                  <a:schemeClr val="dk1"/>
                </a:solidFill>
                <a:latin typeface="Courier New"/>
                <a:ea typeface="Courier New"/>
                <a:cs typeface="Courier New"/>
                <a:sym typeface="Courier New"/>
              </a:rPr>
              <a:t>responsibilities </a:t>
            </a:r>
            <a:r>
              <a:rPr lang="en">
                <a:solidFill>
                  <a:schemeClr val="dk1"/>
                </a:solidFill>
                <a:latin typeface="Courier New"/>
                <a:ea typeface="Courier New"/>
                <a:cs typeface="Courier New"/>
                <a:sym typeface="Courier New"/>
              </a:rPr>
              <a:t> </a:t>
            </a:r>
            <a:r>
              <a:rPr lang="en"/>
              <a:t> </a:t>
            </a:r>
            <a:endParaRPr>
              <a:solidFill>
                <a:schemeClr val="dk1"/>
              </a:solidFill>
              <a:latin typeface="Courier New"/>
              <a:ea typeface="Courier New"/>
              <a:cs typeface="Courier New"/>
              <a:sym typeface="Courier New"/>
            </a:endParaRPr>
          </a:p>
          <a:p>
            <a:pPr indent="-325755" lvl="0" marL="457200" rtl="0" algn="l">
              <a:spcBef>
                <a:spcPts val="1200"/>
              </a:spcBef>
              <a:spcAft>
                <a:spcPts val="0"/>
              </a:spcAft>
              <a:buClr>
                <a:srgbClr val="FF0000"/>
              </a:buClr>
              <a:buSzPct val="109090"/>
              <a:buChar char="●"/>
            </a:pPr>
            <a:r>
              <a:rPr lang="en"/>
              <a:t> </a:t>
            </a:r>
            <a:r>
              <a:rPr lang="en" sz="1650">
                <a:solidFill>
                  <a:schemeClr val="dk1"/>
                </a:solidFill>
                <a:latin typeface="Courier New"/>
                <a:ea typeface="Courier New"/>
                <a:cs typeface="Courier New"/>
                <a:sym typeface="Courier New"/>
              </a:rPr>
              <a:t>Website and software application designing, building, or maintaining.</a:t>
            </a:r>
            <a:endParaRPr sz="1650">
              <a:solidFill>
                <a:schemeClr val="dk1"/>
              </a:solidFill>
              <a:latin typeface="Courier New"/>
              <a:ea typeface="Courier New"/>
              <a:cs typeface="Courier New"/>
              <a:sym typeface="Courier New"/>
            </a:endParaRPr>
          </a:p>
          <a:p>
            <a:pPr indent="-317658" lvl="0" marL="457200" rtl="0" algn="l">
              <a:spcBef>
                <a:spcPts val="0"/>
              </a:spcBef>
              <a:spcAft>
                <a:spcPts val="0"/>
              </a:spcAft>
              <a:buClr>
                <a:srgbClr val="FF0000"/>
              </a:buClr>
              <a:buSzPct val="100000"/>
              <a:buFont typeface="Courier New"/>
              <a:buChar char="●"/>
            </a:pPr>
            <a:r>
              <a:rPr lang="en" sz="1650">
                <a:solidFill>
                  <a:schemeClr val="dk1"/>
                </a:solidFill>
                <a:latin typeface="Courier New"/>
                <a:ea typeface="Courier New"/>
                <a:cs typeface="Courier New"/>
                <a:sym typeface="Courier New"/>
              </a:rPr>
              <a:t>Using scripting or authoring languages, management tools, content creation tools, applications, and digital media.</a:t>
            </a:r>
            <a:endParaRPr sz="1650">
              <a:solidFill>
                <a:schemeClr val="dk1"/>
              </a:solidFill>
              <a:latin typeface="Courier New"/>
              <a:ea typeface="Courier New"/>
              <a:cs typeface="Courier New"/>
              <a:sym typeface="Courier New"/>
            </a:endParaRPr>
          </a:p>
          <a:p>
            <a:pPr indent="-317658" lvl="0" marL="457200" rtl="0" algn="l">
              <a:spcBef>
                <a:spcPts val="0"/>
              </a:spcBef>
              <a:spcAft>
                <a:spcPts val="0"/>
              </a:spcAft>
              <a:buClr>
                <a:srgbClr val="FF0000"/>
              </a:buClr>
              <a:buSzPct val="100000"/>
              <a:buFont typeface="Courier New"/>
              <a:buChar char="●"/>
            </a:pPr>
            <a:r>
              <a:rPr lang="en" sz="1650">
                <a:solidFill>
                  <a:schemeClr val="dk1"/>
                </a:solidFill>
                <a:latin typeface="Courier New"/>
                <a:ea typeface="Courier New"/>
                <a:cs typeface="Courier New"/>
                <a:sym typeface="Courier New"/>
              </a:rPr>
              <a:t>Evaluating code to ensure it meets industry standards, is valid, is properly structured, and is compatible with browsers, devices, or operating systems.</a:t>
            </a:r>
            <a:endParaRPr sz="1650">
              <a:solidFill>
                <a:schemeClr val="dk1"/>
              </a:solidFill>
              <a:latin typeface="Courier New"/>
              <a:ea typeface="Courier New"/>
              <a:cs typeface="Courier New"/>
              <a:sym typeface="Courier New"/>
            </a:endParaRPr>
          </a:p>
          <a:p>
            <a:pPr indent="-317658" lvl="0" marL="457200" rtl="0" algn="l">
              <a:spcBef>
                <a:spcPts val="0"/>
              </a:spcBef>
              <a:spcAft>
                <a:spcPts val="0"/>
              </a:spcAft>
              <a:buClr>
                <a:srgbClr val="FF0000"/>
              </a:buClr>
              <a:buSzPct val="100000"/>
              <a:buFont typeface="Courier New"/>
              <a:buChar char="●"/>
            </a:pPr>
            <a:r>
              <a:rPr lang="en" sz="1650">
                <a:solidFill>
                  <a:schemeClr val="dk1"/>
                </a:solidFill>
                <a:latin typeface="Courier New"/>
                <a:ea typeface="Courier New"/>
                <a:cs typeface="Courier New"/>
                <a:sym typeface="Courier New"/>
              </a:rPr>
              <a:t>Determining user needs by analyzing technical requirements</a:t>
            </a:r>
            <a:endParaRPr sz="1650">
              <a:solidFill>
                <a:schemeClr val="dk1"/>
              </a:solidFill>
              <a:latin typeface="Courier New"/>
              <a:ea typeface="Courier New"/>
              <a:cs typeface="Courier New"/>
              <a:sym typeface="Courier New"/>
            </a:endParaRPr>
          </a:p>
          <a:p>
            <a:pPr indent="0" lvl="0" marL="0" rtl="0" algn="l">
              <a:spcBef>
                <a:spcPts val="48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1200"/>
              </a:spcAft>
              <a:buNone/>
            </a:pPr>
            <a:r>
              <a:rPr b="1" lang="en" sz="2600">
                <a:latin typeface="Courier New"/>
                <a:ea typeface="Courier New"/>
                <a:cs typeface="Courier New"/>
                <a:sym typeface="Courier New"/>
              </a:rPr>
              <a:t>The </a:t>
            </a:r>
            <a:r>
              <a:rPr b="1" lang="en" sz="2600">
                <a:solidFill>
                  <a:srgbClr val="FF0000"/>
                </a:solidFill>
                <a:latin typeface="Courier New"/>
                <a:ea typeface="Courier New"/>
                <a:cs typeface="Courier New"/>
                <a:sym typeface="Courier New"/>
              </a:rPr>
              <a:t>web-developer</a:t>
            </a:r>
            <a:r>
              <a:rPr b="1" lang="en" sz="2600">
                <a:latin typeface="Courier New"/>
                <a:ea typeface="Courier New"/>
                <a:cs typeface="Courier New"/>
                <a:sym typeface="Courier New"/>
              </a:rPr>
              <a:t> requirements</a:t>
            </a:r>
            <a:endParaRPr b="1" sz="2520"/>
          </a:p>
        </p:txBody>
      </p:sp>
      <p:sp>
        <p:nvSpPr>
          <p:cNvPr id="79" name="Google Shape;79;p17"/>
          <p:cNvSpPr txBox="1"/>
          <p:nvPr>
            <p:ph idx="1" type="body"/>
          </p:nvPr>
        </p:nvSpPr>
        <p:spPr>
          <a:xfrm>
            <a:off x="311700" y="1379050"/>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sz="2550">
                <a:solidFill>
                  <a:schemeClr val="dk1"/>
                </a:solidFill>
                <a:highlight>
                  <a:schemeClr val="lt1"/>
                </a:highlight>
              </a:rPr>
              <a:t>t</a:t>
            </a:r>
            <a:r>
              <a:rPr lang="en" sz="2550">
                <a:solidFill>
                  <a:schemeClr val="dk1"/>
                </a:solidFill>
                <a:highlight>
                  <a:schemeClr val="lt1"/>
                </a:highlight>
                <a:latin typeface="Courier New"/>
                <a:ea typeface="Courier New"/>
                <a:cs typeface="Courier New"/>
                <a:sym typeface="Courier New"/>
              </a:rPr>
              <a:t>here are no formal or specific qualifications required to become a web developer but some of the maths and the basic computer knowledge will be </a:t>
            </a:r>
            <a:r>
              <a:rPr lang="en" sz="2550">
                <a:solidFill>
                  <a:schemeClr val="dk1"/>
                </a:solidFill>
                <a:highlight>
                  <a:schemeClr val="lt1"/>
                </a:highlight>
                <a:latin typeface="Courier New"/>
                <a:ea typeface="Courier New"/>
                <a:cs typeface="Courier New"/>
                <a:sym typeface="Courier New"/>
              </a:rPr>
              <a:t>useful</a:t>
            </a:r>
            <a:endParaRPr sz="2550">
              <a:solidFill>
                <a:schemeClr val="dk1"/>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 sz="2550">
                <a:solidFill>
                  <a:schemeClr val="dk1"/>
                </a:solidFill>
                <a:highlight>
                  <a:schemeClr val="lt1"/>
                </a:highlight>
                <a:latin typeface="Courier New"/>
                <a:ea typeface="Courier New"/>
                <a:cs typeface="Courier New"/>
                <a:sym typeface="Courier New"/>
              </a:rPr>
              <a:t>Add to that you have to experience some elements such as :</a:t>
            </a:r>
            <a:endParaRPr sz="2550">
              <a:solidFill>
                <a:schemeClr val="dk1"/>
              </a:solidFill>
              <a:highlight>
                <a:schemeClr val="lt1"/>
              </a:highlight>
              <a:latin typeface="Courier New"/>
              <a:ea typeface="Courier New"/>
              <a:cs typeface="Courier New"/>
              <a:sym typeface="Courier New"/>
            </a:endParaRPr>
          </a:p>
          <a:p>
            <a:pPr indent="-305514" lvl="0" marL="457200" rtl="0" algn="l">
              <a:spcBef>
                <a:spcPts val="1200"/>
              </a:spcBef>
              <a:spcAft>
                <a:spcPts val="0"/>
              </a:spcAft>
              <a:buClr>
                <a:srgbClr val="FF0000"/>
              </a:buClr>
              <a:buSzPct val="100000"/>
              <a:buFont typeface="Courier New"/>
              <a:buChar char="●"/>
            </a:pPr>
            <a:r>
              <a:rPr lang="en" sz="2550">
                <a:solidFill>
                  <a:schemeClr val="dk1"/>
                </a:solidFill>
                <a:highlight>
                  <a:schemeClr val="lt1"/>
                </a:highlight>
                <a:latin typeface="Courier New"/>
                <a:ea typeface="Courier New"/>
                <a:cs typeface="Courier New"/>
                <a:sym typeface="Courier New"/>
              </a:rPr>
              <a:t>coding languages including HTML and CSS</a:t>
            </a:r>
            <a:endParaRPr sz="2550">
              <a:solidFill>
                <a:schemeClr val="dk1"/>
              </a:solidFill>
              <a:highlight>
                <a:schemeClr val="lt1"/>
              </a:highlight>
              <a:latin typeface="Courier New"/>
              <a:ea typeface="Courier New"/>
              <a:cs typeface="Courier New"/>
              <a:sym typeface="Courier New"/>
            </a:endParaRPr>
          </a:p>
          <a:p>
            <a:pPr indent="-305514" lvl="0" marL="457200" rtl="0" algn="l">
              <a:lnSpc>
                <a:spcPct val="160000"/>
              </a:lnSpc>
              <a:spcBef>
                <a:spcPts val="0"/>
              </a:spcBef>
              <a:spcAft>
                <a:spcPts val="0"/>
              </a:spcAft>
              <a:buClr>
                <a:srgbClr val="FF0000"/>
              </a:buClr>
              <a:buSzPct val="100000"/>
              <a:buFont typeface="Courier New"/>
              <a:buChar char="●"/>
            </a:pPr>
            <a:r>
              <a:rPr lang="en" sz="2550">
                <a:solidFill>
                  <a:schemeClr val="dk1"/>
                </a:solidFill>
                <a:highlight>
                  <a:schemeClr val="lt1"/>
                </a:highlight>
                <a:latin typeface="Courier New"/>
                <a:ea typeface="Courier New"/>
                <a:cs typeface="Courier New"/>
                <a:sym typeface="Courier New"/>
              </a:rPr>
              <a:t>Frontend web coding and scripting languages and skills such as JavaScript</a:t>
            </a:r>
            <a:endParaRPr sz="2550">
              <a:solidFill>
                <a:schemeClr val="dk1"/>
              </a:solidFill>
              <a:highlight>
                <a:schemeClr val="lt1"/>
              </a:highlight>
              <a:latin typeface="Courier New"/>
              <a:ea typeface="Courier New"/>
              <a:cs typeface="Courier New"/>
              <a:sym typeface="Courier New"/>
            </a:endParaRPr>
          </a:p>
          <a:p>
            <a:pPr indent="-305514" lvl="0" marL="457200" rtl="0" algn="l">
              <a:lnSpc>
                <a:spcPct val="160000"/>
              </a:lnSpc>
              <a:spcBef>
                <a:spcPts val="0"/>
              </a:spcBef>
              <a:spcAft>
                <a:spcPts val="0"/>
              </a:spcAft>
              <a:buClr>
                <a:srgbClr val="FF0000"/>
              </a:buClr>
              <a:buSzPct val="100000"/>
              <a:buFont typeface="Courier New"/>
              <a:buChar char="●"/>
            </a:pPr>
            <a:r>
              <a:rPr lang="en" sz="2550">
                <a:solidFill>
                  <a:schemeClr val="dk1"/>
                </a:solidFill>
                <a:highlight>
                  <a:schemeClr val="lt1"/>
                </a:highlight>
                <a:latin typeface="Courier New"/>
                <a:ea typeface="Courier New"/>
                <a:cs typeface="Courier New"/>
                <a:sym typeface="Courier New"/>
              </a:rPr>
              <a:t>Backend web scripting and programing  languages such as C# or Java and PHP </a:t>
            </a:r>
            <a:endParaRPr sz="2550">
              <a:solidFill>
                <a:schemeClr val="dk1"/>
              </a:solidFill>
              <a:highlight>
                <a:schemeClr val="lt1"/>
              </a:highlight>
              <a:latin typeface="Courier New"/>
              <a:ea typeface="Courier New"/>
              <a:cs typeface="Courier New"/>
              <a:sym typeface="Courier New"/>
            </a:endParaRPr>
          </a:p>
          <a:p>
            <a:pPr indent="-305514" lvl="0" marL="457200" rtl="0" algn="l">
              <a:lnSpc>
                <a:spcPct val="160000"/>
              </a:lnSpc>
              <a:spcBef>
                <a:spcPts val="0"/>
              </a:spcBef>
              <a:spcAft>
                <a:spcPts val="0"/>
              </a:spcAft>
              <a:buClr>
                <a:srgbClr val="FF0000"/>
              </a:buClr>
              <a:buSzPct val="100000"/>
              <a:buFont typeface="Courier New"/>
              <a:buChar char="●"/>
            </a:pPr>
            <a:r>
              <a:rPr lang="en" sz="2550">
                <a:solidFill>
                  <a:schemeClr val="dk1"/>
                </a:solidFill>
                <a:highlight>
                  <a:schemeClr val="lt1"/>
                </a:highlight>
                <a:latin typeface="Courier New"/>
                <a:ea typeface="Courier New"/>
                <a:cs typeface="Courier New"/>
                <a:sym typeface="Courier New"/>
              </a:rPr>
              <a:t>Web servers and how they function</a:t>
            </a:r>
            <a:endParaRPr sz="2550">
              <a:solidFill>
                <a:schemeClr val="dk1"/>
              </a:solidFill>
              <a:highlight>
                <a:schemeClr val="lt1"/>
              </a:highlight>
              <a:latin typeface="Courier New"/>
              <a:ea typeface="Courier New"/>
              <a:cs typeface="Courier New"/>
              <a:sym typeface="Courier New"/>
            </a:endParaRPr>
          </a:p>
          <a:p>
            <a:pPr indent="0" lvl="0" marL="0" rtl="0" algn="l">
              <a:lnSpc>
                <a:spcPct val="160000"/>
              </a:lnSpc>
              <a:spcBef>
                <a:spcPts val="1200"/>
              </a:spcBef>
              <a:spcAft>
                <a:spcPts val="0"/>
              </a:spcAft>
              <a:buNone/>
            </a:pPr>
            <a:r>
              <a:rPr lang="en" sz="2550">
                <a:solidFill>
                  <a:schemeClr val="dk1"/>
                </a:solidFill>
                <a:highlight>
                  <a:schemeClr val="lt1"/>
                </a:highlight>
                <a:latin typeface="Courier New"/>
                <a:ea typeface="Courier New"/>
                <a:cs typeface="Courier New"/>
                <a:sym typeface="Courier New"/>
              </a:rPr>
              <a:t>And last but not least any web developer should operate on some skills such as the computer literacy, problem solving skills, a logical approach to work, attention to details and the strong communication skill</a:t>
            </a:r>
            <a:endParaRPr sz="2550">
              <a:solidFill>
                <a:schemeClr val="dk1"/>
              </a:solidFill>
              <a:highlight>
                <a:schemeClr val="lt1"/>
              </a:highlight>
              <a:latin typeface="Courier New"/>
              <a:ea typeface="Courier New"/>
              <a:cs typeface="Courier New"/>
              <a:sym typeface="Courier New"/>
            </a:endParaRPr>
          </a:p>
          <a:p>
            <a:pPr indent="0" lvl="0" marL="457200" rtl="0" algn="l">
              <a:lnSpc>
                <a:spcPct val="160000"/>
              </a:lnSpc>
              <a:spcBef>
                <a:spcPts val="1200"/>
              </a:spcBef>
              <a:spcAft>
                <a:spcPts val="0"/>
              </a:spcAft>
              <a:buNone/>
            </a:pPr>
            <a:r>
              <a:t/>
            </a:r>
            <a:endParaRPr sz="1200">
              <a:solidFill>
                <a:srgbClr val="191D22"/>
              </a:solidFill>
              <a:highlight>
                <a:srgbClr val="FEFEFE"/>
              </a:highlight>
            </a:endParaRPr>
          </a:p>
          <a:p>
            <a:pPr indent="0" lvl="0" marL="457200" rtl="0" algn="l">
              <a:spcBef>
                <a:spcPts val="1200"/>
              </a:spcBef>
              <a:spcAft>
                <a:spcPts val="1200"/>
              </a:spcAft>
              <a:buNone/>
            </a:pPr>
            <a:r>
              <a:t/>
            </a:r>
            <a:endParaRPr sz="1200">
              <a:solidFill>
                <a:srgbClr val="191D22"/>
              </a:solidFill>
              <a:highlight>
                <a:srgbClr val="FEFEFE"/>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