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2" r:id="rId10"/>
    <p:sldId id="293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9" r:id="rId21"/>
    <p:sldId id="280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91" r:id="rId30"/>
    <p:sldId id="292" r:id="rId31"/>
    <p:sldId id="275" r:id="rId32"/>
    <p:sldId id="278" r:id="rId33"/>
    <p:sldId id="276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6642" autoAdjust="0"/>
    <p:restoredTop sz="86372" autoAdjust="0"/>
  </p:normalViewPr>
  <p:slideViewPr>
    <p:cSldViewPr snapToGrid="0" snapToObjects="1">
      <p:cViewPr>
        <p:scale>
          <a:sx n="116" d="100"/>
          <a:sy n="116" d="100"/>
        </p:scale>
        <p:origin x="-2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38DA9-E820-0548-891E-797A9053D9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0484-FE92-104E-915C-FA450D13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r&lt;-</a:t>
            </a:r>
            <a:r>
              <a:rPr lang="en-US" dirty="0" err="1" smtClean="0"/>
              <a:t>readTable</a:t>
            </a:r>
            <a:r>
              <a:rPr lang="en-US" dirty="0" smtClean="0"/>
              <a:t>(“/Users/</a:t>
            </a:r>
            <a:r>
              <a:rPr lang="en-US" dirty="0" err="1" smtClean="0"/>
              <a:t>kentc</a:t>
            </a:r>
            <a:r>
              <a:rPr lang="en-US" dirty="0" smtClean="0"/>
              <a:t>/Documents/University/Bees/terricola/Wal_x_Bintanja_2011_SuppdataCO2TempSd18O20myr.txt”)</a:t>
            </a:r>
          </a:p>
          <a:p>
            <a:r>
              <a:rPr lang="en-US" dirty="0" smtClean="0"/>
              <a:t>CO2_NHtemp&lt;-r[,c(1:2,5)]; </a:t>
            </a:r>
            <a:r>
              <a:rPr lang="en-US" dirty="0" err="1" smtClean="0"/>
              <a:t>colnames</a:t>
            </a:r>
            <a:r>
              <a:rPr lang="en-US" dirty="0" smtClean="0"/>
              <a:t>(</a:t>
            </a:r>
            <a:r>
              <a:rPr lang="en-US" dirty="0" smtClean="0"/>
              <a:t>CO2_NHtemp</a:t>
            </a:r>
            <a:r>
              <a:rPr lang="en-US" dirty="0" smtClean="0"/>
              <a:t>)[3]&lt;-”CO2ppm”</a:t>
            </a:r>
          </a:p>
          <a:p>
            <a:r>
              <a:rPr lang="en-US" dirty="0" smtClean="0"/>
              <a:t>with(CO2_NHtemp,plot(dTNH,CO2ppm))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0484-FE92-104E-915C-FA450D1358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0484-FE92-104E-915C-FA450D1358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9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fishSites</a:t>
            </a:r>
            <a:r>
              <a:rPr lang="en-US" dirty="0" smtClean="0"/>
              <a:t>&lt;-</a:t>
            </a:r>
            <a:r>
              <a:rPr lang="en-US" dirty="0" err="1" smtClean="0"/>
              <a:t>ssplit</a:t>
            </a:r>
            <a:r>
              <a:rPr lang="en-US" dirty="0" smtClean="0"/>
              <a:t>(“Smoke,Cache,Cache,2Rivers,Rock,Smoke,Cache,Opeongo,Opeongo,Canoe,Smoke,Opeongo,Cedar,Grand,Rock </a:t>
            </a:r>
            <a:r>
              <a:rPr lang="en-US" dirty="0" err="1" smtClean="0"/>
              <a:t>Grand,Smoke,Sec,Grand</a:t>
            </a:r>
            <a:r>
              <a:rPr lang="en-US" dirty="0" smtClean="0"/>
              <a:t>, Grand,Rock,Mud,Opeongo,2Rivers,Opeongo,Canoe,Mud,Mud,Mud,Opeongo,”)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0484-FE92-104E-915C-FA450D1358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7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ft5&lt;-aggregate(</a:t>
            </a:r>
            <a:r>
              <a:rPr lang="en-US" dirty="0" err="1" smtClean="0"/>
              <a:t>fishCatch$temp</a:t>
            </a:r>
            <a:r>
              <a:rPr lang="en-US" dirty="0" smtClean="0"/>
              <a:t>, by=</a:t>
            </a:r>
            <a:r>
              <a:rPr lang="en-US" dirty="0" err="1" smtClean="0"/>
              <a:t>fishCatch</a:t>
            </a:r>
            <a:r>
              <a:rPr lang="en-US" dirty="0" smtClean="0"/>
              <a:t>[,2:1], mean)</a:t>
            </a:r>
          </a:p>
          <a:p>
            <a:r>
              <a:rPr lang="en-US" dirty="0" smtClean="0"/>
              <a:t>ft6&lt;-aggregate(</a:t>
            </a:r>
            <a:r>
              <a:rPr lang="en-US" dirty="0" err="1" smtClean="0"/>
              <a:t>fishCatch</a:t>
            </a:r>
            <a:r>
              <a:rPr lang="en-US" dirty="0" smtClean="0"/>
              <a:t>[,3:4], by=</a:t>
            </a:r>
            <a:r>
              <a:rPr lang="en-US" dirty="0" err="1" smtClean="0"/>
              <a:t>fishCatch</a:t>
            </a:r>
            <a:r>
              <a:rPr lang="en-US" dirty="0" smtClean="0"/>
              <a:t>[,2:1], mean)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0484-FE92-104E-915C-FA450D1358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stats: where do</a:t>
            </a:r>
            <a:r>
              <a:rPr lang="en-US" baseline="0" dirty="0" smtClean="0"/>
              <a:t> I have enough replicates (e.g. 2, 3,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 For data: where are there missing combinations?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0484-FE92-104E-915C-FA450D1358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8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4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6DF0-E2A2-D843-8B89-BC0E3184E9E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3508-25E4-0049-ABC3-2235376E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lementfken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Applying yourself to </a:t>
            </a:r>
            <a:br>
              <a:rPr lang="en-US" dirty="0" smtClean="0"/>
            </a:br>
            <a:r>
              <a:rPr lang="en-US" dirty="0" smtClean="0"/>
              <a:t>Environmental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Clement Kent</a:t>
            </a:r>
          </a:p>
          <a:p>
            <a:r>
              <a:rPr lang="en-US" dirty="0" smtClean="0">
                <a:hlinkClick r:id="rId2"/>
              </a:rPr>
              <a:t>clementfkent@gmail.com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82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mapply</a:t>
            </a:r>
            <a:r>
              <a:rPr lang="en-US" dirty="0" smtClean="0"/>
              <a:t> – apply a function with </a:t>
            </a:r>
            <a:br>
              <a:rPr lang="en-US" dirty="0" smtClean="0"/>
            </a:br>
            <a:r>
              <a:rPr lang="en-US" b="1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result &lt;- </a:t>
            </a:r>
            <a:r>
              <a:rPr lang="en-US" sz="2400" i="1" dirty="0" err="1" smtClean="0"/>
              <a:t>mapply</a:t>
            </a:r>
            <a:r>
              <a:rPr lang="en-US" sz="2400" i="1" dirty="0" smtClean="0"/>
              <a:t>( function, arg1, arg2</a:t>
            </a:r>
            <a:r>
              <a:rPr lang="is-IS" sz="2400" i="1" dirty="0" smtClean="0"/>
              <a:t>…argN,moreArgs)</a:t>
            </a:r>
          </a:p>
          <a:p>
            <a:endParaRPr lang="is-IS" sz="2400" dirty="0" smtClean="0"/>
          </a:p>
          <a:p>
            <a:r>
              <a:rPr lang="en-US" sz="2400" dirty="0" err="1"/>
              <a:t>mapply</a:t>
            </a:r>
            <a:r>
              <a:rPr lang="en-US" sz="2400" dirty="0"/>
              <a:t>(rep, 1:4, 4:1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mapply</a:t>
            </a:r>
            <a:r>
              <a:rPr lang="en-US" sz="2400" dirty="0"/>
              <a:t>(rep, times = 1:4, x = 4:1)</a:t>
            </a:r>
            <a:endParaRPr lang="is-IS" sz="2400" dirty="0"/>
          </a:p>
          <a:p>
            <a:r>
              <a:rPr lang="is-IS" sz="2400" dirty="0" smtClean="0"/>
              <a:t>netPP&lt;-function(temp,CO2,alpha=0,beta=1){temp*beta*(CO2-alpha)}</a:t>
            </a:r>
          </a:p>
          <a:p>
            <a:r>
              <a:rPr lang="is-IS" sz="2400" dirty="0" smtClean="0"/>
              <a:t>x=mapply(netPP,z$dTNH,z$CO2ppm); </a:t>
            </a:r>
            <a:r>
              <a:rPr lang="en-US" sz="2400" dirty="0"/>
              <a:t>plot(</a:t>
            </a:r>
            <a:r>
              <a:rPr lang="en-US" sz="2400" dirty="0" err="1"/>
              <a:t>x,ty</a:t>
            </a:r>
            <a:r>
              <a:rPr lang="en-US" sz="2400" dirty="0"/>
              <a:t>="l",</a:t>
            </a:r>
            <a:r>
              <a:rPr lang="en-US" sz="2400" dirty="0" err="1"/>
              <a:t>xlab</a:t>
            </a:r>
            <a:r>
              <a:rPr lang="en-US" sz="2400" dirty="0"/>
              <a:t>="time",</a:t>
            </a:r>
            <a:r>
              <a:rPr lang="en-US" sz="2400" dirty="0" err="1"/>
              <a:t>ylab</a:t>
            </a:r>
            <a:r>
              <a:rPr lang="en-US" sz="2400" dirty="0"/>
              <a:t>="NPP"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x=</a:t>
            </a:r>
            <a:r>
              <a:rPr lang="en-US" sz="2400" dirty="0" err="1"/>
              <a:t>mapply</a:t>
            </a:r>
            <a:r>
              <a:rPr lang="en-US" sz="2400" dirty="0"/>
              <a:t>(netPP,z$dTNH,z$CO2ppm,alpha=-2,beta=.5); lines(</a:t>
            </a:r>
            <a:r>
              <a:rPr lang="en-US" sz="2400" dirty="0" err="1"/>
              <a:t>x,col</a:t>
            </a:r>
            <a:r>
              <a:rPr lang="en-US" sz="2400" dirty="0"/>
              <a:t>="red")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449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multi-dimensional arrays </a:t>
            </a:r>
            <a:br>
              <a:rPr lang="en-US" dirty="0" smtClean="0"/>
            </a:br>
            <a:r>
              <a:rPr lang="en-US" dirty="0" smtClean="0"/>
              <a:t>more fun is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de-DE" dirty="0" err="1" smtClean="0"/>
              <a:t>apply</a:t>
            </a:r>
            <a:r>
              <a:rPr lang="de-DE" dirty="0" smtClean="0"/>
              <a:t>(TempsYrly,1:2,median) # median </a:t>
            </a:r>
            <a:r>
              <a:rPr lang="de-DE" dirty="0" err="1" smtClean="0"/>
              <a:t>how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r>
              <a:rPr lang="de-DE" dirty="0" err="1" smtClean="0"/>
              <a:t>apply</a:t>
            </a:r>
            <a:r>
              <a:rPr lang="de-DE" dirty="0" smtClean="0"/>
              <a:t>(TempsYrly,2:3,median) # </a:t>
            </a:r>
            <a:r>
              <a:rPr lang="de-DE" dirty="0" err="1" smtClean="0"/>
              <a:t>when</a:t>
            </a:r>
            <a:r>
              <a:rPr lang="de-DE" dirty="0" smtClean="0"/>
              <a:t>? </a:t>
            </a:r>
          </a:p>
          <a:p>
            <a:pPr marL="0" indent="0">
              <a:buNone/>
            </a:pPr>
            <a:r>
              <a:rPr lang="de-DE" dirty="0" err="1" smtClean="0"/>
              <a:t>apply</a:t>
            </a:r>
            <a:r>
              <a:rPr lang="de-DE" dirty="0" smtClean="0"/>
              <a:t>(</a:t>
            </a:r>
            <a:r>
              <a:rPr lang="de-DE" dirty="0" err="1" smtClean="0"/>
              <a:t>TempsYrly,c</a:t>
            </a:r>
            <a:r>
              <a:rPr lang="de-DE" dirty="0" smtClean="0"/>
              <a:t>(1,3),median) #  </a:t>
            </a:r>
            <a:r>
              <a:rPr lang="de-DE" dirty="0" err="1" smtClean="0"/>
              <a:t>where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818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88" y="1600200"/>
            <a:ext cx="904181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overYears</a:t>
            </a:r>
            <a:r>
              <a:rPr lang="en-US" dirty="0" smtClean="0"/>
              <a:t>&lt;-apply(</a:t>
            </a:r>
            <a:r>
              <a:rPr lang="en-US" dirty="0" err="1" smtClean="0"/>
              <a:t>TempsYrly,c</a:t>
            </a:r>
            <a:r>
              <a:rPr lang="en-US" dirty="0" smtClean="0"/>
              <a:t>(1,2),median)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cols&lt;- rev(rainbow(24, start = 0, end = .6))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(</a:t>
            </a:r>
            <a:r>
              <a:rPr lang="en-US" dirty="0" err="1" smtClean="0"/>
              <a:t>overYears</a:t>
            </a:r>
            <a:r>
              <a:rPr lang="en-US" dirty="0" smtClean="0"/>
              <a:t> ,col=cols,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Rowv</a:t>
            </a:r>
            <a:r>
              <a:rPr lang="en-US" dirty="0" smtClean="0"/>
              <a:t>=</a:t>
            </a:r>
            <a:r>
              <a:rPr lang="en-US" dirty="0" err="1" smtClean="0"/>
              <a:t>NA,Colv</a:t>
            </a:r>
            <a:r>
              <a:rPr lang="en-US" dirty="0" smtClean="0"/>
              <a:t>=</a:t>
            </a:r>
            <a:r>
              <a:rPr lang="en-US" dirty="0" err="1" smtClean="0"/>
              <a:t>NA,scale</a:t>
            </a:r>
            <a:r>
              <a:rPr lang="en-US" dirty="0" smtClean="0"/>
              <a:t>="none”,</a:t>
            </a:r>
            <a:r>
              <a:rPr lang="en-US" dirty="0" err="1" smtClean="0"/>
              <a:t>cexCol</a:t>
            </a:r>
            <a:r>
              <a:rPr lang="en-US" dirty="0" smtClean="0"/>
              <a:t>=1.2)</a:t>
            </a:r>
          </a:p>
        </p:txBody>
      </p:sp>
    </p:spTree>
    <p:extLst>
      <p:ext uri="{BB962C8B-B14F-4D97-AF65-F5344CB8AC3E}">
        <p14:creationId xmlns:p14="http://schemas.microsoft.com/office/powerpoint/2010/main" val="374857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empMap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27" y="394180"/>
            <a:ext cx="7399267" cy="62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7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err="1" smtClean="0"/>
              <a:t>tapply</a:t>
            </a:r>
            <a:r>
              <a:rPr lang="en-US" sz="4400" dirty="0" smtClean="0"/>
              <a:t> </a:t>
            </a:r>
            <a:r>
              <a:rPr lang="en-US" sz="4400" dirty="0" smtClean="0">
                <a:sym typeface="Wingdings"/>
              </a:rPr>
              <a:t> aggregate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 &lt;- </a:t>
            </a:r>
            <a:r>
              <a:rPr lang="de-DE" dirty="0" err="1" smtClean="0"/>
              <a:t>as.factor</a:t>
            </a:r>
            <a:r>
              <a:rPr lang="de-DE" dirty="0" smtClean="0"/>
              <a:t>(</a:t>
            </a:r>
            <a:r>
              <a:rPr lang="de-DE" dirty="0" err="1" smtClean="0"/>
              <a:t>rbinom</a:t>
            </a:r>
            <a:r>
              <a:rPr lang="de-DE" dirty="0" smtClean="0"/>
              <a:t>(32, </a:t>
            </a:r>
            <a:r>
              <a:rPr lang="de-DE" dirty="0" err="1" smtClean="0"/>
              <a:t>n</a:t>
            </a:r>
            <a:r>
              <a:rPr lang="de-DE" dirty="0" smtClean="0"/>
              <a:t> = 16, prob = 0.4))</a:t>
            </a:r>
          </a:p>
          <a:p>
            <a:pPr marL="0" indent="0">
              <a:buNone/>
            </a:pPr>
            <a:r>
              <a:rPr lang="de-DE" dirty="0" smtClean="0"/>
              <a:t>&gt; </a:t>
            </a:r>
            <a:r>
              <a:rPr lang="de-DE" dirty="0" err="1" smtClean="0"/>
              <a:t>tapply</a:t>
            </a:r>
            <a:r>
              <a:rPr lang="de-DE" dirty="0" smtClean="0"/>
              <a:t>(</a:t>
            </a:r>
            <a:r>
              <a:rPr lang="de-DE" dirty="0" err="1" smtClean="0"/>
              <a:t>groups</a:t>
            </a:r>
            <a:r>
              <a:rPr lang="de-DE" dirty="0" smtClean="0"/>
              <a:t>, </a:t>
            </a:r>
            <a:r>
              <a:rPr lang="de-DE" dirty="0" err="1" smtClean="0"/>
              <a:t>groups</a:t>
            </a:r>
            <a:r>
              <a:rPr lang="de-DE" dirty="0" smtClean="0"/>
              <a:t>, </a:t>
            </a:r>
            <a:r>
              <a:rPr lang="de-DE" dirty="0" err="1" smtClean="0"/>
              <a:t>length</a:t>
            </a:r>
            <a:r>
              <a:rPr lang="de-DE" dirty="0" smtClean="0"/>
              <a:t>) #-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7 10 11 12 13 14 15 16 </a:t>
            </a:r>
          </a:p>
          <a:p>
            <a:pPr marL="0" indent="0">
              <a:buNone/>
            </a:pPr>
            <a:r>
              <a:rPr lang="de-DE" dirty="0" smtClean="0"/>
              <a:t> 1  2  1  2  2  1  2  5 </a:t>
            </a:r>
          </a:p>
          <a:p>
            <a:pPr marL="0" indent="0">
              <a:buNone/>
            </a:pPr>
            <a:r>
              <a:rPr lang="de-DE" dirty="0" smtClean="0"/>
              <a:t>&gt; </a:t>
            </a:r>
            <a:r>
              <a:rPr lang="de-DE" dirty="0" err="1" smtClean="0"/>
              <a:t>tabulate</a:t>
            </a:r>
            <a:r>
              <a:rPr lang="de-DE" dirty="0" smtClean="0"/>
              <a:t>(</a:t>
            </a:r>
            <a:r>
              <a:rPr lang="de-DE" dirty="0" err="1" smtClean="0"/>
              <a:t>groups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smtClean="0"/>
              <a:t>[1] 1 2 1 2 2 1 2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6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err="1" smtClean="0"/>
              <a:t>tapply</a:t>
            </a:r>
            <a:r>
              <a:rPr lang="en-US" sz="4400" dirty="0" smtClean="0"/>
              <a:t> </a:t>
            </a:r>
            <a:r>
              <a:rPr lang="en-US" sz="4400" dirty="0" smtClean="0">
                <a:sym typeface="Wingdings"/>
              </a:rPr>
              <a:t> aggregate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 </a:t>
            </a:r>
            <a:r>
              <a:rPr lang="en-US" dirty="0" err="1"/>
              <a:t>tapply</a:t>
            </a:r>
            <a:r>
              <a:rPr lang="en-US" dirty="0" smtClean="0"/>
              <a:t>(data, factors, </a:t>
            </a:r>
            <a:r>
              <a:rPr lang="en-US" dirty="0"/>
              <a:t>FUN </a:t>
            </a:r>
            <a:r>
              <a:rPr lang="en-US" dirty="0" smtClean="0"/>
              <a:t>= </a:t>
            </a:r>
            <a:r>
              <a:rPr lang="en-US" dirty="0" err="1" smtClean="0"/>
              <a:t>myFunction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when we want to group the data by one or more factors before summarizing each group using</a:t>
            </a:r>
          </a:p>
          <a:p>
            <a:r>
              <a:rPr lang="en-US" dirty="0" smtClean="0"/>
              <a:t>each group is all the data having a specific </a:t>
            </a:r>
            <a:r>
              <a:rPr lang="en-US" dirty="0" smtClean="0"/>
              <a:t>combination of values </a:t>
            </a:r>
            <a:r>
              <a:rPr lang="en-US" dirty="0" smtClean="0"/>
              <a:t>of each of the factors supplied</a:t>
            </a:r>
          </a:p>
          <a:p>
            <a:r>
              <a:rPr lang="en-US" dirty="0" smtClean="0"/>
              <a:t>use with “ragged” data that doesn’t fit easily in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6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err="1" smtClean="0"/>
              <a:t>tapply</a:t>
            </a:r>
            <a:r>
              <a:rPr lang="en-US" sz="4400" dirty="0"/>
              <a:t> </a:t>
            </a:r>
            <a:r>
              <a:rPr lang="en-US" sz="4400" dirty="0" smtClean="0"/>
              <a:t>– a simple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23" y="1600200"/>
            <a:ext cx="913031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fishSites</a:t>
            </a:r>
            <a:endParaRPr lang="de-DE" dirty="0" smtClean="0"/>
          </a:p>
          <a:p>
            <a:pPr marL="0" indent="0">
              <a:buNone/>
            </a:pPr>
            <a:r>
              <a:rPr lang="de-DE" sz="1900" dirty="0" smtClean="0">
                <a:latin typeface="Courier"/>
                <a:cs typeface="Courier"/>
              </a:rPr>
              <a:t>"Smoke"   "Cache"   "Cache"   "2Rivers" "Rock"    "Smoke"   "Cache"   "</a:t>
            </a:r>
            <a:r>
              <a:rPr lang="de-DE" sz="1900" dirty="0" err="1" smtClean="0">
                <a:latin typeface="Courier"/>
                <a:cs typeface="Courier"/>
              </a:rPr>
              <a:t>Opeongo</a:t>
            </a:r>
            <a:r>
              <a:rPr lang="de-DE" sz="1900" dirty="0" smtClean="0">
                <a:latin typeface="Courier"/>
                <a:cs typeface="Courier"/>
              </a:rPr>
              <a:t>" "</a:t>
            </a:r>
            <a:r>
              <a:rPr lang="de-DE" sz="1900" dirty="0" err="1" smtClean="0">
                <a:latin typeface="Courier"/>
                <a:cs typeface="Courier"/>
              </a:rPr>
              <a:t>Opeongo</a:t>
            </a:r>
            <a:r>
              <a:rPr lang="de-DE" sz="1900" dirty="0" smtClean="0">
                <a:latin typeface="Courier"/>
                <a:cs typeface="Courier"/>
              </a:rPr>
              <a:t>" "</a:t>
            </a:r>
            <a:r>
              <a:rPr lang="de-DE" sz="1900" dirty="0" err="1" smtClean="0">
                <a:latin typeface="Courier"/>
                <a:cs typeface="Courier"/>
              </a:rPr>
              <a:t>Canoe</a:t>
            </a:r>
            <a:r>
              <a:rPr lang="de-DE" sz="1900" dirty="0" smtClean="0">
                <a:latin typeface="Courier"/>
                <a:cs typeface="Courier"/>
              </a:rPr>
              <a:t>"   "Smoke"   "</a:t>
            </a:r>
            <a:r>
              <a:rPr lang="de-DE" sz="1900" dirty="0" err="1" smtClean="0">
                <a:latin typeface="Courier"/>
                <a:cs typeface="Courier"/>
              </a:rPr>
              <a:t>Opeongo</a:t>
            </a:r>
            <a:r>
              <a:rPr lang="de-DE" sz="1900" dirty="0" smtClean="0">
                <a:latin typeface="Courier"/>
                <a:cs typeface="Courier"/>
              </a:rPr>
              <a:t>" "Cedar"   "Grand"   "Rock"    "Grand"   "Smoke"   "Sec"     "Grand"   "Grand"   "Rock"    "</a:t>
            </a:r>
            <a:r>
              <a:rPr lang="de-DE" sz="1900" dirty="0" err="1" smtClean="0">
                <a:latin typeface="Courier"/>
                <a:cs typeface="Courier"/>
              </a:rPr>
              <a:t>Mud</a:t>
            </a:r>
            <a:r>
              <a:rPr lang="de-DE" sz="1900" dirty="0" smtClean="0">
                <a:latin typeface="Courier"/>
                <a:cs typeface="Courier"/>
              </a:rPr>
              <a:t>"     "</a:t>
            </a:r>
            <a:r>
              <a:rPr lang="de-DE" sz="1900" dirty="0" err="1" smtClean="0">
                <a:latin typeface="Courier"/>
                <a:cs typeface="Courier"/>
              </a:rPr>
              <a:t>Opeongo</a:t>
            </a:r>
            <a:r>
              <a:rPr lang="de-DE" sz="1900" dirty="0" smtClean="0">
                <a:latin typeface="Courier"/>
                <a:cs typeface="Courier"/>
              </a:rPr>
              <a:t>" "2Rivers" "</a:t>
            </a:r>
            <a:r>
              <a:rPr lang="de-DE" sz="1900" dirty="0" err="1" smtClean="0">
                <a:latin typeface="Courier"/>
                <a:cs typeface="Courier"/>
              </a:rPr>
              <a:t>Opeongo</a:t>
            </a:r>
            <a:r>
              <a:rPr lang="de-DE" sz="1900" dirty="0" smtClean="0">
                <a:latin typeface="Courier"/>
                <a:cs typeface="Courier"/>
              </a:rPr>
              <a:t>" "</a:t>
            </a:r>
            <a:r>
              <a:rPr lang="de-DE" sz="1900" dirty="0" err="1" smtClean="0">
                <a:latin typeface="Courier"/>
                <a:cs typeface="Courier"/>
              </a:rPr>
              <a:t>Canoe</a:t>
            </a:r>
            <a:r>
              <a:rPr lang="de-DE" sz="1900" dirty="0" smtClean="0">
                <a:latin typeface="Courier"/>
                <a:cs typeface="Courier"/>
              </a:rPr>
              <a:t>"   "</a:t>
            </a:r>
            <a:r>
              <a:rPr lang="de-DE" sz="1900" dirty="0" err="1" smtClean="0">
                <a:latin typeface="Courier"/>
                <a:cs typeface="Courier"/>
              </a:rPr>
              <a:t>Mud</a:t>
            </a:r>
            <a:r>
              <a:rPr lang="de-DE" sz="1900" dirty="0" smtClean="0">
                <a:latin typeface="Courier"/>
                <a:cs typeface="Courier"/>
              </a:rPr>
              <a:t>"     "</a:t>
            </a:r>
            <a:r>
              <a:rPr lang="de-DE" sz="1900" dirty="0" err="1" smtClean="0">
                <a:latin typeface="Courier"/>
                <a:cs typeface="Courier"/>
              </a:rPr>
              <a:t>Mud</a:t>
            </a:r>
            <a:r>
              <a:rPr lang="de-DE" sz="1900" dirty="0" smtClean="0">
                <a:latin typeface="Courier"/>
                <a:cs typeface="Courier"/>
              </a:rPr>
              <a:t>"     "</a:t>
            </a:r>
            <a:r>
              <a:rPr lang="de-DE" sz="1900" dirty="0" err="1" smtClean="0">
                <a:latin typeface="Courier"/>
                <a:cs typeface="Courier"/>
              </a:rPr>
              <a:t>Mud</a:t>
            </a:r>
            <a:r>
              <a:rPr lang="de-DE" sz="1900" dirty="0" smtClean="0">
                <a:latin typeface="Courier"/>
                <a:cs typeface="Courier"/>
              </a:rPr>
              <a:t>"     "</a:t>
            </a:r>
            <a:r>
              <a:rPr lang="de-DE" sz="1900" dirty="0" err="1" smtClean="0">
                <a:latin typeface="Courier"/>
                <a:cs typeface="Courier"/>
              </a:rPr>
              <a:t>Opeongo</a:t>
            </a:r>
            <a:r>
              <a:rPr lang="de-DE" sz="1900" dirty="0" smtClean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r>
              <a:rPr lang="de-DE" dirty="0" err="1" smtClean="0"/>
              <a:t>tapply</a:t>
            </a:r>
            <a:r>
              <a:rPr lang="de-DE" dirty="0" smtClean="0"/>
              <a:t>(</a:t>
            </a:r>
            <a:r>
              <a:rPr lang="de-DE" dirty="0" err="1" smtClean="0"/>
              <a:t>fishSites,fishSites,length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sz="1800" dirty="0">
                <a:latin typeface="Courier"/>
                <a:cs typeface="Courier"/>
              </a:rPr>
              <a:t>2Rivers </a:t>
            </a:r>
            <a:r>
              <a:rPr lang="de-DE" sz="1800" dirty="0" smtClean="0">
                <a:latin typeface="Courier"/>
                <a:cs typeface="Courier"/>
              </a:rPr>
              <a:t>Cache </a:t>
            </a:r>
            <a:r>
              <a:rPr lang="de-DE" sz="1800" dirty="0" err="1" smtClean="0">
                <a:latin typeface="Courier"/>
                <a:cs typeface="Courier"/>
              </a:rPr>
              <a:t>Canoe</a:t>
            </a:r>
            <a:r>
              <a:rPr lang="de-DE" sz="1800" dirty="0" smtClean="0">
                <a:latin typeface="Courier"/>
                <a:cs typeface="Courier"/>
              </a:rPr>
              <a:t> Cedar Grand  </a:t>
            </a:r>
            <a:r>
              <a:rPr lang="de-DE" sz="1800" dirty="0" err="1" smtClean="0">
                <a:latin typeface="Courier"/>
                <a:cs typeface="Courier"/>
              </a:rPr>
              <a:t>Mud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  <a:r>
              <a:rPr lang="de-DE" sz="1800" dirty="0" err="1">
                <a:latin typeface="Courier"/>
                <a:cs typeface="Courier"/>
              </a:rPr>
              <a:t>Opeongo</a:t>
            </a:r>
            <a:r>
              <a:rPr lang="de-DE" sz="1800" dirty="0">
                <a:latin typeface="Courier"/>
                <a:cs typeface="Courier"/>
              </a:rPr>
              <a:t> </a:t>
            </a:r>
            <a:r>
              <a:rPr lang="de-DE" sz="1800" dirty="0" smtClean="0">
                <a:latin typeface="Courier"/>
                <a:cs typeface="Courier"/>
              </a:rPr>
              <a:t>Rock Sec Smoke </a:t>
            </a:r>
            <a:endParaRPr lang="de-DE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sz="1800" dirty="0">
                <a:latin typeface="Courier"/>
                <a:cs typeface="Courier"/>
              </a:rPr>
              <a:t>      2     </a:t>
            </a:r>
            <a:r>
              <a:rPr lang="de-DE" sz="1800" dirty="0" smtClean="0">
                <a:latin typeface="Courier"/>
                <a:cs typeface="Courier"/>
              </a:rPr>
              <a:t>3     2     1     4    4       </a:t>
            </a:r>
            <a:r>
              <a:rPr lang="de-DE" sz="1800" dirty="0">
                <a:latin typeface="Courier"/>
                <a:cs typeface="Courier"/>
              </a:rPr>
              <a:t>6    </a:t>
            </a:r>
            <a:r>
              <a:rPr lang="de-DE" sz="1800" dirty="0" smtClean="0">
                <a:latin typeface="Courier"/>
                <a:cs typeface="Courier"/>
              </a:rPr>
              <a:t>3   1      4 </a:t>
            </a:r>
          </a:p>
          <a:p>
            <a:pPr marL="0" indent="0">
              <a:buNone/>
            </a:pPr>
            <a:endParaRPr lang="de-DE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dirty="0" smtClean="0">
                <a:cs typeface="Courier"/>
              </a:rPr>
              <a:t># </a:t>
            </a:r>
            <a:r>
              <a:rPr lang="de-DE" dirty="0" err="1" smtClean="0">
                <a:cs typeface="Courier"/>
              </a:rPr>
              <a:t>fishSites</a:t>
            </a:r>
            <a:r>
              <a:rPr lang="de-DE" dirty="0" smtClean="0">
                <a:cs typeface="Courier"/>
              </a:rPr>
              <a:t> </a:t>
            </a:r>
            <a:r>
              <a:rPr lang="de-DE" dirty="0" err="1" smtClean="0">
                <a:cs typeface="Courier"/>
              </a:rPr>
              <a:t>is</a:t>
            </a:r>
            <a:r>
              <a:rPr lang="de-DE" dirty="0" smtClean="0">
                <a:cs typeface="Courier"/>
              </a:rPr>
              <a:t> </a:t>
            </a:r>
            <a:r>
              <a:rPr lang="de-DE" dirty="0" err="1" smtClean="0">
                <a:cs typeface="Courier"/>
              </a:rPr>
              <a:t>both</a:t>
            </a:r>
            <a:r>
              <a:rPr lang="de-DE" dirty="0" smtClean="0">
                <a:cs typeface="Courier"/>
              </a:rPr>
              <a:t> </a:t>
            </a:r>
            <a:r>
              <a:rPr lang="de-DE" dirty="0" err="1" smtClean="0">
                <a:cs typeface="Courier"/>
              </a:rPr>
              <a:t>data</a:t>
            </a:r>
            <a:r>
              <a:rPr lang="de-DE" dirty="0" smtClean="0">
                <a:cs typeface="Courier"/>
              </a:rPr>
              <a:t>, </a:t>
            </a:r>
            <a:r>
              <a:rPr lang="de-DE" dirty="0" err="1" smtClean="0">
                <a:cs typeface="Courier"/>
              </a:rPr>
              <a:t>and</a:t>
            </a:r>
            <a:r>
              <a:rPr lang="de-DE" dirty="0" smtClean="0">
                <a:cs typeface="Courier"/>
              </a:rPr>
              <a:t> </a:t>
            </a:r>
            <a:r>
              <a:rPr lang="de-DE" dirty="0" err="1" smtClean="0">
                <a:cs typeface="Courier"/>
              </a:rPr>
              <a:t>the</a:t>
            </a:r>
            <a:r>
              <a:rPr lang="de-DE" dirty="0" smtClean="0">
                <a:cs typeface="Courier"/>
              </a:rPr>
              <a:t> </a:t>
            </a:r>
            <a:r>
              <a:rPr lang="de-DE" dirty="0" err="1" smtClean="0">
                <a:cs typeface="Courier"/>
              </a:rPr>
              <a:t>factor</a:t>
            </a:r>
            <a:r>
              <a:rPr lang="de-DE" dirty="0" smtClean="0">
                <a:cs typeface="Courier"/>
              </a:rPr>
              <a:t> </a:t>
            </a:r>
            <a:r>
              <a:rPr lang="de-DE" dirty="0" err="1" smtClean="0">
                <a:cs typeface="Courier"/>
              </a:rPr>
              <a:t>we</a:t>
            </a:r>
            <a:r>
              <a:rPr lang="de-DE" dirty="0" smtClean="0">
                <a:cs typeface="Courier"/>
              </a:rPr>
              <a:t> </a:t>
            </a:r>
            <a:r>
              <a:rPr lang="de-DE" dirty="0" err="1" smtClean="0">
                <a:cs typeface="Courier"/>
              </a:rPr>
              <a:t>group</a:t>
            </a:r>
            <a:r>
              <a:rPr lang="de-DE" dirty="0" smtClean="0">
                <a:cs typeface="Courier"/>
              </a:rPr>
              <a:t> </a:t>
            </a:r>
            <a:r>
              <a:rPr lang="de-DE" dirty="0" smtClean="0">
                <a:cs typeface="Courier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55176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instead of </a:t>
            </a:r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result&lt;- aggregate(</a:t>
            </a:r>
            <a:r>
              <a:rPr lang="en-US" dirty="0" err="1" smtClean="0"/>
              <a:t>data,by</a:t>
            </a:r>
            <a:r>
              <a:rPr lang="en-US" dirty="0" smtClean="0"/>
              <a:t>=</a:t>
            </a:r>
            <a:r>
              <a:rPr lang="en-US" dirty="0" err="1" smtClean="0"/>
              <a:t>listOfFactors</a:t>
            </a:r>
            <a:r>
              <a:rPr lang="en-US" dirty="0" smtClean="0"/>
              <a:t>, function)</a:t>
            </a:r>
          </a:p>
          <a:p>
            <a:r>
              <a:rPr lang="en-US" sz="2400" dirty="0" smtClean="0"/>
              <a:t>ft1&lt;</a:t>
            </a:r>
            <a:r>
              <a:rPr lang="en-US" sz="2400" dirty="0"/>
              <a:t>-</a:t>
            </a:r>
            <a:r>
              <a:rPr lang="en-US" sz="2400" dirty="0" err="1"/>
              <a:t>tapply</a:t>
            </a:r>
            <a:r>
              <a:rPr lang="en-US" sz="2400" dirty="0"/>
              <a:t>(</a:t>
            </a:r>
            <a:r>
              <a:rPr lang="en-US" sz="2400" dirty="0" err="1"/>
              <a:t>fishCatch$temp,fishCatch</a:t>
            </a:r>
            <a:r>
              <a:rPr lang="en-US" sz="2400" dirty="0"/>
              <a:t>[,1:2],</a:t>
            </a:r>
            <a:r>
              <a:rPr lang="en-US" sz="2400" dirty="0" smtClean="0"/>
              <a:t>mean)</a:t>
            </a:r>
          </a:p>
          <a:p>
            <a:r>
              <a:rPr lang="en-US" sz="2400" dirty="0"/>
              <a:t>ft2&lt;-aggregate(</a:t>
            </a:r>
            <a:r>
              <a:rPr lang="en-US" sz="2400" dirty="0" err="1"/>
              <a:t>fishCatch$temp</a:t>
            </a:r>
            <a:r>
              <a:rPr lang="en-US" sz="2400" dirty="0"/>
              <a:t>, by=list(where=</a:t>
            </a:r>
            <a:r>
              <a:rPr lang="en-US" sz="2400" dirty="0" err="1"/>
              <a:t>fishCatch</a:t>
            </a:r>
            <a:r>
              <a:rPr lang="en-US" sz="2400" dirty="0"/>
              <a:t>      $sites, when=</a:t>
            </a:r>
            <a:r>
              <a:rPr lang="en-US" sz="2400" dirty="0" err="1"/>
              <a:t>fishCatch$season</a:t>
            </a:r>
            <a:r>
              <a:rPr lang="en-US" sz="2400" dirty="0"/>
              <a:t>), mean)</a:t>
            </a:r>
          </a:p>
          <a:p>
            <a:r>
              <a:rPr lang="en-US" sz="2400" dirty="0" smtClean="0"/>
              <a:t>ft3&lt;</a:t>
            </a:r>
            <a:r>
              <a:rPr lang="en-US" sz="2400" dirty="0"/>
              <a:t>-aggregate(</a:t>
            </a:r>
            <a:r>
              <a:rPr lang="en-US" sz="2400" dirty="0" err="1"/>
              <a:t>fishCatch$temp</a:t>
            </a:r>
            <a:r>
              <a:rPr lang="en-US" sz="2400" dirty="0"/>
              <a:t>, by</a:t>
            </a:r>
            <a:r>
              <a:rPr lang="en-US" sz="2400" dirty="0" smtClean="0"/>
              <a:t>=</a:t>
            </a:r>
            <a:r>
              <a:rPr lang="en-US" sz="2400" dirty="0" err="1" smtClean="0"/>
              <a:t>fishCatch</a:t>
            </a:r>
            <a:r>
              <a:rPr lang="en-US" sz="2400" dirty="0"/>
              <a:t>[,1:2]</a:t>
            </a:r>
            <a:r>
              <a:rPr lang="en-US" sz="2400" dirty="0" smtClean="0"/>
              <a:t>, </a:t>
            </a:r>
            <a:r>
              <a:rPr lang="en-US" sz="2400" dirty="0"/>
              <a:t>mean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ft4&lt;</a:t>
            </a:r>
            <a:r>
              <a:rPr lang="en-US" sz="2400" dirty="0"/>
              <a:t>-aggregate(</a:t>
            </a:r>
            <a:r>
              <a:rPr lang="en-US" sz="2400" dirty="0" err="1"/>
              <a:t>fishCatch$temp</a:t>
            </a:r>
            <a:r>
              <a:rPr lang="en-US" sz="2400" dirty="0"/>
              <a:t>, by=list(</a:t>
            </a:r>
            <a:r>
              <a:rPr lang="en-US" sz="2400" dirty="0" smtClean="0"/>
              <a:t>when=</a:t>
            </a:r>
            <a:r>
              <a:rPr lang="en-US" sz="2400" dirty="0" err="1"/>
              <a:t>fishCatch</a:t>
            </a:r>
            <a:r>
              <a:rPr lang="en-US" sz="2400" dirty="0"/>
              <a:t>      $</a:t>
            </a:r>
            <a:r>
              <a:rPr lang="en-US" sz="2400" dirty="0" smtClean="0"/>
              <a:t>season, where=</a:t>
            </a:r>
            <a:r>
              <a:rPr lang="en-US" sz="2400" dirty="0" err="1"/>
              <a:t>fishCatch</a:t>
            </a:r>
            <a:r>
              <a:rPr lang="en-US" sz="2400" dirty="0" err="1" smtClean="0"/>
              <a:t>$sites</a:t>
            </a:r>
            <a:r>
              <a:rPr lang="en-US" sz="2400" dirty="0" smtClean="0"/>
              <a:t>)</a:t>
            </a:r>
            <a:r>
              <a:rPr lang="en-US" sz="2400" dirty="0"/>
              <a:t>, mean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ft5&lt;-aggregate(</a:t>
            </a:r>
            <a:r>
              <a:rPr lang="en-US" sz="2400" dirty="0" err="1"/>
              <a:t>fishCatch$temp</a:t>
            </a:r>
            <a:r>
              <a:rPr lang="en-US" sz="2400" dirty="0"/>
              <a:t>, by=</a:t>
            </a:r>
            <a:r>
              <a:rPr lang="en-US" sz="2400" dirty="0" err="1"/>
              <a:t>fishCatch</a:t>
            </a:r>
            <a:r>
              <a:rPr lang="en-US" sz="2400" dirty="0"/>
              <a:t>[,2:1], mean)</a:t>
            </a:r>
          </a:p>
          <a:p>
            <a:r>
              <a:rPr lang="en-US" sz="2400" dirty="0"/>
              <a:t>ft6&lt;-aggregate(</a:t>
            </a:r>
            <a:r>
              <a:rPr lang="en-US" sz="2400" dirty="0" err="1"/>
              <a:t>fishCatch</a:t>
            </a:r>
            <a:r>
              <a:rPr lang="en-US" sz="2400" dirty="0"/>
              <a:t>[,3:4], by=</a:t>
            </a:r>
            <a:r>
              <a:rPr lang="en-US" sz="2400" dirty="0" err="1"/>
              <a:t>fishCatch</a:t>
            </a:r>
            <a:r>
              <a:rPr lang="en-US" sz="2400" dirty="0"/>
              <a:t>[,2:1], mean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Compare these. Where are they the same, where different?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2190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N for </a:t>
            </a:r>
            <a:r>
              <a:rPr lang="en-US" dirty="0" err="1" smtClean="0"/>
              <a:t>tapply</a:t>
            </a:r>
            <a:r>
              <a:rPr lang="en-US" dirty="0" smtClean="0"/>
              <a:t>/aggregated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ft6n&lt;</a:t>
            </a:r>
            <a:r>
              <a:rPr lang="en-US" sz="2400" dirty="0"/>
              <a:t>-aggregate(</a:t>
            </a:r>
            <a:r>
              <a:rPr lang="en-US" sz="2400" dirty="0" err="1"/>
              <a:t>fishCatch</a:t>
            </a:r>
            <a:r>
              <a:rPr lang="en-US" sz="2400" dirty="0"/>
              <a:t>[,3:4], by=</a:t>
            </a:r>
            <a:r>
              <a:rPr lang="en-US" sz="2400" dirty="0" err="1"/>
              <a:t>fishCatch</a:t>
            </a:r>
            <a:r>
              <a:rPr lang="en-US" sz="2400" dirty="0"/>
              <a:t>[,2:1]</a:t>
            </a:r>
            <a:r>
              <a:rPr lang="en-US" sz="2400" dirty="0" smtClean="0"/>
              <a:t>, length)</a:t>
            </a:r>
          </a:p>
          <a:p>
            <a:endParaRPr lang="en-US" sz="2400" dirty="0"/>
          </a:p>
          <a:p>
            <a:r>
              <a:rPr lang="en-US" sz="2400" dirty="0"/>
              <a:t>ft6nt&lt;-</a:t>
            </a:r>
            <a:r>
              <a:rPr lang="en-US" sz="2400" dirty="0" err="1"/>
              <a:t>tapply</a:t>
            </a:r>
            <a:r>
              <a:rPr lang="en-US" sz="2400" dirty="0"/>
              <a:t>(</a:t>
            </a:r>
            <a:r>
              <a:rPr lang="en-US" sz="2400" dirty="0" err="1"/>
              <a:t>fishCatch</a:t>
            </a:r>
            <a:r>
              <a:rPr lang="en-US" sz="2400" dirty="0"/>
              <a:t>[,3], </a:t>
            </a:r>
            <a:r>
              <a:rPr lang="en-US" sz="2400" dirty="0" err="1"/>
              <a:t>fishCatch</a:t>
            </a:r>
            <a:r>
              <a:rPr lang="en-US" sz="2400" dirty="0"/>
              <a:t>[,2:1], length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How are these different? where might you use this?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67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 “outer”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outer</a:t>
            </a:r>
            <a:r>
              <a:rPr lang="en-US" dirty="0" smtClean="0"/>
              <a:t> is very cool. Make yourself into an R astronaut by using </a:t>
            </a:r>
            <a:r>
              <a:rPr lang="en-US" i="1" dirty="0" smtClean="0"/>
              <a:t>outer</a:t>
            </a:r>
            <a:r>
              <a:rPr lang="en-US" dirty="0" smtClean="0"/>
              <a:t> space</a:t>
            </a:r>
            <a:r>
              <a:rPr lang="is-IS" dirty="0" smtClean="0"/>
              <a:t>…</a:t>
            </a:r>
          </a:p>
          <a:p>
            <a:r>
              <a:rPr lang="en-US" sz="2400" dirty="0" smtClean="0"/>
              <a:t>result&lt;-outer(</a:t>
            </a:r>
            <a:r>
              <a:rPr lang="en-US" sz="2400" dirty="0" err="1" smtClean="0"/>
              <a:t>x,y,myFunction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returns array with as many rows as x, columns as y, and result[</a:t>
            </a:r>
            <a:r>
              <a:rPr lang="en-US" sz="2000" dirty="0" err="1" smtClean="0"/>
              <a:t>i,j</a:t>
            </a:r>
            <a:r>
              <a:rPr lang="en-US" sz="2000" dirty="0" smtClean="0"/>
              <a:t>]==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(x[</a:t>
            </a:r>
            <a:r>
              <a:rPr lang="en-US" sz="2000" dirty="0" err="1" smtClean="0"/>
              <a:t>i</a:t>
            </a:r>
            <a:r>
              <a:rPr lang="en-US" sz="2000" dirty="0" smtClean="0"/>
              <a:t>],y[j])</a:t>
            </a:r>
          </a:p>
          <a:p>
            <a:pPr lvl="1"/>
            <a:r>
              <a:rPr lang="en-US" sz="2000" dirty="0" smtClean="0"/>
              <a:t>classic example: x=1:9; </a:t>
            </a:r>
            <a:r>
              <a:rPr lang="en-US" sz="2000" dirty="0" err="1" smtClean="0"/>
              <a:t>multTable</a:t>
            </a:r>
            <a:r>
              <a:rPr lang="en-US" sz="2000" dirty="0" smtClean="0"/>
              <a:t>=outer(</a:t>
            </a:r>
            <a:r>
              <a:rPr lang="en-US" sz="2000" dirty="0" err="1" smtClean="0"/>
              <a:t>x,x</a:t>
            </a:r>
            <a:r>
              <a:rPr lang="en-US" sz="2000" dirty="0" smtClean="0"/>
              <a:t>,”*”)</a:t>
            </a:r>
          </a:p>
          <a:p>
            <a:pPr lvl="1"/>
            <a:r>
              <a:rPr lang="en-US" sz="2000" dirty="0" smtClean="0"/>
              <a:t>note if using a built-in R function such as +-*/ </a:t>
            </a:r>
            <a:r>
              <a:rPr lang="en-US" sz="2000" dirty="0" err="1" smtClean="0"/>
              <a:t>etc</a:t>
            </a:r>
            <a:r>
              <a:rPr lang="en-US" sz="2000" dirty="0" smtClean="0"/>
              <a:t>, put it in quotes</a:t>
            </a:r>
          </a:p>
          <a:p>
            <a:pPr lvl="1"/>
            <a:r>
              <a:rPr lang="en-US" sz="2000" dirty="0" smtClean="0"/>
              <a:t>if using a </a:t>
            </a:r>
            <a:r>
              <a:rPr lang="en-US" sz="2000" i="1" dirty="0" smtClean="0"/>
              <a:t>named</a:t>
            </a:r>
            <a:r>
              <a:rPr lang="en-US" sz="2000" dirty="0" smtClean="0"/>
              <a:t> function (Alex, where are you????) no quotes</a:t>
            </a:r>
          </a:p>
        </p:txBody>
      </p:sp>
    </p:spTree>
    <p:extLst>
      <p:ext uri="{BB962C8B-B14F-4D97-AF65-F5344CB8AC3E}">
        <p14:creationId xmlns:p14="http://schemas.microsoft.com/office/powerpoint/2010/main" val="308214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Apply family</a:t>
            </a:r>
            <a:br>
              <a:rPr lang="en-US" dirty="0" smtClean="0"/>
            </a:br>
            <a:r>
              <a:rPr lang="en-US" i="1" dirty="0" smtClean="0"/>
              <a:t>applies</a:t>
            </a:r>
            <a:r>
              <a:rPr lang="en-US" dirty="0" smtClean="0"/>
              <a:t> functions to parts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10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array data:</a:t>
            </a:r>
          </a:p>
          <a:p>
            <a:pPr lvl="1"/>
            <a:r>
              <a:rPr lang="en-US" dirty="0" smtClean="0"/>
              <a:t>apply</a:t>
            </a:r>
          </a:p>
          <a:p>
            <a:pPr lvl="1"/>
            <a:r>
              <a:rPr lang="en-US" dirty="0" err="1" smtClean="0"/>
              <a:t>tapply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aggregate</a:t>
            </a:r>
            <a:endParaRPr lang="en-US" dirty="0" smtClean="0"/>
          </a:p>
          <a:p>
            <a:pPr lvl="1"/>
            <a:r>
              <a:rPr lang="en-US" dirty="0" smtClean="0"/>
              <a:t>outer</a:t>
            </a:r>
          </a:p>
          <a:p>
            <a:r>
              <a:rPr lang="en-US" dirty="0" smtClean="0"/>
              <a:t>List data:</a:t>
            </a:r>
          </a:p>
          <a:p>
            <a:pPr lvl="1"/>
            <a:r>
              <a:rPr lang="en-US" dirty="0" err="1" smtClean="0"/>
              <a:t>lapply</a:t>
            </a:r>
            <a:r>
              <a:rPr lang="en-US" dirty="0"/>
              <a:t> </a:t>
            </a:r>
            <a:r>
              <a:rPr lang="en-US" dirty="0" smtClean="0"/>
              <a:t>and friends: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sapply</a:t>
            </a:r>
            <a:r>
              <a:rPr lang="en-US" dirty="0" smtClean="0"/>
              <a:t>, </a:t>
            </a:r>
            <a:r>
              <a:rPr lang="en-US" dirty="0" err="1" smtClean="0"/>
              <a:t>mapply</a:t>
            </a:r>
            <a:r>
              <a:rPr lang="en-US" dirty="0" smtClean="0"/>
              <a:t>, </a:t>
            </a:r>
            <a:r>
              <a:rPr lang="en-US" dirty="0" err="1" smtClean="0"/>
              <a:t>vapply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replicate</a:t>
            </a:r>
          </a:p>
          <a:p>
            <a:pPr lvl="2"/>
            <a:r>
              <a:rPr lang="en-US" dirty="0" err="1" smtClean="0"/>
              <a:t>rapply</a:t>
            </a:r>
            <a:r>
              <a:rPr lang="en-US" dirty="0" smtClean="0"/>
              <a:t>, </a:t>
            </a:r>
            <a:r>
              <a:rPr lang="en-US" dirty="0" err="1" smtClean="0"/>
              <a:t>dendrapply</a:t>
            </a:r>
            <a:endParaRPr lang="en-US" dirty="0" smtClean="0"/>
          </a:p>
          <a:p>
            <a:pPr lvl="2"/>
            <a:r>
              <a:rPr lang="en-US" dirty="0" err="1" smtClean="0"/>
              <a:t>eapply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26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closest point in</a:t>
            </a:r>
            <a:br>
              <a:rPr lang="en-US" dirty="0" smtClean="0"/>
            </a:br>
            <a:r>
              <a:rPr lang="en-US" dirty="0" smtClean="0"/>
              <a:t> outer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measured many environmental variables at lots of sampling points. </a:t>
            </a:r>
          </a:p>
          <a:p>
            <a:r>
              <a:rPr lang="en-US" dirty="0" smtClean="0"/>
              <a:t>Each sampling point has an x and y coordinate (in meters, km, 10</a:t>
            </a:r>
            <a:r>
              <a:rPr lang="en-US" baseline="30000" dirty="0" smtClean="0"/>
              <a:t>th</a:t>
            </a:r>
            <a:r>
              <a:rPr lang="en-US" dirty="0" smtClean="0"/>
              <a:t> century king’s feet,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You’ve got a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EnvDat</a:t>
            </a:r>
            <a:r>
              <a:rPr lang="en-US" dirty="0" smtClean="0"/>
              <a:t> with columns x, y, and N more columns for your N environmental measures (e.g. noon temp, soil carbon, % canopy cover)</a:t>
            </a:r>
          </a:p>
        </p:txBody>
      </p:sp>
    </p:spTree>
    <p:extLst>
      <p:ext uri="{BB962C8B-B14F-4D97-AF65-F5344CB8AC3E}">
        <p14:creationId xmlns:p14="http://schemas.microsoft.com/office/powerpoint/2010/main" val="231031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myXY</a:t>
            </a:r>
            <a:r>
              <a:rPr lang="en-US" sz="2400" dirty="0" smtClean="0"/>
              <a:t> is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of points within the experimental site</a:t>
            </a:r>
          </a:p>
          <a:p>
            <a:pPr marL="0" indent="0">
              <a:buNone/>
            </a:pPr>
            <a:r>
              <a:rPr lang="en-US" sz="2400" dirty="0" smtClean="0"/>
              <a:t>Let’s find closest 3 points in </a:t>
            </a:r>
            <a:r>
              <a:rPr lang="en-US" sz="2400" dirty="0" err="1" smtClean="0"/>
              <a:t>EnvDat</a:t>
            </a:r>
            <a:r>
              <a:rPr lang="en-US" sz="2400" dirty="0" smtClean="0"/>
              <a:t> to each X,Y point.</a:t>
            </a:r>
          </a:p>
          <a:p>
            <a:pPr marL="0" indent="0">
              <a:buNone/>
            </a:pPr>
            <a:r>
              <a:rPr lang="en-US" sz="2000" dirty="0" smtClean="0"/>
              <a:t>d&lt;-</a:t>
            </a:r>
            <a:r>
              <a:rPr lang="en-US" sz="2000" dirty="0" err="1" smtClean="0"/>
              <a:t>sqrt</a:t>
            </a:r>
            <a:r>
              <a:rPr lang="en-US" sz="2000" dirty="0" smtClean="0"/>
              <a:t>(outer(</a:t>
            </a:r>
            <a:r>
              <a:rPr lang="en-US" sz="2000" dirty="0" err="1" smtClean="0"/>
              <a:t>myXY$x,EnvDat$x</a:t>
            </a:r>
            <a:r>
              <a:rPr lang="en-US" sz="2000" dirty="0" smtClean="0"/>
              <a:t>,”-”)^2 + </a:t>
            </a:r>
            <a:r>
              <a:rPr lang="en-US" sz="2000" dirty="0"/>
              <a:t>outer(</a:t>
            </a:r>
            <a:r>
              <a:rPr lang="en-US" sz="2000" dirty="0" err="1"/>
              <a:t>myXY</a:t>
            </a:r>
            <a:r>
              <a:rPr lang="en-US" sz="2000" dirty="0" err="1" smtClean="0"/>
              <a:t>$y,</a:t>
            </a:r>
            <a:r>
              <a:rPr lang="en-US" sz="2000" dirty="0" err="1"/>
              <a:t>EnvDat</a:t>
            </a:r>
            <a:r>
              <a:rPr lang="en-US" sz="2000" dirty="0" err="1" smtClean="0"/>
              <a:t>$y</a:t>
            </a:r>
            <a:r>
              <a:rPr lang="en-US" sz="2000" dirty="0" smtClean="0"/>
              <a:t>,</a:t>
            </a:r>
            <a:r>
              <a:rPr lang="en-US" sz="2000" dirty="0"/>
              <a:t>”-”)^</a:t>
            </a:r>
            <a:r>
              <a:rPr lang="en-US" sz="2000" dirty="0" smtClean="0"/>
              <a:t>2)</a:t>
            </a:r>
          </a:p>
          <a:p>
            <a:pPr marL="0" indent="0">
              <a:buNone/>
            </a:pPr>
            <a:r>
              <a:rPr lang="en-US" sz="2400" dirty="0" smtClean="0"/>
              <a:t>s&lt;-apply(d,1,order)[,1;3]</a:t>
            </a:r>
          </a:p>
          <a:p>
            <a:pPr marL="0" indent="0">
              <a:buNone/>
            </a:pPr>
            <a:r>
              <a:rPr lang="en-US" sz="2400" dirty="0" smtClean="0"/>
              <a:t># not shown: we could now interpolate weighted noon temp, soil carbon, </a:t>
            </a:r>
            <a:r>
              <a:rPr lang="en-US" sz="2400" dirty="0" err="1" smtClean="0"/>
              <a:t>etc</a:t>
            </a:r>
            <a:r>
              <a:rPr lang="en-US" sz="2400" dirty="0" smtClean="0"/>
              <a:t> from these 3 nearest points in </a:t>
            </a:r>
            <a:r>
              <a:rPr lang="en-US" sz="2400" dirty="0" err="1" smtClean="0"/>
              <a:t>EnvDat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0650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for ragged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matrices, arrays all need same number of entries in rows, columns.</a:t>
            </a:r>
          </a:p>
          <a:p>
            <a:r>
              <a:rPr lang="en-US" dirty="0" smtClean="0"/>
              <a:t>in the real world you may have different numbers of observations at different sites</a:t>
            </a:r>
          </a:p>
          <a:p>
            <a:r>
              <a:rPr lang="en-US" dirty="0" smtClean="0"/>
              <a:t>lists are for you!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member of a list L is L[[</a:t>
            </a:r>
            <a:r>
              <a:rPr lang="en-US" dirty="0" err="1" smtClean="0"/>
              <a:t>i</a:t>
            </a:r>
            <a:r>
              <a:rPr lang="en-US" dirty="0" smtClean="0"/>
              <a:t>]]</a:t>
            </a:r>
          </a:p>
          <a:p>
            <a:r>
              <a:rPr lang="en-US" dirty="0" smtClean="0"/>
              <a:t>look at variable sites3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sapply</a:t>
            </a:r>
            <a:r>
              <a:rPr lang="en-US" dirty="0" smtClean="0"/>
              <a:t> applies functions within lists, then simplifies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sapply</a:t>
            </a:r>
            <a:r>
              <a:rPr lang="en-US" sz="2400" dirty="0"/>
              <a:t>(sites3,mean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sapply</a:t>
            </a:r>
            <a:r>
              <a:rPr lang="en-US" sz="2400" dirty="0"/>
              <a:t>(</a:t>
            </a:r>
            <a:r>
              <a:rPr lang="en-US" sz="2400" dirty="0" smtClean="0"/>
              <a:t>sites3,sd)</a:t>
            </a:r>
          </a:p>
          <a:p>
            <a:r>
              <a:rPr lang="en-US" sz="2400" dirty="0" err="1"/>
              <a:t>sapply</a:t>
            </a:r>
            <a:r>
              <a:rPr lang="en-US" sz="2400" dirty="0"/>
              <a:t>(sites3,function(x){c(m=mean(x),s=</a:t>
            </a:r>
            <a:r>
              <a:rPr lang="en-US" sz="2400" dirty="0" err="1"/>
              <a:t>sd</a:t>
            </a:r>
            <a:r>
              <a:rPr lang="en-US" sz="2400" dirty="0"/>
              <a:t>(x))</a:t>
            </a:r>
            <a:r>
              <a:rPr lang="en-US" sz="2400" dirty="0" smtClean="0"/>
              <a:t>}</a:t>
            </a:r>
          </a:p>
          <a:p>
            <a:r>
              <a:rPr lang="en-US" sz="2400" dirty="0" err="1"/>
              <a:t>sapply</a:t>
            </a:r>
            <a:r>
              <a:rPr lang="en-US" sz="2400" dirty="0"/>
              <a:t>(sites3</a:t>
            </a:r>
            <a:r>
              <a:rPr lang="en-US" sz="2400" dirty="0" smtClean="0"/>
              <a:t>,quantile,seq(.2,.8,.1) 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59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lapply</a:t>
            </a:r>
            <a:r>
              <a:rPr lang="en-US" dirty="0" smtClean="0"/>
              <a:t> doesn’t simplify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lapply</a:t>
            </a:r>
            <a:r>
              <a:rPr lang="en-US" dirty="0"/>
              <a:t>(sites3,mean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lapply</a:t>
            </a:r>
            <a:r>
              <a:rPr lang="en-US" dirty="0" smtClean="0"/>
              <a:t>(sites3,robustScale)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replicate</a:t>
            </a:r>
            <a:r>
              <a:rPr lang="en-US" dirty="0" smtClean="0"/>
              <a:t> for simulation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replicate(</a:t>
            </a:r>
            <a:r>
              <a:rPr lang="en-US" dirty="0" err="1" smtClean="0"/>
              <a:t>n_times</a:t>
            </a:r>
            <a:r>
              <a:rPr lang="en-US" dirty="0" smtClean="0"/>
              <a:t>, expression)</a:t>
            </a:r>
          </a:p>
          <a:p>
            <a:r>
              <a:rPr lang="en-US" dirty="0" smtClean="0"/>
              <a:t>replicate</a:t>
            </a:r>
            <a:r>
              <a:rPr lang="en-US" dirty="0"/>
              <a:t>(3,rnorm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,0,1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r>
              <a:rPr lang="en-US" dirty="0"/>
              <a:t>replicate(3,rnorm(sample(10,1),0,1))</a:t>
            </a:r>
          </a:p>
        </p:txBody>
      </p:sp>
    </p:spTree>
    <p:extLst>
      <p:ext uri="{BB962C8B-B14F-4D97-AF65-F5344CB8AC3E}">
        <p14:creationId xmlns:p14="http://schemas.microsoft.com/office/powerpoint/2010/main" val="1919949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another time: </a:t>
            </a:r>
            <a:br>
              <a:rPr lang="en-US" dirty="0" smtClean="0"/>
            </a:br>
            <a:r>
              <a:rPr lang="en-US" dirty="0" smtClean="0"/>
              <a:t>recursive applies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rapply</a:t>
            </a:r>
            <a:r>
              <a:rPr lang="en-US" dirty="0" smtClean="0"/>
              <a:t> recursively applies a function down the levels of a list, most often one representing something like a tree or graph structure</a:t>
            </a:r>
          </a:p>
          <a:p>
            <a:r>
              <a:rPr lang="en-US" i="1" dirty="0" err="1" smtClean="0"/>
              <a:t>dendryapply</a:t>
            </a:r>
            <a:r>
              <a:rPr lang="en-US" dirty="0" smtClean="0"/>
              <a:t> does this to </a:t>
            </a:r>
            <a:r>
              <a:rPr lang="en-US" dirty="0" err="1" smtClean="0"/>
              <a:t>dendrogram</a:t>
            </a:r>
            <a:r>
              <a:rPr lang="en-US" dirty="0" smtClean="0"/>
              <a:t> objects produced by various clustering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1396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THANKS!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4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Temps – a matrix of temperatures no various dates (rows) at different stations (columns)</a:t>
            </a:r>
          </a:p>
          <a:p>
            <a:pPr marL="0" indent="0">
              <a:buNone/>
            </a:pPr>
            <a:r>
              <a:rPr lang="de-DE" dirty="0" smtClean="0">
                <a:latin typeface="Courier"/>
                <a:cs typeface="Courier"/>
              </a:rPr>
              <a:t>        Island Barrie YYZ</a:t>
            </a:r>
          </a:p>
          <a:p>
            <a:pPr marL="0" indent="0">
              <a:buNone/>
            </a:pPr>
            <a:r>
              <a:rPr lang="de-DE" dirty="0" err="1" smtClean="0">
                <a:latin typeface="Courier"/>
                <a:cs typeface="Courier"/>
              </a:rPr>
              <a:t>winter</a:t>
            </a:r>
            <a:r>
              <a:rPr lang="de-DE" dirty="0" smtClean="0">
                <a:latin typeface="Courier"/>
                <a:cs typeface="Courier"/>
              </a:rPr>
              <a:t>      -4    -12  -5</a:t>
            </a:r>
          </a:p>
          <a:p>
            <a:pPr marL="0" indent="0">
              <a:buNone/>
            </a:pPr>
            <a:r>
              <a:rPr lang="de-DE" dirty="0" smtClean="0">
                <a:latin typeface="Courier"/>
                <a:cs typeface="Courier"/>
              </a:rPr>
              <a:t>spring       8      6   9</a:t>
            </a:r>
          </a:p>
          <a:p>
            <a:pPr marL="0" indent="0">
              <a:buNone/>
            </a:pPr>
            <a:r>
              <a:rPr lang="de-DE" dirty="0" err="1" smtClean="0">
                <a:latin typeface="Courier"/>
                <a:cs typeface="Courier"/>
              </a:rPr>
              <a:t>summer</a:t>
            </a:r>
            <a:r>
              <a:rPr lang="de-DE" dirty="0" smtClean="0">
                <a:latin typeface="Courier"/>
                <a:cs typeface="Courier"/>
              </a:rPr>
              <a:t>      29     28  31</a:t>
            </a:r>
          </a:p>
          <a:p>
            <a:pPr marL="0" indent="0">
              <a:buNone/>
            </a:pPr>
            <a:r>
              <a:rPr lang="de-DE" dirty="0" smtClean="0">
                <a:latin typeface="Courier"/>
                <a:cs typeface="Courier"/>
              </a:rPr>
              <a:t>fall        19     15  20</a:t>
            </a:r>
          </a:p>
        </p:txBody>
      </p:sp>
    </p:spTree>
    <p:extLst>
      <p:ext uri="{BB962C8B-B14F-4D97-AF65-F5344CB8AC3E}">
        <p14:creationId xmlns:p14="http://schemas.microsoft.com/office/powerpoint/2010/main" val="1518543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5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less elementary example, Watson!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latitude of your observation sites and the date. How long was the day?</a:t>
            </a:r>
          </a:p>
          <a:p>
            <a:r>
              <a:rPr lang="en-US" dirty="0" smtClean="0"/>
              <a:t>in Wikipedia, you find the </a:t>
            </a:r>
            <a:r>
              <a:rPr lang="en-US" i="1" dirty="0" smtClean="0"/>
              <a:t>sunrise equation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cos</a:t>
            </a:r>
            <a:r>
              <a:rPr lang="en-US" dirty="0" smtClean="0"/>
              <a:t>(w) = -tan(L) * tan(D)</a:t>
            </a:r>
          </a:p>
          <a:p>
            <a:r>
              <a:rPr lang="en-US" dirty="0" smtClean="0"/>
              <a:t>instantly, you achieve enlightenment, quit graduate school, and start your own cult</a:t>
            </a:r>
          </a:p>
          <a:p>
            <a:r>
              <a:rPr lang="en-US" dirty="0" smtClean="0"/>
              <a:t>or perhaps you actually want to know the day length, poor unenlightened you!</a:t>
            </a:r>
          </a:p>
        </p:txBody>
      </p:sp>
    </p:spTree>
    <p:extLst>
      <p:ext uri="{BB962C8B-B14F-4D97-AF65-F5344CB8AC3E}">
        <p14:creationId xmlns:p14="http://schemas.microsoft.com/office/powerpoint/2010/main" val="2514671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 the Outer space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tanL</a:t>
            </a:r>
            <a:r>
              <a:rPr lang="en-US" dirty="0" smtClean="0"/>
              <a:t> = tan(</a:t>
            </a:r>
            <a:r>
              <a:rPr lang="en-US" dirty="0" err="1" smtClean="0"/>
              <a:t>LatToR</a:t>
            </a:r>
            <a:r>
              <a:rPr lang="en-US" dirty="0" smtClean="0"/>
              <a:t>(</a:t>
            </a:r>
            <a:r>
              <a:rPr lang="en-US" dirty="0" err="1" smtClean="0"/>
              <a:t>lat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tanD</a:t>
            </a:r>
            <a:r>
              <a:rPr lang="en-US" dirty="0" smtClean="0"/>
              <a:t> = tan(</a:t>
            </a:r>
            <a:r>
              <a:rPr lang="en-US" dirty="0" err="1" smtClean="0"/>
              <a:t>SunDecl</a:t>
            </a:r>
            <a:r>
              <a:rPr lang="en-US" dirty="0" smtClean="0"/>
              <a:t>(</a:t>
            </a:r>
            <a:r>
              <a:rPr lang="en-US" dirty="0" err="1" smtClean="0"/>
              <a:t>day,lat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cosw</a:t>
            </a:r>
            <a:r>
              <a:rPr lang="en-US" dirty="0" smtClean="0"/>
              <a:t> = - outer(</a:t>
            </a:r>
            <a:r>
              <a:rPr lang="en-US" dirty="0" err="1" smtClean="0"/>
              <a:t>tanL,tanD</a:t>
            </a:r>
            <a:r>
              <a:rPr lang="en-US" dirty="0" smtClean="0"/>
              <a:t>, “*”)</a:t>
            </a:r>
          </a:p>
          <a:p>
            <a:r>
              <a:rPr lang="en-US" dirty="0" smtClean="0"/>
              <a:t>hours = 2 * </a:t>
            </a:r>
            <a:r>
              <a:rPr lang="en-US" dirty="0" err="1" smtClean="0"/>
              <a:t>RadToHour</a:t>
            </a:r>
            <a:r>
              <a:rPr lang="en-US" dirty="0" smtClean="0"/>
              <a:t>(</a:t>
            </a:r>
            <a:r>
              <a:rPr lang="en-US" dirty="0" err="1" smtClean="0"/>
              <a:t>arccos</a:t>
            </a:r>
            <a:r>
              <a:rPr lang="en-US" dirty="0" smtClean="0"/>
              <a:t>(</a:t>
            </a:r>
            <a:r>
              <a:rPr lang="en-US" dirty="0" err="1" smtClean="0"/>
              <a:t>cosw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check it: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DaySites</a:t>
            </a:r>
            <a:r>
              <a:rPr lang="en-US" dirty="0" smtClean="0"/>
              <a:t> has </a:t>
            </a:r>
            <a:r>
              <a:rPr lang="en-US" dirty="0" err="1" smtClean="0"/>
              <a:t>lat</a:t>
            </a:r>
            <a:r>
              <a:rPr lang="en-US" dirty="0" smtClean="0"/>
              <a:t>, day of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</a:t>
            </a:r>
            <a:r>
              <a:rPr lang="en-US" i="1" dirty="0" smtClean="0"/>
              <a:t>sunrise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 is Latitude in </a:t>
            </a:r>
            <a:r>
              <a:rPr lang="en-US" i="1" dirty="0" smtClean="0"/>
              <a:t>radians</a:t>
            </a:r>
            <a:r>
              <a:rPr lang="en-US" dirty="0" smtClean="0"/>
              <a:t> (Alex, how do we convert from Google Maps latitudes to radians? help!!</a:t>
            </a:r>
            <a:r>
              <a:rPr lang="en-US" smtClean="0"/>
              <a:t>!)</a:t>
            </a:r>
          </a:p>
          <a:p>
            <a:r>
              <a:rPr lang="en-US" smtClean="0"/>
              <a:t>D is the sun </a:t>
            </a:r>
            <a:r>
              <a:rPr lang="en-US" i="1" smtClean="0"/>
              <a:t>declination</a:t>
            </a:r>
            <a:r>
              <a:rPr lang="en-US" smtClean="0"/>
              <a:t> (how much is the sun at noon above where is would be on March 21, in radians</a:t>
            </a:r>
            <a:r>
              <a:rPr lang="is-IS" smtClean="0"/>
              <a:t>…help!!!</a:t>
            </a:r>
            <a:r>
              <a:rPr lang="en-US" smtClean="0"/>
              <a:t>)</a:t>
            </a:r>
          </a:p>
          <a:p>
            <a:r>
              <a:rPr lang="en-US" smtClean="0"/>
              <a:t>w is the “hour angle” in radians</a:t>
            </a:r>
          </a:p>
          <a:p>
            <a:pPr lvl="1"/>
            <a:r>
              <a:rPr lang="en-US" smtClean="0"/>
              <a:t>daylength (hours) = 2 * w / 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87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sunrise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and Alex make a function </a:t>
            </a:r>
            <a:r>
              <a:rPr lang="en-US" i="1" dirty="0" err="1" smtClean="0"/>
              <a:t>LatToR</a:t>
            </a:r>
            <a:r>
              <a:rPr lang="en-US" i="1" dirty="0" smtClean="0"/>
              <a:t>(</a:t>
            </a:r>
            <a:r>
              <a:rPr lang="en-US" i="1" dirty="0" err="1" smtClean="0"/>
              <a:t>lat</a:t>
            </a:r>
            <a:r>
              <a:rPr lang="en-US" i="1" dirty="0" smtClean="0"/>
              <a:t>)</a:t>
            </a:r>
            <a:r>
              <a:rPr lang="en-US" dirty="0" smtClean="0"/>
              <a:t> to convert latitude in degrees (like 45.1278) to radians</a:t>
            </a:r>
          </a:p>
          <a:p>
            <a:r>
              <a:rPr lang="en-US" dirty="0" smtClean="0"/>
              <a:t>you and Alex make another function </a:t>
            </a:r>
            <a:r>
              <a:rPr lang="en-US" i="1" dirty="0" err="1" smtClean="0"/>
              <a:t>SunDecl</a:t>
            </a:r>
            <a:r>
              <a:rPr lang="en-US" i="1" dirty="0" smtClean="0"/>
              <a:t>(day, </a:t>
            </a:r>
            <a:r>
              <a:rPr lang="en-US" i="1" dirty="0" err="1" smtClean="0"/>
              <a:t>lat</a:t>
            </a:r>
            <a:r>
              <a:rPr lang="en-US" i="1" dirty="0" smtClean="0"/>
              <a:t>)</a:t>
            </a:r>
            <a:r>
              <a:rPr lang="en-US" dirty="0" smtClean="0"/>
              <a:t> to convert day of the year (measured from 1=Jan 1) and latitude into sun declination</a:t>
            </a:r>
          </a:p>
          <a:p>
            <a:r>
              <a:rPr lang="en-US" dirty="0" smtClean="0"/>
              <a:t>you and Alex make a function to convert back from radians into hours</a:t>
            </a:r>
            <a:r>
              <a:rPr lang="is-IS" dirty="0" smtClean="0"/>
              <a:t>….</a:t>
            </a:r>
            <a:r>
              <a:rPr lang="is-IS" i="1" dirty="0" smtClean="0"/>
              <a:t>RadToHour(rads)</a:t>
            </a:r>
            <a:endParaRPr lang="is-IS" dirty="0" smtClean="0"/>
          </a:p>
          <a:p>
            <a:r>
              <a:rPr lang="is-IS" dirty="0" smtClean="0"/>
              <a:t>now, you are ready to rock and roll!</a:t>
            </a:r>
          </a:p>
        </p:txBody>
      </p:sp>
    </p:spTree>
    <p:extLst>
      <p:ext uri="{BB962C8B-B14F-4D97-AF65-F5344CB8AC3E}">
        <p14:creationId xmlns:p14="http://schemas.microsoft.com/office/powerpoint/2010/main" val="138933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mean temperatures 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season, across sites;</a:t>
            </a:r>
          </a:p>
          <a:p>
            <a:r>
              <a:rPr lang="en-US" dirty="0" smtClean="0"/>
              <a:t>each site, across seasons.</a:t>
            </a:r>
          </a:p>
          <a:p>
            <a:endParaRPr lang="en-US" dirty="0"/>
          </a:p>
          <a:p>
            <a:r>
              <a:rPr lang="en-US" dirty="0" smtClean="0"/>
              <a:t>Now, find the median temperatures</a:t>
            </a:r>
          </a:p>
        </p:txBody>
      </p:sp>
    </p:spTree>
    <p:extLst>
      <p:ext uri="{BB962C8B-B14F-4D97-AF65-F5344CB8AC3E}">
        <p14:creationId xmlns:p14="http://schemas.microsoft.com/office/powerpoint/2010/main" val="361839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apply</a:t>
            </a:r>
            <a:r>
              <a:rPr lang="en-US" dirty="0" smtClean="0"/>
              <a:t> applies a function</a:t>
            </a:r>
            <a:br>
              <a:rPr lang="en-US" dirty="0" smtClean="0"/>
            </a:br>
            <a:r>
              <a:rPr lang="en-US" dirty="0" smtClean="0"/>
              <a:t> to columns or rows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apply(Temps,1,mean) # row means</a:t>
            </a:r>
          </a:p>
          <a:p>
            <a:r>
              <a:rPr lang="en-US" dirty="0" smtClean="0"/>
              <a:t>apply(Temps,2,mean) # column means</a:t>
            </a:r>
          </a:p>
          <a:p>
            <a:endParaRPr lang="en-US" dirty="0"/>
          </a:p>
          <a:p>
            <a:r>
              <a:rPr lang="en-US" dirty="0" smtClean="0"/>
              <a:t>apply(Temps,1,median) # row medians</a:t>
            </a:r>
          </a:p>
          <a:p>
            <a:r>
              <a:rPr lang="en-US" dirty="0" smtClean="0"/>
              <a:t>apply(Temps,2,sd) # col. standard deviations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apply</a:t>
            </a:r>
            <a:r>
              <a:rPr lang="en-US" dirty="0" smtClean="0">
                <a:solidFill>
                  <a:srgbClr val="FF0000"/>
                </a:solidFill>
              </a:rPr>
              <a:t> applies </a:t>
            </a:r>
            <a:r>
              <a:rPr lang="en-US" i="1" dirty="0" smtClean="0">
                <a:solidFill>
                  <a:srgbClr val="FF0000"/>
                </a:solidFill>
              </a:rPr>
              <a:t>your</a:t>
            </a:r>
            <a:r>
              <a:rPr lang="en-US" dirty="0" smtClean="0">
                <a:solidFill>
                  <a:srgbClr val="FF0000"/>
                </a:solidFill>
              </a:rPr>
              <a:t> function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to columns or rows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apply(Temps,2,function(x){median(x)-mean(x)} )</a:t>
            </a:r>
          </a:p>
          <a:p>
            <a:r>
              <a:rPr lang="en-US" dirty="0" smtClean="0"/>
              <a:t>apply(Temps,2,function(x){x-mean(x)} )</a:t>
            </a:r>
          </a:p>
          <a:p>
            <a:pPr lvl="1"/>
            <a:r>
              <a:rPr lang="en-US" dirty="0" smtClean="0"/>
              <a:t># what happens here?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7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apply</a:t>
            </a:r>
            <a:r>
              <a:rPr lang="en-US" dirty="0" smtClean="0"/>
              <a:t> applies a function</a:t>
            </a:r>
            <a:br>
              <a:rPr lang="en-US" dirty="0" smtClean="0"/>
            </a:br>
            <a:r>
              <a:rPr lang="en-US" dirty="0" smtClean="0"/>
              <a:t> to arrays as well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apply(TempsYrly,1,median) # </a:t>
            </a:r>
          </a:p>
          <a:p>
            <a:pPr marL="0" indent="0">
              <a:buNone/>
            </a:pPr>
            <a:r>
              <a:rPr lang="en-US" dirty="0" smtClean="0"/>
              <a:t>apply(TempsYrly,2,median) # </a:t>
            </a:r>
          </a:p>
          <a:p>
            <a:pPr marL="0" indent="0">
              <a:buNone/>
            </a:pPr>
            <a:r>
              <a:rPr lang="en-US" dirty="0" smtClean="0"/>
              <a:t>apply(TempsYrly,3,median) # </a:t>
            </a:r>
          </a:p>
        </p:txBody>
      </p:sp>
    </p:spTree>
    <p:extLst>
      <p:ext uri="{BB962C8B-B14F-4D97-AF65-F5344CB8AC3E}">
        <p14:creationId xmlns:p14="http://schemas.microsoft.com/office/powerpoint/2010/main" val="420987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robust scaling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robustScale</a:t>
            </a:r>
            <a:r>
              <a:rPr lang="en-US" sz="2400" dirty="0"/>
              <a:t>&lt;-function(x){(x-median(x)/(IQR(x)/2)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# like </a:t>
            </a:r>
            <a:r>
              <a:rPr lang="en-US" sz="2400" i="1" dirty="0" smtClean="0"/>
              <a:t>scale</a:t>
            </a:r>
            <a:r>
              <a:rPr lang="en-US" sz="2400" dirty="0" smtClean="0"/>
              <a:t>, but uses median instead of mean, and</a:t>
            </a:r>
          </a:p>
          <a:p>
            <a:pPr marL="0" indent="0">
              <a:buNone/>
            </a:pPr>
            <a:r>
              <a:rPr lang="en-US" sz="2400" dirty="0" smtClean="0"/>
              <a:t># Inter-quartile Range instead of </a:t>
            </a:r>
            <a:r>
              <a:rPr lang="en-US" sz="2400" dirty="0" err="1" smtClean="0"/>
              <a:t>sd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r&lt;-</a:t>
            </a:r>
            <a:r>
              <a:rPr lang="en-US" sz="2400" dirty="0" err="1" smtClean="0"/>
              <a:t>rnbinom</a:t>
            </a:r>
            <a:r>
              <a:rPr lang="en-US" sz="2400" dirty="0" smtClean="0"/>
              <a:t>(n=10000,mu=10,size=2) # nice skewed data</a:t>
            </a:r>
          </a:p>
          <a:p>
            <a:pPr marL="0" indent="0">
              <a:buNone/>
            </a:pPr>
            <a:r>
              <a:rPr lang="en-US" sz="2400" dirty="0" err="1" smtClean="0"/>
              <a:t>hist</a:t>
            </a:r>
            <a:r>
              <a:rPr lang="en-US" sz="2400" dirty="0" smtClean="0"/>
              <a:t>(r)</a:t>
            </a:r>
          </a:p>
          <a:p>
            <a:pPr marL="0" indent="0">
              <a:buNone/>
            </a:pPr>
            <a:r>
              <a:rPr lang="en-US" sz="2400" dirty="0" err="1"/>
              <a:t>histr</a:t>
            </a:r>
            <a:r>
              <a:rPr lang="en-US" sz="2400" dirty="0"/>
              <a:t>&lt;-function(</a:t>
            </a:r>
            <a:r>
              <a:rPr lang="en-US" sz="2400" dirty="0" err="1"/>
              <a:t>x,</a:t>
            </a:r>
            <a:r>
              <a:rPr lang="en-US" sz="2400" dirty="0" err="1" smtClean="0"/>
              <a:t>brks</a:t>
            </a:r>
            <a:r>
              <a:rPr lang="en-US" sz="2400" dirty="0"/>
              <a:t>=50</a:t>
            </a:r>
            <a:r>
              <a:rPr lang="en-US" sz="2400" dirty="0" smtClean="0"/>
              <a:t>,...){</a:t>
            </a:r>
            <a:r>
              <a:rPr lang="en-US" sz="2400" dirty="0" err="1"/>
              <a:t>hist</a:t>
            </a:r>
            <a:r>
              <a:rPr lang="en-US" sz="2400" dirty="0"/>
              <a:t>(</a:t>
            </a:r>
            <a:r>
              <a:rPr lang="en-US" sz="2400" dirty="0" err="1"/>
              <a:t>x,breaks</a:t>
            </a:r>
            <a:r>
              <a:rPr lang="en-US" sz="2400" dirty="0"/>
              <a:t>=</a:t>
            </a:r>
            <a:r>
              <a:rPr lang="en-US" sz="2400" dirty="0" err="1" smtClean="0"/>
              <a:t>brks</a:t>
            </a:r>
            <a:r>
              <a:rPr lang="en-US" sz="2400" dirty="0" err="1"/>
              <a:t>,col</a:t>
            </a:r>
            <a:r>
              <a:rPr lang="en-US" sz="2400" dirty="0"/>
              <a:t>="black",...)}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histr</a:t>
            </a:r>
            <a:r>
              <a:rPr lang="en-US" sz="2400" dirty="0" smtClean="0"/>
              <a:t>(r) # nice convenience function to have</a:t>
            </a:r>
          </a:p>
          <a:p>
            <a:pPr marL="0" indent="0">
              <a:buNone/>
            </a:pPr>
            <a:r>
              <a:rPr lang="en-US" sz="2400" dirty="0" err="1" smtClean="0"/>
              <a:t>histr</a:t>
            </a:r>
            <a:r>
              <a:rPr lang="en-US" sz="2400" dirty="0" smtClean="0"/>
              <a:t>(scale(r),</a:t>
            </a:r>
            <a:r>
              <a:rPr lang="en-US" sz="2400" dirty="0" err="1" smtClean="0"/>
              <a:t>brks</a:t>
            </a:r>
            <a:r>
              <a:rPr lang="en-US" sz="2400" dirty="0" smtClean="0"/>
              <a:t>=20) # compare with:</a:t>
            </a:r>
          </a:p>
          <a:p>
            <a:pPr marL="0" indent="0">
              <a:buNone/>
            </a:pPr>
            <a:r>
              <a:rPr lang="en-US" sz="2400" dirty="0" err="1" smtClean="0"/>
              <a:t>histr</a:t>
            </a:r>
            <a:r>
              <a:rPr lang="en-US" sz="2400" dirty="0" smtClean="0"/>
              <a:t>(</a:t>
            </a:r>
            <a:r>
              <a:rPr lang="en-US" sz="2400" dirty="0" err="1" smtClean="0"/>
              <a:t>robustScale</a:t>
            </a:r>
            <a:r>
              <a:rPr lang="en-US" sz="2400" dirty="0" smtClean="0"/>
              <a:t>(r)</a:t>
            </a:r>
            <a:r>
              <a:rPr lang="en-US" sz="2400" dirty="0"/>
              <a:t> ,</a:t>
            </a:r>
            <a:r>
              <a:rPr lang="en-US" sz="2400" dirty="0" err="1"/>
              <a:t>brks</a:t>
            </a:r>
            <a:r>
              <a:rPr lang="en-US" sz="2400" dirty="0"/>
              <a:t>=</a:t>
            </a:r>
            <a:r>
              <a:rPr lang="en-US" sz="2400" dirty="0" smtClean="0"/>
              <a:t>20,xlab=“number in quadrat”)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18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serious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20 million year BP series of CO2 and Northern hemisphere mean temperatures</a:t>
            </a:r>
          </a:p>
          <a:p>
            <a:pPr lvl="1"/>
            <a:r>
              <a:rPr lang="en-US" dirty="0" err="1"/>
              <a:t>Graversen</a:t>
            </a:r>
            <a:r>
              <a:rPr lang="en-US" dirty="0"/>
              <a:t> RG, </a:t>
            </a:r>
            <a:r>
              <a:rPr lang="en-US" dirty="0" err="1"/>
              <a:t>Drijfhout</a:t>
            </a:r>
            <a:r>
              <a:rPr lang="en-US" dirty="0"/>
              <a:t> S, </a:t>
            </a:r>
            <a:r>
              <a:rPr lang="en-US" dirty="0" err="1"/>
              <a:t>Hazeleger</a:t>
            </a:r>
            <a:r>
              <a:rPr lang="en-US" dirty="0"/>
              <a:t> W, van de </a:t>
            </a:r>
            <a:r>
              <a:rPr lang="en-US" dirty="0" err="1"/>
              <a:t>Wal</a:t>
            </a:r>
            <a:r>
              <a:rPr lang="en-US" dirty="0"/>
              <a:t> R, </a:t>
            </a:r>
            <a:r>
              <a:rPr lang="en-US" dirty="0" err="1"/>
              <a:t>Bintanja</a:t>
            </a:r>
            <a:r>
              <a:rPr lang="en-US" dirty="0"/>
              <a:t> R, </a:t>
            </a:r>
            <a:r>
              <a:rPr lang="en-US" dirty="0" err="1"/>
              <a:t>Helsen</a:t>
            </a:r>
            <a:r>
              <a:rPr lang="en-US" dirty="0"/>
              <a:t> M. Greenland’s contribution to global sea-level rise by the end of the 21st century. Climate dynamics. 2011;37(7-8):1427-42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r&lt;</a:t>
            </a:r>
            <a:r>
              <a:rPr lang="en-US" sz="2400" dirty="0" smtClean="0"/>
              <a:t>-CO2_NHtemp[CO2_NHtemp$time&gt; </a:t>
            </a:r>
            <a:r>
              <a:rPr lang="en-US" sz="2400" dirty="0"/>
              <a:t>-2e3,</a:t>
            </a:r>
            <a:r>
              <a:rPr lang="en-US" sz="2400" dirty="0" smtClean="0"/>
              <a:t>] # last 2 </a:t>
            </a:r>
            <a:r>
              <a:rPr lang="en-US" sz="2400" dirty="0" err="1" smtClean="0"/>
              <a:t>Myrs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with</a:t>
            </a:r>
            <a:r>
              <a:rPr lang="en-US" sz="2400" dirty="0" smtClean="0"/>
              <a:t>(</a:t>
            </a:r>
            <a:r>
              <a:rPr lang="en-US" sz="2400" dirty="0" err="1"/>
              <a:t>r</a:t>
            </a:r>
            <a:r>
              <a:rPr lang="en-US" sz="2400" dirty="0" err="1" smtClean="0"/>
              <a:t>,</a:t>
            </a:r>
            <a:r>
              <a:rPr lang="en-US" sz="2400" dirty="0" err="1"/>
              <a:t>plot</a:t>
            </a:r>
            <a:r>
              <a:rPr lang="en-US" sz="2400" dirty="0"/>
              <a:t>(dTNH,CO2ppm)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with</a:t>
            </a:r>
            <a:r>
              <a:rPr lang="en-US" sz="2400" dirty="0" smtClean="0"/>
              <a:t>(</a:t>
            </a:r>
            <a:r>
              <a:rPr lang="en-US" sz="2400" dirty="0" err="1"/>
              <a:t>r</a:t>
            </a:r>
            <a:r>
              <a:rPr lang="en-US" sz="2400" dirty="0" err="1" smtClean="0"/>
              <a:t>,</a:t>
            </a:r>
            <a:r>
              <a:rPr lang="en-US" sz="2400" dirty="0" err="1"/>
              <a:t>plot</a:t>
            </a:r>
            <a:r>
              <a:rPr lang="en-US" sz="2400" dirty="0" smtClean="0"/>
              <a:t>(time,</a:t>
            </a:r>
            <a:r>
              <a:rPr lang="en-US" sz="2400" dirty="0"/>
              <a:t>CO2ppm)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t10K&lt;-floor(</a:t>
            </a:r>
            <a:r>
              <a:rPr lang="en-US" sz="2400" dirty="0" err="1" smtClean="0"/>
              <a:t>r$time</a:t>
            </a:r>
            <a:r>
              <a:rPr lang="en-US" sz="2400" dirty="0" smtClean="0"/>
              <a:t>/10) # 10,000 year lumps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z&lt;-apply(r[,2:3],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,robustScale); z&lt;-aggregate(z, by=list(t10K=t10K),median)</a:t>
            </a:r>
          </a:p>
          <a:p>
            <a:pPr marL="0" indent="0">
              <a:buNone/>
            </a:pPr>
            <a:r>
              <a:rPr lang="en-US" sz="2400" dirty="0" smtClean="0"/>
              <a:t>plot(z$t10K,CO2ppm,</a:t>
            </a:r>
            <a:r>
              <a:rPr lang="en-US" sz="2400" dirty="0"/>
              <a:t>ty="l",</a:t>
            </a:r>
            <a:r>
              <a:rPr lang="en-US" sz="2400" dirty="0" err="1"/>
              <a:t>lty</a:t>
            </a:r>
            <a:r>
              <a:rPr lang="en-US" sz="2400" dirty="0"/>
              <a:t>=1,col="blue",</a:t>
            </a:r>
            <a:r>
              <a:rPr lang="en-US" sz="2400" dirty="0" err="1"/>
              <a:t>xlab</a:t>
            </a:r>
            <a:r>
              <a:rPr lang="en-US" sz="2400" dirty="0"/>
              <a:t>="time BP (10,000 year units)",</a:t>
            </a:r>
            <a:r>
              <a:rPr lang="en-US" sz="2400" dirty="0" err="1"/>
              <a:t>ylab</a:t>
            </a:r>
            <a:r>
              <a:rPr lang="en-US" sz="2400" dirty="0"/>
              <a:t>="robust z-</a:t>
            </a:r>
            <a:r>
              <a:rPr lang="en-US" sz="2400" dirty="0" smtClean="0"/>
              <a:t>score</a:t>
            </a:r>
            <a:r>
              <a:rPr lang="en-US" sz="2400" dirty="0"/>
              <a:t>"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lines(z$t10K</a:t>
            </a:r>
            <a:r>
              <a:rPr lang="en-US" sz="2400" dirty="0"/>
              <a:t>,</a:t>
            </a:r>
            <a:r>
              <a:rPr lang="en-US" sz="2400" dirty="0" smtClean="0"/>
              <a:t>z</a:t>
            </a:r>
            <a:r>
              <a:rPr lang="en-US" sz="2400" dirty="0"/>
              <a:t>$</a:t>
            </a:r>
            <a:r>
              <a:rPr lang="en-US" sz="2400" dirty="0" smtClean="0"/>
              <a:t>dTNH,</a:t>
            </a:r>
            <a:r>
              <a:rPr lang="en-US" sz="2400" dirty="0"/>
              <a:t>col="</a:t>
            </a:r>
            <a:r>
              <a:rPr lang="en-US" sz="2400" dirty="0" smtClean="0"/>
              <a:t>red</a:t>
            </a:r>
            <a:r>
              <a:rPr lang="en-US" sz="2400" dirty="0"/>
              <a:t>"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078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2392</Words>
  <Application>Microsoft Macintosh PowerPoint</Application>
  <PresentationFormat>On-screen Show (4:3)</PresentationFormat>
  <Paragraphs>195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Applying yourself to  Environmental data</vt:lpstr>
      <vt:lpstr>the Apply family applies functions to parts of data</vt:lpstr>
      <vt:lpstr>Let’s get some data</vt:lpstr>
      <vt:lpstr>find the mean temperatures in:</vt:lpstr>
      <vt:lpstr>apply applies a function  to columns or rows</vt:lpstr>
      <vt:lpstr>apply applies your function  to columns or rows</vt:lpstr>
      <vt:lpstr>apply applies a function  to arrays as well</vt:lpstr>
      <vt:lpstr>robust scaling</vt:lpstr>
      <vt:lpstr>some serious data</vt:lpstr>
      <vt:lpstr>mapply – apply a function with  multiple arguments</vt:lpstr>
      <vt:lpstr>with multi-dimensional arrays  more fun is possible</vt:lpstr>
      <vt:lpstr>a bit of visualization</vt:lpstr>
      <vt:lpstr>PowerPoint Presentation</vt:lpstr>
      <vt:lpstr>tapply  aggregate</vt:lpstr>
      <vt:lpstr>tapply  aggregate</vt:lpstr>
      <vt:lpstr>tapply – a simple example</vt:lpstr>
      <vt:lpstr>aggregate instead of tapply</vt:lpstr>
      <vt:lpstr>What is N for tapply/aggregated data?</vt:lpstr>
      <vt:lpstr>going to “outer” space</vt:lpstr>
      <vt:lpstr>what is the closest point in  outer space?</vt:lpstr>
      <vt:lpstr>PowerPoint Presentation</vt:lpstr>
      <vt:lpstr>lists are for ragged data</vt:lpstr>
      <vt:lpstr>sapply applies functions within lists, then simplifies the result</vt:lpstr>
      <vt:lpstr>lapply doesn’t simplify</vt:lpstr>
      <vt:lpstr>replicate for simulation</vt:lpstr>
      <vt:lpstr>for another time:  recursive applies</vt:lpstr>
      <vt:lpstr>THANKS!</vt:lpstr>
      <vt:lpstr>PowerPoint Presentation</vt:lpstr>
      <vt:lpstr>PowerPoint Presentation</vt:lpstr>
      <vt:lpstr>PowerPoint Presentation</vt:lpstr>
      <vt:lpstr>a less elementary example, Watson!</vt:lpstr>
      <vt:lpstr> the Outer space solution</vt:lpstr>
      <vt:lpstr>the R sunrise equation</vt:lpstr>
      <vt:lpstr>solving the sunrise equation</vt:lpstr>
    </vt:vector>
  </TitlesOfParts>
  <Company>Howard Hughes Medical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yourself to  Environmental data</dc:title>
  <dc:creator>Kent Clement</dc:creator>
  <cp:lastModifiedBy>Kent Clement</cp:lastModifiedBy>
  <cp:revision>62</cp:revision>
  <dcterms:created xsi:type="dcterms:W3CDTF">2017-10-04T15:08:52Z</dcterms:created>
  <dcterms:modified xsi:type="dcterms:W3CDTF">2017-10-17T16:51:15Z</dcterms:modified>
</cp:coreProperties>
</file>