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18872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E4"/>
    <a:srgbClr val="FFB1AF"/>
    <a:srgbClr val="C1CAE5"/>
    <a:srgbClr val="BBB8CC"/>
    <a:srgbClr val="564D80"/>
    <a:srgbClr val="98A6D4"/>
    <a:srgbClr val="FF3C38"/>
    <a:srgbClr val="CD8B76"/>
    <a:srgbClr val="443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6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95312"/>
            <a:ext cx="10104120" cy="4244622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03623"/>
            <a:ext cx="8915400" cy="294357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49111"/>
            <a:ext cx="256317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49111"/>
            <a:ext cx="754094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39537"/>
            <a:ext cx="10252710" cy="5071532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159048"/>
            <a:ext cx="10252710" cy="26669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49114"/>
            <a:ext cx="1025271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88734"/>
            <a:ext cx="5028842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453467"/>
            <a:ext cx="502884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88734"/>
            <a:ext cx="5053608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453467"/>
            <a:ext cx="505360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55425"/>
            <a:ext cx="6017895" cy="8664222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55425"/>
            <a:ext cx="6017895" cy="8664222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49114"/>
            <a:ext cx="1025271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45556"/>
            <a:ext cx="1025271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504-67CE-45BE-ADD0-830AC3C59E0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300181"/>
            <a:ext cx="40119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280">
            <a:extLst>
              <a:ext uri="{FF2B5EF4-FFF2-40B4-BE49-F238E27FC236}">
                <a16:creationId xmlns:a16="http://schemas.microsoft.com/office/drawing/2014/main" id="{45182077-883E-4797-B539-6A9AA6BB5FF3}"/>
              </a:ext>
            </a:extLst>
          </p:cNvPr>
          <p:cNvSpPr txBox="1"/>
          <p:nvPr/>
        </p:nvSpPr>
        <p:spPr>
          <a:xfrm>
            <a:off x="9802" y="1901026"/>
            <a:ext cx="1371600" cy="457200"/>
          </a:xfrm>
          <a:prstGeom prst="rect">
            <a:avLst/>
          </a:prstGeom>
          <a:solidFill>
            <a:srgbClr val="BBB8CC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 do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A557441-6EF6-4ACB-B858-8F7C5E2F72FD}"/>
              </a:ext>
            </a:extLst>
          </p:cNvPr>
          <p:cNvSpPr txBox="1"/>
          <p:nvPr/>
        </p:nvSpPr>
        <p:spPr>
          <a:xfrm>
            <a:off x="9803" y="2811312"/>
            <a:ext cx="1371600" cy="457200"/>
          </a:xfrm>
          <a:prstGeom prst="rect">
            <a:avLst/>
          </a:prstGeom>
          <a:solidFill>
            <a:srgbClr val="FFB1A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Review/</a:t>
            </a:r>
            <a:r>
              <a:rPr lang="en-US" sz="1400" dirty="0"/>
              <a:t>verify</a:t>
            </a:r>
            <a:endParaRPr lang="en-US" sz="16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B55EB49-F3CF-4099-B3A9-53E8C99EF0C1}"/>
              </a:ext>
            </a:extLst>
          </p:cNvPr>
          <p:cNvSpPr txBox="1"/>
          <p:nvPr/>
        </p:nvSpPr>
        <p:spPr>
          <a:xfrm>
            <a:off x="0" y="3268650"/>
            <a:ext cx="1371600" cy="457200"/>
          </a:xfrm>
          <a:prstGeom prst="rect">
            <a:avLst/>
          </a:prstGeom>
          <a:solidFill>
            <a:srgbClr val="F5E8E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30826-47DA-4F03-8CBC-42A5FCCE83B9}"/>
              </a:ext>
            </a:extLst>
          </p:cNvPr>
          <p:cNvSpPr txBox="1"/>
          <p:nvPr/>
        </p:nvSpPr>
        <p:spPr>
          <a:xfrm>
            <a:off x="6334" y="2353057"/>
            <a:ext cx="1371600" cy="457200"/>
          </a:xfrm>
          <a:prstGeom prst="rect">
            <a:avLst/>
          </a:prstGeom>
          <a:solidFill>
            <a:srgbClr val="C1CAE5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In progress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B32DBE7-BE9A-40BB-ADE7-A0768C6F338D}"/>
              </a:ext>
            </a:extLst>
          </p:cNvPr>
          <p:cNvSpPr/>
          <p:nvPr/>
        </p:nvSpPr>
        <p:spPr>
          <a:xfrm>
            <a:off x="9764" y="1615614"/>
            <a:ext cx="1371600" cy="210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345A2AE-91DA-4199-951F-11B78B55E9FE}"/>
              </a:ext>
            </a:extLst>
          </p:cNvPr>
          <p:cNvSpPr/>
          <p:nvPr/>
        </p:nvSpPr>
        <p:spPr>
          <a:xfrm>
            <a:off x="411369" y="4488354"/>
            <a:ext cx="991563" cy="6661719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09B13DB-82F1-4879-9EBF-572AF1416E9E}"/>
              </a:ext>
            </a:extLst>
          </p:cNvPr>
          <p:cNvSpPr/>
          <p:nvPr/>
        </p:nvSpPr>
        <p:spPr>
          <a:xfrm>
            <a:off x="5041681" y="11309691"/>
            <a:ext cx="6728476" cy="882304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2028534-B643-4CB1-90BF-7CAC7007463A}"/>
              </a:ext>
            </a:extLst>
          </p:cNvPr>
          <p:cNvSpPr/>
          <p:nvPr/>
        </p:nvSpPr>
        <p:spPr>
          <a:xfrm>
            <a:off x="1395431" y="11326001"/>
            <a:ext cx="3646250" cy="865993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FABD2E5-1E2C-4E12-AF57-3F0F26F6DE42}"/>
              </a:ext>
            </a:extLst>
          </p:cNvPr>
          <p:cNvSpPr/>
          <p:nvPr/>
        </p:nvSpPr>
        <p:spPr>
          <a:xfrm>
            <a:off x="1395430" y="4397460"/>
            <a:ext cx="10431601" cy="6895212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4FA8943-AF6B-4542-96E1-C280160C701A}"/>
              </a:ext>
            </a:extLst>
          </p:cNvPr>
          <p:cNvSpPr/>
          <p:nvPr/>
        </p:nvSpPr>
        <p:spPr>
          <a:xfrm>
            <a:off x="10455580" y="3418472"/>
            <a:ext cx="1371457" cy="970607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03320C8-A0DF-4A5F-BF91-ECB2C4DE8E3C}"/>
              </a:ext>
            </a:extLst>
          </p:cNvPr>
          <p:cNvSpPr/>
          <p:nvPr/>
        </p:nvSpPr>
        <p:spPr>
          <a:xfrm>
            <a:off x="8121566" y="3408947"/>
            <a:ext cx="2362702" cy="963114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A461D9D-9319-4537-89DB-7383543CD9AB}"/>
              </a:ext>
            </a:extLst>
          </p:cNvPr>
          <p:cNvSpPr/>
          <p:nvPr/>
        </p:nvSpPr>
        <p:spPr>
          <a:xfrm>
            <a:off x="8129185" y="66320"/>
            <a:ext cx="3690193" cy="335215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E4C4C3-3806-4AF9-8FF7-79E131328A37}"/>
              </a:ext>
            </a:extLst>
          </p:cNvPr>
          <p:cNvSpPr/>
          <p:nvPr/>
        </p:nvSpPr>
        <p:spPr>
          <a:xfrm>
            <a:off x="1402932" y="63500"/>
            <a:ext cx="6726253" cy="430856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F752487-DE32-46D7-9698-5E2476FE771C}"/>
              </a:ext>
            </a:extLst>
          </p:cNvPr>
          <p:cNvCxnSpPr>
            <a:cxnSpLocks/>
          </p:cNvCxnSpPr>
          <p:nvPr/>
        </p:nvCxnSpPr>
        <p:spPr>
          <a:xfrm>
            <a:off x="7673778" y="7700670"/>
            <a:ext cx="0" cy="3840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2EF60F-FE4C-4C79-AAE4-F414A92EECED}"/>
              </a:ext>
            </a:extLst>
          </p:cNvPr>
          <p:cNvCxnSpPr>
            <a:cxnSpLocks/>
          </p:cNvCxnSpPr>
          <p:nvPr/>
        </p:nvCxnSpPr>
        <p:spPr>
          <a:xfrm>
            <a:off x="4675329" y="7735356"/>
            <a:ext cx="0" cy="2194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40B9877-C449-46DE-AEF6-B34B01F47B7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732548" y="1202915"/>
            <a:ext cx="35285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680-0F52-4341-835A-E25E457F5172}"/>
              </a:ext>
            </a:extLst>
          </p:cNvPr>
          <p:cNvSpPr txBox="1"/>
          <p:nvPr/>
        </p:nvSpPr>
        <p:spPr>
          <a:xfrm>
            <a:off x="339693" y="4169152"/>
            <a:ext cx="88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  <a:p>
            <a:r>
              <a:rPr lang="en-US" i="1" dirty="0"/>
              <a:t>Parallel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55914-5515-48E6-B59E-8EF22154D6EE}"/>
              </a:ext>
            </a:extLst>
          </p:cNvPr>
          <p:cNvSpPr txBox="1"/>
          <p:nvPr/>
        </p:nvSpPr>
        <p:spPr>
          <a:xfrm>
            <a:off x="2175786" y="109100"/>
            <a:ext cx="9425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sz="1400" i="1" dirty="0" err="1"/>
              <a:t>climateNA</a:t>
            </a:r>
            <a:endParaRPr lang="en-US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7B5199-92A5-4B37-B2A9-7F171A91A5D5}"/>
              </a:ext>
            </a:extLst>
          </p:cNvPr>
          <p:cNvSpPr txBox="1"/>
          <p:nvPr/>
        </p:nvSpPr>
        <p:spPr>
          <a:xfrm>
            <a:off x="4568825" y="93980"/>
            <a:ext cx="13948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Study Extent</a:t>
            </a:r>
          </a:p>
          <a:p>
            <a:pPr algn="ctr"/>
            <a:r>
              <a:rPr lang="en-US" sz="1400" i="1" dirty="0"/>
              <a:t>GADM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17AD3C-E670-40A9-B476-B3693B2484A8}"/>
              </a:ext>
            </a:extLst>
          </p:cNvPr>
          <p:cNvSpPr txBox="1"/>
          <p:nvPr/>
        </p:nvSpPr>
        <p:spPr>
          <a:xfrm>
            <a:off x="6501085" y="93980"/>
            <a:ext cx="8915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Species</a:t>
            </a:r>
          </a:p>
          <a:p>
            <a:pPr algn="ctr"/>
            <a:r>
              <a:rPr lang="en-US" sz="1400" i="1" dirty="0"/>
              <a:t>GBIF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C659D7-506E-4341-923A-BB49BD098E41}"/>
              </a:ext>
            </a:extLst>
          </p:cNvPr>
          <p:cNvSpPr txBox="1"/>
          <p:nvPr/>
        </p:nvSpPr>
        <p:spPr>
          <a:xfrm>
            <a:off x="10392975" y="109100"/>
            <a:ext cx="705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Cities</a:t>
            </a:r>
          </a:p>
          <a:p>
            <a:pPr algn="ctr"/>
            <a:r>
              <a:rPr lang="en-US" sz="1400" i="1" dirty="0"/>
              <a:t>GPS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E4A8A-C6DA-4CAE-BD6B-895F1CBA4CC4}"/>
              </a:ext>
            </a:extLst>
          </p:cNvPr>
          <p:cNvSpPr txBox="1"/>
          <p:nvPr/>
        </p:nvSpPr>
        <p:spPr>
          <a:xfrm>
            <a:off x="1544902" y="1564335"/>
            <a:ext cx="819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Current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160F27-9E4C-40B8-884C-2B5D416C859B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647069" y="693875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983913-4914-4EA8-976D-C8D9BEBEB7A1}"/>
              </a:ext>
            </a:extLst>
          </p:cNvPr>
          <p:cNvSpPr txBox="1"/>
          <p:nvPr/>
        </p:nvSpPr>
        <p:spPr>
          <a:xfrm>
            <a:off x="3185840" y="1564335"/>
            <a:ext cx="735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Future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475FB2-4D2E-4A3E-8251-B761A846C6DF}"/>
              </a:ext>
            </a:extLst>
          </p:cNvPr>
          <p:cNvCxnSpPr>
            <a:cxnSpLocks/>
          </p:cNvCxnSpPr>
          <p:nvPr/>
        </p:nvCxnSpPr>
        <p:spPr>
          <a:xfrm rot="16200000">
            <a:off x="2768990" y="552133"/>
            <a:ext cx="0" cy="1645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B3852D-AEF6-4E93-80F4-97D20D0477FB}"/>
              </a:ext>
            </a:extLst>
          </p:cNvPr>
          <p:cNvCxnSpPr/>
          <p:nvPr/>
        </p:nvCxnSpPr>
        <p:spPr>
          <a:xfrm>
            <a:off x="1953650" y="1375092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757D39-1C47-4F18-8159-9B61B1097082}"/>
              </a:ext>
            </a:extLst>
          </p:cNvPr>
          <p:cNvCxnSpPr/>
          <p:nvPr/>
        </p:nvCxnSpPr>
        <p:spPr>
          <a:xfrm>
            <a:off x="3584330" y="1380806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92A90A-36D1-4AC0-BD11-5AFEE64132C7}"/>
              </a:ext>
            </a:extLst>
          </p:cNvPr>
          <p:cNvCxnSpPr>
            <a:cxnSpLocks/>
          </p:cNvCxnSpPr>
          <p:nvPr/>
        </p:nvCxnSpPr>
        <p:spPr>
          <a:xfrm>
            <a:off x="3583060" y="1915251"/>
            <a:ext cx="0" cy="2517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05C337-762A-45A0-99E2-CA0A18F6FF13}"/>
              </a:ext>
            </a:extLst>
          </p:cNvPr>
          <p:cNvSpPr txBox="1"/>
          <p:nvPr/>
        </p:nvSpPr>
        <p:spPr>
          <a:xfrm>
            <a:off x="2175786" y="3355608"/>
            <a:ext cx="2805576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 GCMs</a:t>
            </a:r>
          </a:p>
          <a:p>
            <a:pPr algn="ctr"/>
            <a:r>
              <a:rPr lang="en-US" sz="1100" i="1" dirty="0"/>
              <a:t>Ensemble: CanESM5, MRI-ESM2-0, MIROC6, </a:t>
            </a:r>
          </a:p>
          <a:p>
            <a:pPr algn="ctr"/>
            <a:r>
              <a:rPr lang="en-US" sz="1100" i="1" dirty="0"/>
              <a:t>CNRM-ESM2-1, IPSL-CM6A-LR, BCC-CSM2-MR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9D30A-D090-48F2-B41C-6F842010EC1B}"/>
              </a:ext>
            </a:extLst>
          </p:cNvPr>
          <p:cNvSpPr txBox="1"/>
          <p:nvPr/>
        </p:nvSpPr>
        <p:spPr>
          <a:xfrm>
            <a:off x="2728531" y="2755137"/>
            <a:ext cx="163378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 SSPs</a:t>
            </a:r>
          </a:p>
          <a:p>
            <a:pPr algn="ctr"/>
            <a:r>
              <a:rPr lang="en-US" sz="1100" i="1" dirty="0"/>
              <a:t>SSP 126, SSP 370, SSP585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A6F66B-F6F9-466E-BF54-65FACB2CE5D8}"/>
              </a:ext>
            </a:extLst>
          </p:cNvPr>
          <p:cNvSpPr txBox="1"/>
          <p:nvPr/>
        </p:nvSpPr>
        <p:spPr>
          <a:xfrm>
            <a:off x="2830160" y="2149211"/>
            <a:ext cx="149271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Timeframes</a:t>
            </a:r>
          </a:p>
          <a:p>
            <a:pPr algn="ctr"/>
            <a:r>
              <a:rPr lang="en-US" sz="1100" i="1" dirty="0"/>
              <a:t>2041-2060, 2081-2100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59EEDA-4464-4E14-912A-F5D4B51CB91F}"/>
              </a:ext>
            </a:extLst>
          </p:cNvPr>
          <p:cNvCxnSpPr>
            <a:cxnSpLocks/>
          </p:cNvCxnSpPr>
          <p:nvPr/>
        </p:nvCxnSpPr>
        <p:spPr>
          <a:xfrm>
            <a:off x="1946030" y="1908901"/>
            <a:ext cx="0" cy="2523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CC99C1-9DE1-4B27-9B0B-4C8928FA0684}"/>
              </a:ext>
            </a:extLst>
          </p:cNvPr>
          <p:cNvCxnSpPr>
            <a:cxnSpLocks/>
          </p:cNvCxnSpPr>
          <p:nvPr/>
        </p:nvCxnSpPr>
        <p:spPr>
          <a:xfrm>
            <a:off x="5321689" y="693875"/>
            <a:ext cx="0" cy="24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857C80-5FD5-48F0-8324-D0B2BBD85F06}"/>
              </a:ext>
            </a:extLst>
          </p:cNvPr>
          <p:cNvSpPr txBox="1"/>
          <p:nvPr/>
        </p:nvSpPr>
        <p:spPr>
          <a:xfrm>
            <a:off x="4913093" y="948999"/>
            <a:ext cx="81945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Eastern NA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667E5-49B1-40D9-9FE4-17DAA0C05B0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321689" y="1456830"/>
            <a:ext cx="1132" cy="2975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A0AB0E-837C-4331-80DB-3E363F381EB5}"/>
              </a:ext>
            </a:extLst>
          </p:cNvPr>
          <p:cNvSpPr txBox="1"/>
          <p:nvPr/>
        </p:nvSpPr>
        <p:spPr>
          <a:xfrm>
            <a:off x="6143246" y="1351413"/>
            <a:ext cx="1638589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Identify species</a:t>
            </a:r>
          </a:p>
          <a:p>
            <a:pPr algn="ctr"/>
            <a:r>
              <a:rPr lang="en-US" sz="1100" i="1" dirty="0"/>
              <a:t>100 most common within</a:t>
            </a:r>
          </a:p>
          <a:p>
            <a:pPr algn="ctr"/>
            <a:r>
              <a:rPr lang="en-US" sz="1100" i="1" dirty="0"/>
              <a:t> 20 km of each city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F76514-B489-4C71-82EA-3E4ECB224574}"/>
              </a:ext>
            </a:extLst>
          </p:cNvPr>
          <p:cNvCxnSpPr>
            <a:cxnSpLocks/>
          </p:cNvCxnSpPr>
          <p:nvPr/>
        </p:nvCxnSpPr>
        <p:spPr>
          <a:xfrm>
            <a:off x="6946880" y="2028521"/>
            <a:ext cx="0" cy="252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42BD4-5C7F-4D84-B0E9-602F94A303B7}"/>
              </a:ext>
            </a:extLst>
          </p:cNvPr>
          <p:cNvSpPr txBox="1"/>
          <p:nvPr/>
        </p:nvSpPr>
        <p:spPr>
          <a:xfrm>
            <a:off x="6200435" y="2270413"/>
            <a:ext cx="15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Total species list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067A7-B806-4164-A5AD-0E84F99294C5}"/>
              </a:ext>
            </a:extLst>
          </p:cNvPr>
          <p:cNvSpPr txBox="1"/>
          <p:nvPr/>
        </p:nvSpPr>
        <p:spPr>
          <a:xfrm>
            <a:off x="5919627" y="2928126"/>
            <a:ext cx="208582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Download records</a:t>
            </a:r>
          </a:p>
          <a:p>
            <a:pPr algn="ctr"/>
            <a:r>
              <a:rPr lang="en-US" sz="1100" i="1" dirty="0"/>
              <a:t>10k Records, 2000-2020, US/CAN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FA007A-E1B1-455D-A72F-39DB80680E6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962535" y="2608967"/>
            <a:ext cx="6" cy="3191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D5FA5-CF48-4FC6-9641-BFC59577D1C0}"/>
              </a:ext>
            </a:extLst>
          </p:cNvPr>
          <p:cNvSpPr txBox="1"/>
          <p:nvPr/>
        </p:nvSpPr>
        <p:spPr>
          <a:xfrm>
            <a:off x="8973186" y="118397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91146-DB2C-4A40-B9A2-386C30E125CD}"/>
              </a:ext>
            </a:extLst>
          </p:cNvPr>
          <p:cNvCxnSpPr>
            <a:cxnSpLocks/>
          </p:cNvCxnSpPr>
          <p:nvPr/>
        </p:nvCxnSpPr>
        <p:spPr>
          <a:xfrm>
            <a:off x="8005454" y="3182041"/>
            <a:ext cx="12556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71FF0F-F0BA-443C-A90C-A098825C331D}"/>
              </a:ext>
            </a:extLst>
          </p:cNvPr>
          <p:cNvCxnSpPr>
            <a:cxnSpLocks/>
          </p:cNvCxnSpPr>
          <p:nvPr/>
        </p:nvCxnSpPr>
        <p:spPr>
          <a:xfrm>
            <a:off x="6946874" y="3449636"/>
            <a:ext cx="0" cy="97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FA0FEC-6FCD-4956-BABA-825788417B05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261086" y="487729"/>
            <a:ext cx="1" cy="31548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EFCDADC-CD35-4431-9744-E4AD849CF190}"/>
              </a:ext>
            </a:extLst>
          </p:cNvPr>
          <p:cNvSpPr txBox="1"/>
          <p:nvPr/>
        </p:nvSpPr>
        <p:spPr>
          <a:xfrm>
            <a:off x="8283094" y="3627031"/>
            <a:ext cx="195598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Survey density raster</a:t>
            </a:r>
          </a:p>
          <a:p>
            <a:pPr algn="ctr"/>
            <a:r>
              <a:rPr lang="en-US" sz="1100" i="1" dirty="0"/>
              <a:t>Binned Kernel Density Estimate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002809-BC10-4F3A-A358-50F9F2516178}"/>
              </a:ext>
            </a:extLst>
          </p:cNvPr>
          <p:cNvCxnSpPr>
            <a:cxnSpLocks/>
          </p:cNvCxnSpPr>
          <p:nvPr/>
        </p:nvCxnSpPr>
        <p:spPr>
          <a:xfrm>
            <a:off x="9261085" y="4134862"/>
            <a:ext cx="18251" cy="13137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D965C-30F6-4A6B-BEBB-A25574EE649B}"/>
              </a:ext>
            </a:extLst>
          </p:cNvPr>
          <p:cNvCxnSpPr>
            <a:cxnSpLocks/>
          </p:cNvCxnSpPr>
          <p:nvPr/>
        </p:nvCxnSpPr>
        <p:spPr>
          <a:xfrm>
            <a:off x="10750668" y="695721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C49BB-FC49-48B7-98E6-82A88EC639AB}"/>
              </a:ext>
            </a:extLst>
          </p:cNvPr>
          <p:cNvSpPr txBox="1"/>
          <p:nvPr/>
        </p:nvSpPr>
        <p:spPr>
          <a:xfrm>
            <a:off x="9736488" y="1376938"/>
            <a:ext cx="20361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City survey area</a:t>
            </a:r>
          </a:p>
          <a:p>
            <a:pPr algn="ctr"/>
            <a:r>
              <a:rPr lang="en-US" sz="1100" i="1" dirty="0"/>
              <a:t>100 random points within 20 km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3F428D-C73C-4188-97EA-58005E1C444E}"/>
              </a:ext>
            </a:extLst>
          </p:cNvPr>
          <p:cNvCxnSpPr>
            <a:cxnSpLocks/>
          </p:cNvCxnSpPr>
          <p:nvPr/>
        </p:nvCxnSpPr>
        <p:spPr>
          <a:xfrm>
            <a:off x="10738086" y="1927749"/>
            <a:ext cx="0" cy="2504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077F8D-42B4-4B48-B555-CF617DFFC02C}"/>
              </a:ext>
            </a:extLst>
          </p:cNvPr>
          <p:cNvCxnSpPr>
            <a:cxnSpLocks/>
          </p:cNvCxnSpPr>
          <p:nvPr/>
        </p:nvCxnSpPr>
        <p:spPr>
          <a:xfrm>
            <a:off x="6946874" y="4387850"/>
            <a:ext cx="0" cy="479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28DB3-26A0-4A44-9C9C-8E9B0FF043E5}"/>
              </a:ext>
            </a:extLst>
          </p:cNvPr>
          <p:cNvSpPr txBox="1"/>
          <p:nvPr/>
        </p:nvSpPr>
        <p:spPr>
          <a:xfrm>
            <a:off x="5906365" y="4869127"/>
            <a:ext cx="208101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Thin occurrences</a:t>
            </a:r>
          </a:p>
          <a:p>
            <a:pPr algn="ctr"/>
            <a:r>
              <a:rPr lang="en-US" sz="1100" i="1" dirty="0"/>
              <a:t>Reduce spatial duplicates &lt;10 km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66ED8E-3F55-41D7-9040-011D51936C11}"/>
              </a:ext>
            </a:extLst>
          </p:cNvPr>
          <p:cNvCxnSpPr>
            <a:cxnSpLocks/>
          </p:cNvCxnSpPr>
          <p:nvPr/>
        </p:nvCxnSpPr>
        <p:spPr>
          <a:xfrm>
            <a:off x="2647069" y="1202914"/>
            <a:ext cx="2266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756DF-D0B5-4C0E-A8A7-112984686CBD}"/>
              </a:ext>
            </a:extLst>
          </p:cNvPr>
          <p:cNvSpPr/>
          <p:nvPr/>
        </p:nvSpPr>
        <p:spPr>
          <a:xfrm>
            <a:off x="6855620" y="1133475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673941-263A-4196-AEA9-EB912B565BFF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62541" y="678755"/>
            <a:ext cx="3142" cy="672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B5F174-71F9-4F9C-A634-A657655BDEE2}"/>
              </a:ext>
            </a:extLst>
          </p:cNvPr>
          <p:cNvCxnSpPr>
            <a:cxnSpLocks/>
          </p:cNvCxnSpPr>
          <p:nvPr/>
        </p:nvCxnSpPr>
        <p:spPr>
          <a:xfrm flipH="1">
            <a:off x="6819901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CED7F-F89E-4B26-B8B8-7B813440D283}"/>
              </a:ext>
            </a:extLst>
          </p:cNvPr>
          <p:cNvCxnSpPr>
            <a:cxnSpLocks/>
          </p:cNvCxnSpPr>
          <p:nvPr/>
        </p:nvCxnSpPr>
        <p:spPr>
          <a:xfrm flipH="1">
            <a:off x="7023882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52CB5-D7E3-4A43-A59E-D4EA5063E386}"/>
              </a:ext>
            </a:extLst>
          </p:cNvPr>
          <p:cNvSpPr txBox="1"/>
          <p:nvPr/>
        </p:nvSpPr>
        <p:spPr>
          <a:xfrm>
            <a:off x="5877845" y="7214314"/>
            <a:ext cx="84099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Training</a:t>
            </a:r>
          </a:p>
          <a:p>
            <a:pPr algn="ctr"/>
            <a:r>
              <a:rPr lang="en-US" sz="1100" i="1" dirty="0"/>
              <a:t>80%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251DA5-BF9B-40D8-A4E2-22B3E4E2E9BD}"/>
              </a:ext>
            </a:extLst>
          </p:cNvPr>
          <p:cNvSpPr txBox="1"/>
          <p:nvPr/>
        </p:nvSpPr>
        <p:spPr>
          <a:xfrm>
            <a:off x="7265938" y="7214314"/>
            <a:ext cx="76527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Testing</a:t>
            </a:r>
          </a:p>
          <a:p>
            <a:pPr algn="ctr"/>
            <a:r>
              <a:rPr lang="en-US" sz="1100" i="1" dirty="0"/>
              <a:t>20%</a:t>
            </a:r>
            <a:endParaRPr lang="en-US" sz="1600" i="1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91BF91-23D0-496F-A8D0-1FC36E8E8225}"/>
              </a:ext>
            </a:extLst>
          </p:cNvPr>
          <p:cNvCxnSpPr>
            <a:cxnSpLocks/>
          </p:cNvCxnSpPr>
          <p:nvPr/>
        </p:nvCxnSpPr>
        <p:spPr>
          <a:xfrm>
            <a:off x="6298345" y="6974914"/>
            <a:ext cx="13502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BBC7D7-0C68-4833-83A5-FF87B1A630B7}"/>
              </a:ext>
            </a:extLst>
          </p:cNvPr>
          <p:cNvCxnSpPr>
            <a:cxnSpLocks/>
          </p:cNvCxnSpPr>
          <p:nvPr/>
        </p:nvCxnSpPr>
        <p:spPr>
          <a:xfrm>
            <a:off x="6299182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1DDF37-6399-4ED0-B449-669E3680533B}"/>
              </a:ext>
            </a:extLst>
          </p:cNvPr>
          <p:cNvCxnSpPr>
            <a:cxnSpLocks/>
          </p:cNvCxnSpPr>
          <p:nvPr/>
        </p:nvCxnSpPr>
        <p:spPr>
          <a:xfrm>
            <a:off x="7648575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A9CC673-3441-4FC2-97C4-D2F59D9C6881}"/>
              </a:ext>
            </a:extLst>
          </p:cNvPr>
          <p:cNvSpPr txBox="1"/>
          <p:nvPr/>
        </p:nvSpPr>
        <p:spPr>
          <a:xfrm>
            <a:off x="8180938" y="6401095"/>
            <a:ext cx="22272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Background occurrences</a:t>
            </a:r>
          </a:p>
          <a:p>
            <a:pPr algn="ctr"/>
            <a:r>
              <a:rPr lang="en-US" sz="1100" i="1" dirty="0"/>
              <a:t>10:1 background to occurrence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87591C-E0AA-4356-B2DE-EBBCB38C27E7}"/>
              </a:ext>
            </a:extLst>
          </p:cNvPr>
          <p:cNvCxnSpPr>
            <a:cxnSpLocks/>
          </p:cNvCxnSpPr>
          <p:nvPr/>
        </p:nvCxnSpPr>
        <p:spPr>
          <a:xfrm>
            <a:off x="6946874" y="6674751"/>
            <a:ext cx="1227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6E65F1-EE88-4546-9B9D-B85F5C8E09DE}"/>
              </a:ext>
            </a:extLst>
          </p:cNvPr>
          <p:cNvCxnSpPr>
            <a:cxnSpLocks/>
          </p:cNvCxnSpPr>
          <p:nvPr/>
        </p:nvCxnSpPr>
        <p:spPr>
          <a:xfrm>
            <a:off x="5322821" y="4387850"/>
            <a:ext cx="0" cy="10607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BC4FA-FEE8-4A46-BF1E-DD4094D37E1B}"/>
              </a:ext>
            </a:extLst>
          </p:cNvPr>
          <p:cNvSpPr txBox="1"/>
          <p:nvPr/>
        </p:nvSpPr>
        <p:spPr>
          <a:xfrm>
            <a:off x="4645169" y="5448595"/>
            <a:ext cx="13981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Species extent</a:t>
            </a:r>
          </a:p>
          <a:p>
            <a:pPr algn="ctr"/>
            <a:r>
              <a:rPr lang="en-US" sz="1100" i="1" dirty="0"/>
              <a:t>Least convex polygon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B479E2-2A8A-453B-9B44-E73183C5F5E6}"/>
              </a:ext>
            </a:extLst>
          </p:cNvPr>
          <p:cNvCxnSpPr>
            <a:cxnSpLocks/>
          </p:cNvCxnSpPr>
          <p:nvPr/>
        </p:nvCxnSpPr>
        <p:spPr>
          <a:xfrm>
            <a:off x="5321689" y="5123042"/>
            <a:ext cx="5846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F29E63-5E64-4342-B9D4-E6B809B24D18}"/>
              </a:ext>
            </a:extLst>
          </p:cNvPr>
          <p:cNvSpPr txBox="1"/>
          <p:nvPr/>
        </p:nvSpPr>
        <p:spPr>
          <a:xfrm>
            <a:off x="8763994" y="5455217"/>
            <a:ext cx="99418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Species extent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32BF29-B45D-44AE-B01D-CB83BC73E751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052523" y="5702510"/>
            <a:ext cx="2711471" cy="66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4514AAB-B9A3-42BD-BDC9-F2677BF5B5A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291165" y="5963048"/>
            <a:ext cx="3412" cy="438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8C21EF-71F8-48EB-8805-9FE08DC26F19}"/>
              </a:ext>
            </a:extLst>
          </p:cNvPr>
          <p:cNvSpPr/>
          <p:nvPr/>
        </p:nvSpPr>
        <p:spPr>
          <a:xfrm>
            <a:off x="6859690" y="5645357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3ECA00-B718-45FA-B48C-FD28B8F41AF9}"/>
              </a:ext>
            </a:extLst>
          </p:cNvPr>
          <p:cNvCxnSpPr>
            <a:cxnSpLocks/>
          </p:cNvCxnSpPr>
          <p:nvPr/>
        </p:nvCxnSpPr>
        <p:spPr>
          <a:xfrm flipH="1">
            <a:off x="6823971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D2334E-15D0-47A1-A8A4-BC4C78ED1B0D}"/>
              </a:ext>
            </a:extLst>
          </p:cNvPr>
          <p:cNvCxnSpPr>
            <a:cxnSpLocks/>
          </p:cNvCxnSpPr>
          <p:nvPr/>
        </p:nvCxnSpPr>
        <p:spPr>
          <a:xfrm flipH="1">
            <a:off x="7027952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3B3822-25CA-49E0-898D-E0279438A5B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6946875" y="5376958"/>
            <a:ext cx="4884" cy="1598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E159AC-B7DE-4C8A-B850-C75095B2EA45}"/>
              </a:ext>
            </a:extLst>
          </p:cNvPr>
          <p:cNvCxnSpPr>
            <a:cxnSpLocks/>
          </p:cNvCxnSpPr>
          <p:nvPr/>
        </p:nvCxnSpPr>
        <p:spPr>
          <a:xfrm>
            <a:off x="1946030" y="4426762"/>
            <a:ext cx="19374" cy="3052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E60663-1C63-4411-AED5-08046F9B07F9}"/>
              </a:ext>
            </a:extLst>
          </p:cNvPr>
          <p:cNvCxnSpPr>
            <a:cxnSpLocks/>
          </p:cNvCxnSpPr>
          <p:nvPr/>
        </p:nvCxnSpPr>
        <p:spPr>
          <a:xfrm>
            <a:off x="5381735" y="7468230"/>
            <a:ext cx="4961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2A39B9C-98FC-419D-9948-6413ED6D8BE3}"/>
              </a:ext>
            </a:extLst>
          </p:cNvPr>
          <p:cNvSpPr txBox="1"/>
          <p:nvPr/>
        </p:nvSpPr>
        <p:spPr>
          <a:xfrm>
            <a:off x="3838733" y="7227525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Extract climate</a:t>
            </a:r>
          </a:p>
          <a:p>
            <a:pPr algn="ctr"/>
            <a:r>
              <a:rPr lang="en-US" sz="1100" i="1" dirty="0"/>
              <a:t>Occurrence/background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E5E8E40-3784-43E7-A801-D4BC8C2585A2}"/>
              </a:ext>
            </a:extLst>
          </p:cNvPr>
          <p:cNvCxnSpPr>
            <a:cxnSpLocks/>
          </p:cNvCxnSpPr>
          <p:nvPr/>
        </p:nvCxnSpPr>
        <p:spPr>
          <a:xfrm>
            <a:off x="1968890" y="7479319"/>
            <a:ext cx="0" cy="4074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DBE3DC-BD45-4B04-9B13-4B0A248B296F}"/>
              </a:ext>
            </a:extLst>
          </p:cNvPr>
          <p:cNvSpPr txBox="1"/>
          <p:nvPr/>
        </p:nvSpPr>
        <p:spPr>
          <a:xfrm>
            <a:off x="3824967" y="8244143"/>
            <a:ext cx="165128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Check collinearity</a:t>
            </a:r>
          </a:p>
          <a:p>
            <a:pPr algn="ctr"/>
            <a:r>
              <a:rPr lang="en-US" sz="1100" i="1" dirty="0"/>
              <a:t>Variance inflation factor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16E3DF-085B-4135-8E5B-0FC6E32A3A57}"/>
              </a:ext>
            </a:extLst>
          </p:cNvPr>
          <p:cNvCxnSpPr>
            <a:cxnSpLocks/>
          </p:cNvCxnSpPr>
          <p:nvPr/>
        </p:nvCxnSpPr>
        <p:spPr>
          <a:xfrm>
            <a:off x="4675329" y="9688056"/>
            <a:ext cx="0" cy="4693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E646AC4-8873-4D73-A048-76505A786D79}"/>
              </a:ext>
            </a:extLst>
          </p:cNvPr>
          <p:cNvSpPr txBox="1"/>
          <p:nvPr/>
        </p:nvSpPr>
        <p:spPr>
          <a:xfrm>
            <a:off x="5936522" y="9344837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selection</a:t>
            </a:r>
          </a:p>
          <a:p>
            <a:pPr algn="ctr"/>
            <a:r>
              <a:rPr lang="en-US" sz="1100" i="1" dirty="0"/>
              <a:t>Lowest AICc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0C0B9D-36AC-494C-997B-EE73EAB5F53D}"/>
              </a:ext>
            </a:extLst>
          </p:cNvPr>
          <p:cNvSpPr txBox="1"/>
          <p:nvPr/>
        </p:nvSpPr>
        <p:spPr>
          <a:xfrm>
            <a:off x="4235763" y="9460937"/>
            <a:ext cx="81881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MaxEnt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C91095-EAFA-40CB-9EB2-5A019CA18FAF}"/>
              </a:ext>
            </a:extLst>
          </p:cNvPr>
          <p:cNvSpPr txBox="1"/>
          <p:nvPr/>
        </p:nvSpPr>
        <p:spPr>
          <a:xfrm>
            <a:off x="7148698" y="10346054"/>
            <a:ext cx="10501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5444EC-03F5-4D50-91F5-5CF818BFA8C0}"/>
              </a:ext>
            </a:extLst>
          </p:cNvPr>
          <p:cNvSpPr txBox="1"/>
          <p:nvPr/>
        </p:nvSpPr>
        <p:spPr>
          <a:xfrm>
            <a:off x="5224828" y="9419713"/>
            <a:ext cx="57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Tuning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00DED5-A63D-46C8-AC77-26204DD72EEC}"/>
              </a:ext>
            </a:extLst>
          </p:cNvPr>
          <p:cNvSpPr txBox="1"/>
          <p:nvPr/>
        </p:nvSpPr>
        <p:spPr>
          <a:xfrm>
            <a:off x="338537" y="1112879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403A-C89B-41FE-858E-D88C2DB9A2BD}"/>
              </a:ext>
            </a:extLst>
          </p:cNvPr>
          <p:cNvSpPr txBox="1"/>
          <p:nvPr/>
        </p:nvSpPr>
        <p:spPr>
          <a:xfrm>
            <a:off x="329231" y="619809"/>
            <a:ext cx="9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</a:t>
            </a:r>
          </a:p>
          <a:p>
            <a:r>
              <a:rPr lang="en-US" i="1" dirty="0"/>
              <a:t>Serial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0E3AD2-F7A9-4188-943F-867164A8A008}"/>
              </a:ext>
            </a:extLst>
          </p:cNvPr>
          <p:cNvSpPr txBox="1"/>
          <p:nvPr/>
        </p:nvSpPr>
        <p:spPr>
          <a:xfrm>
            <a:off x="6403713" y="11540743"/>
            <a:ext cx="24657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Evaluation</a:t>
            </a:r>
          </a:p>
          <a:p>
            <a:pPr algn="ctr"/>
            <a:r>
              <a:rPr lang="en-US" sz="1100" i="1" dirty="0"/>
              <a:t>AUC, R2, TPR, TNR, Variable importance</a:t>
            </a:r>
            <a:endParaRPr lang="en-US" sz="1600" i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0A15D9-B541-4235-A76F-5238DA12E739}"/>
              </a:ext>
            </a:extLst>
          </p:cNvPr>
          <p:cNvSpPr txBox="1"/>
          <p:nvPr/>
        </p:nvSpPr>
        <p:spPr>
          <a:xfrm>
            <a:off x="321289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E526AEE-0D47-448C-A0BF-6DE817D6DA61}"/>
              </a:ext>
            </a:extLst>
          </p:cNvPr>
          <p:cNvCxnSpPr>
            <a:cxnSpLocks/>
          </p:cNvCxnSpPr>
          <p:nvPr/>
        </p:nvCxnSpPr>
        <p:spPr>
          <a:xfrm flipH="1">
            <a:off x="3588484" y="10326688"/>
            <a:ext cx="822" cy="12612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3B4EB67-E715-4FDE-83C0-C10D0E9B9CB5}"/>
              </a:ext>
            </a:extLst>
          </p:cNvPr>
          <p:cNvSpPr txBox="1"/>
          <p:nvPr/>
        </p:nvSpPr>
        <p:spPr>
          <a:xfrm>
            <a:off x="3128382" y="11553822"/>
            <a:ext cx="18838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Future climate</a:t>
            </a:r>
          </a:p>
          <a:p>
            <a:pPr algn="ctr"/>
            <a:r>
              <a:rPr lang="en-US" sz="1100" i="1" dirty="0"/>
              <a:t>6 climate models for each city</a:t>
            </a:r>
            <a:endParaRPr lang="en-US" sz="1600" i="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28E4BD1-8665-42D5-894E-FF5D58172DC7}"/>
              </a:ext>
            </a:extLst>
          </p:cNvPr>
          <p:cNvCxnSpPr>
            <a:cxnSpLocks/>
          </p:cNvCxnSpPr>
          <p:nvPr/>
        </p:nvCxnSpPr>
        <p:spPr>
          <a:xfrm>
            <a:off x="10738086" y="4432300"/>
            <a:ext cx="0" cy="57251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D298032-3A95-4989-BDEA-10C7B12FE4CF}"/>
              </a:ext>
            </a:extLst>
          </p:cNvPr>
          <p:cNvCxnSpPr>
            <a:cxnSpLocks/>
          </p:cNvCxnSpPr>
          <p:nvPr/>
        </p:nvCxnSpPr>
        <p:spPr>
          <a:xfrm>
            <a:off x="3984771" y="10157411"/>
            <a:ext cx="6753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839FFC0-8907-4BE3-8A4D-DCB9B09DDF84}"/>
              </a:ext>
            </a:extLst>
          </p:cNvPr>
          <p:cNvSpPr txBox="1"/>
          <p:nvPr/>
        </p:nvSpPr>
        <p:spPr>
          <a:xfrm>
            <a:off x="1525454" y="11558527"/>
            <a:ext cx="147437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Current climate</a:t>
            </a:r>
          </a:p>
          <a:p>
            <a:pPr algn="ctr"/>
            <a:r>
              <a:rPr lang="en-US" sz="1100" i="1" dirty="0"/>
              <a:t>For each city</a:t>
            </a:r>
            <a:endParaRPr lang="en-US" sz="1600" i="1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8F27F8-B1BE-4F34-AA13-584EA1B47B9D}"/>
              </a:ext>
            </a:extLst>
          </p:cNvPr>
          <p:cNvCxnSpPr>
            <a:cxnSpLocks/>
          </p:cNvCxnSpPr>
          <p:nvPr/>
        </p:nvCxnSpPr>
        <p:spPr>
          <a:xfrm>
            <a:off x="1973892" y="7468229"/>
            <a:ext cx="1852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0DB199-7EFD-4ACB-AE20-F339FC0B5256}"/>
              </a:ext>
            </a:extLst>
          </p:cNvPr>
          <p:cNvSpPr/>
          <p:nvPr/>
        </p:nvSpPr>
        <p:spPr>
          <a:xfrm>
            <a:off x="3473673" y="7388424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EB10C1-B341-4A45-9D1D-DE5F6C249F20}"/>
              </a:ext>
            </a:extLst>
          </p:cNvPr>
          <p:cNvCxnSpPr>
            <a:cxnSpLocks/>
          </p:cNvCxnSpPr>
          <p:nvPr/>
        </p:nvCxnSpPr>
        <p:spPr>
          <a:xfrm flipH="1">
            <a:off x="3437954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BC4003-B0B0-4050-AE8E-5EFE0DDB165C}"/>
              </a:ext>
            </a:extLst>
          </p:cNvPr>
          <p:cNvCxnSpPr>
            <a:cxnSpLocks/>
          </p:cNvCxnSpPr>
          <p:nvPr/>
        </p:nvCxnSpPr>
        <p:spPr>
          <a:xfrm flipH="1">
            <a:off x="3641935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9630729-A85D-4C97-985B-CBB755D813F1}"/>
              </a:ext>
            </a:extLst>
          </p:cNvPr>
          <p:cNvCxnSpPr>
            <a:cxnSpLocks/>
          </p:cNvCxnSpPr>
          <p:nvPr/>
        </p:nvCxnSpPr>
        <p:spPr>
          <a:xfrm>
            <a:off x="3579250" y="4429133"/>
            <a:ext cx="0" cy="5555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60489EE-1BD3-4D65-B79E-14AD9FCFD4D6}"/>
              </a:ext>
            </a:extLst>
          </p:cNvPr>
          <p:cNvCxnSpPr>
            <a:cxnSpLocks/>
          </p:cNvCxnSpPr>
          <p:nvPr/>
        </p:nvCxnSpPr>
        <p:spPr>
          <a:xfrm>
            <a:off x="5041682" y="9630214"/>
            <a:ext cx="921947" cy="0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271B8DD-A7D0-4ECA-BE09-B4E3BD6CDBD8}"/>
              </a:ext>
            </a:extLst>
          </p:cNvPr>
          <p:cNvSpPr txBox="1"/>
          <p:nvPr/>
        </p:nvSpPr>
        <p:spPr>
          <a:xfrm>
            <a:off x="155002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61A7C1C-D2F2-4CC1-9BD4-F87C729A661B}"/>
              </a:ext>
            </a:extLst>
          </p:cNvPr>
          <p:cNvCxnSpPr>
            <a:cxnSpLocks/>
          </p:cNvCxnSpPr>
          <p:nvPr/>
        </p:nvCxnSpPr>
        <p:spPr>
          <a:xfrm>
            <a:off x="7316345" y="9657207"/>
            <a:ext cx="3574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7EA755-601F-4C03-B924-997282D4562C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2318330" y="10157411"/>
            <a:ext cx="8945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2C58-CD8C-4347-8DA7-2038863A7DEF}"/>
              </a:ext>
            </a:extLst>
          </p:cNvPr>
          <p:cNvCxnSpPr>
            <a:cxnSpLocks/>
          </p:cNvCxnSpPr>
          <p:nvPr/>
        </p:nvCxnSpPr>
        <p:spPr>
          <a:xfrm>
            <a:off x="1268289" y="4385310"/>
            <a:ext cx="10618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A415451-D9A7-40E4-A0EC-30737A6C997F}"/>
              </a:ext>
            </a:extLst>
          </p:cNvPr>
          <p:cNvCxnSpPr>
            <a:cxnSpLocks/>
          </p:cNvCxnSpPr>
          <p:nvPr/>
        </p:nvCxnSpPr>
        <p:spPr>
          <a:xfrm>
            <a:off x="1322745" y="802082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2D9DFF2-9587-4BE8-9C6D-BACAA5AE69E6}"/>
              </a:ext>
            </a:extLst>
          </p:cNvPr>
          <p:cNvCxnSpPr>
            <a:cxnSpLocks/>
          </p:cNvCxnSpPr>
          <p:nvPr/>
        </p:nvCxnSpPr>
        <p:spPr>
          <a:xfrm>
            <a:off x="1322745" y="11313459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1A33DA7-09D3-4674-ADCE-095A5046012B}"/>
              </a:ext>
            </a:extLst>
          </p:cNvPr>
          <p:cNvSpPr txBox="1"/>
          <p:nvPr/>
        </p:nvSpPr>
        <p:spPr>
          <a:xfrm>
            <a:off x="2144" y="1561152"/>
            <a:ext cx="8808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00707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32BF29-B45D-44AE-B01D-CB83BC73E751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052523" y="5702510"/>
            <a:ext cx="2711471" cy="66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61A7C1C-D2F2-4CC1-9BD4-F87C729A661B}"/>
              </a:ext>
            </a:extLst>
          </p:cNvPr>
          <p:cNvCxnSpPr>
            <a:cxnSpLocks/>
          </p:cNvCxnSpPr>
          <p:nvPr/>
        </p:nvCxnSpPr>
        <p:spPr>
          <a:xfrm>
            <a:off x="7316345" y="9657207"/>
            <a:ext cx="3574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F752487-DE32-46D7-9698-5E2476FE771C}"/>
              </a:ext>
            </a:extLst>
          </p:cNvPr>
          <p:cNvCxnSpPr>
            <a:cxnSpLocks/>
          </p:cNvCxnSpPr>
          <p:nvPr/>
        </p:nvCxnSpPr>
        <p:spPr>
          <a:xfrm>
            <a:off x="7673778" y="7700670"/>
            <a:ext cx="0" cy="3840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2EF60F-FE4C-4C79-AAE4-F414A92EECED}"/>
              </a:ext>
            </a:extLst>
          </p:cNvPr>
          <p:cNvCxnSpPr>
            <a:cxnSpLocks/>
          </p:cNvCxnSpPr>
          <p:nvPr/>
        </p:nvCxnSpPr>
        <p:spPr>
          <a:xfrm>
            <a:off x="4675329" y="7735356"/>
            <a:ext cx="0" cy="2194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40B9877-C449-46DE-AEF6-B34B01F47B7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199023" y="1202915"/>
            <a:ext cx="30620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680-0F52-4341-835A-E25E457F5172}"/>
              </a:ext>
            </a:extLst>
          </p:cNvPr>
          <p:cNvSpPr txBox="1"/>
          <p:nvPr/>
        </p:nvSpPr>
        <p:spPr>
          <a:xfrm>
            <a:off x="339693" y="4169152"/>
            <a:ext cx="88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  <a:p>
            <a:r>
              <a:rPr lang="en-US" i="1" dirty="0"/>
              <a:t>Parallel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55914-5515-48E6-B59E-8EF22154D6EE}"/>
              </a:ext>
            </a:extLst>
          </p:cNvPr>
          <p:cNvSpPr txBox="1"/>
          <p:nvPr/>
        </p:nvSpPr>
        <p:spPr>
          <a:xfrm>
            <a:off x="2166168" y="109100"/>
            <a:ext cx="9618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sz="1400" i="1" dirty="0" err="1"/>
              <a:t>ClimateNA</a:t>
            </a:r>
            <a:endParaRPr lang="en-US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7B5199-92A5-4B37-B2A9-7F171A91A5D5}"/>
              </a:ext>
            </a:extLst>
          </p:cNvPr>
          <p:cNvSpPr txBox="1"/>
          <p:nvPr/>
        </p:nvSpPr>
        <p:spPr>
          <a:xfrm>
            <a:off x="4568825" y="93980"/>
            <a:ext cx="13948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Study Extent</a:t>
            </a:r>
          </a:p>
          <a:p>
            <a:pPr algn="ctr"/>
            <a:endParaRPr lang="en-US" sz="1400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17AD3C-E670-40A9-B476-B3693B2484A8}"/>
              </a:ext>
            </a:extLst>
          </p:cNvPr>
          <p:cNvSpPr txBox="1"/>
          <p:nvPr/>
        </p:nvSpPr>
        <p:spPr>
          <a:xfrm>
            <a:off x="6501085" y="93980"/>
            <a:ext cx="8915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Species</a:t>
            </a:r>
          </a:p>
          <a:p>
            <a:pPr algn="ctr"/>
            <a:r>
              <a:rPr lang="en-US" sz="1400" i="1" dirty="0"/>
              <a:t>GBIF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C659D7-506E-4341-923A-BB49BD098E41}"/>
              </a:ext>
            </a:extLst>
          </p:cNvPr>
          <p:cNvSpPr txBox="1"/>
          <p:nvPr/>
        </p:nvSpPr>
        <p:spPr>
          <a:xfrm>
            <a:off x="10392975" y="109100"/>
            <a:ext cx="705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Cities</a:t>
            </a:r>
          </a:p>
          <a:p>
            <a:pPr algn="ctr"/>
            <a:r>
              <a:rPr lang="en-US" sz="1400" i="1" dirty="0"/>
              <a:t>GPS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E4A8A-C6DA-4CAE-BD6B-895F1CBA4CC4}"/>
              </a:ext>
            </a:extLst>
          </p:cNvPr>
          <p:cNvSpPr txBox="1"/>
          <p:nvPr/>
        </p:nvSpPr>
        <p:spPr>
          <a:xfrm>
            <a:off x="1544902" y="1564335"/>
            <a:ext cx="819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Current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160F27-9E4C-40B8-884C-2B5D416C859B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647070" y="693875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983913-4914-4EA8-976D-C8D9BEBEB7A1}"/>
              </a:ext>
            </a:extLst>
          </p:cNvPr>
          <p:cNvSpPr txBox="1"/>
          <p:nvPr/>
        </p:nvSpPr>
        <p:spPr>
          <a:xfrm>
            <a:off x="3185840" y="1564335"/>
            <a:ext cx="735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Future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475FB2-4D2E-4A3E-8251-B761A846C6DF}"/>
              </a:ext>
            </a:extLst>
          </p:cNvPr>
          <p:cNvCxnSpPr>
            <a:cxnSpLocks/>
          </p:cNvCxnSpPr>
          <p:nvPr/>
        </p:nvCxnSpPr>
        <p:spPr>
          <a:xfrm rot="16200000">
            <a:off x="2768990" y="552133"/>
            <a:ext cx="0" cy="1645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B3852D-AEF6-4E93-80F4-97D20D0477FB}"/>
              </a:ext>
            </a:extLst>
          </p:cNvPr>
          <p:cNvCxnSpPr/>
          <p:nvPr/>
        </p:nvCxnSpPr>
        <p:spPr>
          <a:xfrm>
            <a:off x="1953650" y="1375092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757D39-1C47-4F18-8159-9B61B1097082}"/>
              </a:ext>
            </a:extLst>
          </p:cNvPr>
          <p:cNvCxnSpPr/>
          <p:nvPr/>
        </p:nvCxnSpPr>
        <p:spPr>
          <a:xfrm>
            <a:off x="3584330" y="1380806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92A90A-36D1-4AC0-BD11-5AFEE64132C7}"/>
              </a:ext>
            </a:extLst>
          </p:cNvPr>
          <p:cNvCxnSpPr>
            <a:cxnSpLocks/>
          </p:cNvCxnSpPr>
          <p:nvPr/>
        </p:nvCxnSpPr>
        <p:spPr>
          <a:xfrm>
            <a:off x="3583060" y="1915251"/>
            <a:ext cx="0" cy="2517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05C337-762A-45A0-99E2-CA0A18F6FF13}"/>
              </a:ext>
            </a:extLst>
          </p:cNvPr>
          <p:cNvSpPr txBox="1"/>
          <p:nvPr/>
        </p:nvSpPr>
        <p:spPr>
          <a:xfrm>
            <a:off x="2175786" y="3355608"/>
            <a:ext cx="2805576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 GCMs</a:t>
            </a:r>
          </a:p>
          <a:p>
            <a:pPr algn="ctr"/>
            <a:r>
              <a:rPr lang="en-US" sz="1100" i="1" dirty="0"/>
              <a:t>Ensemble: CanESM5, MRI-ESM2-0, MIROC6, </a:t>
            </a:r>
          </a:p>
          <a:p>
            <a:pPr algn="ctr"/>
            <a:r>
              <a:rPr lang="en-US" sz="1100" i="1" dirty="0"/>
              <a:t>CNRM-ESM2-1, IPSL-CM6A-LR, BCC-CSM2-MR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9D30A-D090-48F2-B41C-6F842010EC1B}"/>
              </a:ext>
            </a:extLst>
          </p:cNvPr>
          <p:cNvSpPr txBox="1"/>
          <p:nvPr/>
        </p:nvSpPr>
        <p:spPr>
          <a:xfrm>
            <a:off x="2728531" y="2755137"/>
            <a:ext cx="163378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 SSPs</a:t>
            </a:r>
          </a:p>
          <a:p>
            <a:pPr algn="ctr"/>
            <a:r>
              <a:rPr lang="en-US" sz="1100" i="1" dirty="0"/>
              <a:t>SSP 126, SSP 370, SSP585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A6F66B-F6F9-466E-BF54-65FACB2CE5D8}"/>
              </a:ext>
            </a:extLst>
          </p:cNvPr>
          <p:cNvSpPr txBox="1"/>
          <p:nvPr/>
        </p:nvSpPr>
        <p:spPr>
          <a:xfrm>
            <a:off x="2916529" y="2149211"/>
            <a:ext cx="13199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 Timeframes</a:t>
            </a:r>
          </a:p>
          <a:p>
            <a:pPr algn="ctr"/>
            <a:r>
              <a:rPr lang="en-US" sz="1100" i="1" dirty="0"/>
              <a:t>2081-2100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59EEDA-4464-4E14-912A-F5D4B51CB91F}"/>
              </a:ext>
            </a:extLst>
          </p:cNvPr>
          <p:cNvCxnSpPr>
            <a:cxnSpLocks/>
          </p:cNvCxnSpPr>
          <p:nvPr/>
        </p:nvCxnSpPr>
        <p:spPr>
          <a:xfrm>
            <a:off x="1946030" y="1908901"/>
            <a:ext cx="0" cy="2523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CC99C1-9DE1-4B27-9B0B-4C8928FA0684}"/>
              </a:ext>
            </a:extLst>
          </p:cNvPr>
          <p:cNvCxnSpPr>
            <a:cxnSpLocks/>
          </p:cNvCxnSpPr>
          <p:nvPr/>
        </p:nvCxnSpPr>
        <p:spPr>
          <a:xfrm>
            <a:off x="5321689" y="693875"/>
            <a:ext cx="0" cy="24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857C80-5FD5-48F0-8324-D0B2BBD85F06}"/>
              </a:ext>
            </a:extLst>
          </p:cNvPr>
          <p:cNvSpPr txBox="1"/>
          <p:nvPr/>
        </p:nvSpPr>
        <p:spPr>
          <a:xfrm>
            <a:off x="4446619" y="948999"/>
            <a:ext cx="175240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North America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667E5-49B1-40D9-9FE4-17DAA0C05B0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321693" y="1456830"/>
            <a:ext cx="1128" cy="2975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A0AB0E-837C-4331-80DB-3E363F381EB5}"/>
              </a:ext>
            </a:extLst>
          </p:cNvPr>
          <p:cNvSpPr txBox="1"/>
          <p:nvPr/>
        </p:nvSpPr>
        <p:spPr>
          <a:xfrm>
            <a:off x="6224646" y="1351413"/>
            <a:ext cx="1475789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Identify species</a:t>
            </a:r>
          </a:p>
          <a:p>
            <a:pPr algn="ctr"/>
            <a:r>
              <a:rPr lang="en-US" sz="1100" i="1" dirty="0"/>
              <a:t>n &gt;= 10 within</a:t>
            </a:r>
          </a:p>
          <a:p>
            <a:pPr algn="ctr"/>
            <a:r>
              <a:rPr lang="en-US" sz="1100" i="1" dirty="0"/>
              <a:t> 20 km of each city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F76514-B489-4C71-82EA-3E4ECB224574}"/>
              </a:ext>
            </a:extLst>
          </p:cNvPr>
          <p:cNvCxnSpPr>
            <a:cxnSpLocks/>
          </p:cNvCxnSpPr>
          <p:nvPr/>
        </p:nvCxnSpPr>
        <p:spPr>
          <a:xfrm>
            <a:off x="6946880" y="2028521"/>
            <a:ext cx="0" cy="252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42BD4-5C7F-4D84-B0E9-602F94A303B7}"/>
              </a:ext>
            </a:extLst>
          </p:cNvPr>
          <p:cNvSpPr txBox="1"/>
          <p:nvPr/>
        </p:nvSpPr>
        <p:spPr>
          <a:xfrm>
            <a:off x="6200435" y="2270413"/>
            <a:ext cx="15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Total species list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067A7-B806-4164-A5AD-0E84F99294C5}"/>
              </a:ext>
            </a:extLst>
          </p:cNvPr>
          <p:cNvSpPr txBox="1"/>
          <p:nvPr/>
        </p:nvSpPr>
        <p:spPr>
          <a:xfrm>
            <a:off x="6110416" y="2928126"/>
            <a:ext cx="17042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Download records</a:t>
            </a:r>
          </a:p>
          <a:p>
            <a:pPr algn="ctr"/>
            <a:r>
              <a:rPr lang="en-US" sz="1100" i="1" dirty="0"/>
              <a:t>100k Records, 2000-2020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FA007A-E1B1-455D-A72F-39DB80680E6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962535" y="2608967"/>
            <a:ext cx="6" cy="3191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D5FA5-CF48-4FC6-9641-BFC59577D1C0}"/>
              </a:ext>
            </a:extLst>
          </p:cNvPr>
          <p:cNvSpPr txBox="1"/>
          <p:nvPr/>
        </p:nvSpPr>
        <p:spPr>
          <a:xfrm>
            <a:off x="8973186" y="118397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91146-DB2C-4A40-B9A2-386C30E125C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7814665" y="3182042"/>
            <a:ext cx="14464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71FF0F-F0BA-443C-A90C-A098825C331D}"/>
              </a:ext>
            </a:extLst>
          </p:cNvPr>
          <p:cNvCxnSpPr>
            <a:cxnSpLocks/>
          </p:cNvCxnSpPr>
          <p:nvPr/>
        </p:nvCxnSpPr>
        <p:spPr>
          <a:xfrm>
            <a:off x="6946874" y="3449636"/>
            <a:ext cx="0" cy="97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FA0FEC-6FCD-4956-BABA-825788417B05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261086" y="487729"/>
            <a:ext cx="0" cy="38975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002809-BC10-4F3A-A358-50F9F2516178}"/>
              </a:ext>
            </a:extLst>
          </p:cNvPr>
          <p:cNvCxnSpPr>
            <a:cxnSpLocks/>
          </p:cNvCxnSpPr>
          <p:nvPr/>
        </p:nvCxnSpPr>
        <p:spPr>
          <a:xfrm>
            <a:off x="9261085" y="4134862"/>
            <a:ext cx="18251" cy="13137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D965C-30F6-4A6B-BEBB-A25574EE649B}"/>
              </a:ext>
            </a:extLst>
          </p:cNvPr>
          <p:cNvCxnSpPr>
            <a:cxnSpLocks/>
          </p:cNvCxnSpPr>
          <p:nvPr/>
        </p:nvCxnSpPr>
        <p:spPr>
          <a:xfrm>
            <a:off x="10750668" y="695721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C49BB-FC49-48B7-98E6-82A88EC639AB}"/>
              </a:ext>
            </a:extLst>
          </p:cNvPr>
          <p:cNvSpPr txBox="1"/>
          <p:nvPr/>
        </p:nvSpPr>
        <p:spPr>
          <a:xfrm>
            <a:off x="9736488" y="1376938"/>
            <a:ext cx="20361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City survey area</a:t>
            </a:r>
          </a:p>
          <a:p>
            <a:pPr algn="ctr"/>
            <a:r>
              <a:rPr lang="en-US" sz="1100" i="1" dirty="0"/>
              <a:t>100 random points within 20 km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3F428D-C73C-4188-97EA-58005E1C444E}"/>
              </a:ext>
            </a:extLst>
          </p:cNvPr>
          <p:cNvCxnSpPr>
            <a:cxnSpLocks/>
          </p:cNvCxnSpPr>
          <p:nvPr/>
        </p:nvCxnSpPr>
        <p:spPr>
          <a:xfrm>
            <a:off x="10738086" y="1927749"/>
            <a:ext cx="0" cy="2504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077F8D-42B4-4B48-B555-CF617DFFC02C}"/>
              </a:ext>
            </a:extLst>
          </p:cNvPr>
          <p:cNvCxnSpPr>
            <a:cxnSpLocks/>
          </p:cNvCxnSpPr>
          <p:nvPr/>
        </p:nvCxnSpPr>
        <p:spPr>
          <a:xfrm>
            <a:off x="6946874" y="4387850"/>
            <a:ext cx="0" cy="479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28DB3-26A0-4A44-9C9C-8E9B0FF043E5}"/>
              </a:ext>
            </a:extLst>
          </p:cNvPr>
          <p:cNvSpPr txBox="1"/>
          <p:nvPr/>
        </p:nvSpPr>
        <p:spPr>
          <a:xfrm>
            <a:off x="5906365" y="4869127"/>
            <a:ext cx="208101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Thin occurrences</a:t>
            </a:r>
          </a:p>
          <a:p>
            <a:pPr algn="ctr"/>
            <a:r>
              <a:rPr lang="en-US" sz="1100" i="1" dirty="0"/>
              <a:t>Reduce spatial duplicates &lt;10 km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66ED8E-3F55-41D7-9040-011D51936C11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647069" y="1202914"/>
            <a:ext cx="179955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756DF-D0B5-4C0E-A8A7-112984686CBD}"/>
              </a:ext>
            </a:extLst>
          </p:cNvPr>
          <p:cNvSpPr/>
          <p:nvPr/>
        </p:nvSpPr>
        <p:spPr>
          <a:xfrm>
            <a:off x="6855620" y="1133475"/>
            <a:ext cx="205690" cy="14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673941-263A-4196-AEA9-EB912B565BFF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62541" y="678755"/>
            <a:ext cx="3142" cy="672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B5F174-71F9-4F9C-A634-A657655BDEE2}"/>
              </a:ext>
            </a:extLst>
          </p:cNvPr>
          <p:cNvCxnSpPr>
            <a:cxnSpLocks/>
          </p:cNvCxnSpPr>
          <p:nvPr/>
        </p:nvCxnSpPr>
        <p:spPr>
          <a:xfrm flipH="1">
            <a:off x="6819901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CED7F-F89E-4B26-B8B8-7B813440D283}"/>
              </a:ext>
            </a:extLst>
          </p:cNvPr>
          <p:cNvCxnSpPr>
            <a:cxnSpLocks/>
          </p:cNvCxnSpPr>
          <p:nvPr/>
        </p:nvCxnSpPr>
        <p:spPr>
          <a:xfrm flipH="1">
            <a:off x="7023882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52CB5-D7E3-4A43-A59E-D4EA5063E386}"/>
              </a:ext>
            </a:extLst>
          </p:cNvPr>
          <p:cNvSpPr txBox="1"/>
          <p:nvPr/>
        </p:nvSpPr>
        <p:spPr>
          <a:xfrm>
            <a:off x="5877845" y="7214314"/>
            <a:ext cx="84099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Training</a:t>
            </a:r>
          </a:p>
          <a:p>
            <a:pPr algn="ctr"/>
            <a:r>
              <a:rPr lang="en-US" sz="1100" i="1" dirty="0"/>
              <a:t>80%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251DA5-BF9B-40D8-A4E2-22B3E4E2E9BD}"/>
              </a:ext>
            </a:extLst>
          </p:cNvPr>
          <p:cNvSpPr txBox="1"/>
          <p:nvPr/>
        </p:nvSpPr>
        <p:spPr>
          <a:xfrm>
            <a:off x="7265938" y="7214314"/>
            <a:ext cx="76527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Testing</a:t>
            </a:r>
          </a:p>
          <a:p>
            <a:pPr algn="ctr"/>
            <a:r>
              <a:rPr lang="en-US" sz="1100" i="1" dirty="0"/>
              <a:t>20%</a:t>
            </a:r>
            <a:endParaRPr lang="en-US" sz="1600" i="1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91BF91-23D0-496F-A8D0-1FC36E8E8225}"/>
              </a:ext>
            </a:extLst>
          </p:cNvPr>
          <p:cNvCxnSpPr>
            <a:cxnSpLocks/>
          </p:cNvCxnSpPr>
          <p:nvPr/>
        </p:nvCxnSpPr>
        <p:spPr>
          <a:xfrm>
            <a:off x="6298345" y="6974914"/>
            <a:ext cx="13502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BBC7D7-0C68-4833-83A5-FF87B1A630B7}"/>
              </a:ext>
            </a:extLst>
          </p:cNvPr>
          <p:cNvCxnSpPr>
            <a:cxnSpLocks/>
          </p:cNvCxnSpPr>
          <p:nvPr/>
        </p:nvCxnSpPr>
        <p:spPr>
          <a:xfrm>
            <a:off x="6299182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1DDF37-6399-4ED0-B449-669E3680533B}"/>
              </a:ext>
            </a:extLst>
          </p:cNvPr>
          <p:cNvCxnSpPr>
            <a:cxnSpLocks/>
          </p:cNvCxnSpPr>
          <p:nvPr/>
        </p:nvCxnSpPr>
        <p:spPr>
          <a:xfrm>
            <a:off x="7648575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A9CC673-3441-4FC2-97C4-D2F59D9C6881}"/>
              </a:ext>
            </a:extLst>
          </p:cNvPr>
          <p:cNvSpPr txBox="1"/>
          <p:nvPr/>
        </p:nvSpPr>
        <p:spPr>
          <a:xfrm>
            <a:off x="8180938" y="6401095"/>
            <a:ext cx="22272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Background occurrences</a:t>
            </a:r>
          </a:p>
          <a:p>
            <a:pPr algn="ctr"/>
            <a:r>
              <a:rPr lang="en-US" sz="1100" i="1" dirty="0"/>
              <a:t>10,000 OR same as occurrences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87591C-E0AA-4356-B2DE-EBBCB38C27E7}"/>
              </a:ext>
            </a:extLst>
          </p:cNvPr>
          <p:cNvCxnSpPr>
            <a:cxnSpLocks/>
          </p:cNvCxnSpPr>
          <p:nvPr/>
        </p:nvCxnSpPr>
        <p:spPr>
          <a:xfrm>
            <a:off x="6946874" y="6674751"/>
            <a:ext cx="1227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6E65F1-EE88-4546-9B9D-B85F5C8E09DE}"/>
              </a:ext>
            </a:extLst>
          </p:cNvPr>
          <p:cNvCxnSpPr>
            <a:cxnSpLocks/>
          </p:cNvCxnSpPr>
          <p:nvPr/>
        </p:nvCxnSpPr>
        <p:spPr>
          <a:xfrm>
            <a:off x="5322821" y="4387850"/>
            <a:ext cx="0" cy="10607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BC4FA-FEE8-4A46-BF1E-DD4094D37E1B}"/>
              </a:ext>
            </a:extLst>
          </p:cNvPr>
          <p:cNvSpPr txBox="1"/>
          <p:nvPr/>
        </p:nvSpPr>
        <p:spPr>
          <a:xfrm>
            <a:off x="4601888" y="5448595"/>
            <a:ext cx="148470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Species extent</a:t>
            </a:r>
          </a:p>
          <a:p>
            <a:pPr algn="ctr"/>
            <a:r>
              <a:rPr lang="en-US" sz="1100" i="1" dirty="0"/>
              <a:t>&lt;100 km of occurrence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B479E2-2A8A-453B-9B44-E73183C5F5E6}"/>
              </a:ext>
            </a:extLst>
          </p:cNvPr>
          <p:cNvCxnSpPr>
            <a:cxnSpLocks/>
          </p:cNvCxnSpPr>
          <p:nvPr/>
        </p:nvCxnSpPr>
        <p:spPr>
          <a:xfrm>
            <a:off x="5321689" y="5123042"/>
            <a:ext cx="5846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F29E63-5E64-4342-B9D4-E6B809B24D18}"/>
              </a:ext>
            </a:extLst>
          </p:cNvPr>
          <p:cNvSpPr txBox="1"/>
          <p:nvPr/>
        </p:nvSpPr>
        <p:spPr>
          <a:xfrm>
            <a:off x="8763994" y="5455217"/>
            <a:ext cx="99418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Species extent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4514AAB-B9A3-42BD-BDC9-F2677BF5B5A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291165" y="5963048"/>
            <a:ext cx="3412" cy="438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8C21EF-71F8-48EB-8805-9FE08DC26F19}"/>
              </a:ext>
            </a:extLst>
          </p:cNvPr>
          <p:cNvSpPr/>
          <p:nvPr/>
        </p:nvSpPr>
        <p:spPr>
          <a:xfrm>
            <a:off x="6859690" y="5645357"/>
            <a:ext cx="205690" cy="14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3ECA00-B718-45FA-B48C-FD28B8F41AF9}"/>
              </a:ext>
            </a:extLst>
          </p:cNvPr>
          <p:cNvCxnSpPr>
            <a:cxnSpLocks/>
          </p:cNvCxnSpPr>
          <p:nvPr/>
        </p:nvCxnSpPr>
        <p:spPr>
          <a:xfrm flipH="1">
            <a:off x="6823971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D2334E-15D0-47A1-A8A4-BC4C78ED1B0D}"/>
              </a:ext>
            </a:extLst>
          </p:cNvPr>
          <p:cNvCxnSpPr>
            <a:cxnSpLocks/>
          </p:cNvCxnSpPr>
          <p:nvPr/>
        </p:nvCxnSpPr>
        <p:spPr>
          <a:xfrm flipH="1">
            <a:off x="7027952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3B3822-25CA-49E0-898D-E0279438A5B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6946875" y="5376958"/>
            <a:ext cx="4884" cy="1598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E159AC-B7DE-4C8A-B850-C75095B2EA45}"/>
              </a:ext>
            </a:extLst>
          </p:cNvPr>
          <p:cNvCxnSpPr>
            <a:cxnSpLocks/>
          </p:cNvCxnSpPr>
          <p:nvPr/>
        </p:nvCxnSpPr>
        <p:spPr>
          <a:xfrm>
            <a:off x="1946030" y="4426762"/>
            <a:ext cx="19374" cy="3052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E60663-1C63-4411-AED5-08046F9B07F9}"/>
              </a:ext>
            </a:extLst>
          </p:cNvPr>
          <p:cNvCxnSpPr>
            <a:cxnSpLocks/>
          </p:cNvCxnSpPr>
          <p:nvPr/>
        </p:nvCxnSpPr>
        <p:spPr>
          <a:xfrm>
            <a:off x="5381735" y="7468230"/>
            <a:ext cx="4961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2A39B9C-98FC-419D-9948-6413ED6D8BE3}"/>
              </a:ext>
            </a:extLst>
          </p:cNvPr>
          <p:cNvSpPr txBox="1"/>
          <p:nvPr/>
        </p:nvSpPr>
        <p:spPr>
          <a:xfrm>
            <a:off x="3838733" y="7227525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Extract climate</a:t>
            </a:r>
          </a:p>
          <a:p>
            <a:pPr algn="ctr"/>
            <a:r>
              <a:rPr lang="en-US" sz="1100" i="1" dirty="0"/>
              <a:t>Occurrence/background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E5E8E40-3784-43E7-A801-D4BC8C2585A2}"/>
              </a:ext>
            </a:extLst>
          </p:cNvPr>
          <p:cNvCxnSpPr>
            <a:cxnSpLocks/>
          </p:cNvCxnSpPr>
          <p:nvPr/>
        </p:nvCxnSpPr>
        <p:spPr>
          <a:xfrm>
            <a:off x="1968890" y="7479319"/>
            <a:ext cx="0" cy="4074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DBE3DC-BD45-4B04-9B13-4B0A248B296F}"/>
              </a:ext>
            </a:extLst>
          </p:cNvPr>
          <p:cNvSpPr txBox="1"/>
          <p:nvPr/>
        </p:nvSpPr>
        <p:spPr>
          <a:xfrm>
            <a:off x="3824967" y="8244143"/>
            <a:ext cx="165128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Check collinearity</a:t>
            </a:r>
          </a:p>
          <a:p>
            <a:pPr algn="ctr"/>
            <a:r>
              <a:rPr lang="en-US" sz="1100" i="1" dirty="0"/>
              <a:t>Variance inflation factor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16E3DF-085B-4135-8E5B-0FC6E32A3A57}"/>
              </a:ext>
            </a:extLst>
          </p:cNvPr>
          <p:cNvCxnSpPr>
            <a:cxnSpLocks/>
          </p:cNvCxnSpPr>
          <p:nvPr/>
        </p:nvCxnSpPr>
        <p:spPr>
          <a:xfrm>
            <a:off x="4675329" y="9688056"/>
            <a:ext cx="0" cy="4693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E646AC4-8873-4D73-A048-76505A786D79}"/>
              </a:ext>
            </a:extLst>
          </p:cNvPr>
          <p:cNvSpPr txBox="1"/>
          <p:nvPr/>
        </p:nvSpPr>
        <p:spPr>
          <a:xfrm>
            <a:off x="5936522" y="9344837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selection</a:t>
            </a:r>
          </a:p>
          <a:p>
            <a:pPr algn="ctr"/>
            <a:r>
              <a:rPr lang="en-US" sz="1100" i="1" dirty="0"/>
              <a:t>Lowest CBI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0C0B9D-36AC-494C-997B-EE73EAB5F53D}"/>
              </a:ext>
            </a:extLst>
          </p:cNvPr>
          <p:cNvSpPr txBox="1"/>
          <p:nvPr/>
        </p:nvSpPr>
        <p:spPr>
          <a:xfrm>
            <a:off x="4134455" y="9339017"/>
            <a:ext cx="102143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MaxEnt</a:t>
            </a:r>
          </a:p>
          <a:p>
            <a:pPr algn="ctr"/>
            <a:r>
              <a:rPr lang="en-US" sz="1100" i="1" dirty="0"/>
              <a:t>48 parameters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C91095-EAFA-40CB-9EB2-5A019CA18FAF}"/>
              </a:ext>
            </a:extLst>
          </p:cNvPr>
          <p:cNvSpPr txBox="1"/>
          <p:nvPr/>
        </p:nvSpPr>
        <p:spPr>
          <a:xfrm>
            <a:off x="7148698" y="10346054"/>
            <a:ext cx="10501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5444EC-03F5-4D50-91F5-5CF818BFA8C0}"/>
              </a:ext>
            </a:extLst>
          </p:cNvPr>
          <p:cNvSpPr txBox="1"/>
          <p:nvPr/>
        </p:nvSpPr>
        <p:spPr>
          <a:xfrm>
            <a:off x="5255308" y="9404473"/>
            <a:ext cx="57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Tuning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00DED5-A63D-46C8-AC77-26204DD72EEC}"/>
              </a:ext>
            </a:extLst>
          </p:cNvPr>
          <p:cNvSpPr txBox="1"/>
          <p:nvPr/>
        </p:nvSpPr>
        <p:spPr>
          <a:xfrm>
            <a:off x="338537" y="1112879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403A-C89B-41FE-858E-D88C2DB9A2BD}"/>
              </a:ext>
            </a:extLst>
          </p:cNvPr>
          <p:cNvSpPr txBox="1"/>
          <p:nvPr/>
        </p:nvSpPr>
        <p:spPr>
          <a:xfrm>
            <a:off x="329231" y="619809"/>
            <a:ext cx="9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</a:t>
            </a:r>
          </a:p>
          <a:p>
            <a:r>
              <a:rPr lang="en-US" i="1" dirty="0"/>
              <a:t>Serial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0E3AD2-F7A9-4188-943F-867164A8A008}"/>
              </a:ext>
            </a:extLst>
          </p:cNvPr>
          <p:cNvSpPr txBox="1"/>
          <p:nvPr/>
        </p:nvSpPr>
        <p:spPr>
          <a:xfrm>
            <a:off x="6555999" y="11540743"/>
            <a:ext cx="216116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Evaluation</a:t>
            </a:r>
          </a:p>
          <a:p>
            <a:pPr algn="ctr"/>
            <a:r>
              <a:rPr lang="en-US" sz="1100" i="1" dirty="0"/>
              <a:t>AUC, R2, CBI, Variable importance</a:t>
            </a:r>
            <a:endParaRPr lang="en-US" sz="1600" i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0A15D9-B541-4235-A76F-5238DA12E739}"/>
              </a:ext>
            </a:extLst>
          </p:cNvPr>
          <p:cNvSpPr txBox="1"/>
          <p:nvPr/>
        </p:nvSpPr>
        <p:spPr>
          <a:xfrm>
            <a:off x="321289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E526AEE-0D47-448C-A0BF-6DE817D6DA61}"/>
              </a:ext>
            </a:extLst>
          </p:cNvPr>
          <p:cNvCxnSpPr>
            <a:cxnSpLocks/>
          </p:cNvCxnSpPr>
          <p:nvPr/>
        </p:nvCxnSpPr>
        <p:spPr>
          <a:xfrm flipH="1">
            <a:off x="3588484" y="10326688"/>
            <a:ext cx="822" cy="12612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3B4EB67-E715-4FDE-83C0-C10D0E9B9CB5}"/>
              </a:ext>
            </a:extLst>
          </p:cNvPr>
          <p:cNvSpPr txBox="1"/>
          <p:nvPr/>
        </p:nvSpPr>
        <p:spPr>
          <a:xfrm>
            <a:off x="3128382" y="11553822"/>
            <a:ext cx="18838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Future climate</a:t>
            </a:r>
          </a:p>
          <a:p>
            <a:pPr algn="ctr"/>
            <a:r>
              <a:rPr lang="en-US" sz="1100" i="1" dirty="0"/>
              <a:t>3 climate models for each city</a:t>
            </a:r>
            <a:endParaRPr lang="en-US" sz="1600" i="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28E4BD1-8665-42D5-894E-FF5D58172DC7}"/>
              </a:ext>
            </a:extLst>
          </p:cNvPr>
          <p:cNvCxnSpPr>
            <a:cxnSpLocks/>
          </p:cNvCxnSpPr>
          <p:nvPr/>
        </p:nvCxnSpPr>
        <p:spPr>
          <a:xfrm>
            <a:off x="10738086" y="4432300"/>
            <a:ext cx="0" cy="57251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D298032-3A95-4989-BDEA-10C7B12FE4CF}"/>
              </a:ext>
            </a:extLst>
          </p:cNvPr>
          <p:cNvCxnSpPr>
            <a:cxnSpLocks/>
          </p:cNvCxnSpPr>
          <p:nvPr/>
        </p:nvCxnSpPr>
        <p:spPr>
          <a:xfrm>
            <a:off x="3984771" y="10157411"/>
            <a:ext cx="6753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839FFC0-8907-4BE3-8A4D-DCB9B09DDF84}"/>
              </a:ext>
            </a:extLst>
          </p:cNvPr>
          <p:cNvSpPr txBox="1"/>
          <p:nvPr/>
        </p:nvSpPr>
        <p:spPr>
          <a:xfrm>
            <a:off x="1525454" y="11558527"/>
            <a:ext cx="147437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Current climate</a:t>
            </a:r>
          </a:p>
          <a:p>
            <a:pPr algn="ctr"/>
            <a:r>
              <a:rPr lang="en-US" sz="1100" i="1" dirty="0"/>
              <a:t>For each city</a:t>
            </a:r>
            <a:endParaRPr lang="en-US" sz="1600" i="1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8F27F8-B1BE-4F34-AA13-584EA1B47B9D}"/>
              </a:ext>
            </a:extLst>
          </p:cNvPr>
          <p:cNvCxnSpPr>
            <a:cxnSpLocks/>
          </p:cNvCxnSpPr>
          <p:nvPr/>
        </p:nvCxnSpPr>
        <p:spPr>
          <a:xfrm>
            <a:off x="1973892" y="7468229"/>
            <a:ext cx="1852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0DB199-7EFD-4ACB-AE20-F339FC0B5256}"/>
              </a:ext>
            </a:extLst>
          </p:cNvPr>
          <p:cNvSpPr/>
          <p:nvPr/>
        </p:nvSpPr>
        <p:spPr>
          <a:xfrm>
            <a:off x="3473673" y="7388424"/>
            <a:ext cx="205690" cy="140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EB10C1-B341-4A45-9D1D-DE5F6C249F20}"/>
              </a:ext>
            </a:extLst>
          </p:cNvPr>
          <p:cNvCxnSpPr>
            <a:cxnSpLocks/>
          </p:cNvCxnSpPr>
          <p:nvPr/>
        </p:nvCxnSpPr>
        <p:spPr>
          <a:xfrm flipH="1">
            <a:off x="3437954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BC4003-B0B0-4050-AE8E-5EFE0DDB165C}"/>
              </a:ext>
            </a:extLst>
          </p:cNvPr>
          <p:cNvCxnSpPr>
            <a:cxnSpLocks/>
          </p:cNvCxnSpPr>
          <p:nvPr/>
        </p:nvCxnSpPr>
        <p:spPr>
          <a:xfrm flipH="1">
            <a:off x="3641935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9630729-A85D-4C97-985B-CBB755D813F1}"/>
              </a:ext>
            </a:extLst>
          </p:cNvPr>
          <p:cNvCxnSpPr>
            <a:cxnSpLocks/>
          </p:cNvCxnSpPr>
          <p:nvPr/>
        </p:nvCxnSpPr>
        <p:spPr>
          <a:xfrm>
            <a:off x="3579250" y="4429133"/>
            <a:ext cx="0" cy="5555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60489EE-1BD3-4D65-B79E-14AD9FCFD4D6}"/>
              </a:ext>
            </a:extLst>
          </p:cNvPr>
          <p:cNvCxnSpPr>
            <a:cxnSpLocks/>
          </p:cNvCxnSpPr>
          <p:nvPr/>
        </p:nvCxnSpPr>
        <p:spPr>
          <a:xfrm>
            <a:off x="5194082" y="9630214"/>
            <a:ext cx="731520" cy="0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271B8DD-A7D0-4ECA-BE09-B4E3BD6CDBD8}"/>
              </a:ext>
            </a:extLst>
          </p:cNvPr>
          <p:cNvSpPr txBox="1"/>
          <p:nvPr/>
        </p:nvSpPr>
        <p:spPr>
          <a:xfrm>
            <a:off x="155002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7EA755-601F-4C03-B924-997282D4562C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2318330" y="10157411"/>
            <a:ext cx="8945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2C58-CD8C-4347-8DA7-2038863A7DEF}"/>
              </a:ext>
            </a:extLst>
          </p:cNvPr>
          <p:cNvCxnSpPr>
            <a:cxnSpLocks/>
          </p:cNvCxnSpPr>
          <p:nvPr/>
        </p:nvCxnSpPr>
        <p:spPr>
          <a:xfrm>
            <a:off x="1268289" y="4385310"/>
            <a:ext cx="10618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A415451-D9A7-40E4-A0EC-30737A6C997F}"/>
              </a:ext>
            </a:extLst>
          </p:cNvPr>
          <p:cNvCxnSpPr>
            <a:cxnSpLocks/>
          </p:cNvCxnSpPr>
          <p:nvPr/>
        </p:nvCxnSpPr>
        <p:spPr>
          <a:xfrm>
            <a:off x="1322745" y="802082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2D9DFF2-9587-4BE8-9C6D-BACAA5AE69E6}"/>
              </a:ext>
            </a:extLst>
          </p:cNvPr>
          <p:cNvCxnSpPr>
            <a:cxnSpLocks/>
          </p:cNvCxnSpPr>
          <p:nvPr/>
        </p:nvCxnSpPr>
        <p:spPr>
          <a:xfrm>
            <a:off x="1322745" y="11313459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A1A8AC-3BE7-4BB7-993F-CC82EE7DF65D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5313320" y="3182042"/>
            <a:ext cx="7970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4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322</Words>
  <Application>Microsoft Office PowerPoint</Application>
  <PresentationFormat>Custom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Filazzola</dc:creator>
  <cp:lastModifiedBy>Alex Filazzola</cp:lastModifiedBy>
  <cp:revision>75</cp:revision>
  <dcterms:created xsi:type="dcterms:W3CDTF">2021-03-25T18:15:47Z</dcterms:created>
  <dcterms:modified xsi:type="dcterms:W3CDTF">2022-05-22T12:34:16Z</dcterms:modified>
</cp:coreProperties>
</file>