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18872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8E4"/>
    <a:srgbClr val="FFB1AF"/>
    <a:srgbClr val="C1CAE5"/>
    <a:srgbClr val="BBB8CC"/>
    <a:srgbClr val="564D80"/>
    <a:srgbClr val="98A6D4"/>
    <a:srgbClr val="FF3C38"/>
    <a:srgbClr val="CD8B76"/>
    <a:srgbClr val="4434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100" d="100"/>
          <a:sy n="100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1995312"/>
            <a:ext cx="10104120" cy="4244622"/>
          </a:xfrm>
        </p:spPr>
        <p:txBody>
          <a:bodyPr anchor="b"/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6403623"/>
            <a:ext cx="8915400" cy="2943577"/>
          </a:xfrm>
        </p:spPr>
        <p:txBody>
          <a:bodyPr/>
          <a:lstStyle>
            <a:lvl1pPr marL="0" indent="0" algn="ctr">
              <a:buNone/>
              <a:defRPr sz="3120"/>
            </a:lvl1pPr>
            <a:lvl2pPr marL="594360" indent="0" algn="ctr">
              <a:buNone/>
              <a:defRPr sz="2600"/>
            </a:lvl2pPr>
            <a:lvl3pPr marL="1188720" indent="0" algn="ctr">
              <a:buNone/>
              <a:defRPr sz="2340"/>
            </a:lvl3pPr>
            <a:lvl4pPr marL="1783080" indent="0" algn="ctr">
              <a:buNone/>
              <a:defRPr sz="2080"/>
            </a:lvl4pPr>
            <a:lvl5pPr marL="2377440" indent="0" algn="ctr">
              <a:buNone/>
              <a:defRPr sz="2080"/>
            </a:lvl5pPr>
            <a:lvl6pPr marL="2971800" indent="0" algn="ctr">
              <a:buNone/>
              <a:defRPr sz="2080"/>
            </a:lvl6pPr>
            <a:lvl7pPr marL="3566160" indent="0" algn="ctr">
              <a:buNone/>
              <a:defRPr sz="2080"/>
            </a:lvl7pPr>
            <a:lvl8pPr marL="4160520" indent="0" algn="ctr">
              <a:buNone/>
              <a:defRPr sz="2080"/>
            </a:lvl8pPr>
            <a:lvl9pPr marL="4754880" indent="0" algn="ctr">
              <a:buNone/>
              <a:defRPr sz="20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9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8" y="649111"/>
            <a:ext cx="2563178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649111"/>
            <a:ext cx="7540943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9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3039537"/>
            <a:ext cx="10252710" cy="5071532"/>
          </a:xfrm>
        </p:spPr>
        <p:txBody>
          <a:bodyPr anchor="b"/>
          <a:lstStyle>
            <a:lvl1pPr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8159048"/>
            <a:ext cx="10252710" cy="2666999"/>
          </a:xfrm>
        </p:spPr>
        <p:txBody>
          <a:bodyPr/>
          <a:lstStyle>
            <a:lvl1pPr marL="0" indent="0">
              <a:buNone/>
              <a:defRPr sz="3120">
                <a:solidFill>
                  <a:schemeClr val="tx1"/>
                </a:solidFill>
              </a:defRPr>
            </a:lvl1pPr>
            <a:lvl2pPr marL="59436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1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3245556"/>
            <a:ext cx="505206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3245556"/>
            <a:ext cx="505206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4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649114"/>
            <a:ext cx="1025271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5" y="2988734"/>
            <a:ext cx="5028842" cy="1464732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5" y="4453467"/>
            <a:ext cx="5028842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6" y="2988734"/>
            <a:ext cx="5053608" cy="1464732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6" y="4453467"/>
            <a:ext cx="5053608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4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0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1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812800"/>
            <a:ext cx="3833931" cy="284480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1755425"/>
            <a:ext cx="6017895" cy="8664222"/>
          </a:xfrm>
        </p:spPr>
        <p:txBody>
          <a:bodyPr/>
          <a:lstStyle>
            <a:lvl1pPr>
              <a:defRPr sz="4160"/>
            </a:lvl1pPr>
            <a:lvl2pPr>
              <a:defRPr sz="3640"/>
            </a:lvl2pPr>
            <a:lvl3pPr>
              <a:defRPr sz="312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657600"/>
            <a:ext cx="3833931" cy="6776156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1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812800"/>
            <a:ext cx="3833931" cy="284480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1755425"/>
            <a:ext cx="6017895" cy="8664222"/>
          </a:xfrm>
        </p:spPr>
        <p:txBody>
          <a:bodyPr anchor="t"/>
          <a:lstStyle>
            <a:lvl1pPr marL="0" indent="0">
              <a:buNone/>
              <a:defRPr sz="4160"/>
            </a:lvl1pPr>
            <a:lvl2pPr marL="594360" indent="0">
              <a:buNone/>
              <a:defRPr sz="3640"/>
            </a:lvl2pPr>
            <a:lvl3pPr marL="1188720" indent="0">
              <a:buNone/>
              <a:defRPr sz="3120"/>
            </a:lvl3pPr>
            <a:lvl4pPr marL="1783080" indent="0">
              <a:buNone/>
              <a:defRPr sz="2600"/>
            </a:lvl4pPr>
            <a:lvl5pPr marL="2377440" indent="0">
              <a:buNone/>
              <a:defRPr sz="2600"/>
            </a:lvl5pPr>
            <a:lvl6pPr marL="2971800" indent="0">
              <a:buNone/>
              <a:defRPr sz="2600"/>
            </a:lvl6pPr>
            <a:lvl7pPr marL="3566160" indent="0">
              <a:buNone/>
              <a:defRPr sz="2600"/>
            </a:lvl7pPr>
            <a:lvl8pPr marL="4160520" indent="0">
              <a:buNone/>
              <a:defRPr sz="2600"/>
            </a:lvl8pPr>
            <a:lvl9pPr marL="4754880" indent="0">
              <a:buNone/>
              <a:defRPr sz="2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657600"/>
            <a:ext cx="3833931" cy="6776156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3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649114"/>
            <a:ext cx="1025271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3245556"/>
            <a:ext cx="1025271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11300181"/>
            <a:ext cx="267462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7B504-67CE-45BE-ADD0-830AC3C59E0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11300181"/>
            <a:ext cx="401193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11300181"/>
            <a:ext cx="267462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0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88720" rtl="0" eaLnBrk="1" latinLnBrk="0" hangingPunct="1">
        <a:lnSpc>
          <a:spcPct val="90000"/>
        </a:lnSpc>
        <a:spcBef>
          <a:spcPct val="0"/>
        </a:spcBef>
        <a:buNone/>
        <a:defRPr sz="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72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59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802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33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77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520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44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5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8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Box 280">
            <a:extLst>
              <a:ext uri="{FF2B5EF4-FFF2-40B4-BE49-F238E27FC236}">
                <a16:creationId xmlns:a16="http://schemas.microsoft.com/office/drawing/2014/main" id="{45182077-883E-4797-B539-6A9AA6BB5FF3}"/>
              </a:ext>
            </a:extLst>
          </p:cNvPr>
          <p:cNvSpPr txBox="1"/>
          <p:nvPr/>
        </p:nvSpPr>
        <p:spPr>
          <a:xfrm>
            <a:off x="9802" y="1901026"/>
            <a:ext cx="1371600" cy="457200"/>
          </a:xfrm>
          <a:prstGeom prst="rect">
            <a:avLst/>
          </a:prstGeom>
          <a:solidFill>
            <a:srgbClr val="BBB8CC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To do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A557441-6EF6-4ACB-B858-8F7C5E2F72FD}"/>
              </a:ext>
            </a:extLst>
          </p:cNvPr>
          <p:cNvSpPr txBox="1"/>
          <p:nvPr/>
        </p:nvSpPr>
        <p:spPr>
          <a:xfrm>
            <a:off x="9803" y="2811312"/>
            <a:ext cx="1371600" cy="457200"/>
          </a:xfrm>
          <a:prstGeom prst="rect">
            <a:avLst/>
          </a:prstGeom>
          <a:solidFill>
            <a:srgbClr val="FFB1AF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Review/</a:t>
            </a:r>
            <a:r>
              <a:rPr lang="en-US" sz="1400" dirty="0"/>
              <a:t>verify</a:t>
            </a:r>
            <a:endParaRPr lang="en-US" sz="16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DB55EB49-F3CF-4099-B3A9-53E8C99EF0C1}"/>
              </a:ext>
            </a:extLst>
          </p:cNvPr>
          <p:cNvSpPr txBox="1"/>
          <p:nvPr/>
        </p:nvSpPr>
        <p:spPr>
          <a:xfrm>
            <a:off x="0" y="3268650"/>
            <a:ext cx="1371600" cy="457200"/>
          </a:xfrm>
          <a:prstGeom prst="rect">
            <a:avLst/>
          </a:prstGeom>
          <a:solidFill>
            <a:srgbClr val="F5E8E4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Done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C0F30826-47DA-4F03-8CBC-42A5FCCE83B9}"/>
              </a:ext>
            </a:extLst>
          </p:cNvPr>
          <p:cNvSpPr txBox="1"/>
          <p:nvPr/>
        </p:nvSpPr>
        <p:spPr>
          <a:xfrm>
            <a:off x="6334" y="2353057"/>
            <a:ext cx="1371600" cy="457200"/>
          </a:xfrm>
          <a:prstGeom prst="rect">
            <a:avLst/>
          </a:prstGeom>
          <a:solidFill>
            <a:srgbClr val="C1CAE5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In progress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7B32DBE7-BE9A-40BB-ADE7-A0768C6F338D}"/>
              </a:ext>
            </a:extLst>
          </p:cNvPr>
          <p:cNvSpPr/>
          <p:nvPr/>
        </p:nvSpPr>
        <p:spPr>
          <a:xfrm>
            <a:off x="9764" y="1615614"/>
            <a:ext cx="1371600" cy="2104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C345A2AE-91DA-4199-951F-11B78B55E9FE}"/>
              </a:ext>
            </a:extLst>
          </p:cNvPr>
          <p:cNvSpPr/>
          <p:nvPr/>
        </p:nvSpPr>
        <p:spPr>
          <a:xfrm>
            <a:off x="411369" y="4488354"/>
            <a:ext cx="991563" cy="4820139"/>
          </a:xfrm>
          <a:prstGeom prst="rect">
            <a:avLst/>
          </a:prstGeom>
          <a:solidFill>
            <a:srgbClr val="FF3C3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3E6F34AA-7951-4635-AF68-58C04F42D1D7}"/>
              </a:ext>
            </a:extLst>
          </p:cNvPr>
          <p:cNvSpPr/>
          <p:nvPr/>
        </p:nvSpPr>
        <p:spPr>
          <a:xfrm>
            <a:off x="9322872" y="9930126"/>
            <a:ext cx="2504160" cy="2261869"/>
          </a:xfrm>
          <a:prstGeom prst="rect">
            <a:avLst/>
          </a:prstGeom>
          <a:solidFill>
            <a:srgbClr val="564D8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E09B13DB-82F1-4879-9EBF-572AF1416E9E}"/>
              </a:ext>
            </a:extLst>
          </p:cNvPr>
          <p:cNvSpPr/>
          <p:nvPr/>
        </p:nvSpPr>
        <p:spPr>
          <a:xfrm>
            <a:off x="5041681" y="9930126"/>
            <a:ext cx="4281191" cy="2261869"/>
          </a:xfrm>
          <a:prstGeom prst="rect">
            <a:avLst/>
          </a:prstGeom>
          <a:solidFill>
            <a:srgbClr val="564D8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72028534-B643-4CB1-90BF-7CAC7007463A}"/>
              </a:ext>
            </a:extLst>
          </p:cNvPr>
          <p:cNvSpPr/>
          <p:nvPr/>
        </p:nvSpPr>
        <p:spPr>
          <a:xfrm>
            <a:off x="1395431" y="9308493"/>
            <a:ext cx="3646250" cy="2883502"/>
          </a:xfrm>
          <a:prstGeom prst="rect">
            <a:avLst/>
          </a:prstGeom>
          <a:solidFill>
            <a:srgbClr val="564D8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DFABD2E5-1E2C-4E12-AF57-3F0F26F6DE42}"/>
              </a:ext>
            </a:extLst>
          </p:cNvPr>
          <p:cNvSpPr/>
          <p:nvPr/>
        </p:nvSpPr>
        <p:spPr>
          <a:xfrm>
            <a:off x="1395430" y="4397460"/>
            <a:ext cx="10431601" cy="4912353"/>
          </a:xfrm>
          <a:prstGeom prst="rect">
            <a:avLst/>
          </a:prstGeom>
          <a:solidFill>
            <a:srgbClr val="CD8B7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2557F1E3-479C-435C-B521-CCAF19855C7C}"/>
              </a:ext>
            </a:extLst>
          </p:cNvPr>
          <p:cNvSpPr/>
          <p:nvPr/>
        </p:nvSpPr>
        <p:spPr>
          <a:xfrm>
            <a:off x="5033198" y="9308493"/>
            <a:ext cx="2566829" cy="621633"/>
          </a:xfrm>
          <a:prstGeom prst="rect">
            <a:avLst/>
          </a:prstGeom>
          <a:solidFill>
            <a:srgbClr val="98A6D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A4FA8943-AF6B-4542-96E1-C280160C701A}"/>
              </a:ext>
            </a:extLst>
          </p:cNvPr>
          <p:cNvSpPr/>
          <p:nvPr/>
        </p:nvSpPr>
        <p:spPr>
          <a:xfrm>
            <a:off x="10455580" y="3418472"/>
            <a:ext cx="1371457" cy="970607"/>
          </a:xfrm>
          <a:prstGeom prst="rect">
            <a:avLst/>
          </a:prstGeom>
          <a:solidFill>
            <a:srgbClr val="F5E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903320C8-A0DF-4A5F-BF91-ECB2C4DE8E3C}"/>
              </a:ext>
            </a:extLst>
          </p:cNvPr>
          <p:cNvSpPr/>
          <p:nvPr/>
        </p:nvSpPr>
        <p:spPr>
          <a:xfrm>
            <a:off x="8121566" y="3408947"/>
            <a:ext cx="2362702" cy="963114"/>
          </a:xfrm>
          <a:prstGeom prst="rect">
            <a:avLst/>
          </a:prstGeom>
          <a:solidFill>
            <a:srgbClr val="FF3C3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3A461D9D-9319-4537-89DB-7383543CD9AB}"/>
              </a:ext>
            </a:extLst>
          </p:cNvPr>
          <p:cNvSpPr/>
          <p:nvPr/>
        </p:nvSpPr>
        <p:spPr>
          <a:xfrm>
            <a:off x="8129185" y="66320"/>
            <a:ext cx="3690193" cy="3352150"/>
          </a:xfrm>
          <a:prstGeom prst="rect">
            <a:avLst/>
          </a:prstGeom>
          <a:solidFill>
            <a:srgbClr val="CD8B7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BE4C4C3-3806-4AF9-8FF7-79E131328A37}"/>
              </a:ext>
            </a:extLst>
          </p:cNvPr>
          <p:cNvSpPr/>
          <p:nvPr/>
        </p:nvSpPr>
        <p:spPr>
          <a:xfrm>
            <a:off x="1402932" y="63500"/>
            <a:ext cx="6726253" cy="4308560"/>
          </a:xfrm>
          <a:prstGeom prst="rect">
            <a:avLst/>
          </a:prstGeom>
          <a:solidFill>
            <a:srgbClr val="CD8B7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FF752487-DE32-46D7-9698-5E2476FE771C}"/>
              </a:ext>
            </a:extLst>
          </p:cNvPr>
          <p:cNvCxnSpPr>
            <a:cxnSpLocks/>
          </p:cNvCxnSpPr>
          <p:nvPr/>
        </p:nvCxnSpPr>
        <p:spPr>
          <a:xfrm>
            <a:off x="7673778" y="7700670"/>
            <a:ext cx="0" cy="38404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4D2EF60F-FE4C-4C79-AAE4-F414A92EECED}"/>
              </a:ext>
            </a:extLst>
          </p:cNvPr>
          <p:cNvCxnSpPr>
            <a:cxnSpLocks/>
          </p:cNvCxnSpPr>
          <p:nvPr/>
        </p:nvCxnSpPr>
        <p:spPr>
          <a:xfrm>
            <a:off x="4675329" y="7735356"/>
            <a:ext cx="0" cy="219493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40B9877-C449-46DE-AEF6-B34B01F47B7A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5732548" y="1202915"/>
            <a:ext cx="352853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50FE680-0F52-4341-835A-E25E457F5172}"/>
              </a:ext>
            </a:extLst>
          </p:cNvPr>
          <p:cNvSpPr txBox="1"/>
          <p:nvPr/>
        </p:nvSpPr>
        <p:spPr>
          <a:xfrm>
            <a:off x="339693" y="4169152"/>
            <a:ext cx="884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</a:t>
            </a:r>
          </a:p>
          <a:p>
            <a:r>
              <a:rPr lang="en-US" i="1" dirty="0"/>
              <a:t>Parallel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1E55914-5515-48E6-B59E-8EF22154D6EE}"/>
              </a:ext>
            </a:extLst>
          </p:cNvPr>
          <p:cNvSpPr txBox="1"/>
          <p:nvPr/>
        </p:nvSpPr>
        <p:spPr>
          <a:xfrm>
            <a:off x="2175786" y="109100"/>
            <a:ext cx="94256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Climate</a:t>
            </a:r>
          </a:p>
          <a:p>
            <a:pPr algn="ctr"/>
            <a:r>
              <a:rPr lang="en-US" sz="1400" i="1" dirty="0" err="1"/>
              <a:t>climateNA</a:t>
            </a:r>
            <a:endParaRPr lang="en-US" sz="1400" i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97B5199-92A5-4B37-B2A9-7F171A91A5D5}"/>
              </a:ext>
            </a:extLst>
          </p:cNvPr>
          <p:cNvSpPr txBox="1"/>
          <p:nvPr/>
        </p:nvSpPr>
        <p:spPr>
          <a:xfrm>
            <a:off x="4568825" y="93980"/>
            <a:ext cx="139480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Study Extent</a:t>
            </a:r>
          </a:p>
          <a:p>
            <a:pPr algn="ctr"/>
            <a:r>
              <a:rPr lang="en-US" sz="1400" i="1" dirty="0"/>
              <a:t>GADM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517AD3C-E670-40A9-B476-B3693B2484A8}"/>
              </a:ext>
            </a:extLst>
          </p:cNvPr>
          <p:cNvSpPr txBox="1"/>
          <p:nvPr/>
        </p:nvSpPr>
        <p:spPr>
          <a:xfrm>
            <a:off x="6501085" y="93980"/>
            <a:ext cx="89159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Species</a:t>
            </a:r>
          </a:p>
          <a:p>
            <a:pPr algn="ctr"/>
            <a:r>
              <a:rPr lang="en-US" sz="1400" i="1" dirty="0"/>
              <a:t>GBIF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CC659D7-506E-4341-923A-BB49BD098E41}"/>
              </a:ext>
            </a:extLst>
          </p:cNvPr>
          <p:cNvSpPr txBox="1"/>
          <p:nvPr/>
        </p:nvSpPr>
        <p:spPr>
          <a:xfrm>
            <a:off x="10392975" y="109100"/>
            <a:ext cx="70564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Cities</a:t>
            </a:r>
          </a:p>
          <a:p>
            <a:pPr algn="ctr"/>
            <a:r>
              <a:rPr lang="en-US" sz="1400" i="1" dirty="0"/>
              <a:t>GPS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7BE4A8A-C6DA-4CAE-BD6B-895F1CBA4CC4}"/>
              </a:ext>
            </a:extLst>
          </p:cNvPr>
          <p:cNvSpPr txBox="1"/>
          <p:nvPr/>
        </p:nvSpPr>
        <p:spPr>
          <a:xfrm>
            <a:off x="1544902" y="1564335"/>
            <a:ext cx="81964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Current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0160F27-9E4C-40B8-884C-2B5D416C859B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2647069" y="693875"/>
            <a:ext cx="0" cy="68121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E983913-4914-4EA8-976D-C8D9BEBEB7A1}"/>
              </a:ext>
            </a:extLst>
          </p:cNvPr>
          <p:cNvSpPr txBox="1"/>
          <p:nvPr/>
        </p:nvSpPr>
        <p:spPr>
          <a:xfrm>
            <a:off x="3185840" y="1564335"/>
            <a:ext cx="73500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Future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E475FB2-4D2E-4A3E-8251-B761A846C6DF}"/>
              </a:ext>
            </a:extLst>
          </p:cNvPr>
          <p:cNvCxnSpPr>
            <a:cxnSpLocks/>
          </p:cNvCxnSpPr>
          <p:nvPr/>
        </p:nvCxnSpPr>
        <p:spPr>
          <a:xfrm rot="16200000">
            <a:off x="2768990" y="552133"/>
            <a:ext cx="0" cy="16459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4B3852D-AEF6-4E93-80F4-97D20D0477FB}"/>
              </a:ext>
            </a:extLst>
          </p:cNvPr>
          <p:cNvCxnSpPr/>
          <p:nvPr/>
        </p:nvCxnSpPr>
        <p:spPr>
          <a:xfrm>
            <a:off x="1953650" y="1375092"/>
            <a:ext cx="0" cy="1828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C757D39-1C47-4F18-8159-9B61B1097082}"/>
              </a:ext>
            </a:extLst>
          </p:cNvPr>
          <p:cNvCxnSpPr/>
          <p:nvPr/>
        </p:nvCxnSpPr>
        <p:spPr>
          <a:xfrm>
            <a:off x="3584330" y="1380806"/>
            <a:ext cx="0" cy="1828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292A90A-36D1-4AC0-BD11-5AFEE64132C7}"/>
              </a:ext>
            </a:extLst>
          </p:cNvPr>
          <p:cNvCxnSpPr>
            <a:cxnSpLocks/>
          </p:cNvCxnSpPr>
          <p:nvPr/>
        </p:nvCxnSpPr>
        <p:spPr>
          <a:xfrm>
            <a:off x="3583060" y="1915251"/>
            <a:ext cx="0" cy="251786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205C337-762A-45A0-99E2-CA0A18F6FF13}"/>
              </a:ext>
            </a:extLst>
          </p:cNvPr>
          <p:cNvSpPr txBox="1"/>
          <p:nvPr/>
        </p:nvSpPr>
        <p:spPr>
          <a:xfrm>
            <a:off x="2175786" y="3355608"/>
            <a:ext cx="2805576" cy="677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6 GCMs</a:t>
            </a:r>
          </a:p>
          <a:p>
            <a:pPr algn="ctr"/>
            <a:r>
              <a:rPr lang="en-US" sz="1100" i="1" dirty="0"/>
              <a:t>Ensemble: CanESM5, MRI-ESM2-0, MIROC6, </a:t>
            </a:r>
          </a:p>
          <a:p>
            <a:pPr algn="ctr"/>
            <a:r>
              <a:rPr lang="en-US" sz="1100" i="1" dirty="0"/>
              <a:t>CNRM-ESM2-1, IPSL-CM6A-LR, BCC-CSM2-MR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C69D30A-D090-48F2-B41C-6F842010EC1B}"/>
              </a:ext>
            </a:extLst>
          </p:cNvPr>
          <p:cNvSpPr txBox="1"/>
          <p:nvPr/>
        </p:nvSpPr>
        <p:spPr>
          <a:xfrm>
            <a:off x="2728531" y="2755137"/>
            <a:ext cx="1633781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 SSPs</a:t>
            </a:r>
          </a:p>
          <a:p>
            <a:pPr algn="ctr"/>
            <a:r>
              <a:rPr lang="en-US" sz="1100" i="1" dirty="0"/>
              <a:t>SSP 126, SSP 370, SSP585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7A6F66B-F6F9-466E-BF54-65FACB2CE5D8}"/>
              </a:ext>
            </a:extLst>
          </p:cNvPr>
          <p:cNvSpPr txBox="1"/>
          <p:nvPr/>
        </p:nvSpPr>
        <p:spPr>
          <a:xfrm>
            <a:off x="2830160" y="2149211"/>
            <a:ext cx="1492716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 Timeframes</a:t>
            </a:r>
          </a:p>
          <a:p>
            <a:pPr algn="ctr"/>
            <a:r>
              <a:rPr lang="en-US" sz="1100" i="1" dirty="0"/>
              <a:t>2041-2060, 2081-2100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059EEDA-4464-4E14-912A-F5D4B51CB91F}"/>
              </a:ext>
            </a:extLst>
          </p:cNvPr>
          <p:cNvCxnSpPr>
            <a:cxnSpLocks/>
          </p:cNvCxnSpPr>
          <p:nvPr/>
        </p:nvCxnSpPr>
        <p:spPr>
          <a:xfrm>
            <a:off x="1946030" y="1908901"/>
            <a:ext cx="0" cy="25233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4CC99C1-9DE1-4B27-9B0B-4C8928FA0684}"/>
              </a:ext>
            </a:extLst>
          </p:cNvPr>
          <p:cNvCxnSpPr>
            <a:cxnSpLocks/>
          </p:cNvCxnSpPr>
          <p:nvPr/>
        </p:nvCxnSpPr>
        <p:spPr>
          <a:xfrm>
            <a:off x="5321689" y="693875"/>
            <a:ext cx="0" cy="2491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B857C80-5FD5-48F0-8324-D0B2BBD85F06}"/>
              </a:ext>
            </a:extLst>
          </p:cNvPr>
          <p:cNvSpPr txBox="1"/>
          <p:nvPr/>
        </p:nvSpPr>
        <p:spPr>
          <a:xfrm>
            <a:off x="4913093" y="948999"/>
            <a:ext cx="819455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Crop</a:t>
            </a:r>
          </a:p>
          <a:p>
            <a:pPr algn="ctr"/>
            <a:r>
              <a:rPr lang="en-US" sz="1100" i="1" dirty="0"/>
              <a:t>Eastern NA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E1667E5-49B1-40D9-9FE4-17DAA0C05B02}"/>
              </a:ext>
            </a:extLst>
          </p:cNvPr>
          <p:cNvCxnSpPr>
            <a:cxnSpLocks/>
            <a:stCxn id="103" idx="2"/>
          </p:cNvCxnSpPr>
          <p:nvPr/>
        </p:nvCxnSpPr>
        <p:spPr>
          <a:xfrm flipH="1">
            <a:off x="5321689" y="1456830"/>
            <a:ext cx="1132" cy="29754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0A0AB0E-837C-4331-80DB-3E363F381EB5}"/>
              </a:ext>
            </a:extLst>
          </p:cNvPr>
          <p:cNvSpPr txBox="1"/>
          <p:nvPr/>
        </p:nvSpPr>
        <p:spPr>
          <a:xfrm>
            <a:off x="6143246" y="1351413"/>
            <a:ext cx="1638589" cy="677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Identify species</a:t>
            </a:r>
          </a:p>
          <a:p>
            <a:pPr algn="ctr"/>
            <a:r>
              <a:rPr lang="en-US" sz="1100" i="1" dirty="0"/>
              <a:t>100 most common within</a:t>
            </a:r>
          </a:p>
          <a:p>
            <a:pPr algn="ctr"/>
            <a:r>
              <a:rPr lang="en-US" sz="1100" i="1" dirty="0"/>
              <a:t> 20 km of each city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AF76514-B489-4C71-82EA-3E4ECB224574}"/>
              </a:ext>
            </a:extLst>
          </p:cNvPr>
          <p:cNvCxnSpPr>
            <a:cxnSpLocks/>
          </p:cNvCxnSpPr>
          <p:nvPr/>
        </p:nvCxnSpPr>
        <p:spPr>
          <a:xfrm>
            <a:off x="6946880" y="2028521"/>
            <a:ext cx="0" cy="2523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0B42BD4-5C7F-4D84-B0E9-602F94A303B7}"/>
              </a:ext>
            </a:extLst>
          </p:cNvPr>
          <p:cNvSpPr txBox="1"/>
          <p:nvPr/>
        </p:nvSpPr>
        <p:spPr>
          <a:xfrm>
            <a:off x="6200435" y="2270413"/>
            <a:ext cx="15242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Total species list</a:t>
            </a:r>
            <a:endParaRPr lang="en-US" sz="1100" i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C2067A7-B806-4164-A5AD-0E84F99294C5}"/>
              </a:ext>
            </a:extLst>
          </p:cNvPr>
          <p:cNvSpPr txBox="1"/>
          <p:nvPr/>
        </p:nvSpPr>
        <p:spPr>
          <a:xfrm>
            <a:off x="5919627" y="2928126"/>
            <a:ext cx="2085827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Download records</a:t>
            </a:r>
          </a:p>
          <a:p>
            <a:pPr algn="ctr"/>
            <a:r>
              <a:rPr lang="en-US" sz="1100" i="1" dirty="0"/>
              <a:t>10k Records, 2000-2020, US/CAN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4FA007A-E1B1-455D-A72F-39DB80680E6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6962535" y="2608967"/>
            <a:ext cx="6" cy="3191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32D5FA5-CF48-4FC6-9641-BFC59577D1C0}"/>
              </a:ext>
            </a:extLst>
          </p:cNvPr>
          <p:cNvSpPr txBox="1"/>
          <p:nvPr/>
        </p:nvSpPr>
        <p:spPr>
          <a:xfrm>
            <a:off x="8973186" y="118397"/>
            <a:ext cx="5757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Bias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7E91146-DB2C-4A40-B9A2-386C30E125CD}"/>
              </a:ext>
            </a:extLst>
          </p:cNvPr>
          <p:cNvCxnSpPr>
            <a:cxnSpLocks/>
          </p:cNvCxnSpPr>
          <p:nvPr/>
        </p:nvCxnSpPr>
        <p:spPr>
          <a:xfrm>
            <a:off x="8005454" y="3182041"/>
            <a:ext cx="125563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271FF0F-F0BA-443C-A90C-A098825C331D}"/>
              </a:ext>
            </a:extLst>
          </p:cNvPr>
          <p:cNvCxnSpPr>
            <a:cxnSpLocks/>
          </p:cNvCxnSpPr>
          <p:nvPr/>
        </p:nvCxnSpPr>
        <p:spPr>
          <a:xfrm>
            <a:off x="6946874" y="3449636"/>
            <a:ext cx="0" cy="9706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6FA0FEC-6FCD-4956-BABA-825788417B05}"/>
              </a:ext>
            </a:extLst>
          </p:cNvPr>
          <p:cNvCxnSpPr>
            <a:cxnSpLocks/>
            <a:stCxn id="111" idx="2"/>
          </p:cNvCxnSpPr>
          <p:nvPr/>
        </p:nvCxnSpPr>
        <p:spPr>
          <a:xfrm>
            <a:off x="9261086" y="487729"/>
            <a:ext cx="1" cy="31548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EFCDADC-CD35-4431-9744-E4AD849CF190}"/>
              </a:ext>
            </a:extLst>
          </p:cNvPr>
          <p:cNvSpPr txBox="1"/>
          <p:nvPr/>
        </p:nvSpPr>
        <p:spPr>
          <a:xfrm>
            <a:off x="8283094" y="3627031"/>
            <a:ext cx="1955985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Survey density raster</a:t>
            </a:r>
          </a:p>
          <a:p>
            <a:pPr algn="ctr"/>
            <a:r>
              <a:rPr lang="en-US" sz="1100" i="1" dirty="0"/>
              <a:t>Binned Kernel Density Estimate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F002809-BC10-4F3A-A358-50F9F2516178}"/>
              </a:ext>
            </a:extLst>
          </p:cNvPr>
          <p:cNvCxnSpPr>
            <a:cxnSpLocks/>
          </p:cNvCxnSpPr>
          <p:nvPr/>
        </p:nvCxnSpPr>
        <p:spPr>
          <a:xfrm>
            <a:off x="9261085" y="4134862"/>
            <a:ext cx="18251" cy="13137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27D965C-30F6-4A6B-BEBB-A25574EE649B}"/>
              </a:ext>
            </a:extLst>
          </p:cNvPr>
          <p:cNvCxnSpPr>
            <a:cxnSpLocks/>
          </p:cNvCxnSpPr>
          <p:nvPr/>
        </p:nvCxnSpPr>
        <p:spPr>
          <a:xfrm>
            <a:off x="10750668" y="695721"/>
            <a:ext cx="0" cy="68121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A7FC49BB-FC49-48B7-98E6-82A88EC639AB}"/>
              </a:ext>
            </a:extLst>
          </p:cNvPr>
          <p:cNvSpPr txBox="1"/>
          <p:nvPr/>
        </p:nvSpPr>
        <p:spPr>
          <a:xfrm>
            <a:off x="9736488" y="1376938"/>
            <a:ext cx="2036135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City survey area</a:t>
            </a:r>
          </a:p>
          <a:p>
            <a:pPr algn="ctr"/>
            <a:r>
              <a:rPr lang="en-US" sz="1100" i="1" dirty="0"/>
              <a:t>100 random points within 20 km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03F428D-C73C-4188-97EA-58005E1C444E}"/>
              </a:ext>
            </a:extLst>
          </p:cNvPr>
          <p:cNvCxnSpPr>
            <a:cxnSpLocks/>
          </p:cNvCxnSpPr>
          <p:nvPr/>
        </p:nvCxnSpPr>
        <p:spPr>
          <a:xfrm>
            <a:off x="10738086" y="1927749"/>
            <a:ext cx="0" cy="25045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E077F8D-42B4-4B48-B555-CF617DFFC02C}"/>
              </a:ext>
            </a:extLst>
          </p:cNvPr>
          <p:cNvCxnSpPr>
            <a:cxnSpLocks/>
          </p:cNvCxnSpPr>
          <p:nvPr/>
        </p:nvCxnSpPr>
        <p:spPr>
          <a:xfrm>
            <a:off x="6946874" y="4387850"/>
            <a:ext cx="0" cy="4794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B728DB3-26A0-4A44-9C9C-8E9B0FF043E5}"/>
              </a:ext>
            </a:extLst>
          </p:cNvPr>
          <p:cNvSpPr txBox="1"/>
          <p:nvPr/>
        </p:nvSpPr>
        <p:spPr>
          <a:xfrm>
            <a:off x="5906365" y="4869127"/>
            <a:ext cx="2081019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Thin occurrences</a:t>
            </a:r>
          </a:p>
          <a:p>
            <a:pPr algn="ctr"/>
            <a:r>
              <a:rPr lang="en-US" sz="1100" i="1" dirty="0"/>
              <a:t>Reduce spatial duplicates &lt;10 km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466ED8E-3F55-41D7-9040-011D51936C11}"/>
              </a:ext>
            </a:extLst>
          </p:cNvPr>
          <p:cNvCxnSpPr>
            <a:cxnSpLocks/>
          </p:cNvCxnSpPr>
          <p:nvPr/>
        </p:nvCxnSpPr>
        <p:spPr>
          <a:xfrm>
            <a:off x="2647069" y="1202914"/>
            <a:ext cx="226602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0B756DF-D0B5-4C0E-A8A7-112984686CBD}"/>
              </a:ext>
            </a:extLst>
          </p:cNvPr>
          <p:cNvSpPr/>
          <p:nvPr/>
        </p:nvSpPr>
        <p:spPr>
          <a:xfrm>
            <a:off x="6855620" y="1133475"/>
            <a:ext cx="205690" cy="140595"/>
          </a:xfrm>
          <a:prstGeom prst="rect">
            <a:avLst/>
          </a:prstGeom>
          <a:solidFill>
            <a:srgbClr val="F5E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1673941-263A-4196-AEA9-EB912B565BFF}"/>
              </a:ext>
            </a:extLst>
          </p:cNvPr>
          <p:cNvCxnSpPr>
            <a:cxnSpLocks/>
            <a:endCxn id="105" idx="0"/>
          </p:cNvCxnSpPr>
          <p:nvPr/>
        </p:nvCxnSpPr>
        <p:spPr>
          <a:xfrm flipH="1">
            <a:off x="6962541" y="678755"/>
            <a:ext cx="3142" cy="6726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B5F174-71F9-4F9C-A634-A657655BDEE2}"/>
              </a:ext>
            </a:extLst>
          </p:cNvPr>
          <p:cNvCxnSpPr>
            <a:cxnSpLocks/>
          </p:cNvCxnSpPr>
          <p:nvPr/>
        </p:nvCxnSpPr>
        <p:spPr>
          <a:xfrm flipH="1">
            <a:off x="6819901" y="1155621"/>
            <a:ext cx="73667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87CED7F-F89E-4B26-B8B8-7B813440D283}"/>
              </a:ext>
            </a:extLst>
          </p:cNvPr>
          <p:cNvCxnSpPr>
            <a:cxnSpLocks/>
          </p:cNvCxnSpPr>
          <p:nvPr/>
        </p:nvCxnSpPr>
        <p:spPr>
          <a:xfrm flipH="1">
            <a:off x="7023882" y="1155621"/>
            <a:ext cx="73667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38E52CB5-D7E3-4A43-A59E-D4EA5063E386}"/>
              </a:ext>
            </a:extLst>
          </p:cNvPr>
          <p:cNvSpPr txBox="1"/>
          <p:nvPr/>
        </p:nvSpPr>
        <p:spPr>
          <a:xfrm>
            <a:off x="5877845" y="7214314"/>
            <a:ext cx="840999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Training</a:t>
            </a:r>
          </a:p>
          <a:p>
            <a:pPr algn="ctr"/>
            <a:r>
              <a:rPr lang="en-US" sz="1100" i="1" dirty="0"/>
              <a:t>80%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8251DA5-BF9B-40D8-A4E2-22B3E4E2E9BD}"/>
              </a:ext>
            </a:extLst>
          </p:cNvPr>
          <p:cNvSpPr txBox="1"/>
          <p:nvPr/>
        </p:nvSpPr>
        <p:spPr>
          <a:xfrm>
            <a:off x="7265938" y="7214314"/>
            <a:ext cx="765274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Testing</a:t>
            </a:r>
          </a:p>
          <a:p>
            <a:pPr algn="ctr"/>
            <a:r>
              <a:rPr lang="en-US" sz="1100" i="1" dirty="0"/>
              <a:t>20%</a:t>
            </a:r>
            <a:endParaRPr lang="en-US" sz="1600" i="1" dirty="0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91BF91-23D0-496F-A8D0-1FC36E8E8225}"/>
              </a:ext>
            </a:extLst>
          </p:cNvPr>
          <p:cNvCxnSpPr>
            <a:cxnSpLocks/>
          </p:cNvCxnSpPr>
          <p:nvPr/>
        </p:nvCxnSpPr>
        <p:spPr>
          <a:xfrm>
            <a:off x="6298345" y="6974914"/>
            <a:ext cx="135023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DBBC7D7-0C68-4833-83A5-FF87B1A630B7}"/>
              </a:ext>
            </a:extLst>
          </p:cNvPr>
          <p:cNvCxnSpPr>
            <a:cxnSpLocks/>
          </p:cNvCxnSpPr>
          <p:nvPr/>
        </p:nvCxnSpPr>
        <p:spPr>
          <a:xfrm>
            <a:off x="6299182" y="6969863"/>
            <a:ext cx="0" cy="2444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21DDF37-6399-4ED0-B449-669E3680533B}"/>
              </a:ext>
            </a:extLst>
          </p:cNvPr>
          <p:cNvCxnSpPr>
            <a:cxnSpLocks/>
          </p:cNvCxnSpPr>
          <p:nvPr/>
        </p:nvCxnSpPr>
        <p:spPr>
          <a:xfrm>
            <a:off x="7648575" y="6969863"/>
            <a:ext cx="0" cy="2444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AA9CC673-3441-4FC2-97C4-D2F59D9C6881}"/>
              </a:ext>
            </a:extLst>
          </p:cNvPr>
          <p:cNvSpPr txBox="1"/>
          <p:nvPr/>
        </p:nvSpPr>
        <p:spPr>
          <a:xfrm>
            <a:off x="8180938" y="6401095"/>
            <a:ext cx="2227277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Background occurrences</a:t>
            </a:r>
          </a:p>
          <a:p>
            <a:pPr algn="ctr"/>
            <a:r>
              <a:rPr lang="en-US" sz="1100" i="1" dirty="0"/>
              <a:t>10:1 background to occurrence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C87591C-E0AA-4356-B2DE-EBBCB38C27E7}"/>
              </a:ext>
            </a:extLst>
          </p:cNvPr>
          <p:cNvCxnSpPr>
            <a:cxnSpLocks/>
          </p:cNvCxnSpPr>
          <p:nvPr/>
        </p:nvCxnSpPr>
        <p:spPr>
          <a:xfrm>
            <a:off x="6946874" y="6674751"/>
            <a:ext cx="122709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46E65F1-EE88-4546-9B9D-B85F5C8E09DE}"/>
              </a:ext>
            </a:extLst>
          </p:cNvPr>
          <p:cNvCxnSpPr>
            <a:cxnSpLocks/>
          </p:cNvCxnSpPr>
          <p:nvPr/>
        </p:nvCxnSpPr>
        <p:spPr>
          <a:xfrm>
            <a:off x="5322821" y="4387850"/>
            <a:ext cx="0" cy="10607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7ADBC4FA-FEE8-4A46-BF1E-DD4094D37E1B}"/>
              </a:ext>
            </a:extLst>
          </p:cNvPr>
          <p:cNvSpPr txBox="1"/>
          <p:nvPr/>
        </p:nvSpPr>
        <p:spPr>
          <a:xfrm>
            <a:off x="4645169" y="5448595"/>
            <a:ext cx="1398140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Species extent</a:t>
            </a:r>
          </a:p>
          <a:p>
            <a:pPr algn="ctr"/>
            <a:r>
              <a:rPr lang="en-US" sz="1100" i="1" dirty="0"/>
              <a:t>Least convex polygon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DB479E2-2A8A-453B-9B44-E73183C5F5E6}"/>
              </a:ext>
            </a:extLst>
          </p:cNvPr>
          <p:cNvCxnSpPr>
            <a:cxnSpLocks/>
          </p:cNvCxnSpPr>
          <p:nvPr/>
        </p:nvCxnSpPr>
        <p:spPr>
          <a:xfrm>
            <a:off x="5321689" y="5123042"/>
            <a:ext cx="58467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BCF29E63-5E64-4342-B9D4-E6B809B24D18}"/>
              </a:ext>
            </a:extLst>
          </p:cNvPr>
          <p:cNvSpPr txBox="1"/>
          <p:nvPr/>
        </p:nvSpPr>
        <p:spPr>
          <a:xfrm>
            <a:off x="8763994" y="5455217"/>
            <a:ext cx="994183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Crop</a:t>
            </a:r>
          </a:p>
          <a:p>
            <a:pPr algn="ctr"/>
            <a:r>
              <a:rPr lang="en-US" sz="1100" i="1" dirty="0"/>
              <a:t>Species extent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932BF29-B45D-44AE-B01D-CB83BC73E751}"/>
              </a:ext>
            </a:extLst>
          </p:cNvPr>
          <p:cNvCxnSpPr>
            <a:cxnSpLocks/>
            <a:endCxn id="167" idx="1"/>
          </p:cNvCxnSpPr>
          <p:nvPr/>
        </p:nvCxnSpPr>
        <p:spPr>
          <a:xfrm>
            <a:off x="6052523" y="5702510"/>
            <a:ext cx="2711471" cy="66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4514AAB-B9A3-42BD-BDC9-F2677BF5B5A7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9291165" y="5963048"/>
            <a:ext cx="3412" cy="43804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48C21EF-71F8-48EB-8805-9FE08DC26F19}"/>
              </a:ext>
            </a:extLst>
          </p:cNvPr>
          <p:cNvSpPr/>
          <p:nvPr/>
        </p:nvSpPr>
        <p:spPr>
          <a:xfrm>
            <a:off x="6859690" y="5645357"/>
            <a:ext cx="205690" cy="140595"/>
          </a:xfrm>
          <a:prstGeom prst="rect">
            <a:avLst/>
          </a:prstGeom>
          <a:solidFill>
            <a:srgbClr val="F5E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43ECA00-B718-45FA-B48C-FD28B8F41AF9}"/>
              </a:ext>
            </a:extLst>
          </p:cNvPr>
          <p:cNvCxnSpPr>
            <a:cxnSpLocks/>
          </p:cNvCxnSpPr>
          <p:nvPr/>
        </p:nvCxnSpPr>
        <p:spPr>
          <a:xfrm flipH="1">
            <a:off x="6823971" y="5667503"/>
            <a:ext cx="73667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8D2334E-15D0-47A1-A8A4-BC4C78ED1B0D}"/>
              </a:ext>
            </a:extLst>
          </p:cNvPr>
          <p:cNvCxnSpPr>
            <a:cxnSpLocks/>
          </p:cNvCxnSpPr>
          <p:nvPr/>
        </p:nvCxnSpPr>
        <p:spPr>
          <a:xfrm flipH="1">
            <a:off x="7027952" y="5667503"/>
            <a:ext cx="73667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B3B3822-25CA-49E0-898D-E0279438A5B3}"/>
              </a:ext>
            </a:extLst>
          </p:cNvPr>
          <p:cNvCxnSpPr>
            <a:cxnSpLocks/>
            <a:stCxn id="125" idx="2"/>
          </p:cNvCxnSpPr>
          <p:nvPr/>
        </p:nvCxnSpPr>
        <p:spPr>
          <a:xfrm>
            <a:off x="6946875" y="5376958"/>
            <a:ext cx="4884" cy="159809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8E159AC-B7DE-4C8A-B850-C75095B2EA45}"/>
              </a:ext>
            </a:extLst>
          </p:cNvPr>
          <p:cNvCxnSpPr>
            <a:cxnSpLocks/>
          </p:cNvCxnSpPr>
          <p:nvPr/>
        </p:nvCxnSpPr>
        <p:spPr>
          <a:xfrm>
            <a:off x="1946030" y="4426762"/>
            <a:ext cx="19374" cy="305255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5E60663-1C63-4411-AED5-08046F9B07F9}"/>
              </a:ext>
            </a:extLst>
          </p:cNvPr>
          <p:cNvCxnSpPr>
            <a:cxnSpLocks/>
          </p:cNvCxnSpPr>
          <p:nvPr/>
        </p:nvCxnSpPr>
        <p:spPr>
          <a:xfrm>
            <a:off x="5381735" y="7468230"/>
            <a:ext cx="49611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A2A39B9C-98FC-419D-9948-6413ED6D8BE3}"/>
              </a:ext>
            </a:extLst>
          </p:cNvPr>
          <p:cNvSpPr txBox="1"/>
          <p:nvPr/>
        </p:nvSpPr>
        <p:spPr>
          <a:xfrm>
            <a:off x="3838733" y="7227525"/>
            <a:ext cx="1561645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Extract climate</a:t>
            </a:r>
          </a:p>
          <a:p>
            <a:pPr algn="ctr"/>
            <a:r>
              <a:rPr lang="en-US" sz="1100" i="1" dirty="0"/>
              <a:t>Occurrence/background</a:t>
            </a:r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E5E8E40-3784-43E7-A801-D4BC8C2585A2}"/>
              </a:ext>
            </a:extLst>
          </p:cNvPr>
          <p:cNvCxnSpPr>
            <a:cxnSpLocks/>
          </p:cNvCxnSpPr>
          <p:nvPr/>
        </p:nvCxnSpPr>
        <p:spPr>
          <a:xfrm>
            <a:off x="1968890" y="7479319"/>
            <a:ext cx="0" cy="407450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47DBE3DC-BD45-4B04-9B13-4B0A248B296F}"/>
              </a:ext>
            </a:extLst>
          </p:cNvPr>
          <p:cNvSpPr txBox="1"/>
          <p:nvPr/>
        </p:nvSpPr>
        <p:spPr>
          <a:xfrm>
            <a:off x="3824967" y="8244143"/>
            <a:ext cx="1651286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Check collinearity</a:t>
            </a:r>
          </a:p>
          <a:p>
            <a:pPr algn="ctr"/>
            <a:r>
              <a:rPr lang="en-US" sz="1100" i="1" dirty="0"/>
              <a:t>Variance inflation factor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F16E3DF-085B-4135-8E5B-0FC6E32A3A57}"/>
              </a:ext>
            </a:extLst>
          </p:cNvPr>
          <p:cNvCxnSpPr>
            <a:cxnSpLocks/>
          </p:cNvCxnSpPr>
          <p:nvPr/>
        </p:nvCxnSpPr>
        <p:spPr>
          <a:xfrm>
            <a:off x="4675329" y="9688056"/>
            <a:ext cx="0" cy="4693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AE646AC4-8873-4D73-A048-76505A786D79}"/>
              </a:ext>
            </a:extLst>
          </p:cNvPr>
          <p:cNvSpPr txBox="1"/>
          <p:nvPr/>
        </p:nvSpPr>
        <p:spPr>
          <a:xfrm>
            <a:off x="5936522" y="9344837"/>
            <a:ext cx="1561645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Model selection</a:t>
            </a:r>
          </a:p>
          <a:p>
            <a:pPr algn="ctr"/>
            <a:r>
              <a:rPr lang="en-US" sz="1100" i="1" dirty="0"/>
              <a:t>Lowest </a:t>
            </a:r>
            <a:r>
              <a:rPr lang="en-US" sz="1100" i="1" dirty="0" err="1"/>
              <a:t>AICc</a:t>
            </a:r>
            <a:endParaRPr lang="en-US" sz="1100" i="1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00C0B9D-36AC-494C-997B-EE73EAB5F53D}"/>
              </a:ext>
            </a:extLst>
          </p:cNvPr>
          <p:cNvSpPr txBox="1"/>
          <p:nvPr/>
        </p:nvSpPr>
        <p:spPr>
          <a:xfrm>
            <a:off x="4235763" y="9460937"/>
            <a:ext cx="81881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MaxEnt</a:t>
            </a:r>
            <a:endParaRPr lang="en-US" sz="1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CC91095-EAFA-40CB-9EB2-5A019CA18FAF}"/>
              </a:ext>
            </a:extLst>
          </p:cNvPr>
          <p:cNvSpPr txBox="1"/>
          <p:nvPr/>
        </p:nvSpPr>
        <p:spPr>
          <a:xfrm>
            <a:off x="7148698" y="10346054"/>
            <a:ext cx="105015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Evaluation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A5444EC-03F5-4D50-91F5-5CF818BFA8C0}"/>
              </a:ext>
            </a:extLst>
          </p:cNvPr>
          <p:cNvSpPr txBox="1"/>
          <p:nvPr/>
        </p:nvSpPr>
        <p:spPr>
          <a:xfrm>
            <a:off x="5224828" y="9419713"/>
            <a:ext cx="574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Tuning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F00DED5-A63D-46C8-AC77-26204DD72EEC}"/>
              </a:ext>
            </a:extLst>
          </p:cNvPr>
          <p:cNvSpPr txBox="1"/>
          <p:nvPr/>
        </p:nvSpPr>
        <p:spPr>
          <a:xfrm>
            <a:off x="338537" y="1112879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Outputs</a:t>
            </a:r>
            <a:endParaRPr lang="en-US" i="1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99A403A-C89B-41FE-858E-D88C2DB9A2BD}"/>
              </a:ext>
            </a:extLst>
          </p:cNvPr>
          <p:cNvSpPr txBox="1"/>
          <p:nvPr/>
        </p:nvSpPr>
        <p:spPr>
          <a:xfrm>
            <a:off x="329231" y="619809"/>
            <a:ext cx="9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Initialize</a:t>
            </a:r>
          </a:p>
          <a:p>
            <a:r>
              <a:rPr lang="en-US" i="1" dirty="0"/>
              <a:t>Serial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430E3AD2-F7A9-4188-943F-867164A8A008}"/>
              </a:ext>
            </a:extLst>
          </p:cNvPr>
          <p:cNvSpPr txBox="1"/>
          <p:nvPr/>
        </p:nvSpPr>
        <p:spPr>
          <a:xfrm>
            <a:off x="6403713" y="11540743"/>
            <a:ext cx="2465740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Model Evaluation</a:t>
            </a:r>
          </a:p>
          <a:p>
            <a:pPr algn="ctr"/>
            <a:r>
              <a:rPr lang="en-US" sz="1100" i="1" dirty="0"/>
              <a:t>AUC, R2, TPR, TNR, Variable importance</a:t>
            </a:r>
            <a:endParaRPr lang="en-US" sz="1600" i="1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10A15D9-B541-4235-A76F-5238DA12E739}"/>
              </a:ext>
            </a:extLst>
          </p:cNvPr>
          <p:cNvSpPr txBox="1"/>
          <p:nvPr/>
        </p:nvSpPr>
        <p:spPr>
          <a:xfrm>
            <a:off x="3212892" y="9988134"/>
            <a:ext cx="77187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Predict</a:t>
            </a:r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E526AEE-0D47-448C-A0BF-6DE817D6DA61}"/>
              </a:ext>
            </a:extLst>
          </p:cNvPr>
          <p:cNvCxnSpPr>
            <a:cxnSpLocks/>
          </p:cNvCxnSpPr>
          <p:nvPr/>
        </p:nvCxnSpPr>
        <p:spPr>
          <a:xfrm flipH="1">
            <a:off x="3588484" y="10326688"/>
            <a:ext cx="822" cy="12612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33B4EB67-E715-4FDE-83C0-C10D0E9B9CB5}"/>
              </a:ext>
            </a:extLst>
          </p:cNvPr>
          <p:cNvSpPr txBox="1"/>
          <p:nvPr/>
        </p:nvSpPr>
        <p:spPr>
          <a:xfrm>
            <a:off x="3076477" y="11553822"/>
            <a:ext cx="1987660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Future climate</a:t>
            </a:r>
          </a:p>
          <a:p>
            <a:pPr algn="ctr"/>
            <a:r>
              <a:rPr lang="en-US" sz="1100" i="1" dirty="0"/>
              <a:t>12 climate models for each city</a:t>
            </a:r>
            <a:endParaRPr lang="en-US" sz="1600" i="1" dirty="0"/>
          </a:p>
        </p:txBody>
      </p: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28E4BD1-8665-42D5-894E-FF5D58172DC7}"/>
              </a:ext>
            </a:extLst>
          </p:cNvPr>
          <p:cNvCxnSpPr>
            <a:cxnSpLocks/>
          </p:cNvCxnSpPr>
          <p:nvPr/>
        </p:nvCxnSpPr>
        <p:spPr>
          <a:xfrm>
            <a:off x="10738086" y="4432300"/>
            <a:ext cx="0" cy="572511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1D298032-3A95-4989-BDEA-10C7B12FE4CF}"/>
              </a:ext>
            </a:extLst>
          </p:cNvPr>
          <p:cNvCxnSpPr>
            <a:cxnSpLocks/>
          </p:cNvCxnSpPr>
          <p:nvPr/>
        </p:nvCxnSpPr>
        <p:spPr>
          <a:xfrm>
            <a:off x="3984771" y="10157411"/>
            <a:ext cx="675331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2839FFC0-8907-4BE3-8A4D-DCB9B09DDF84}"/>
              </a:ext>
            </a:extLst>
          </p:cNvPr>
          <p:cNvSpPr txBox="1"/>
          <p:nvPr/>
        </p:nvSpPr>
        <p:spPr>
          <a:xfrm>
            <a:off x="1525454" y="11558527"/>
            <a:ext cx="1474378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Current climate</a:t>
            </a:r>
          </a:p>
          <a:p>
            <a:pPr algn="ctr"/>
            <a:r>
              <a:rPr lang="en-US" sz="1100" i="1" dirty="0"/>
              <a:t>For each city</a:t>
            </a:r>
            <a:endParaRPr lang="en-US" sz="1600" i="1" dirty="0"/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108F27F8-B1BE-4F34-AA13-584EA1B47B9D}"/>
              </a:ext>
            </a:extLst>
          </p:cNvPr>
          <p:cNvCxnSpPr>
            <a:cxnSpLocks/>
          </p:cNvCxnSpPr>
          <p:nvPr/>
        </p:nvCxnSpPr>
        <p:spPr>
          <a:xfrm>
            <a:off x="1973892" y="7468229"/>
            <a:ext cx="185254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30DB199-7EFD-4ACB-AE20-F339FC0B5256}"/>
              </a:ext>
            </a:extLst>
          </p:cNvPr>
          <p:cNvSpPr/>
          <p:nvPr/>
        </p:nvSpPr>
        <p:spPr>
          <a:xfrm>
            <a:off x="3473673" y="7388424"/>
            <a:ext cx="205690" cy="140595"/>
          </a:xfrm>
          <a:prstGeom prst="rect">
            <a:avLst/>
          </a:prstGeom>
          <a:solidFill>
            <a:srgbClr val="F5E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C0EB10C1-B341-4A45-9D1D-DE5F6C249F20}"/>
              </a:ext>
            </a:extLst>
          </p:cNvPr>
          <p:cNvCxnSpPr>
            <a:cxnSpLocks/>
          </p:cNvCxnSpPr>
          <p:nvPr/>
        </p:nvCxnSpPr>
        <p:spPr>
          <a:xfrm flipH="1">
            <a:off x="3437954" y="7410570"/>
            <a:ext cx="73667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C3BC4003-B0B0-4050-AE8E-5EFE0DDB165C}"/>
              </a:ext>
            </a:extLst>
          </p:cNvPr>
          <p:cNvCxnSpPr>
            <a:cxnSpLocks/>
          </p:cNvCxnSpPr>
          <p:nvPr/>
        </p:nvCxnSpPr>
        <p:spPr>
          <a:xfrm flipH="1">
            <a:off x="3641935" y="7410570"/>
            <a:ext cx="73667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49630729-A85D-4C97-985B-CBB755D813F1}"/>
              </a:ext>
            </a:extLst>
          </p:cNvPr>
          <p:cNvCxnSpPr>
            <a:cxnSpLocks/>
          </p:cNvCxnSpPr>
          <p:nvPr/>
        </p:nvCxnSpPr>
        <p:spPr>
          <a:xfrm>
            <a:off x="3579250" y="4429133"/>
            <a:ext cx="0" cy="55559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A60489EE-1BD3-4D65-B79E-14AD9FCFD4D6}"/>
              </a:ext>
            </a:extLst>
          </p:cNvPr>
          <p:cNvCxnSpPr>
            <a:cxnSpLocks/>
          </p:cNvCxnSpPr>
          <p:nvPr/>
        </p:nvCxnSpPr>
        <p:spPr>
          <a:xfrm>
            <a:off x="5041682" y="9630214"/>
            <a:ext cx="921947" cy="0"/>
          </a:xfrm>
          <a:prstGeom prst="line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271B8DD-A7D0-4ECA-BE09-B4E3BD6CDBD8}"/>
              </a:ext>
            </a:extLst>
          </p:cNvPr>
          <p:cNvSpPr txBox="1"/>
          <p:nvPr/>
        </p:nvSpPr>
        <p:spPr>
          <a:xfrm>
            <a:off x="1550022" y="9988134"/>
            <a:ext cx="77187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Predict</a:t>
            </a: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61A7C1C-D2F2-4CC1-9BD4-F87C729A661B}"/>
              </a:ext>
            </a:extLst>
          </p:cNvPr>
          <p:cNvCxnSpPr>
            <a:cxnSpLocks/>
          </p:cNvCxnSpPr>
          <p:nvPr/>
        </p:nvCxnSpPr>
        <p:spPr>
          <a:xfrm>
            <a:off x="7316345" y="9657207"/>
            <a:ext cx="3574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E7EA755-601F-4C03-B924-997282D4562C}"/>
              </a:ext>
            </a:extLst>
          </p:cNvPr>
          <p:cNvCxnSpPr>
            <a:cxnSpLocks/>
            <a:endCxn id="220" idx="1"/>
          </p:cNvCxnSpPr>
          <p:nvPr/>
        </p:nvCxnSpPr>
        <p:spPr>
          <a:xfrm>
            <a:off x="2318330" y="10157411"/>
            <a:ext cx="8945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D552C58-CD8C-4347-8DA7-2038863A7DEF}"/>
              </a:ext>
            </a:extLst>
          </p:cNvPr>
          <p:cNvCxnSpPr>
            <a:cxnSpLocks/>
          </p:cNvCxnSpPr>
          <p:nvPr/>
        </p:nvCxnSpPr>
        <p:spPr>
          <a:xfrm>
            <a:off x="1268289" y="4385310"/>
            <a:ext cx="1061891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CA415451-D9A7-40E4-A0EC-30737A6C997F}"/>
              </a:ext>
            </a:extLst>
          </p:cNvPr>
          <p:cNvCxnSpPr>
            <a:cxnSpLocks/>
          </p:cNvCxnSpPr>
          <p:nvPr/>
        </p:nvCxnSpPr>
        <p:spPr>
          <a:xfrm>
            <a:off x="1322745" y="802082"/>
            <a:ext cx="1056445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A2D9DFF2-9587-4BE8-9C6D-BACAA5AE69E6}"/>
              </a:ext>
            </a:extLst>
          </p:cNvPr>
          <p:cNvCxnSpPr>
            <a:cxnSpLocks/>
          </p:cNvCxnSpPr>
          <p:nvPr/>
        </p:nvCxnSpPr>
        <p:spPr>
          <a:xfrm>
            <a:off x="1322745" y="11313459"/>
            <a:ext cx="1056445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4" name="Rectangle 293">
            <a:extLst>
              <a:ext uri="{FF2B5EF4-FFF2-40B4-BE49-F238E27FC236}">
                <a16:creationId xmlns:a16="http://schemas.microsoft.com/office/drawing/2014/main" id="{B1E74657-215D-4B65-A16C-78BA799C71A6}"/>
              </a:ext>
            </a:extLst>
          </p:cNvPr>
          <p:cNvSpPr/>
          <p:nvPr/>
        </p:nvSpPr>
        <p:spPr>
          <a:xfrm>
            <a:off x="7600027" y="9309813"/>
            <a:ext cx="4219350" cy="620310"/>
          </a:xfrm>
          <a:prstGeom prst="rect">
            <a:avLst/>
          </a:prstGeom>
          <a:solidFill>
            <a:srgbClr val="564D8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A33DA7-09D3-4674-ADCE-095A5046012B}"/>
              </a:ext>
            </a:extLst>
          </p:cNvPr>
          <p:cNvSpPr txBox="1"/>
          <p:nvPr/>
        </p:nvSpPr>
        <p:spPr>
          <a:xfrm>
            <a:off x="2144" y="1561152"/>
            <a:ext cx="88084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u="sng" dirty="0"/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100707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653</TotalTime>
  <Words>171</Words>
  <Application>Microsoft Office PowerPoint</Application>
  <PresentationFormat>Custom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Filazzola</dc:creator>
  <cp:lastModifiedBy>Alex Filazzola</cp:lastModifiedBy>
  <cp:revision>65</cp:revision>
  <dcterms:created xsi:type="dcterms:W3CDTF">2021-03-25T18:15:47Z</dcterms:created>
  <dcterms:modified xsi:type="dcterms:W3CDTF">2021-04-12T21:24:33Z</dcterms:modified>
</cp:coreProperties>
</file>