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42BA97"/>
    <a:srgbClr val="8E6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customXml" Target="../customXml/item1.xml"/><Relationship Id="rId18" Type="http://schemas.openxmlformats.org/officeDocument/2006/relationships/customXmlProps" Target="../customXml/itemProps1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0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1048671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7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3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4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"/>
          <p:cNvSpPr>
            <a:spLocks noGrp="1"/>
          </p:cNvSpPr>
          <p:nvPr>
            <p:ph type="body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6"/>
          <p:cNvSpPr/>
          <p:nvPr/>
        </p:nvSpPr>
        <p:spPr>
          <a:xfrm>
            <a:off x="446534" y="3085764"/>
            <a:ext cx="11298932" cy="3338149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4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5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600">
                <a:solidFill>
                  <a:schemeClr val="accent1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6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3/15/2024</a:t>
            </a:fld>
            <a:endParaRPr lang="en-US"/>
          </a:p>
        </p:txBody>
      </p:sp>
      <p:sp>
        <p:nvSpPr>
          <p:cNvPr id="104858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58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35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lstStyle>
            <a:lvl1pPr algn="l"/>
            <a:lvl2pPr algn="l"/>
            <a:lvl3pPr algn="l"/>
            <a:lvl4pPr algn="l"/>
            <a:lvl5pPr algn="l"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CED4963-E985-44C4-B8C4-FDD613B7C2F8}" type="datetime1">
              <a:rPr lang="en-US" smtClean="0"/>
              <a:t>3/15/2024</a:t>
            </a:fld>
            <a:endParaRPr lang="en-US"/>
          </a:p>
        </p:txBody>
      </p:sp>
      <p:sp>
        <p:nvSpPr>
          <p:cNvPr id="104863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0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anchor="ctr" vert="eaVer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2" name="Rectangle 7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3" name="Rectangle 8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4" name="Rectangle 9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5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3/15/2024</a:t>
            </a:fld>
            <a:endParaRPr lang="en-US"/>
          </a:p>
        </p:txBody>
      </p:sp>
      <p:sp>
        <p:nvSpPr>
          <p:cNvPr id="1048626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27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594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8DD82B9-B8EE-4375-B6FF-88FA6ABB15D9}" type="datetime1">
              <a:rPr lang="en-US" smtClean="0"/>
              <a:t>3/15/2024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40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b="0" cap="all"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1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800">
                <a:solidFill>
                  <a:schemeClr val="accent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2497495-0637-405E-AE64-5CC7506D51F5}" type="datetime1">
              <a:rPr lang="en-US" smtClean="0"/>
              <a:t>3/15/2024</a:t>
            </a:fld>
            <a:endParaRPr lang="en-US"/>
          </a:p>
        </p:txBody>
      </p:sp>
      <p:sp>
        <p:nvSpPr>
          <p:cNvPr id="1048643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4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46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7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BFFD690-9426-415D-8B65-26881E07B2D4}" type="datetime1">
              <a:rPr lang="en-US" smtClean="0"/>
              <a:t>3/15/2024</a:t>
            </a:fld>
            <a:endParaRPr lang="en-US"/>
          </a:p>
        </p:txBody>
      </p:sp>
      <p:sp>
        <p:nvSpPr>
          <p:cNvPr id="104864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5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52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indent="0" marL="0"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3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algn="l" defTabSz="457200" eaLnBrk="1" fontAlgn="auto" hangingPunct="1" indent="0" latinLnBrk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algn="l" defTabSz="457200" eaLnBrk="1" fontAlgn="auto" hangingPunct="1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55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4C4989A-474C-40DE-95B9-011C28B71673}" type="datetime1">
              <a:rPr lang="en-US" smtClean="0"/>
              <a:t>3/15/2024</a:t>
            </a:fld>
            <a:endParaRPr lang="en-US"/>
          </a:p>
        </p:txBody>
      </p:sp>
      <p:sp>
        <p:nvSpPr>
          <p:cNvPr id="1048657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58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1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DB4ED54-5B5E-4A04-93D3-5772E3CE3818}" type="datetime1">
              <a:rPr lang="en-US" smtClean="0"/>
              <a:t>3/15/2024</a:t>
            </a:fld>
            <a:endParaRPr lang="en-US"/>
          </a:p>
        </p:txBody>
      </p:sp>
      <p:sp>
        <p:nvSpPr>
          <p:cNvPr id="104861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EDE50D6-574B-40AF-946F-D52A04ADE379}" type="datetime1">
              <a:rPr lang="en-US" smtClean="0"/>
              <a:t>3/15/2024</a:t>
            </a:fld>
            <a:endParaRPr lang="en-US"/>
          </a:p>
        </p:txBody>
      </p:sp>
      <p:sp>
        <p:nvSpPr>
          <p:cNvPr id="104866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3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4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5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algn="l" indent="0" marL="0">
              <a:buNone/>
              <a:defRPr sz="1600">
                <a:solidFill>
                  <a:srgbClr val="FFFFFF"/>
                </a:solidFill>
              </a:defRPr>
            </a:lvl1pPr>
            <a:lvl2pPr indent="0" marL="457200">
              <a:buNone/>
              <a:defRPr sz="11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6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p>
            <a:fld id="{D82884F1-FFEA-405F-9602-3DCA865EDA4E}" type="datetime1">
              <a:rPr lang="en-US" smtClean="0"/>
              <a:t>3/15/2024</a:t>
            </a:fld>
            <a:endParaRPr lang="en-US"/>
          </a:p>
        </p:txBody>
      </p:sp>
      <p:sp>
        <p:nvSpPr>
          <p:cNvPr id="1048667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8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9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48630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E18DB4A-8810-4A10-AD5C-D5E2C667F5B3}" type="datetime1">
              <a:rPr lang="en-US" smtClean="0"/>
              <a:t>3/15/2024</a:t>
            </a:fld>
            <a:endParaRPr lang="en-US"/>
          </a:p>
        </p:txBody>
      </p:sp>
      <p:sp>
        <p:nvSpPr>
          <p:cNvPr id="104863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pPr algn="l"/>
            <a:endParaRPr lang="en-US"/>
          </a:p>
        </p:txBody>
      </p:sp>
      <p:sp>
        <p:nvSpPr>
          <p:cNvPr id="104863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pn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/>
        </p:spPr>
        <p:txBody>
          <a:bodyPr anchor="b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3/15/2024</a:t>
            </a:fld>
            <a:endParaRPr lang="en-US"/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048580" name="Rectangle 8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1" name="Rectangle 9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2" name="Rectangle 10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97152" name="Picture 7" descr="Logo  Description automatically generated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/>
        </p:spPr>
      </p:pic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457200" eaLnBrk="1" hangingPunct="1" latinLnBrk="0" rtl="0">
        <a:lnSpc>
          <a:spcPct val="100000"/>
        </a:lnSpc>
        <a:spcBef>
          <a:spcPct val="0"/>
        </a:spcBef>
        <a:buNone/>
        <a:defRPr b="0" cap="all" sz="2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06000" latinLnBrk="0" marL="306000" rtl="0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306000" latinLnBrk="0" marL="63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70000" latinLnBrk="0" marL="90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34000" latinLnBrk="0" marL="124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34000" latinLnBrk="0" marL="160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19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2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25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28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  <a:solidFill>
            <a:srgbClr val="02A5E3"/>
          </a:solidFill>
        </p:spPr>
        <p:txBody>
          <a:bodyPr>
            <a:normAutofit/>
          </a:bodyPr>
          <a:p>
            <a:pPr algn="ctr"/>
            <a:r>
              <a:t>FANDANGO MOVIE RATING DISCREPANCY ANALYSIS</a:t>
            </a:r>
            <a:endParaRPr altLang="en-US" lang="zh-CN"/>
          </a:p>
        </p:txBody>
      </p:sp>
      <p:sp>
        <p:nvSpPr>
          <p:cNvPr id="1048590" name="TextBox 2"/>
          <p:cNvSpPr txBox="1"/>
          <p:nvPr/>
        </p:nvSpPr>
        <p:spPr>
          <a:xfrm>
            <a:off x="-329782" y="1034321"/>
            <a:ext cx="12726648" cy="4851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pPr algn="ctr"/>
            <a:r>
              <a:rPr b="1" sz="32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1048591" name="TextBox 3"/>
          <p:cNvSpPr txBox="1"/>
          <p:nvPr/>
        </p:nvSpPr>
        <p:spPr>
          <a:xfrm>
            <a:off x="3117529" y="4586365"/>
            <a:ext cx="7980183" cy="599441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b="1" sz="2000" lang="en-US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b="1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1. </a:t>
            </a:r>
            <a:r>
              <a:rPr b="1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b="1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</a:t>
            </a:r>
            <a:r>
              <a:rPr b="1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</a:t>
            </a:r>
            <a:r>
              <a:rPr b="1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</a:t>
            </a:r>
            <a:r>
              <a:rPr b="1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</a:t>
            </a:r>
            <a:r>
              <a:rPr b="1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b="1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b="1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b="1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h</a:t>
            </a:r>
            <a:r>
              <a:rPr b="1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</a:t>
            </a:r>
            <a:r>
              <a:rPr b="1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b="1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</a:t>
            </a:r>
            <a:r>
              <a:rPr b="1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.</a:t>
            </a:r>
            <a:r>
              <a:rPr b="1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</a:t>
            </a:r>
            <a:r>
              <a:rPr b="1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-</a:t>
            </a:r>
            <a:r>
              <a:rPr b="1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</a:t>
            </a:r>
            <a:r>
              <a:rPr b="1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</a:t>
            </a:r>
            <a:r>
              <a:rPr b="1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</a:t>
            </a:r>
            <a:r>
              <a:rPr b="1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h</a:t>
            </a:r>
            <a:r>
              <a:rPr b="1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b="1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b="1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</a:t>
            </a:r>
            <a:r>
              <a:rPr b="1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b="1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</a:t>
            </a:r>
            <a:r>
              <a:rPr b="1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b="1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</a:t>
            </a:r>
            <a:r>
              <a:rPr b="1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</a:t>
            </a:r>
            <a:r>
              <a:rPr b="1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</a:t>
            </a:r>
            <a:r>
              <a:rPr b="1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</a:t>
            </a:r>
            <a:r>
              <a:rPr b="1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ring</a:t>
            </a:r>
            <a:r>
              <a:rPr b="1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b="1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</a:t>
            </a:r>
            <a:r>
              <a:rPr b="1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b="1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</a:t>
            </a:r>
            <a:r>
              <a:rPr b="1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</a:t>
            </a:r>
            <a:r>
              <a:rPr b="1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ege</a:t>
            </a:r>
            <a:r>
              <a:rPr b="1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-</a:t>
            </a:r>
            <a:r>
              <a:rPr b="1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</a:t>
            </a:r>
            <a:r>
              <a:rPr b="1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b="1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</a:t>
            </a:r>
            <a:r>
              <a:rPr b="1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</a:t>
            </a:r>
            <a:r>
              <a:rPr b="1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h</a:t>
            </a:r>
            <a:endParaRPr altLang="en-US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1048613" name="Content Placeholder 1"/>
          <p:cNvSpPr>
            <a:spLocks noGrp="1"/>
          </p:cNvSpPr>
          <p:nvPr>
            <p:ph idx="1"/>
          </p:nvPr>
        </p:nvSpPr>
        <p:spPr>
          <a:xfrm>
            <a:off x="581192" y="1302026"/>
            <a:ext cx="7399269" cy="4673324"/>
          </a:xfrm>
        </p:spPr>
        <p:txBody>
          <a:bodyPr>
            <a:normAutofit/>
          </a:bodyPr>
          <a:p>
            <a:pPr indent="-305435" marL="305435"/>
            <a:r>
              <a:rPr dirty="0" sz="4000" lang="en-IN"/>
              <a:t>Cite relevant research papers, articles, and documentation used in your analysis and system development.</a:t>
            </a:r>
            <a:endParaRPr dirty="0" sz="2400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p>
            <a:pPr algn="ctr"/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p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1048597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anchor="t" bIns="45720" lIns="91440" rIns="91440" rtlCol="0" tIns="45720" vert="horz">
            <a:noAutofit/>
          </a:bodyPr>
          <a:p>
            <a:pPr indent="0" marL="0">
              <a:buNone/>
            </a:pPr>
            <a:r>
              <a:rPr b="1" dirty="0" sz="2000" lang="en-US">
                <a:latin typeface="Arial"/>
                <a:ea typeface="+mn-lt"/>
                <a:cs typeface="Arial"/>
              </a:rPr>
              <a:t>  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Problem Statement 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Proposed System/Solution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Calibri"/>
              </a:rPr>
              <a:t>System </a:t>
            </a:r>
            <a:r>
              <a:rPr b="1" dirty="0" sz="2000" lang="en-US">
                <a:latin typeface="Arial"/>
                <a:ea typeface="+mn-lt"/>
                <a:cs typeface="+mn-lt"/>
              </a:rPr>
              <a:t>Development Approach</a:t>
            </a:r>
            <a:endParaRPr dirty="0" lang="en-US">
              <a:latin typeface="Arial"/>
              <a:ea typeface="+mn-lt"/>
              <a:cs typeface="+mn-lt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+mn-lt"/>
              </a:rPr>
              <a:t>Algorithm &amp; Deployment  </a:t>
            </a:r>
            <a:endParaRPr dirty="0" lang="en-US">
              <a:latin typeface="Arial"/>
              <a:cs typeface="Calibri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Result 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Conclusion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Future Scope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References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endParaRPr dirty="0" lang="en-US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sz="4400" lang="en-US"/>
          </a:p>
        </p:txBody>
      </p:sp>
      <p:sp>
        <p:nvSpPr>
          <p:cNvPr id="1048599" name="Content Placeholder 1"/>
          <p:cNvSpPr>
            <a:spLocks noGrp="1"/>
          </p:cNvSpPr>
          <p:nvPr>
            <p:ph idx="1"/>
          </p:nvPr>
        </p:nvSpPr>
        <p:spPr>
          <a:xfrm rot="17783">
            <a:off x="467966" y="-743202"/>
            <a:ext cx="9022022" cy="8546441"/>
          </a:xfrm>
        </p:spPr>
        <p:txBody>
          <a:bodyPr/>
          <a:p>
            <a:pPr indent="-305435" marL="305435"/>
            <a:r>
              <a:rPr dirty="0" sz="3600" lang="en-IN"/>
              <a:t>Explore the discrepancy between Fandango's movie ratings and actual viewer ratings from other platforms.</a:t>
            </a:r>
            <a:endParaRPr dirty="0" sz="4000" lang="en-IN"/>
          </a:p>
          <a:p>
            <a:pPr indent="-305435" marL="305435"/>
            <a:r>
              <a:rPr dirty="0" sz="3600" lang="en-US"/>
              <a:t>I</a:t>
            </a:r>
            <a:r>
              <a:rPr dirty="0" sz="3600" lang="en-US"/>
              <a:t>nvestigate</a:t>
            </a:r>
            <a:r>
              <a:rPr dirty="0" sz="3600" lang="en-IN"/>
              <a:t> potential biases or inaccuracies in Fandango's rating system.</a:t>
            </a:r>
            <a:endParaRPr dirty="0"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sz="4400" lang="en-US"/>
          </a:p>
        </p:txBody>
      </p:sp>
      <p:sp>
        <p:nvSpPr>
          <p:cNvPr id="1048601" name="Content Placeholder 1"/>
          <p:cNvSpPr>
            <a:spLocks noGrp="1"/>
          </p:cNvSpPr>
          <p:nvPr>
            <p:ph idx="1"/>
          </p:nvPr>
        </p:nvSpPr>
        <p:spPr>
          <a:xfrm>
            <a:off x="441670" y="1087378"/>
            <a:ext cx="7803485" cy="5563973"/>
          </a:xfrm>
        </p:spPr>
        <p:txBody>
          <a:bodyPr anchor="ctr" bIns="45720" lIns="91440" rIns="91440" rtlCol="0" tIns="45720" vert="horz">
            <a:noAutofit/>
          </a:bodyPr>
          <a:p>
            <a:pPr indent="-305435" marL="305435"/>
            <a:r>
              <a:rPr b="1" dirty="0" sz="3600" lang="en-IN">
                <a:latin typeface="Calibri"/>
                <a:cs typeface="Calibri"/>
              </a:rPr>
              <a:t>Develop a system to collect and analyze movie ratings from Fandango and compare them with ratings from other sources like IMDb or Rotten Tomatoes. </a:t>
            </a:r>
            <a:endParaRPr b="1" dirty="0" sz="4000" lang="en-IN">
              <a:latin typeface="Calibri"/>
              <a:cs typeface="Calibri"/>
            </a:endParaRPr>
          </a:p>
          <a:p>
            <a:pPr indent="-305435" marL="305435"/>
            <a:r>
              <a:rPr b="1" dirty="0" sz="3600" lang="en-IN">
                <a:latin typeface="Calibri"/>
                <a:cs typeface="Calibri"/>
              </a:rPr>
              <a:t>Implement algorithms to detect patterns or anomalies in the data.</a:t>
            </a:r>
            <a:endParaRPr b="1" dirty="0" sz="4000" lang="en-IN">
              <a:latin typeface="Calibri"/>
              <a:cs typeface="Calibri"/>
            </a:endParaRPr>
          </a:p>
          <a:p>
            <a:pPr indent="0" marL="0">
              <a:buNone/>
            </a:pPr>
            <a:endParaRPr dirty="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4"/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sz="4400" lang="en-US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1048603" name="Content Placeholder 1"/>
          <p:cNvSpPr>
            <a:spLocks noGrp="1"/>
          </p:cNvSpPr>
          <p:nvPr>
            <p:ph idx="1"/>
          </p:nvPr>
        </p:nvSpPr>
        <p:spPr>
          <a:xfrm>
            <a:off x="581192" y="1302026"/>
            <a:ext cx="7579138" cy="4673324"/>
          </a:xfrm>
        </p:spPr>
        <p:txBody>
          <a:bodyPr/>
          <a:p>
            <a:pPr indent="0" marL="0">
              <a:buNone/>
            </a:pPr>
            <a:r>
              <a:rPr b="1" dirty="0" sz="3600" lang="en-IN">
                <a:solidFill>
                  <a:srgbClr val="0F0F0F"/>
                </a:solidFill>
              </a:rPr>
              <a:t>🌐</a:t>
            </a:r>
            <a:r>
              <a:rPr b="1" dirty="0" sz="3600" lang="en-US">
                <a:solidFill>
                  <a:srgbClr val="0F0F0F"/>
                </a:solidFill>
              </a:rPr>
              <a:t>Utilize</a:t>
            </a:r>
            <a:r>
              <a:rPr b="1" dirty="0" sz="3600" lang="en-IN">
                <a:solidFill>
                  <a:srgbClr val="0F0F0F"/>
                </a:solidFill>
              </a:rPr>
              <a:t> a data-driven approach, combining data collection, preprocessing, analysis, and visualization techniques. </a:t>
            </a:r>
            <a:endParaRPr b="1" dirty="0" sz="4000" lang="en-IN">
              <a:solidFill>
                <a:srgbClr val="0F0F0F"/>
              </a:solidFill>
            </a:endParaRPr>
          </a:p>
          <a:p>
            <a:pPr indent="0" marL="0">
              <a:buNone/>
            </a:pPr>
            <a:r>
              <a:rPr b="1" dirty="0" sz="3600" lang="en-IN">
                <a:solidFill>
                  <a:srgbClr val="0F0F0F"/>
                </a:solidFill>
              </a:rPr>
              <a:t>🌐</a:t>
            </a:r>
            <a:r>
              <a:rPr b="1" dirty="0" sz="3600" lang="en-US">
                <a:solidFill>
                  <a:srgbClr val="0F0F0F"/>
                </a:solidFill>
              </a:rPr>
              <a:t>Consider</a:t>
            </a:r>
            <a:r>
              <a:rPr b="1" dirty="0" sz="3600" lang="en-IN">
                <a:solidFill>
                  <a:srgbClr val="0F0F0F"/>
                </a:solidFill>
              </a:rPr>
              <a:t> employing Python and relevant libraries such as Pandas, NumPy, and Matplotlib for data manipulation and visualization.</a:t>
            </a:r>
            <a:endParaRPr b="1" dirty="0" sz="1800" lang="en-IN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1048605" name="Content Placeholder 1"/>
          <p:cNvSpPr>
            <a:spLocks noGrp="1"/>
          </p:cNvSpPr>
          <p:nvPr>
            <p:ph idx="1"/>
          </p:nvPr>
        </p:nvSpPr>
        <p:spPr>
          <a:xfrm>
            <a:off x="581192" y="1302026"/>
            <a:ext cx="7450038" cy="4673324"/>
          </a:xfrm>
        </p:spPr>
        <p:txBody>
          <a:bodyPr/>
          <a:p>
            <a:pPr indent="-305435" marL="305435"/>
            <a:r>
              <a:rPr dirty="0" sz="4000" lang="en-IN"/>
              <a:t>Implement statistical methods or machine learning algorithms to identify discrepancies in movie ratings.</a:t>
            </a:r>
            <a:endParaRPr dirty="0" sz="4400" lang="en-IN"/>
          </a:p>
          <a:p>
            <a:pPr indent="-305435" marL="305435"/>
            <a:r>
              <a:rPr dirty="0" sz="4000" lang="en-IN"/>
              <a:t> Explore techniques like sentiment analysis or collaborative filtering to understand user preferences and rating patterns.</a:t>
            </a:r>
            <a:endParaRPr dirty="0" sz="4400" lang="en-IN"/>
          </a:p>
          <a:p>
            <a:pPr indent="-305435" marL="305435"/>
            <a:r>
              <a:rPr dirty="0" sz="4000" lang="en-US"/>
              <a:t>Consider</a:t>
            </a:r>
            <a:r>
              <a:rPr dirty="0" sz="4000" lang="en-IN"/>
              <a:t> deploying the system as a web application or interactive dashboard for easy access.</a:t>
            </a:r>
            <a:endParaRPr dirty="0"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1048607" name="Content Placeholder 1"/>
          <p:cNvSpPr>
            <a:spLocks noGrp="1"/>
          </p:cNvSpPr>
          <p:nvPr>
            <p:ph idx="1"/>
          </p:nvPr>
        </p:nvSpPr>
        <p:spPr>
          <a:xfrm>
            <a:off x="581192" y="1302026"/>
            <a:ext cx="7296572" cy="4673324"/>
          </a:xfrm>
        </p:spPr>
        <p:txBody>
          <a:bodyPr>
            <a:normAutofit/>
          </a:bodyPr>
          <a:p>
            <a:pPr indent="0" marL="0">
              <a:buNone/>
            </a:pPr>
            <a:r>
              <a:rPr dirty="0" sz="3600" lang="en-IN"/>
              <a:t>🌐</a:t>
            </a:r>
            <a:r>
              <a:rPr dirty="0" sz="3600" lang="en-US"/>
              <a:t> </a:t>
            </a:r>
            <a:r>
              <a:rPr dirty="0" sz="3600" lang="en-IN"/>
              <a:t>Present findings on the extent of rating discrepancies and potential factors contributing to them.</a:t>
            </a:r>
            <a:endParaRPr dirty="0" sz="3200" lang="en-IN"/>
          </a:p>
          <a:p>
            <a:pPr indent="0" marL="0">
              <a:buNone/>
            </a:pPr>
            <a:r>
              <a:rPr dirty="0" sz="3600" lang="en-IN"/>
              <a:t>🌐</a:t>
            </a:r>
            <a:r>
              <a:rPr dirty="0" sz="3600" lang="en-IN"/>
              <a:t> Provide insights into Fandango's rating system and its impact on moviegoers' perceptions.</a:t>
            </a:r>
            <a:endParaRPr dirty="0" sz="240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1048609" name="Content Placeholder 1"/>
          <p:cNvSpPr>
            <a:spLocks noGrp="1"/>
          </p:cNvSpPr>
          <p:nvPr>
            <p:ph idx="1"/>
          </p:nvPr>
        </p:nvSpPr>
        <p:spPr>
          <a:xfrm>
            <a:off x="581192" y="1302026"/>
            <a:ext cx="7672414" cy="4673324"/>
          </a:xfrm>
        </p:spPr>
        <p:txBody>
          <a:bodyPr>
            <a:normAutofit/>
          </a:bodyPr>
          <a:p>
            <a:pPr indent="-305435" marL="305435"/>
            <a:r>
              <a:rPr dirty="0" sz="4000" lang="en-IN"/>
              <a:t>Summarize key findings and implications of the analysis. </a:t>
            </a:r>
            <a:endParaRPr dirty="0" sz="4400" lang="en-IN"/>
          </a:p>
          <a:p>
            <a:pPr indent="-305435" marL="305435"/>
            <a:r>
              <a:rPr dirty="0" sz="4000" lang="en-IN"/>
              <a:t>Reflect on the reliability of Fandango's ratings and suggest improvements or reforms to enhance transparency and accuracy.</a:t>
            </a:r>
            <a:endParaRPr dirty="0" sz="2000"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7448876" cy="4673324"/>
          </a:xfrm>
        </p:spPr>
        <p:txBody>
          <a:bodyPr/>
          <a:p>
            <a:pPr indent="-305435" marL="305435"/>
            <a:r>
              <a:rPr b="1" dirty="0" sz="3200" lang="en-US"/>
              <a:t>Discuss potential avenues for further research, such as analyzing the impact of rating discrepancies on movie sales or exploring the evolution of Fandango's rating system over time. </a:t>
            </a:r>
            <a:endParaRPr dirty="0" sz="3600" lang="en-US"/>
          </a:p>
          <a:p>
            <a:pPr indent="-305435" marL="305435"/>
            <a:r>
              <a:rPr b="1" dirty="0" sz="3200" lang="en-US"/>
              <a:t>Consider incorporating user feedback and expanding the analysis to include additional data sources.</a:t>
            </a:r>
            <a:endParaRPr dirty="0" lang="en-US"/>
          </a:p>
        </p:txBody>
      </p:sp>
      <p:sp>
        <p:nvSpPr>
          <p:cNvPr id="1048611" name="Title 4"/>
          <p:cNvSpPr txBox="1"/>
          <p:nvPr/>
        </p:nvSpPr>
        <p:spPr>
          <a:xfrm>
            <a:off x="535670" y="844659"/>
            <a:ext cx="11029616" cy="530296"/>
          </a:xfrm>
          <a:prstGeom prst="rect"/>
        </p:spPr>
        <p:txBody>
          <a:bodyPr anchor="b" bIns="45720" lIns="91440" rIns="91440" rtlCol="0" tIns="45720" vert="horz">
            <a:normAutofit fontScale="97727" lnSpcReduction="20000"/>
          </a:bodyPr>
          <a:lstStyle>
            <a:lvl1pPr algn="l" defTabSz="457200" eaLnBrk="1" hangingPunct="1" latinLnBrk="0" rtl="0">
              <a:lnSpc>
                <a:spcPct val="100000"/>
              </a:lnSpc>
              <a:spcBef>
                <a:spcPct val="0"/>
              </a:spcBef>
              <a:buNone/>
              <a:defRPr b="0" cap="all"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b="1" dirty="0" sz="4400" lang="en-US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lastClr="000000" val="windowText"/>
      </a:dk1>
      <a:lt1>
        <a:sysClr lastClr="FFFFFF" val="window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r="5040000" dist="381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SkillsBuild Partner Update template</dc:title>
  <dc:creator>Vaibhav Ostwal</dc:creator>
  <cp:lastModifiedBy>Vignesh Muthuvelan</cp:lastModifiedBy>
  <dcterms:created xsi:type="dcterms:W3CDTF">2021-05-25T18:50:10Z</dcterms:created>
  <dcterms:modified xsi:type="dcterms:W3CDTF">2024-04-20T14:13:30Z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d8745b5338874c4b8b478228c5d3e273</vt:lpwstr>
  </property>
</Properties>
</file>