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4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940" y="1935479"/>
            <a:ext cx="7818120" cy="14478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SYSTEMS</a:t>
            </a:r>
            <a:br>
              <a:rPr lang="en-US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PROGRAM STUDI TEKNIK INFORMATIKA</a:t>
            </a:r>
          </a:p>
          <a:p>
            <a:r>
              <a:rPr lang="en-US" sz="3200" dirty="0">
                <a:solidFill>
                  <a:schemeClr val="bg1"/>
                </a:solidFill>
              </a:rPr>
              <a:t>UIVERRSITAS TARUMANAGARA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C5E338-D16B-4762-A9C1-29FF72733AC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 sz="14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8425"/>
            <a:ext cx="10713720" cy="44989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Shared collection of logically related data (and a description of this data), designed to meet the information needs of an organization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sekumpulan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data yang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bersifat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logika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saling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terkait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termasuk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deskripsi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data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ini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),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dirancang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untuk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memenuhi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kebutuhan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informasi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suatu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organisas</a:t>
            </a:r>
            <a:r>
              <a:rPr lang="en-GB" b="1" dirty="0">
                <a:latin typeface="Times" pitchFamily="18" charset="0"/>
              </a:rPr>
              <a:t>).</a:t>
            </a:r>
          </a:p>
          <a:p>
            <a:pPr>
              <a:lnSpc>
                <a:spcPct val="90000"/>
              </a:lnSpc>
              <a:defRPr/>
            </a:pPr>
            <a:endParaRPr lang="en-GB" sz="1800" b="1" dirty="0">
              <a:latin typeface="Times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System </a:t>
            </a:r>
            <a:r>
              <a:rPr lang="en-GB" b="1" dirty="0" err="1">
                <a:latin typeface="Times" pitchFamily="18" charset="0"/>
              </a:rPr>
              <a:t>catalog</a:t>
            </a:r>
            <a:r>
              <a:rPr lang="en-GB" b="1" dirty="0">
                <a:latin typeface="Times" pitchFamily="18" charset="0"/>
              </a:rPr>
              <a:t> (metadata) provides description of  data to enable program–data independence (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data yang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bersifat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mandiri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bisa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digunakan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oleh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program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melalui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katalog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sistem</a:t>
            </a:r>
            <a:r>
              <a:rPr lang="en-GB" b="1" dirty="0">
                <a:latin typeface="Times" pitchFamily="18" charset="0"/>
              </a:rPr>
              <a:t>).</a:t>
            </a:r>
          </a:p>
          <a:p>
            <a:pPr>
              <a:lnSpc>
                <a:spcPct val="90000"/>
              </a:lnSpc>
              <a:defRPr/>
            </a:pPr>
            <a:endParaRPr lang="en-GB" sz="1800" b="1" dirty="0">
              <a:latin typeface="Times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Logically related data comprises entities, attributes, and relationships of an organization’s information (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data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terhubung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secara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logika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terdiri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dari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entitas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atribut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hubungan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dari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informasi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organisasi</a:t>
            </a:r>
            <a:r>
              <a:rPr lang="en-GB" b="1" dirty="0">
                <a:latin typeface="Times" pitchFamily="18" charset="0"/>
              </a:rPr>
              <a:t>).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b="1" dirty="0">
                <a:latin typeface="Times" panose="0202060305040502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0820195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6C6B7E-F292-4788-B9ED-9BEEB76C171E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Database Management System (DBMS)</a:t>
            </a:r>
            <a:endParaRPr lang="en-GB" altLang="en-US" b="1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22280" cy="4114800"/>
          </a:xfrm>
        </p:spPr>
        <p:txBody>
          <a:bodyPr/>
          <a:lstStyle/>
          <a:p>
            <a:pPr algn="just">
              <a:defRPr/>
            </a:pPr>
            <a:r>
              <a:rPr lang="en-GB" b="1" dirty="0">
                <a:latin typeface="Times" pitchFamily="18" charset="0"/>
              </a:rPr>
              <a:t>A software system that enables users to define, create, and maintain the database and that provides controlled access to this database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sebuah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perangkat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lunak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yang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memungkinkan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pengguna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untuk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mendefinisikan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membuat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memelihara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basis data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menyediakan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akses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terkontrol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ke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basis data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ini</a:t>
            </a:r>
            <a:r>
              <a:rPr lang="en-GB" b="1" dirty="0">
                <a:latin typeface="Times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741654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8EA524-BDC3-4704-90C2-689E20E996D9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2308"/>
            <a:ext cx="10515600" cy="876934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Database Management System (DBMS)</a:t>
            </a:r>
          </a:p>
        </p:txBody>
      </p:sp>
      <p:pic>
        <p:nvPicPr>
          <p:cNvPr id="60421" name="Picture 5" descr="D:\Database System 3e_tiff\Ch01-tif\DS3-Figure 01-0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9241"/>
            <a:ext cx="8138160" cy="420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2053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1F5448-6D6E-41AB-B071-41D2FCF80BB4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2941"/>
            <a:ext cx="7772400" cy="714375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Database Approach</a:t>
            </a:r>
            <a:endParaRPr lang="en-GB" altLang="en-US" b="1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37519" cy="414528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GB" b="1" dirty="0">
                <a:latin typeface="Times" pitchFamily="18" charset="0"/>
              </a:rPr>
              <a:t>Data definition language (DDL).</a:t>
            </a:r>
          </a:p>
          <a:p>
            <a:pPr lvl="1" algn="just">
              <a:defRPr/>
            </a:pPr>
            <a:r>
              <a:rPr lang="en-GB" b="1" dirty="0">
                <a:latin typeface="Times" pitchFamily="18" charset="0"/>
              </a:rPr>
              <a:t>Permits specification of data types, structures and any data constraints (</a:t>
            </a:r>
            <a:r>
              <a:rPr lang="id-I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digunakan untuk mendefinisikan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/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membuat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spesifkasi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tipe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data</a:t>
            </a:r>
            <a:r>
              <a:rPr lang="id-I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struktur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batasan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data, DDL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digunakan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juga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untuk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id-I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mengubah, serta menghapus basisdata dan ob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yek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yang </a:t>
            </a:r>
            <a:r>
              <a:rPr lang="id-I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diperlukan dalam basis data</a:t>
            </a:r>
            <a:r>
              <a:rPr lang="nn-NO" b="1" dirty="0">
                <a:latin typeface="Times" pitchFamily="18" charset="0"/>
              </a:rPr>
              <a:t>)</a:t>
            </a:r>
            <a:r>
              <a:rPr lang="en-GB" b="1" dirty="0">
                <a:latin typeface="Times" pitchFamily="18" charset="0"/>
              </a:rPr>
              <a:t>.  </a:t>
            </a:r>
          </a:p>
          <a:p>
            <a:pPr lvl="1" algn="just">
              <a:defRPr/>
            </a:pPr>
            <a:r>
              <a:rPr lang="en-GB" b="1" dirty="0">
                <a:latin typeface="Times" pitchFamily="18" charset="0"/>
              </a:rPr>
              <a:t>All specifications are stored in the database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semua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spesififkasi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disimpan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dalam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basis data</a:t>
            </a:r>
            <a:r>
              <a:rPr lang="en-GB" b="1" dirty="0">
                <a:latin typeface="Times" pitchFamily="18" charset="0"/>
              </a:rPr>
              <a:t>).</a:t>
            </a:r>
          </a:p>
          <a:p>
            <a:pPr lvl="1" algn="just">
              <a:defRPr/>
            </a:pPr>
            <a:endParaRPr lang="en-GB" b="1" dirty="0">
              <a:latin typeface="Times" pitchFamily="18" charset="0"/>
            </a:endParaRPr>
          </a:p>
          <a:p>
            <a:pPr algn="just">
              <a:defRPr/>
            </a:pPr>
            <a:r>
              <a:rPr lang="en-GB" b="1" dirty="0">
                <a:latin typeface="Times" pitchFamily="18" charset="0"/>
              </a:rPr>
              <a:t>Data manipulation language (DML).</a:t>
            </a:r>
          </a:p>
          <a:p>
            <a:pPr lvl="1" algn="just">
              <a:defRPr/>
            </a:pPr>
            <a:r>
              <a:rPr lang="en-GB" b="1" dirty="0">
                <a:latin typeface="Times" pitchFamily="18" charset="0"/>
              </a:rPr>
              <a:t>General enquiry facility (query language) of the data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penyediaan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fasilitas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yang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bersifat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umum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yaitu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bahasa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kueri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untuk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memanipulasi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pengambilan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data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pada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basis data</a:t>
            </a:r>
            <a:r>
              <a:rPr lang="en-GB" b="1" dirty="0">
                <a:latin typeface="Times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342070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E3348E-FC6E-450E-A879-B4B3A402DE51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Database Approach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5276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Controlled access to database may include: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A security system.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An integrity system.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A concurrency control system.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A recovery control system.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A user-accessible </a:t>
            </a:r>
            <a:r>
              <a:rPr lang="en-GB" altLang="en-US" b="1" dirty="0" err="1">
                <a:latin typeface="Times" panose="02020603050405020304" pitchFamily="18" charset="0"/>
              </a:rPr>
              <a:t>catalog</a:t>
            </a:r>
            <a:r>
              <a:rPr lang="en-GB" altLang="en-US" b="1" dirty="0">
                <a:latin typeface="Times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GB" altLang="en-US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A view mechanism.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Provides users with only the data they want or need to use.</a:t>
            </a:r>
            <a:endParaRPr lang="en-GB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70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4A2C64-8709-47E4-A81C-F7521A8AF3C2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 sz="1400"/>
          </a:p>
        </p:txBody>
      </p:sp>
      <p:sp>
        <p:nvSpPr>
          <p:cNvPr id="1741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Views</a:t>
            </a:r>
          </a:p>
        </p:txBody>
      </p:sp>
      <p:sp>
        <p:nvSpPr>
          <p:cNvPr id="7987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52760" cy="4114800"/>
          </a:xfrm>
        </p:spPr>
        <p:txBody>
          <a:bodyPr/>
          <a:lstStyle/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Allows each user to have his or her own view of the database.</a:t>
            </a:r>
          </a:p>
          <a:p>
            <a:endParaRPr lang="en-US" altLang="en-US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A view is essentially some subset of the database.</a:t>
            </a:r>
            <a:r>
              <a:rPr lang="en-GB" altLang="en-US" dirty="0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9723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DE3E9-3C6D-4346-98B9-6F0F041065A6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Views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622280" cy="4114800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Benefits include:</a:t>
            </a:r>
          </a:p>
          <a:p>
            <a:pPr lvl="1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Reduce complexity;</a:t>
            </a:r>
            <a:endParaRPr lang="en-GB" altLang="en-US" b="1" dirty="0">
              <a:latin typeface="Times" panose="02020603050405020304" pitchFamily="18" charset="0"/>
            </a:endParaRPr>
          </a:p>
          <a:p>
            <a:pPr lvl="1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Provide a level of security;</a:t>
            </a:r>
          </a:p>
          <a:p>
            <a:pPr lvl="1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Provide a mechanism to customize the appearance of the database;</a:t>
            </a:r>
            <a:r>
              <a:rPr lang="en-GB" altLang="en-US" b="1" dirty="0">
                <a:latin typeface="Times" panose="02020603050405020304" pitchFamily="18" charset="0"/>
              </a:rPr>
              <a:t> </a:t>
            </a:r>
          </a:p>
          <a:p>
            <a:pPr lvl="1"/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Present a consistent, unchanging picture of the structure of the database, even if the underlying database is changed</a:t>
            </a:r>
            <a:r>
              <a:rPr lang="en-GB" altLang="en-US" dirty="0">
                <a:latin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0186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86FE9F-F3C4-4049-A265-2FACAED473B0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Components of DBMS Environment</a:t>
            </a:r>
          </a:p>
        </p:txBody>
      </p:sp>
      <p:pic>
        <p:nvPicPr>
          <p:cNvPr id="61445" name="Picture 5" descr="D:\Database System 3e_tiff\Ch01-tif\DS3-Figure 01-08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" y="1798320"/>
            <a:ext cx="9947955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7866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CB5DE6-F282-45C8-AD7B-AA854E7E7B62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 sz="140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Components of DBMS Environment</a:t>
            </a:r>
            <a:endParaRPr lang="en-GB" altLang="en-US" b="1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Hardware</a:t>
            </a:r>
          </a:p>
          <a:p>
            <a:pPr lvl="1">
              <a:lnSpc>
                <a:spcPct val="90000"/>
              </a:lnSpc>
            </a:pPr>
            <a:r>
              <a:rPr lang="en-GB" altLang="en-US" sz="2600" b="1" dirty="0">
                <a:latin typeface="Times" panose="02020603050405020304" pitchFamily="18" charset="0"/>
              </a:rPr>
              <a:t>Can range from a PC to a network of computers.</a:t>
            </a:r>
            <a:endParaRPr lang="en-GB" altLang="en-US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Software</a:t>
            </a:r>
          </a:p>
          <a:p>
            <a:pPr lvl="1">
              <a:lnSpc>
                <a:spcPct val="90000"/>
              </a:lnSpc>
            </a:pPr>
            <a:r>
              <a:rPr lang="en-GB" altLang="en-US" sz="2600" b="1" dirty="0">
                <a:latin typeface="Times" panose="02020603050405020304" pitchFamily="18" charset="0"/>
              </a:rPr>
              <a:t>DBMS, operating system, network software (if necessary) and also the application programs.</a:t>
            </a: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Used by the organization and a description of this data called the schema.</a:t>
            </a:r>
          </a:p>
          <a:p>
            <a:pPr lvl="1">
              <a:lnSpc>
                <a:spcPct val="90000"/>
              </a:lnSpc>
            </a:pPr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578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69A051-25DC-4EBE-B4FD-B86915D77B17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Components of DBMS Environment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37520" cy="4114800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Procedures</a:t>
            </a:r>
          </a:p>
          <a:p>
            <a:pPr lvl="1"/>
            <a:r>
              <a:rPr lang="en-GB" altLang="en-US" sz="2600" b="1" dirty="0">
                <a:latin typeface="Times" panose="02020603050405020304" pitchFamily="18" charset="0"/>
              </a:rPr>
              <a:t>Instructions and rules that should be applied to the design and use of the database and DBMS.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011121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88963"/>
            <a:ext cx="9144000" cy="116363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8000" b="1" dirty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Course Schedule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" y="2047558"/>
            <a:ext cx="11277600" cy="3484562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GB" altLang="en-US" sz="2800" b="1" dirty="0">
                <a:solidFill>
                  <a:srgbClr val="FF0000"/>
                </a:solidFill>
              </a:rPr>
              <a:t>Introduction to Databases	</a:t>
            </a:r>
            <a:r>
              <a:rPr lang="en-GB" altLang="en-US" b="1" dirty="0">
                <a:solidFill>
                  <a:srgbClr val="FF0000"/>
                </a:solidFill>
              </a:rPr>
              <a:t>	</a:t>
            </a:r>
            <a:r>
              <a:rPr lang="en-GB" altLang="en-US" b="1" dirty="0"/>
              <a:t>7 – 9 	Entity-Relationship </a:t>
            </a:r>
            <a:r>
              <a:rPr lang="en-GB" altLang="en-US" b="1" dirty="0" err="1"/>
              <a:t>Modeling</a:t>
            </a:r>
            <a:endParaRPr lang="en-GB" altLang="en-US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GB" altLang="en-US" b="1" dirty="0"/>
              <a:t>Database Environment			 10–12	Normalization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GB" altLang="en-US" b="1" dirty="0"/>
              <a:t>The Relational Model			 13. 	Conceptual Database Design</a:t>
            </a:r>
          </a:p>
          <a:p>
            <a:pPr marL="457200" indent="-457200" algn="just">
              <a:buAutoNum type="arabicPeriod"/>
            </a:pPr>
            <a:r>
              <a:rPr lang="en-GB" altLang="en-US" b="1" dirty="0"/>
              <a:t>Relational Algebra			 14. 	Logical Database Design</a:t>
            </a:r>
          </a:p>
          <a:p>
            <a:pPr marL="457200" indent="-457200" algn="just">
              <a:buAutoNum type="arabicPeriod"/>
            </a:pPr>
            <a:r>
              <a:rPr lang="en-GB" altLang="en-US" b="1" dirty="0"/>
              <a:t>Relational Calculus			</a:t>
            </a:r>
          </a:p>
          <a:p>
            <a:pPr marL="457200" indent="-457200" algn="just">
              <a:buAutoNum type="arabicPeriod"/>
            </a:pPr>
            <a:r>
              <a:rPr lang="en-GB" altLang="en-US" b="1" dirty="0"/>
              <a:t>Database Planning, Design,  and Administration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b="1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b="1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b="1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b="1" dirty="0"/>
          </a:p>
          <a:p>
            <a:pPr marL="457200" indent="-457200" algn="just">
              <a:buAutoNum type="arabicPeriod"/>
            </a:pPr>
            <a:endParaRPr lang="en-GB" altLang="en-US" b="1" dirty="0"/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3455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72CEE3-E271-4844-8D0B-6266D697FA99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Roles in the Database Environment</a:t>
            </a:r>
            <a:endParaRPr lang="en-GB" altLang="en-US">
              <a:latin typeface="Times" panose="02020603050405020304" pitchFamily="18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10637520" cy="4114800"/>
          </a:xfrm>
        </p:spPr>
        <p:txBody>
          <a:bodyPr/>
          <a:lstStyle/>
          <a:p>
            <a:pPr algn="just"/>
            <a:r>
              <a:rPr lang="en-GB" altLang="en-US" b="1" dirty="0">
                <a:latin typeface="Times" panose="02020603050405020304" pitchFamily="18" charset="0"/>
              </a:rPr>
              <a:t>Data Administrator</a:t>
            </a:r>
            <a:r>
              <a:rPr lang="en-GB" altLang="en-US" dirty="0">
                <a:latin typeface="Times" panose="02020603050405020304" pitchFamily="18" charset="0"/>
              </a:rPr>
              <a:t> (</a:t>
            </a:r>
            <a:r>
              <a:rPr lang="en-GB" altLang="en-US" b="1" dirty="0">
                <a:latin typeface="Times" panose="02020603050405020304" pitchFamily="18" charset="0"/>
              </a:rPr>
              <a:t>DA</a:t>
            </a:r>
            <a:r>
              <a:rPr lang="en-GB" altLang="en-US" dirty="0">
                <a:latin typeface="Times" panose="02020603050405020304" pitchFamily="18" charset="0"/>
              </a:rPr>
              <a:t>)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Database Administrator (DBA)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Database Designers (Logical and Physical)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Application Programmers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End Users (naive and sophisticated)</a:t>
            </a:r>
          </a:p>
        </p:txBody>
      </p:sp>
    </p:spTree>
    <p:extLst>
      <p:ext uri="{BB962C8B-B14F-4D97-AF65-F5344CB8AC3E}">
        <p14:creationId xmlns:p14="http://schemas.microsoft.com/office/powerpoint/2010/main" val="34233317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AAC3A9-9C19-490D-A4D3-D4E186304024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History of Database Systems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1063752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First-generation</a:t>
            </a:r>
            <a:r>
              <a:rPr lang="en-GB" altLang="en-US" sz="2400" b="1" dirty="0">
                <a:latin typeface="Times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Hierarchical and Network</a:t>
            </a:r>
          </a:p>
          <a:p>
            <a:pPr lvl="1">
              <a:lnSpc>
                <a:spcPct val="90000"/>
              </a:lnSpc>
            </a:pPr>
            <a:endParaRPr lang="en-GB" altLang="en-US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Second generation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Relational</a:t>
            </a:r>
          </a:p>
          <a:p>
            <a:pPr lvl="1">
              <a:lnSpc>
                <a:spcPct val="90000"/>
              </a:lnSpc>
            </a:pPr>
            <a:endParaRPr lang="en-GB" altLang="en-US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Third generation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Object Relational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396632438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1246D3-19BE-4C49-9934-737EB8D0A1DD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Advantages of DBMSs</a:t>
            </a:r>
            <a:endParaRPr lang="en-GB" altLang="en-US" b="1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8324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Control of data redundancy</a:t>
            </a: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Data consistency</a:t>
            </a: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More information from the same amount of data</a:t>
            </a: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Sharing of data</a:t>
            </a: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Improved data integrity</a:t>
            </a: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Improved security</a:t>
            </a: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Enforcement of standards</a:t>
            </a: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Economy of scale</a:t>
            </a:r>
          </a:p>
        </p:txBody>
      </p:sp>
    </p:spTree>
    <p:extLst>
      <p:ext uri="{BB962C8B-B14F-4D97-AF65-F5344CB8AC3E}">
        <p14:creationId xmlns:p14="http://schemas.microsoft.com/office/powerpoint/2010/main" val="21801950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E6BB3-BF0B-4077-A5B6-4B58EF4E9D14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Advantages of DBMSs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52760" cy="4114800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Balanced conflicting requirements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Improved data accessibility and responsiveness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Increased productivity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Improved maintenance through data independence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Increased concurrency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Improved backup and recovery services</a:t>
            </a:r>
          </a:p>
        </p:txBody>
      </p:sp>
    </p:spTree>
    <p:extLst>
      <p:ext uri="{BB962C8B-B14F-4D97-AF65-F5344CB8AC3E}">
        <p14:creationId xmlns:p14="http://schemas.microsoft.com/office/powerpoint/2010/main" val="5421373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05A659-C1E5-41B2-B47F-E0F489D9F2A7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Disadvantages of DBMSs</a:t>
            </a:r>
            <a:endParaRPr lang="en-GB" altLang="en-US" b="1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698480" cy="4114800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Complexity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Size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Cost of DBMS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Additional hardware costs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Cost of conversion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Performance</a:t>
            </a:r>
          </a:p>
          <a:p>
            <a:r>
              <a:rPr lang="en-GB" altLang="en-US" b="1" dirty="0">
                <a:latin typeface="Times" panose="02020603050405020304" pitchFamily="18" charset="0"/>
              </a:rPr>
              <a:t>Higher impact of a failure</a:t>
            </a:r>
          </a:p>
        </p:txBody>
      </p:sp>
    </p:spTree>
    <p:extLst>
      <p:ext uri="{BB962C8B-B14F-4D97-AF65-F5344CB8AC3E}">
        <p14:creationId xmlns:p14="http://schemas.microsoft.com/office/powerpoint/2010/main" val="30937667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8200" y="266701"/>
            <a:ext cx="9448800" cy="1146175"/>
          </a:xfrm>
        </p:spPr>
        <p:txBody>
          <a:bodyPr>
            <a:noAutofit/>
          </a:bodyPr>
          <a:lstStyle/>
          <a:p>
            <a:r>
              <a:rPr lang="en-US" altLang="en-US" dirty="0"/>
              <a:t>Discuss the </a:t>
            </a:r>
            <a:r>
              <a:rPr lang="en-US" altLang="en-US" b="1" dirty="0">
                <a:solidFill>
                  <a:srgbClr val="FFC000"/>
                </a:solidFill>
              </a:rPr>
              <a:t>roles</a:t>
            </a:r>
            <a:r>
              <a:rPr lang="en-US" altLang="en-US" dirty="0"/>
              <a:t> of the following personnel in the database environment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38200" y="1916115"/>
            <a:ext cx="10637520" cy="2671126"/>
          </a:xfrm>
        </p:spPr>
        <p:txBody>
          <a:bodyPr/>
          <a:lstStyle/>
          <a:p>
            <a:r>
              <a:rPr lang="en-US" altLang="en-US" dirty="0"/>
              <a:t>(a) Data Administrator</a:t>
            </a:r>
          </a:p>
          <a:p>
            <a:r>
              <a:rPr lang="en-US" altLang="en-US" dirty="0"/>
              <a:t>(b) Database Administrator</a:t>
            </a:r>
          </a:p>
          <a:p>
            <a:r>
              <a:rPr lang="en-US" altLang="en-US" dirty="0"/>
              <a:t>(c) Database Designer</a:t>
            </a:r>
          </a:p>
          <a:p>
            <a:r>
              <a:rPr lang="en-US" altLang="en-US" dirty="0"/>
              <a:t>(d) Application Developer</a:t>
            </a:r>
          </a:p>
          <a:p>
            <a:r>
              <a:rPr lang="en-US" altLang="en-US" dirty="0"/>
              <a:t>(e) End-Users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BF68A6-8307-4C5F-A390-054459CB4C24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07720" y="4713289"/>
            <a:ext cx="1054608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rgbClr val="FFC000"/>
                </a:solidFill>
              </a:rPr>
              <a:t>List four government sectors in your country that use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3420857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960" y="1569085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Reference: Database Systems A Practical Approach to Design, Implementation, and Management Fourth Edition.</a:t>
            </a:r>
          </a:p>
          <a:p>
            <a:pPr algn="r"/>
            <a:r>
              <a:rPr lang="en-US" sz="1800" dirty="0"/>
              <a:t>Thomas 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3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>
            <a:normAutofit/>
          </a:bodyPr>
          <a:lstStyle/>
          <a:p>
            <a:r>
              <a:rPr lang="en-GB" altLang="en-US" sz="8000" b="1" dirty="0">
                <a:latin typeface="Times" panose="02020603050405020304" pitchFamily="18" charset="0"/>
              </a:rPr>
              <a:t>Chapter 1</a:t>
            </a:r>
            <a:endParaRPr lang="en-GB" altLang="en-US" sz="8000" b="1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41918"/>
            <a:ext cx="9144000" cy="1076642"/>
          </a:xfrm>
        </p:spPr>
        <p:txBody>
          <a:bodyPr>
            <a:normAutofit/>
          </a:bodyPr>
          <a:lstStyle/>
          <a:p>
            <a:r>
              <a:rPr lang="en-GB" altLang="en-US" sz="6000" b="1" dirty="0">
                <a:latin typeface="Times" panose="02020603050405020304" pitchFamily="18" charset="0"/>
              </a:rPr>
              <a:t>Introduction to Databases</a:t>
            </a:r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657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290E0-7E52-4891-91A0-0357EF019FF7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/>
          </a:p>
        </p:txBody>
      </p:sp>
      <p:sp>
        <p:nvSpPr>
          <p:cNvPr id="614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Examples of Database Applications</a:t>
            </a:r>
          </a:p>
        </p:txBody>
      </p:sp>
      <p:sp>
        <p:nvSpPr>
          <p:cNvPr id="788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7727950" cy="4114800"/>
          </a:xfrm>
        </p:spPr>
        <p:txBody>
          <a:bodyPr/>
          <a:lstStyle/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Purchases from the supermarket</a:t>
            </a:r>
          </a:p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Purchases using your credit card</a:t>
            </a:r>
            <a:r>
              <a:rPr lang="en-GB" altLang="en-US" b="1" dirty="0">
                <a:latin typeface="Times" panose="02020603050405020304" pitchFamily="18" charset="0"/>
              </a:rPr>
              <a:t> </a:t>
            </a:r>
          </a:p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Booking a holiday at the travel agents </a:t>
            </a:r>
          </a:p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Using the local library</a:t>
            </a:r>
            <a:r>
              <a:rPr lang="en-GB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Taking out insurance</a:t>
            </a:r>
            <a:r>
              <a:rPr lang="en-GB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Using the Internet</a:t>
            </a:r>
            <a:r>
              <a:rPr lang="en-GB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Studying at university</a:t>
            </a:r>
            <a:r>
              <a:rPr lang="en-GB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0179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C665AD-453B-41A9-9771-E445347CD80E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" panose="02020603050405020304" pitchFamily="18" charset="0"/>
              </a:rPr>
              <a:t>File-Based Systems</a:t>
            </a:r>
            <a:endParaRPr lang="en-GB" altLang="en-US" b="1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2652713"/>
          </a:xfrm>
        </p:spPr>
        <p:txBody>
          <a:bodyPr/>
          <a:lstStyle/>
          <a:p>
            <a:pPr algn="just">
              <a:defRPr/>
            </a:pPr>
            <a:r>
              <a:rPr lang="en-GB" b="1" dirty="0">
                <a:latin typeface="Times" pitchFamily="18" charset="0"/>
              </a:rPr>
              <a:t>Collection of application programs that perform services for the end users (e.g. reports).  </a:t>
            </a:r>
            <a:endParaRPr lang="id-ID" b="1" dirty="0">
              <a:latin typeface="Times" pitchFamily="18" charset="0"/>
            </a:endParaRPr>
          </a:p>
          <a:p>
            <a:pPr lvl="1" algn="just">
              <a:defRPr/>
            </a:pPr>
            <a:r>
              <a:rPr lang="id-ID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Suatau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program 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aplikasi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yang 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memberikan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layanan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kepada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pengguna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akhir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(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misal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laporan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).</a:t>
            </a:r>
          </a:p>
          <a:p>
            <a:pPr lvl="1" algn="just">
              <a:lnSpc>
                <a:spcPct val="30000"/>
              </a:lnSpc>
              <a:defRPr/>
            </a:pPr>
            <a:endParaRPr lang="en-GB" b="1" dirty="0">
              <a:latin typeface="Times" pitchFamily="18" charset="0"/>
            </a:endParaRPr>
          </a:p>
          <a:p>
            <a:pPr algn="just">
              <a:defRPr/>
            </a:pPr>
            <a:r>
              <a:rPr lang="en-GB" b="1" dirty="0">
                <a:latin typeface="Times" pitchFamily="18" charset="0"/>
              </a:rPr>
              <a:t>Each program defines and manages its own data.</a:t>
            </a:r>
            <a:endParaRPr lang="id-ID" b="1" dirty="0">
              <a:latin typeface="Times" pitchFamily="18" charset="0"/>
            </a:endParaRPr>
          </a:p>
          <a:p>
            <a:pPr lvl="1" algn="just">
              <a:defRPr/>
            </a:pPr>
            <a:r>
              <a:rPr lang="id-I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Setiap program  yang dibuat didefinisikan dan mengelola datanya sendiri</a:t>
            </a:r>
            <a:endParaRPr lang="en-GB" sz="1800" b="1" dirty="0">
              <a:solidFill>
                <a:schemeClr val="tx2">
                  <a:lumMod val="60000"/>
                  <a:lumOff val="40000"/>
                </a:schemeClr>
              </a:solidFill>
              <a:latin typeface="Times" pitchFamily="18" charset="0"/>
            </a:endParaRPr>
          </a:p>
          <a:p>
            <a:pPr algn="just">
              <a:defRPr/>
            </a:pPr>
            <a:endParaRPr lang="en-GB" b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420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AF701C-D328-4474-BCC3-6C825D9BCDFE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File-Based Processing</a:t>
            </a:r>
          </a:p>
        </p:txBody>
      </p:sp>
      <p:pic>
        <p:nvPicPr>
          <p:cNvPr id="58374" name="Picture 6" descr="D:\Database System 3e_tiff\Ch01-tif\DS3-Figure 01-05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2568"/>
            <a:ext cx="7239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6433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2303B-4F96-4F20-8041-5E66505EF81A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14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9857"/>
            <a:ext cx="10850880" cy="5267325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Separation and isolation of data</a:t>
            </a:r>
            <a:r>
              <a:rPr lang="id-ID" b="1" dirty="0">
                <a:latin typeface="Times" pitchFamily="18" charset="0"/>
              </a:rPr>
              <a:t> (</a:t>
            </a:r>
            <a:r>
              <a:rPr lang="id-I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pemisahan dan isolasi data</a:t>
            </a:r>
            <a:r>
              <a:rPr lang="id-ID" b="1" dirty="0">
                <a:latin typeface="Times" pitchFamily="18" charset="0"/>
              </a:rPr>
              <a:t>)</a:t>
            </a:r>
            <a:endParaRPr lang="en-GB" b="1" dirty="0">
              <a:latin typeface="Times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sz="2600" b="1" dirty="0">
                <a:latin typeface="Times" pitchFamily="18" charset="0"/>
              </a:rPr>
              <a:t>Each program maintains its own set of data</a:t>
            </a:r>
            <a:r>
              <a:rPr lang="id-ID" sz="2600" b="1" dirty="0">
                <a:latin typeface="Times" pitchFamily="18" charset="0"/>
              </a:rPr>
              <a:t> (</a:t>
            </a:r>
            <a:r>
              <a:rPr lang="id-I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setiap program mengatur kumpulan datanya sendiri</a:t>
            </a:r>
            <a:r>
              <a:rPr lang="id-ID" sz="2600" b="1" dirty="0">
                <a:latin typeface="Times" pitchFamily="18" charset="0"/>
              </a:rPr>
              <a:t>)</a:t>
            </a:r>
            <a:endParaRPr lang="en-GB" sz="2600" b="1" dirty="0">
              <a:latin typeface="Times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sz="2600" b="1" dirty="0">
                <a:latin typeface="Times" pitchFamily="18" charset="0"/>
              </a:rPr>
              <a:t>Users of one program may be unaware of potentially useful data held by other programs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pengguna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satu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program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mungkin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tidak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menyadari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bahwa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ada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data yang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berpotensi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dapat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digunakan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oleh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program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lainnya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)</a:t>
            </a:r>
            <a:endParaRPr lang="en-GB" b="1" dirty="0">
              <a:latin typeface="Times" pitchFamily="18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Duplication of data</a:t>
            </a:r>
            <a:r>
              <a:rPr lang="id-ID" b="1" dirty="0">
                <a:latin typeface="Times" pitchFamily="18" charset="0"/>
              </a:rPr>
              <a:t> (</a:t>
            </a:r>
            <a:r>
              <a:rPr lang="id-I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kerangkapan data</a:t>
            </a:r>
            <a:r>
              <a:rPr lang="id-ID" b="1" dirty="0">
                <a:latin typeface="Times" pitchFamily="18" charset="0"/>
              </a:rPr>
              <a:t>)</a:t>
            </a:r>
            <a:endParaRPr lang="en-GB" b="1" dirty="0">
              <a:latin typeface="Times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sz="2600" b="1" dirty="0">
                <a:latin typeface="Times" pitchFamily="18" charset="0"/>
              </a:rPr>
              <a:t>Same data is held by different programs</a:t>
            </a:r>
            <a:r>
              <a:rPr lang="id-ID" sz="2600" b="1" dirty="0">
                <a:latin typeface="Times" pitchFamily="18" charset="0"/>
              </a:rPr>
              <a:t> (</a:t>
            </a:r>
            <a:r>
              <a:rPr lang="id-ID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data yang sama dimiliki juga oleh program yang berbeda</a:t>
            </a:r>
            <a:r>
              <a:rPr lang="id-ID" sz="2600" b="1" dirty="0">
                <a:latin typeface="Times" pitchFamily="18" charset="0"/>
              </a:rPr>
              <a:t>)</a:t>
            </a:r>
            <a:r>
              <a:rPr lang="en-GB" sz="2600" b="1" dirty="0">
                <a:latin typeface="Times" pitchFamily="18" charset="0"/>
              </a:rPr>
              <a:t>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sz="2600" b="1" dirty="0">
                <a:latin typeface="Times" pitchFamily="18" charset="0"/>
              </a:rPr>
              <a:t>Wasted space and potentially different values and/or different formats for the same item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ruang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tidak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terpakai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berpotensi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terjadinya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perbedaan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nilai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atau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format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untuk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item yang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sama</a:t>
            </a:r>
            <a:r>
              <a:rPr lang="en-GB" sz="2600" b="1" dirty="0">
                <a:latin typeface="Times" pitchFamily="18" charset="0"/>
              </a:rPr>
              <a:t>).</a:t>
            </a:r>
            <a:endParaRPr lang="en-GB" b="1" dirty="0">
              <a:latin typeface="Times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960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b="1" dirty="0">
                <a:solidFill>
                  <a:prstClr val="black"/>
                </a:solidFill>
                <a:latin typeface="Times" panose="02020603050405020304" pitchFamily="18" charset="0"/>
              </a:rPr>
              <a:t>Limitations of File-Based Approach</a:t>
            </a:r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150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EE1492-4391-462E-89AD-A1531BD60FFD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" y="550863"/>
            <a:ext cx="9145588" cy="714375"/>
          </a:xfrm>
        </p:spPr>
        <p:txBody>
          <a:bodyPr>
            <a:normAutofit/>
          </a:bodyPr>
          <a:lstStyle/>
          <a:p>
            <a:pPr algn="ctr"/>
            <a:r>
              <a:rPr lang="en-GB" altLang="en-US" b="1" dirty="0">
                <a:latin typeface="Times" panose="02020603050405020304" pitchFamily="18" charset="0"/>
              </a:rPr>
              <a:t>Limitations of File-Based Approach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5238"/>
            <a:ext cx="10698480" cy="5456237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Data dependence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ketergantungan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data</a:t>
            </a:r>
            <a:r>
              <a:rPr lang="en-GB" b="1" dirty="0">
                <a:latin typeface="Times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File structure is defined in the program code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struktur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file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didefinisikan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pada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program</a:t>
            </a:r>
            <a:r>
              <a:rPr lang="en-GB" b="1" dirty="0">
                <a:latin typeface="Times" pitchFamily="18" charset="0"/>
              </a:rPr>
              <a:t>)</a:t>
            </a:r>
          </a:p>
          <a:p>
            <a:pPr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Incompatible file formats (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format file yang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tidak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kompatibel</a:t>
            </a:r>
            <a:r>
              <a:rPr lang="en-GB" b="1" dirty="0">
                <a:latin typeface="Times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Programs are written in different languages, and so cannot easily access each other’s files (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program yang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ditulis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dalam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bahasa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berbeda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sehingga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tidak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mudah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mengakses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file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lainnya</a:t>
            </a:r>
            <a:r>
              <a:rPr lang="en-GB" b="1" dirty="0">
                <a:latin typeface="Times" pitchFamily="18" charset="0"/>
              </a:rPr>
              <a:t>)</a:t>
            </a:r>
          </a:p>
          <a:p>
            <a:pPr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Fixed Queries/Proliferation of application programs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Programs are written to satisfy particular functions (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program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ditulis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untuk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memenuhi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fungsi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tertentu</a:t>
            </a:r>
            <a:r>
              <a:rPr lang="en-GB" b="1" dirty="0">
                <a:latin typeface="Times" pitchFamily="18" charset="0"/>
              </a:rPr>
              <a:t>).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Any new requirement needs a new program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setiap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ada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kebutuhan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baru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perlu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program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baru</a:t>
            </a:r>
            <a:r>
              <a:rPr lang="en-GB" b="1" dirty="0">
                <a:latin typeface="Times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742433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008F5-ABD2-4E77-8D0A-B686451D5946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GB" altLang="en-US" b="1" dirty="0">
                <a:latin typeface="Times" panose="02020603050405020304" pitchFamily="18" charset="0"/>
              </a:rPr>
              <a:t>Database Approach</a:t>
            </a:r>
            <a:endParaRPr lang="en-GB" altLang="en-US" b="1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4800"/>
            <a:ext cx="10668000" cy="478155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Arose because (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muncul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karena</a:t>
            </a:r>
            <a:r>
              <a:rPr lang="en-GB" b="1" dirty="0">
                <a:latin typeface="Times" pitchFamily="18" charset="0"/>
              </a:rPr>
              <a:t>):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Definition of data was embedded in application programs, rather than being stored separately and independently (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data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didefinisikan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pada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program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aplikasi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,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bukan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disimpan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secara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terpisah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dan</a:t>
            </a:r>
            <a:r>
              <a:rPr lang="en-GB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 </a:t>
            </a:r>
            <a:r>
              <a:rPr lang="en-GB" sz="1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mandiri</a:t>
            </a:r>
            <a:r>
              <a:rPr lang="en-GB" b="1" dirty="0">
                <a:latin typeface="Times" pitchFamily="18" charset="0"/>
              </a:rPr>
              <a:t>).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No control over access and manipulation of data beyond that imposed by application programs (</a:t>
            </a:r>
            <a:r>
              <a:rPr lang="sv-SE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" pitchFamily="18" charset="0"/>
              </a:rPr>
              <a:t>tidak ada kontrol terhadap akses dan manipulasi data di luar program aplikasi nya</a:t>
            </a:r>
            <a:r>
              <a:rPr lang="sv-SE" b="1" dirty="0">
                <a:latin typeface="Times" pitchFamily="18" charset="0"/>
              </a:rPr>
              <a:t>)</a:t>
            </a:r>
            <a:r>
              <a:rPr lang="en-GB" b="1" dirty="0">
                <a:latin typeface="Times" pitchFamily="18" charset="0"/>
              </a:rPr>
              <a:t>.</a:t>
            </a:r>
          </a:p>
          <a:p>
            <a:pPr lvl="1" algn="just">
              <a:lnSpc>
                <a:spcPct val="90000"/>
              </a:lnSpc>
              <a:defRPr/>
            </a:pPr>
            <a:endParaRPr lang="en-GB" b="1" dirty="0">
              <a:latin typeface="Times" pitchFamily="18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Result:</a:t>
            </a:r>
            <a:r>
              <a:rPr lang="en-GB" sz="2400" b="1" dirty="0">
                <a:latin typeface="Times" pitchFamily="18" charset="0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b="1" dirty="0">
                <a:latin typeface="Times" pitchFamily="18" charset="0"/>
              </a:rPr>
              <a:t>the database and Database Management System (DBMS).</a:t>
            </a:r>
          </a:p>
        </p:txBody>
      </p:sp>
    </p:spTree>
    <p:extLst>
      <p:ext uri="{BB962C8B-B14F-4D97-AF65-F5344CB8AC3E}">
        <p14:creationId xmlns:p14="http://schemas.microsoft.com/office/powerpoint/2010/main" val="24966127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0" ma:contentTypeDescription="Create a new document." ma:contentTypeScope="" ma:versionID="7eac7514a8566d877c70081203d6d5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219915-65C9-463E-9B6A-B0F0F75EA80B}"/>
</file>

<file path=customXml/itemProps2.xml><?xml version="1.0" encoding="utf-8"?>
<ds:datastoreItem xmlns:ds="http://schemas.openxmlformats.org/officeDocument/2006/customXml" ds:itemID="{DFA13676-D51E-4FF6-A8DB-B910C0904CE6}"/>
</file>

<file path=customXml/itemProps3.xml><?xml version="1.0" encoding="utf-8"?>
<ds:datastoreItem xmlns:ds="http://schemas.openxmlformats.org/officeDocument/2006/customXml" ds:itemID="{935CBD73-4306-4A56-BED6-9BB9245A8AE6}"/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1150</Words>
  <Application>Microsoft Office PowerPoint</Application>
  <PresentationFormat>Widescreen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Monotype Sorts</vt:lpstr>
      <vt:lpstr>Arial</vt:lpstr>
      <vt:lpstr>Calibri</vt:lpstr>
      <vt:lpstr>Calibri Light</vt:lpstr>
      <vt:lpstr>Times</vt:lpstr>
      <vt:lpstr>Times New Roman</vt:lpstr>
      <vt:lpstr>Office Theme</vt:lpstr>
      <vt:lpstr>DATABASE SYSTEMS </vt:lpstr>
      <vt:lpstr>Course Schedule </vt:lpstr>
      <vt:lpstr>Chapter 1</vt:lpstr>
      <vt:lpstr>Examples of Database Applications</vt:lpstr>
      <vt:lpstr>File-Based Systems</vt:lpstr>
      <vt:lpstr>File-Based Processing</vt:lpstr>
      <vt:lpstr>PowerPoint Presentation</vt:lpstr>
      <vt:lpstr>Limitations of File-Based Approach</vt:lpstr>
      <vt:lpstr>Database Approach</vt:lpstr>
      <vt:lpstr>PowerPoint Presentation</vt:lpstr>
      <vt:lpstr>Database Management System (DBMS)</vt:lpstr>
      <vt:lpstr>Database Management System (DBMS)</vt:lpstr>
      <vt:lpstr>Database Approach</vt:lpstr>
      <vt:lpstr>Database Approach</vt:lpstr>
      <vt:lpstr>Views</vt:lpstr>
      <vt:lpstr>Views</vt:lpstr>
      <vt:lpstr>Components of DBMS Environment</vt:lpstr>
      <vt:lpstr>Components of DBMS Environment</vt:lpstr>
      <vt:lpstr>Components of DBMS Environment</vt:lpstr>
      <vt:lpstr>Roles in the Database Environment</vt:lpstr>
      <vt:lpstr>History of Database Systems</vt:lpstr>
      <vt:lpstr>Advantages of DBMSs</vt:lpstr>
      <vt:lpstr>Advantages of DBMSs</vt:lpstr>
      <vt:lpstr>Disadvantages of DBMSs</vt:lpstr>
      <vt:lpstr>Discuss the roles of the following personnel in the database environment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Bagus Mulyawan</cp:lastModifiedBy>
  <cp:revision>13</cp:revision>
  <dcterms:created xsi:type="dcterms:W3CDTF">2020-06-08T01:30:48Z</dcterms:created>
  <dcterms:modified xsi:type="dcterms:W3CDTF">2020-09-01T10:19:51Z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