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SI13013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B85312-5A9E-4F64-9F69-8838014BCBA0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 Independence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6"/>
            <a:ext cx="10759440" cy="5445125"/>
          </a:xfrm>
        </p:spPr>
        <p:txBody>
          <a:bodyPr/>
          <a:lstStyle/>
          <a:p>
            <a:pPr algn="just"/>
            <a:r>
              <a:rPr lang="id-ID" altLang="en-US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Perubahan yang terjadi pada level yang lebih rendah tidak mempengaruhi level yang lebih tinggi</a:t>
            </a: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Logical Data Independence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Refers to immunity of external schemas to changes in conceptual schema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kemandirian data yang mengacu pada kekebalan skema eksternal karena terjadi perubahan pada skema konseptual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</a:t>
            </a:r>
          </a:p>
          <a:p>
            <a:pPr lvl="1" algn="just"/>
            <a:r>
              <a:rPr lang="en-GB" altLang="en-US" b="1" dirty="0">
                <a:latin typeface="Times" panose="02020603050405020304" pitchFamily="18" charset="0"/>
              </a:rPr>
              <a:t>Conceptual schema changes (e.g. addition/removal of entities</a:t>
            </a:r>
            <a:r>
              <a:rPr lang="id-ID" altLang="en-US" b="1" dirty="0">
                <a:latin typeface="Times" panose="02020603050405020304" pitchFamily="18" charset="0"/>
              </a:rPr>
              <a:t>, attributes, </a:t>
            </a:r>
            <a:r>
              <a:rPr lang="en-US" altLang="en-US" b="1" dirty="0" smtClean="0">
                <a:latin typeface="Times" panose="02020603050405020304" pitchFamily="18" charset="0"/>
              </a:rPr>
              <a:t>or</a:t>
            </a:r>
            <a:r>
              <a:rPr lang="id-ID" altLang="en-US" b="1" dirty="0" smtClean="0">
                <a:latin typeface="Times" panose="02020603050405020304" pitchFamily="18" charset="0"/>
              </a:rPr>
              <a:t> </a:t>
            </a:r>
            <a:r>
              <a:rPr lang="id-ID" altLang="en-US" b="1" dirty="0">
                <a:latin typeface="Times" panose="02020603050405020304" pitchFamily="18" charset="0"/>
              </a:rPr>
              <a:t>relationships</a:t>
            </a:r>
            <a:r>
              <a:rPr lang="en-GB" altLang="en-US" b="1" dirty="0">
                <a:latin typeface="Times" panose="02020603050405020304" pitchFamily="18" charset="0"/>
              </a:rPr>
              <a:t>).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Should not require changes to external schema or rewrites of application programs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tidak perlu melakukan perubahan skema eksternal atau menulis ulang program aplikasi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2333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D83C53-2CA5-4B50-9573-F777E0DC72D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 Independence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10622280" cy="5516562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Physical Data Independence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Refers to immunity of conceptual schema to changes in the internal schema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merujuk pada kekebalan skema konseptual terhadap perubahan pada skema internal, yaitu skema internal dap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at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diubah oleh DBA tanpa mengganggu skema konseptual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endParaRPr lang="en-GB" altLang="en-US" b="1" dirty="0" smtClean="0">
              <a:latin typeface="Times" panose="02020603050405020304" pitchFamily="18" charset="0"/>
            </a:endParaRP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Internal schema changes (e.g. using different file organizations, storage structures/devices</a:t>
            </a:r>
            <a:r>
              <a:rPr lang="id-ID" altLang="en-US" b="1" dirty="0" smtClean="0">
                <a:latin typeface="Times" panose="02020603050405020304" pitchFamily="18" charset="0"/>
              </a:rPr>
              <a:t>, modifying indexes, hashing algorithms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Should not require change to conceptual or external schemas(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tidak perlu melakukan perubahan skema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konseptual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ataupun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skema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eksterna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l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322709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C3D0F6-056D-40C0-B3B4-A3228573056B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Data Independence and the ANSI-SPARC Three-Level Architecture</a:t>
            </a:r>
          </a:p>
        </p:txBody>
      </p:sp>
      <p:pic>
        <p:nvPicPr>
          <p:cNvPr id="41989" name="Picture 5" descr="D:\Database System 3e_tiff\Ch02-tif\DS3-Figure 02-0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76400"/>
            <a:ext cx="8686799" cy="42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71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F1BB16-AD0E-4EF2-9B58-89B4534FD96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Database Languages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325"/>
            <a:ext cx="10774679" cy="5411788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Data Definition Language (DDL)</a:t>
            </a:r>
          </a:p>
          <a:p>
            <a:pPr lvl="1" algn="just"/>
            <a:r>
              <a:rPr lang="en-US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Allows the DBA or user to describe and name entities, attributes, and relationships required for the application.</a:t>
            </a:r>
          </a:p>
          <a:p>
            <a:pPr lvl="1" algn="just"/>
            <a:r>
              <a:rPr lang="en-US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plus any associated integrity and security constraints </a:t>
            </a:r>
          </a:p>
          <a:p>
            <a:pPr lvl="1" algn="just"/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DBA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integritas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000" b="1" dirty="0">
              <a:solidFill>
                <a:srgbClr val="00B05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097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0AE447-952B-4108-BDFB-5248AB4F127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Database Languages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9"/>
            <a:ext cx="10683240" cy="54006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Data Manipulation Language (DML)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Provides basic data manipulation operations on data held in the database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bahasa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menyediakan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seperangkat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operasi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manipulasi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dasar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pada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dimiliki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misal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memasukkan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mengambil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mengubah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en-US" b="1" dirty="0" smtClean="0">
                <a:latin typeface="Times" panose="02020603050405020304" pitchFamily="18" charset="0"/>
              </a:rPr>
              <a:t>Procedural DML 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allows user to tell system exactly how to manipulate data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bahasa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memungkinkan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memberitahu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sistem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tentang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apa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diperlukan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bagaimana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diambil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en-US" b="1" dirty="0" smtClean="0">
                <a:latin typeface="Times" panose="02020603050405020304" pitchFamily="18" charset="0"/>
              </a:rPr>
              <a:t>Non-Procedural DML 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allows user to state what data is needed rather than how it is to be retrieved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memungkinkan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menyatakan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apa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diperlukan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bukan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bagaimana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itu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diambil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8001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673D34-68FB-475B-8E57-CCA9C7504A99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Database Languages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8414"/>
            <a:ext cx="10698480" cy="5589587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Fourth Generation Language (4GL)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Query Languages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Forms Generators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fasilitas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interaktif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membuat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input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cepat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menampilkan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layout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screen form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Report Generators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fasilitas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digunakan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membuat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reports/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laporan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dari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simpanan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pada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data. Ada 2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tipe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language oriented,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visually oriented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Graphics Generators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fasilitas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mengambil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dari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menampilkannya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bentuk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grafik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datanya</a:t>
            </a:r>
            <a:r>
              <a:rPr lang="en-GB" altLang="en-US" b="1" dirty="0" smtClean="0">
                <a:latin typeface="Times" panose="02020603050405020304" pitchFamily="18" charset="0"/>
              </a:rPr>
              <a:t>)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Application Generators.</a:t>
            </a:r>
          </a:p>
        </p:txBody>
      </p:sp>
    </p:spTree>
    <p:extLst>
      <p:ext uri="{BB962C8B-B14F-4D97-AF65-F5344CB8AC3E}">
        <p14:creationId xmlns:p14="http://schemas.microsoft.com/office/powerpoint/2010/main" val="25161674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0A9BE-7B90-464D-8017-E307E20A65FD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 Model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" y="1330326"/>
            <a:ext cx="10866120" cy="5527675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GB" altLang="en-US" b="1" dirty="0" smtClean="0">
                <a:latin typeface="Times" panose="02020603050405020304" pitchFamily="18" charset="0"/>
              </a:rPr>
              <a:t>	Integrated collection of concepts for describing data, relationships between data, and constraints on the data in an organization </a:t>
            </a:r>
            <a:r>
              <a:rPr lang="en-GB" altLang="en-US" b="1" dirty="0" smtClean="0">
                <a:latin typeface="Times" panose="02020603050405020304" pitchFamily="18" charset="0"/>
              </a:rPr>
              <a:t>(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Kumpulan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konesp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terintegrasi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atau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terpadu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memanipulasi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data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menjelaskan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data,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mengetahui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antar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batasan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pada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sebuah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organisasi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algn="just"/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Data Model comprises :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a structural part;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a manipulative part;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possibly a set of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39524776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BE0CC-6AE4-4D49-A62D-BC891790068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10668000" cy="5181600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Purpose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To represent data in an understandable way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menyatakan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atau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menunjukkan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membuat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dapat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dimengerti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lvl="1" algn="just"/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Categories of data models include: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Object-based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Record-based</a:t>
            </a:r>
          </a:p>
          <a:p>
            <a:pPr lvl="1" algn="just"/>
            <a:r>
              <a:rPr lang="en-GB" altLang="en-US" b="1" dirty="0" smtClean="0">
                <a:latin typeface="Times" panose="02020603050405020304" pitchFamily="18" charset="0"/>
              </a:rPr>
              <a:t>Physical.</a:t>
            </a:r>
          </a:p>
        </p:txBody>
      </p:sp>
    </p:spTree>
    <p:extLst>
      <p:ext uri="{BB962C8B-B14F-4D97-AF65-F5344CB8AC3E}">
        <p14:creationId xmlns:p14="http://schemas.microsoft.com/office/powerpoint/2010/main" val="41318279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625A6-FC6F-4F9B-9604-9FD5B641414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Data Models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5276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Object-Based Data Models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Entity-Relationship (Chapter 11 – ER </a:t>
            </a:r>
            <a:r>
              <a:rPr lang="en-GB" altLang="en-US" b="1" dirty="0" err="1">
                <a:latin typeface="Times" panose="02020603050405020304" pitchFamily="18" charset="0"/>
              </a:rPr>
              <a:t>Modeling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Semantic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Functional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Object-Oriented.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Record-Based Data Models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Relational Data Model (Chapter 13 – </a:t>
            </a:r>
            <a:r>
              <a:rPr lang="en-GB" altLang="en-US" b="1" dirty="0" err="1">
                <a:latin typeface="Times" panose="02020603050405020304" pitchFamily="18" charset="0"/>
              </a:rPr>
              <a:t>Normalisasi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Network Data Model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Hierarchical Data Model.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Physical Data Models</a:t>
            </a:r>
          </a:p>
        </p:txBody>
      </p:sp>
    </p:spTree>
    <p:extLst>
      <p:ext uri="{BB962C8B-B14F-4D97-AF65-F5344CB8AC3E}">
        <p14:creationId xmlns:p14="http://schemas.microsoft.com/office/powerpoint/2010/main" val="5873537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BFA00B-1C26-425C-8AFE-685A7375F7C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Conceptual </a:t>
            </a:r>
            <a:r>
              <a:rPr lang="en-GB" altLang="en-US" b="1" dirty="0" err="1" smtClean="0">
                <a:latin typeface="Times" panose="02020603050405020304" pitchFamily="18" charset="0"/>
              </a:rPr>
              <a:t>Modeling</a:t>
            </a:r>
            <a:r>
              <a:rPr lang="en-GB" altLang="en-US" b="1" dirty="0" smtClean="0">
                <a:latin typeface="Times" panose="02020603050405020304" pitchFamily="18" charset="0"/>
              </a:rPr>
              <a:t> (Conceptual Database Design))</a:t>
            </a:r>
            <a:endParaRPr lang="en-GB" altLang="en-US" b="1" dirty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13879"/>
            <a:ext cx="10789920" cy="39773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Conceptual schema is the core of a system supporting all user views (</a:t>
            </a:r>
            <a:r>
              <a:rPr lang="sv-SE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skema konseptual adalah inti dari sistem </a:t>
            </a:r>
            <a:r>
              <a:rPr lang="sv-SE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yang mendukung semua pandangan atau tampilan yang  ditujukan pada </a:t>
            </a:r>
            <a:r>
              <a:rPr lang="sv-SE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sv-SE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</a:t>
            </a: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Should be complete and accurate representation of an organization’s data requirements (</a:t>
            </a:r>
            <a:r>
              <a:rPr lang="nn-NO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representasi </a:t>
            </a:r>
            <a:r>
              <a:rPr lang="nn-NO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atau gambaran yang lengkap </a:t>
            </a:r>
            <a:r>
              <a:rPr lang="nn-NO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dan akurat dari kebutuhan data organisasi</a:t>
            </a:r>
            <a:r>
              <a:rPr lang="nn-NO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</a:t>
            </a: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Conceptual </a:t>
            </a:r>
            <a:r>
              <a:rPr lang="en-GB" altLang="en-US" b="1" dirty="0" err="1" smtClean="0">
                <a:latin typeface="Times" panose="02020603050405020304" pitchFamily="18" charset="0"/>
              </a:rPr>
              <a:t>modeling</a:t>
            </a:r>
            <a:r>
              <a:rPr lang="en-GB" altLang="en-US" b="1" dirty="0" smtClean="0">
                <a:latin typeface="Times" panose="02020603050405020304" pitchFamily="18" charset="0"/>
              </a:rPr>
              <a:t> is process of developing a model of information use that is independent of implementation details (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pemodelan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konseptual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adalah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proses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pengembangan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model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informasi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tidak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bergantung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pada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penerapan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secara</a:t>
            </a:r>
            <a:r>
              <a:rPr lang="en-GB" altLang="en-US" sz="2000" b="1" dirty="0" smtClean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 smtClean="0">
                <a:solidFill>
                  <a:srgbClr val="00B050"/>
                </a:solidFill>
                <a:latin typeface="Times" panose="02020603050405020304" pitchFamily="18" charset="0"/>
              </a:rPr>
              <a:t>detilnya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Result is a conceptual data model.</a:t>
            </a:r>
          </a:p>
        </p:txBody>
      </p:sp>
    </p:spTree>
    <p:extLst>
      <p:ext uri="{BB962C8B-B14F-4D97-AF65-F5344CB8AC3E}">
        <p14:creationId xmlns:p14="http://schemas.microsoft.com/office/powerpoint/2010/main" val="24617475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8"/>
            <a:ext cx="11277600" cy="348456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GB" altLang="en-US" b="1" dirty="0"/>
              <a:t>Introduction to Databases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	</a:t>
            </a:r>
            <a:r>
              <a:rPr lang="en-GB" altLang="en-US" b="1" dirty="0" smtClean="0">
                <a:solidFill>
                  <a:srgbClr val="FF0000"/>
                </a:solidFill>
              </a:rPr>
              <a:t>	</a:t>
            </a:r>
            <a:r>
              <a:rPr lang="en-GB" altLang="en-US" b="1" dirty="0" smtClean="0"/>
              <a:t>7 </a:t>
            </a:r>
            <a:r>
              <a:rPr lang="en-GB" altLang="en-US" b="1" dirty="0"/>
              <a:t>– 9 	Entity-Relationship </a:t>
            </a:r>
            <a:r>
              <a:rPr lang="en-GB" altLang="en-US" b="1" dirty="0" err="1"/>
              <a:t>Modeling</a:t>
            </a:r>
            <a:endParaRPr lang="en-GB" altLang="en-US" b="1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altLang="en-US" sz="2800" b="1" dirty="0">
                <a:solidFill>
                  <a:srgbClr val="FF0000"/>
                </a:solidFill>
              </a:rPr>
              <a:t>Database </a:t>
            </a:r>
            <a:r>
              <a:rPr lang="en-GB" altLang="en-US" sz="2800" b="1" dirty="0">
                <a:solidFill>
                  <a:srgbClr val="FF0000"/>
                </a:solidFill>
              </a:rPr>
              <a:t>Environment	</a:t>
            </a:r>
            <a:r>
              <a:rPr lang="en-GB" altLang="en-US" b="1" dirty="0" smtClean="0"/>
              <a:t>		</a:t>
            </a:r>
            <a:r>
              <a:rPr lang="en-GB" altLang="en-US" b="1" dirty="0"/>
              <a:t> 10–12	Normalization</a:t>
            </a:r>
            <a:endParaRPr lang="en-GB" altLang="en-US" b="1" dirty="0" smtClean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altLang="en-US" b="1" dirty="0" smtClean="0"/>
              <a:t>The </a:t>
            </a:r>
            <a:r>
              <a:rPr lang="en-GB" altLang="en-US" b="1" dirty="0"/>
              <a:t>Relational </a:t>
            </a:r>
            <a:r>
              <a:rPr lang="en-GB" altLang="en-US" b="1" dirty="0" smtClean="0"/>
              <a:t>Model			</a:t>
            </a:r>
            <a:r>
              <a:rPr lang="en-GB" altLang="en-US" b="1" dirty="0"/>
              <a:t> 13. 	Conceptual Database Design</a:t>
            </a:r>
          </a:p>
          <a:p>
            <a:pPr marL="457200" indent="-457200" algn="just">
              <a:buAutoNum type="arabicPeriod"/>
            </a:pPr>
            <a:r>
              <a:rPr lang="en-GB" altLang="en-US" b="1" dirty="0"/>
              <a:t>Relational </a:t>
            </a:r>
            <a:r>
              <a:rPr lang="en-GB" altLang="en-US" b="1" dirty="0" smtClean="0"/>
              <a:t>Algebra			</a:t>
            </a:r>
            <a:r>
              <a:rPr lang="en-GB" altLang="en-US" b="1" dirty="0"/>
              <a:t> 14. 	Logical Database Design</a:t>
            </a:r>
            <a:endParaRPr lang="en-GB" altLang="en-US" b="1" dirty="0" smtClean="0"/>
          </a:p>
          <a:p>
            <a:pPr marL="457200" indent="-457200" algn="just">
              <a:buAutoNum type="arabicPeriod"/>
            </a:pPr>
            <a:r>
              <a:rPr lang="en-GB" altLang="en-US" b="1" dirty="0"/>
              <a:t>Relational </a:t>
            </a:r>
            <a:r>
              <a:rPr lang="en-GB" altLang="en-US" b="1" dirty="0" smtClean="0"/>
              <a:t>Calculus			</a:t>
            </a:r>
          </a:p>
          <a:p>
            <a:pPr marL="457200" indent="-457200" algn="just">
              <a:buAutoNum type="arabicPeriod"/>
            </a:pPr>
            <a:r>
              <a:rPr lang="en-GB" altLang="en-US" b="1" dirty="0" smtClean="0"/>
              <a:t>Database </a:t>
            </a:r>
            <a:r>
              <a:rPr lang="en-GB" altLang="en-US" b="1" dirty="0"/>
              <a:t>Planning, Design, </a:t>
            </a:r>
            <a:r>
              <a:rPr lang="en-GB" altLang="en-US" b="1" dirty="0" smtClean="0"/>
              <a:t> and </a:t>
            </a:r>
            <a:r>
              <a:rPr lang="en-GB" altLang="en-US" b="1" dirty="0"/>
              <a:t>Administration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AutoNum type="arabicPeriod"/>
            </a:pPr>
            <a:endParaRPr lang="en-GB" altLang="en-US" b="1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34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4171D-B133-47E9-B670-13F878DDF32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40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Functions of a DBMS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6"/>
            <a:ext cx="10789920" cy="51847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Data Storage, Retrieval, and Update (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DBMS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kemampuan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kepada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menyimpan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mengambil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memperbarui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algn="just">
              <a:lnSpc>
                <a:spcPct val="9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A User-Accessible </a:t>
            </a:r>
            <a:r>
              <a:rPr lang="en-GB" altLang="en-US" b="1" dirty="0" err="1" smtClean="0">
                <a:latin typeface="Times" panose="02020603050405020304" pitchFamily="18" charset="0"/>
              </a:rPr>
              <a:t>Catalog</a:t>
            </a:r>
            <a:r>
              <a:rPr lang="en-GB" altLang="en-US" b="1" dirty="0" smtClean="0">
                <a:latin typeface="Times" panose="02020603050405020304" pitchFamily="18" charset="0"/>
              </a:rPr>
              <a:t> (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DBMS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harus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katalog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menjelaskan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item data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disimpan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diakses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oleh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algn="just">
              <a:lnSpc>
                <a:spcPct val="9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Transaction Support (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DBMS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harus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mekanisme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memastikan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bahwa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seluruh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perubahan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berhubungan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transaksi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,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siapa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buat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31423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2E88B-2B35-4972-B53D-E294064A2EF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40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Functions of a DBMS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6"/>
            <a:ext cx="10728960" cy="51847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Concurrency Control Services (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DBMS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harus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mekanisme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memastikan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bahwa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diperbarui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benar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ketika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beberapa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memperbarui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secara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bersamaan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  <a:p>
            <a:pPr algn="just">
              <a:lnSpc>
                <a:spcPct val="9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Recovery Services (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DBMS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harus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memberikan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mekanisme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merekam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hal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basis data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rusak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cara</a:t>
            </a:r>
            <a:r>
              <a:rPr lang="en-GB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sz="2000" b="1" dirty="0" err="1">
                <a:solidFill>
                  <a:srgbClr val="00B050"/>
                </a:solidFill>
                <a:latin typeface="Times" panose="02020603050405020304" pitchFamily="18" charset="0"/>
              </a:rPr>
              <a:t>ada</a:t>
            </a:r>
            <a:r>
              <a:rPr lang="en-GB" altLang="en-US" b="1" dirty="0" smtClean="0">
                <a:latin typeface="Times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18606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31D74-5756-480F-8E83-C9B729B453DD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Functions of a DBMS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4114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Authorization Services.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Support </a:t>
            </a:r>
            <a:r>
              <a:rPr lang="en-GB" altLang="en-US" b="1" dirty="0" smtClean="0">
                <a:latin typeface="Times" panose="02020603050405020304" pitchFamily="18" charset="0"/>
              </a:rPr>
              <a:t>for Data Communication.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Integrity </a:t>
            </a:r>
            <a:r>
              <a:rPr lang="en-GB" altLang="en-US" b="1" dirty="0" smtClean="0">
                <a:latin typeface="Times" panose="02020603050405020304" pitchFamily="18" charset="0"/>
              </a:rPr>
              <a:t>Services.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Services </a:t>
            </a:r>
            <a:r>
              <a:rPr lang="en-GB" altLang="en-US" b="1" dirty="0" smtClean="0">
                <a:latin typeface="Times" panose="02020603050405020304" pitchFamily="18" charset="0"/>
              </a:rPr>
              <a:t>to Promote Data Independence.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Utility </a:t>
            </a:r>
            <a:r>
              <a:rPr lang="en-GB" altLang="en-US" b="1" dirty="0" smtClean="0">
                <a:latin typeface="Times" panose="02020603050405020304" pitchFamily="18" charset="0"/>
              </a:rPr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val="3888471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FF33F9-3C83-4B95-8CE8-41FE90AD916A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76605"/>
            <a:ext cx="3398520" cy="1570355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Components of a DBMS</a:t>
            </a:r>
          </a:p>
        </p:txBody>
      </p:sp>
      <p:pic>
        <p:nvPicPr>
          <p:cNvPr id="76805" name="Picture 5" descr="D:\Database System 3e_tiff\Ch02-tif\DS3-Figure 02-08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365125"/>
            <a:ext cx="5608320" cy="538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325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A9340-07F6-4EDE-BF7A-B234D772F73B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791845"/>
            <a:ext cx="3581400" cy="2225675"/>
          </a:xfrm>
        </p:spPr>
        <p:txBody>
          <a:bodyPr>
            <a:normAutofit fontScale="90000"/>
          </a:bodyPr>
          <a:lstStyle/>
          <a:p>
            <a:pPr algn="just">
              <a:spcAft>
                <a:spcPts val="600"/>
              </a:spcAft>
            </a:pPr>
            <a:r>
              <a:rPr lang="en-GB" altLang="en-US" b="1" dirty="0" smtClean="0">
                <a:latin typeface="Times" panose="02020603050405020304" pitchFamily="18" charset="0"/>
              </a:rPr>
              <a:t>Components of Database Manager (DM)</a:t>
            </a:r>
          </a:p>
        </p:txBody>
      </p:sp>
      <p:pic>
        <p:nvPicPr>
          <p:cNvPr id="99333" name="Picture 1029" descr="D:\Database System 3e_tiff\Ch02-tif\DS3-Figure 02-0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243840"/>
            <a:ext cx="5069840" cy="555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8816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ECF3D-670E-4218-8A39-759200DEF8B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Multi-User DBMS Architectures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947150" cy="2956560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Teleprocessing</a:t>
            </a:r>
          </a:p>
          <a:p>
            <a:pPr algn="just"/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File-server</a:t>
            </a:r>
          </a:p>
          <a:p>
            <a:pPr algn="just"/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7784477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48E692-E1CB-4ECB-BE62-69EDF01E9095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40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altLang="en-US" b="1" smtClean="0">
                <a:latin typeface="Times" panose="02020603050405020304" pitchFamily="18" charset="0"/>
              </a:rPr>
              <a:t>Teleprocessing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9890760" cy="3185160"/>
          </a:xfrm>
        </p:spPr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Traditional architecture.</a:t>
            </a: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Single mainframe with a number of terminals attached.</a:t>
            </a:r>
          </a:p>
          <a:p>
            <a:pPr algn="just"/>
            <a:endParaRPr lang="en-GB" altLang="en-US" b="1" dirty="0" smtClean="0">
              <a:latin typeface="Times" panose="02020603050405020304" pitchFamily="18" charset="0"/>
            </a:endParaRPr>
          </a:p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Trend is now towards downsizing.</a:t>
            </a:r>
          </a:p>
        </p:txBody>
      </p:sp>
    </p:spTree>
    <p:extLst>
      <p:ext uri="{BB962C8B-B14F-4D97-AF65-F5344CB8AC3E}">
        <p14:creationId xmlns:p14="http://schemas.microsoft.com/office/powerpoint/2010/main" val="33668448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5D7E6-3944-47DF-96FE-CB7A7BC0F73C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98525"/>
            <a:ext cx="4114800" cy="1570355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Teleprocessing Topology</a:t>
            </a:r>
          </a:p>
        </p:txBody>
      </p:sp>
      <p:pic>
        <p:nvPicPr>
          <p:cNvPr id="83973" name="Picture 5" descr="D:\Database System 3e_tiff\Ch02-tif\DS3-Figure 02-1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78" y="441325"/>
            <a:ext cx="6100902" cy="484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287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36E4E-14D3-4A59-ADE3-BD3BAB828F1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altLang="en-US" b="1" smtClean="0">
                <a:latin typeface="Times" panose="02020603050405020304" pitchFamily="18" charset="0"/>
              </a:rPr>
              <a:t>File-Server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File-server is connected to several workstations across a network.</a:t>
            </a:r>
          </a:p>
          <a:p>
            <a:pPr>
              <a:lnSpc>
                <a:spcPct val="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Database resides on file-server.</a:t>
            </a:r>
          </a:p>
          <a:p>
            <a:pPr lvl="1">
              <a:lnSpc>
                <a:spcPct val="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DBMS and applications run on each workstation.</a:t>
            </a:r>
          </a:p>
          <a:p>
            <a:pPr>
              <a:lnSpc>
                <a:spcPct val="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Disadvantages include: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Significant network traffic.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Copy of DBMS on each workstation.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Concurrency, recovery and integrity control more complex.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226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0C8B0-FEF5-4F21-A59A-09DD2FBD1B1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165"/>
            <a:ext cx="4160520" cy="1936115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File-Server Architecture</a:t>
            </a:r>
          </a:p>
        </p:txBody>
      </p:sp>
      <p:pic>
        <p:nvPicPr>
          <p:cNvPr id="90117" name="Picture 5" descr="D:\Database System 3e_tiff\Ch02-tif\DS3-Figure 02-1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121284"/>
            <a:ext cx="5158740" cy="554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99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en-GB" altLang="en-US" sz="8000" b="1" dirty="0" smtClean="0">
                <a:latin typeface="Times" panose="02020603050405020304" pitchFamily="18" charset="0"/>
              </a:rPr>
              <a:t>Chapter </a:t>
            </a:r>
            <a:r>
              <a:rPr lang="en-GB" altLang="en-US" sz="8000" b="1" dirty="0" smtClean="0">
                <a:latin typeface="Times" panose="02020603050405020304" pitchFamily="18" charset="0"/>
              </a:rPr>
              <a:t>2</a:t>
            </a:r>
            <a:endParaRPr lang="en-GB" altLang="en-US" sz="8000" b="1" dirty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41918"/>
            <a:ext cx="9144000" cy="1076642"/>
          </a:xfrm>
        </p:spPr>
        <p:txBody>
          <a:bodyPr>
            <a:normAutofit/>
          </a:bodyPr>
          <a:lstStyle/>
          <a:p>
            <a:r>
              <a:rPr lang="en-GB" altLang="en-US" sz="6000" b="1" dirty="0" smtClean="0">
                <a:latin typeface="Times" panose="02020603050405020304" pitchFamily="18" charset="0"/>
              </a:rPr>
              <a:t>Database Environment</a:t>
            </a:r>
            <a:endParaRPr lang="en-GB" altLang="en-US" sz="6000" b="1" dirty="0" smtClean="0">
              <a:latin typeface="Times" panose="02020603050405020304" pitchFamily="18" charset="0"/>
            </a:endParaRP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6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AD99A6-2124-46FF-A3F5-36ECA9CF2F0D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Client-Server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8324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Server holds the database and the DBMS.</a:t>
            </a:r>
          </a:p>
          <a:p>
            <a:pPr algn="just">
              <a:lnSpc>
                <a:spcPct val="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Client manages user interface and runs applications.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Advantages include: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wider access to existing databases;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increased performance;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possible reduction in hardware costs;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reduction in communication costs;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increased consistency.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3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B58C99-0515-497F-98A6-3EE88ED8357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07085"/>
            <a:ext cx="4922520" cy="1661795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Client-Server Architecture</a:t>
            </a:r>
          </a:p>
        </p:txBody>
      </p:sp>
      <p:pic>
        <p:nvPicPr>
          <p:cNvPr id="93189" name="Picture 5" descr="D:\Database System 3e_tiff\Ch02-tif\DS3-Figure 02-1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63879"/>
            <a:ext cx="5157470" cy="52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389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E27C6-DDC5-4481-AC48-B5B0EBF18416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1560" y="700054"/>
            <a:ext cx="4282440" cy="2484755"/>
          </a:xfrm>
        </p:spPr>
        <p:txBody>
          <a:bodyPr>
            <a:normAutofit/>
          </a:bodyPr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Alternative Client-Server Topologies</a:t>
            </a:r>
          </a:p>
        </p:txBody>
      </p:sp>
      <p:pic>
        <p:nvPicPr>
          <p:cNvPr id="34820" name="Picture 5" descr="D:\Database System 3e_tiff\Ch02-tif\DS3-Figure 02-1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1" y="365125"/>
            <a:ext cx="3185159" cy="56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98006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75C69-2078-4494-8ACA-BB29E4D485A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40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2440" y="266700"/>
            <a:ext cx="2834640" cy="572262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Transaction Processing Monitor as middle tier of a three-tier client-server architecture</a:t>
            </a:r>
            <a:endParaRPr lang="en-GB" altLang="en-US" sz="36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4" name="Picture 1029" descr="D:\Database System 3e_tiff\Ch02-tif\DS3-Figure 02-1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796290"/>
            <a:ext cx="8575234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296108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43FF3-DD62-4426-806C-EA82AD9ECD09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System Catalog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Repository of information (metadata) describing the data in the database.</a:t>
            </a:r>
          </a:p>
          <a:p>
            <a:r>
              <a:rPr lang="en-GB" altLang="en-US" b="1" dirty="0" smtClean="0">
                <a:latin typeface="Times" panose="02020603050405020304" pitchFamily="18" charset="0"/>
              </a:rPr>
              <a:t>Typically stores:</a:t>
            </a:r>
          </a:p>
          <a:p>
            <a:pPr lvl="1"/>
            <a:r>
              <a:rPr lang="en-GB" altLang="en-US" sz="2000" b="1" dirty="0">
                <a:latin typeface="Times" panose="02020603050405020304" pitchFamily="18" charset="0"/>
              </a:rPr>
              <a:t>names of authorized users;</a:t>
            </a:r>
          </a:p>
          <a:p>
            <a:pPr lvl="1"/>
            <a:r>
              <a:rPr lang="en-GB" altLang="en-US" sz="2000" b="1" dirty="0">
                <a:latin typeface="Times" panose="02020603050405020304" pitchFamily="18" charset="0"/>
              </a:rPr>
              <a:t>names of data items in the database;</a:t>
            </a:r>
          </a:p>
          <a:p>
            <a:pPr lvl="1"/>
            <a:r>
              <a:rPr lang="en-GB" altLang="en-US" sz="2000" b="1" dirty="0">
                <a:latin typeface="Times" panose="02020603050405020304" pitchFamily="18" charset="0"/>
              </a:rPr>
              <a:t>constraints on each data item;</a:t>
            </a:r>
          </a:p>
          <a:p>
            <a:pPr lvl="1"/>
            <a:r>
              <a:rPr lang="en-GB" altLang="en-US" sz="2000" b="1" dirty="0">
                <a:latin typeface="Times" panose="02020603050405020304" pitchFamily="18" charset="0"/>
              </a:rPr>
              <a:t>data items accessible by a user and the type of access.</a:t>
            </a:r>
          </a:p>
          <a:p>
            <a:r>
              <a:rPr lang="en-GB" altLang="en-US" b="1" dirty="0" smtClean="0">
                <a:latin typeface="Times" panose="02020603050405020304" pitchFamily="18" charset="0"/>
              </a:rPr>
              <a:t>Used by modules such as Authorization Control and Integrity Checker.</a:t>
            </a:r>
          </a:p>
        </p:txBody>
      </p:sp>
    </p:spTree>
    <p:extLst>
      <p:ext uri="{BB962C8B-B14F-4D97-AF65-F5344CB8AC3E}">
        <p14:creationId xmlns:p14="http://schemas.microsoft.com/office/powerpoint/2010/main" val="37695449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42B08-64C6-4E2F-A2A9-A777C199E9EF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Objectives of Three-Level Architecture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1600200"/>
            <a:ext cx="10408920" cy="4114800"/>
          </a:xfrm>
        </p:spPr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All users should be able to access same data. </a:t>
            </a: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A user’s view is immune to changes made in other views.</a:t>
            </a: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Users should not need to know physical database storage details.</a:t>
            </a:r>
          </a:p>
        </p:txBody>
      </p:sp>
    </p:spTree>
    <p:extLst>
      <p:ext uri="{BB962C8B-B14F-4D97-AF65-F5344CB8AC3E}">
        <p14:creationId xmlns:p14="http://schemas.microsoft.com/office/powerpoint/2010/main" val="540692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FE17E-0346-4E6F-A726-FCE1027C4E90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Objectives of Three-Level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2228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DBA should be able to change database storage structures without affecting the users’ views.</a:t>
            </a:r>
          </a:p>
          <a:p>
            <a:pPr>
              <a:lnSpc>
                <a:spcPct val="9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Internal structure of database should be unaffected by changes to physical aspects of storage.</a:t>
            </a:r>
          </a:p>
          <a:p>
            <a:pPr>
              <a:lnSpc>
                <a:spcPct val="9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DBA should be able to change conceptual structure of database without affecting all users.</a:t>
            </a:r>
            <a:endParaRPr lang="en-GB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2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E98E7-AD90-491A-AAA4-4E8C16D70F4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010"/>
            <a:ext cx="10515600" cy="884555"/>
          </a:xfrm>
        </p:spPr>
        <p:txBody>
          <a:bodyPr/>
          <a:lstStyle/>
          <a:p>
            <a:pPr algn="just"/>
            <a:r>
              <a:rPr lang="en-GB" altLang="en-US" b="1" dirty="0" smtClean="0">
                <a:latin typeface="Times" panose="02020603050405020304" pitchFamily="18" charset="0"/>
              </a:rPr>
              <a:t>ANSI-SPARC Three-Level Architecture</a:t>
            </a:r>
            <a:endParaRPr lang="en-GB" altLang="en-US" dirty="0" smtClean="0">
              <a:latin typeface="Times" panose="02020603050405020304" pitchFamily="18" charset="0"/>
            </a:endParaRPr>
          </a:p>
        </p:txBody>
      </p:sp>
      <p:pic>
        <p:nvPicPr>
          <p:cNvPr id="59397" name="Picture 5" descr="D:\Database System 3e_tiff\Ch02-tif\DS3-Figure 02-0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06565"/>
            <a:ext cx="6972246" cy="481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191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A506A0-EF93-4A7B-80FE-F3F66831CF8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ANSI-SPARC Three-Level Architecture</a:t>
            </a:r>
            <a:endParaRPr lang="en-GB" altLang="en-US" b="1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2719"/>
            <a:ext cx="10820399" cy="5181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External Level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Users’ view of the database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tampilan untuk pengguna dari basis data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</a:t>
            </a:r>
            <a:r>
              <a:rPr lang="id-ID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Describes that part of database that is relevant to a particular user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level eksternal ini menggambarkan bagian dari basis data yang cocok untuk masing-masing pengguna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Conceptual Level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Community view of the database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pandangan bersama dari basis data</a:t>
            </a:r>
            <a:r>
              <a:rPr lang="id-ID" altLang="en-US" b="1" dirty="0" smtClean="0">
                <a:latin typeface="Times" panose="02020603050405020304" pitchFamily="18" charset="0"/>
              </a:rPr>
              <a:t>)</a:t>
            </a:r>
            <a:r>
              <a:rPr lang="en-GB" altLang="en-US" b="1" dirty="0" smtClean="0">
                <a:latin typeface="Times" panose="02020603050405020304" pitchFamily="18" charset="0"/>
              </a:rPr>
              <a:t>.  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Describes what data is stored in database and relationships among the data</a:t>
            </a:r>
            <a:r>
              <a:rPr lang="id-ID" altLang="en-US" b="1" dirty="0" smtClean="0">
                <a:latin typeface="Times" panose="02020603050405020304" pitchFamily="18" charset="0"/>
              </a:rPr>
              <a:t> (</a:t>
            </a:r>
            <a:r>
              <a:rPr lang="id-ID" altLang="en-US" sz="2000" b="1" dirty="0">
                <a:solidFill>
                  <a:srgbClr val="00B050"/>
                </a:solidFill>
                <a:latin typeface="Times" panose="02020603050405020304" pitchFamily="18" charset="0"/>
              </a:rPr>
              <a:t>pada level ini menggambarkan hubungan antar data dan data apa yang disimpan dalam basis data</a:t>
            </a:r>
            <a:r>
              <a:rPr lang="id-ID" altLang="en-US" sz="2000" b="1" dirty="0">
                <a:latin typeface="Times" panose="02020603050405020304" pitchFamily="18" charset="0"/>
              </a:rPr>
              <a:t>)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01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969411-3410-4361-AE27-193418F092D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ANSI-SPARC Three-Level Architecture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637520" cy="4114800"/>
          </a:xfrm>
        </p:spPr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Internal Level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Physical representation of the database on the computer.  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Describes how the data is stored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2693565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40BE2-4CF2-4696-AB2E-C33C73348ED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400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/>
          </a:bodyPr>
          <a:lstStyle/>
          <a:p>
            <a:r>
              <a:rPr lang="en-GB" altLang="en-US" sz="2800" b="1" dirty="0" smtClean="0">
                <a:latin typeface="Times" panose="02020603050405020304" pitchFamily="18" charset="0"/>
              </a:rPr>
              <a:t>Differences between Three Levels of ANSI-SPARC Architecture</a:t>
            </a:r>
          </a:p>
        </p:txBody>
      </p:sp>
      <p:pic>
        <p:nvPicPr>
          <p:cNvPr id="61445" name="Picture 1029" descr="D:\Database System 3e_tiff\Ch02-tif\DS3-Figure 02-0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929639"/>
            <a:ext cx="8702040" cy="50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900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0" ma:contentTypeDescription="Create a new document." ma:contentTypeScope="" ma:versionID="7eac7514a8566d877c70081203d6d5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31F90-CB0C-4960-8860-490528F8A352}"/>
</file>

<file path=customXml/itemProps2.xml><?xml version="1.0" encoding="utf-8"?>
<ds:datastoreItem xmlns:ds="http://schemas.openxmlformats.org/officeDocument/2006/customXml" ds:itemID="{CC9FB68D-89FF-4C92-B304-CFF499C43003}"/>
</file>

<file path=customXml/itemProps3.xml><?xml version="1.0" encoding="utf-8"?>
<ds:datastoreItem xmlns:ds="http://schemas.openxmlformats.org/officeDocument/2006/customXml" ds:itemID="{4967D1C1-A75F-4DFD-9633-4623991D8BA2}"/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1244</Words>
  <Application>Microsoft Office PowerPoint</Application>
  <PresentationFormat>Widescreen</PresentationFormat>
  <Paragraphs>202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Monotype Sorts</vt:lpstr>
      <vt:lpstr>Times</vt:lpstr>
      <vt:lpstr>Times New Roman</vt:lpstr>
      <vt:lpstr>Office Theme</vt:lpstr>
      <vt:lpstr>DATABASE SYSTEMS SI13013</vt:lpstr>
      <vt:lpstr>Course Schedule </vt:lpstr>
      <vt:lpstr>Chapter 2</vt:lpstr>
      <vt:lpstr>Objectives of Three-Level Architecture</vt:lpstr>
      <vt:lpstr>Objectives of Three-Level Architecture</vt:lpstr>
      <vt:lpstr>ANSI-SPARC Three-Level Architecture</vt:lpstr>
      <vt:lpstr>ANSI-SPARC Three-Level Architecture</vt:lpstr>
      <vt:lpstr>ANSI-SPARC Three-Level Architecture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Database Languages</vt:lpstr>
      <vt:lpstr>Database Languages</vt:lpstr>
      <vt:lpstr>Database Languages</vt:lpstr>
      <vt:lpstr>Data Model</vt:lpstr>
      <vt:lpstr>Data Model</vt:lpstr>
      <vt:lpstr>Data Models</vt:lpstr>
      <vt:lpstr>Conceptual Modeling (Conceptual Database Design))</vt:lpstr>
      <vt:lpstr>Functions of a DBMS</vt:lpstr>
      <vt:lpstr>Functions of a DBMS</vt:lpstr>
      <vt:lpstr>Functions of a DBMS</vt:lpstr>
      <vt:lpstr>Components of a DBMS</vt:lpstr>
      <vt:lpstr>Components of Database Manager (DM)</vt:lpstr>
      <vt:lpstr>Multi-User DBMS Architectures</vt:lpstr>
      <vt:lpstr>Teleprocessing</vt:lpstr>
      <vt:lpstr>Teleprocessing Topology</vt:lpstr>
      <vt:lpstr>File-Server</vt:lpstr>
      <vt:lpstr>File-Server Architecture</vt:lpstr>
      <vt:lpstr>Client-Server</vt:lpstr>
      <vt:lpstr>Client-Server Architecture</vt:lpstr>
      <vt:lpstr>Alternative Client-Server Topologies</vt:lpstr>
      <vt:lpstr>Transaction Processing Monitor as middle tier of a three-tier client-server architecture</vt:lpstr>
      <vt:lpstr>System Catalog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18</cp:revision>
  <dcterms:created xsi:type="dcterms:W3CDTF">2020-06-08T01:30:48Z</dcterms:created>
  <dcterms:modified xsi:type="dcterms:W3CDTF">2020-08-29T06:47:12Z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