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68797-6997-4F00-A039-7B4BF6534CC2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49A87-0A7D-4FC1-84A9-3F24DC8CD2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08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99B44A-DC43-416E-91DB-482072C49848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9441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3202AD-C7C5-416B-AE29-B418340E599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04250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624E86-36BE-419E-8019-10112D837CC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2227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63E07C-AFB5-4AB5-B6D5-59E92E22297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13670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CB1E59-2430-4C2D-83FA-47D0F2497BD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0005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729D76-EE1A-47EF-B205-3D4F1F8D4C12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6092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C1891A-0BA9-4DD1-A7F2-4A2BC951F15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3814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8571C4-6866-47A5-969A-B78F2B51487F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126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86322B-DFA4-4B1C-9A30-8FE4AF512ED5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608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4EDB0D-A269-4D91-8853-D5418E5146E7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99731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56B08D-A9E3-4AEE-89EA-EBB6816EB72C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28700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BCF104-10C4-4538-BCE9-AD055D6F9EFD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66720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E04CC7-45B9-4F8F-9105-34A55EBE56C5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62850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3202AD-C7C5-416B-AE29-B418340E599D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5276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624E86-36BE-419E-8019-10112D837CC3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41664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63E07C-AFB5-4AB5-B6D5-59E92E222972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22175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CB1E59-2430-4C2D-83FA-47D0F2497BD0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858279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729D76-EE1A-47EF-B205-3D4F1F8D4C1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78396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C1891A-0BA9-4DD1-A7F2-4A2BC951F15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73700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8571C4-6866-47A5-969A-B78F2B51487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16816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86322B-DFA4-4B1C-9A30-8FE4AF512ED5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01306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4EDB0D-A269-4D91-8853-D5418E5146E7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9221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06CB90-428F-4E6B-9E54-F2F8FA9A6E74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886780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56B08D-A9E3-4AEE-89EA-EBB6816EB72C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18130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3DC87B-8D18-4BAC-8B05-620E30380EEA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8706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B14681-98D2-4590-BFAF-C277255A7DC6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8640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10A523-8F50-423A-9B77-30F0F69169E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76896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840F17-D672-4DC0-8A32-CEDAE0E76F1E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84722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928923-5A1B-4701-A74B-33C32232DBC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6901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Sri Nurhayati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E04CC7-45B9-4F8F-9105-34A55EBE56C5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8244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43A338-A14A-4511-8392-92170BD69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5F4072-0F71-4A21-8DB2-F961ACA09A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j-ea"/>
                <a:cs typeface="Times New Roman" pitchFamily="18" charset="0"/>
              </a:rPr>
              <a:t>Bahan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j-ea"/>
                <a:cs typeface="Times New Roman" pitchFamily="18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j-ea"/>
                <a:cs typeface="Times New Roman" pitchFamily="18" charset="0"/>
              </a:rPr>
              <a:t>Kuliah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dwardian Script ITC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814AA-17DC-438C-8507-8612BCE88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7500"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Matematika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9EB76D-6D8A-4905-8766-3E99445102B5}"/>
              </a:ext>
            </a:extLst>
          </p:cNvPr>
          <p:cNvSpPr txBox="1">
            <a:spLocks/>
          </p:cNvSpPr>
          <p:nvPr/>
        </p:nvSpPr>
        <p:spPr>
          <a:xfrm>
            <a:off x="4786314" y="5564088"/>
            <a:ext cx="3309803" cy="50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 Sutrisno,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S.Si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., M.Sc.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>
          <a:xfrm>
            <a:off x="2171700" y="800101"/>
            <a:ext cx="7797800" cy="468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u="sng"/>
              <a:t>Himpunan Saling Lepas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1981200" y="1400176"/>
            <a:ext cx="8229600" cy="472916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lepas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pPr eaLnBrk="1" hangingPunct="1">
              <a:defRPr/>
            </a:pPr>
            <a:r>
              <a:rPr lang="en-US" sz="1800" dirty="0" err="1"/>
              <a:t>Notasi</a:t>
            </a:r>
            <a:r>
              <a:rPr lang="en-US" sz="1800" dirty="0"/>
              <a:t> : A // B</a:t>
            </a:r>
          </a:p>
          <a:p>
            <a:pPr eaLnBrk="1" hangingPunct="1">
              <a:defRPr/>
            </a:pPr>
            <a:r>
              <a:rPr lang="en-US" sz="1800" dirty="0"/>
              <a:t>Diagram Venn: </a:t>
            </a:r>
          </a:p>
          <a:p>
            <a:pPr eaLnBrk="1" hangingPunct="1"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err="1"/>
              <a:t>Contoh</a:t>
            </a:r>
            <a:r>
              <a:rPr lang="en-US" sz="1800" dirty="0"/>
              <a:t> 11: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dirty="0" err="1">
                <a:sym typeface="Symbol" pitchFamily="18" charset="2"/>
              </a:rPr>
              <a:t>JIka</a:t>
            </a:r>
            <a:r>
              <a:rPr lang="en-US" sz="1800" dirty="0">
                <a:sym typeface="Symbol" pitchFamily="18" charset="2"/>
              </a:rPr>
              <a:t> A = {1,3,5,7} </a:t>
            </a:r>
            <a:r>
              <a:rPr lang="en-US" sz="1800" dirty="0" err="1">
                <a:sym typeface="Symbol" pitchFamily="18" charset="2"/>
              </a:rPr>
              <a:t>dan</a:t>
            </a:r>
            <a:r>
              <a:rPr lang="en-US" sz="1800" dirty="0">
                <a:sym typeface="Symbol" pitchFamily="18" charset="2"/>
              </a:rPr>
              <a:t> B = {</a:t>
            </a:r>
            <a:r>
              <a:rPr lang="en-US" sz="1800" dirty="0" err="1">
                <a:sym typeface="Symbol" pitchFamily="18" charset="2"/>
              </a:rPr>
              <a:t>a,b,c,d</a:t>
            </a:r>
            <a:r>
              <a:rPr lang="en-US" sz="1800" dirty="0">
                <a:sym typeface="Symbol" pitchFamily="18" charset="2"/>
              </a:rPr>
              <a:t>}, </a:t>
            </a:r>
            <a:r>
              <a:rPr lang="en-US" sz="1800" dirty="0" err="1">
                <a:sym typeface="Symbol" pitchFamily="18" charset="2"/>
              </a:rPr>
              <a:t>maka</a:t>
            </a:r>
            <a:r>
              <a:rPr lang="en-US" sz="1800" dirty="0">
                <a:sym typeface="Symbol" pitchFamily="18" charset="2"/>
              </a:rPr>
              <a:t> A//B</a:t>
            </a:r>
            <a:endParaRPr lang="en-US" sz="18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85EC86-D815-4CE3-992C-F2BBC276FE2E}" type="slidenum">
              <a:rPr lang="en-US" altLang="en-US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365376"/>
            <a:ext cx="32623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19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title"/>
          </p:nvPr>
        </p:nvSpPr>
        <p:spPr>
          <a:xfrm>
            <a:off x="1981200" y="8731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Kuasa</a:t>
            </a:r>
            <a:endParaRPr lang="en-US" altLang="en-US" dirty="0"/>
          </a:p>
        </p:txBody>
      </p:sp>
      <p:sp>
        <p:nvSpPr>
          <p:cNvPr id="12301" name="Rectangle 13"/>
          <p:cNvSpPr>
            <a:spLocks noGrp="1" noChangeArrowheads="1"/>
          </p:cNvSpPr>
          <p:nvPr>
            <p:ph idx="1"/>
          </p:nvPr>
        </p:nvSpPr>
        <p:spPr>
          <a:xfrm>
            <a:off x="1981200" y="1592264"/>
            <a:ext cx="8229600" cy="44656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(power set)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yang </a:t>
            </a:r>
            <a:r>
              <a:rPr lang="en-US" sz="1800" dirty="0" err="1"/>
              <a:t>elemennya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A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Notasi</a:t>
            </a:r>
            <a:r>
              <a:rPr lang="en-US" sz="1800" dirty="0"/>
              <a:t> : P(A) </a:t>
            </a:r>
            <a:r>
              <a:rPr lang="en-US" sz="1800" dirty="0" err="1"/>
              <a:t>atau</a:t>
            </a:r>
            <a:r>
              <a:rPr lang="en-US" sz="1800" dirty="0"/>
              <a:t> 2</a:t>
            </a:r>
            <a:r>
              <a:rPr lang="en-US" sz="1800" baseline="30000" dirty="0"/>
              <a:t>A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r>
              <a:rPr lang="en-US" sz="1800" i="1" dirty="0"/>
              <a:t>m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endParaRPr lang="en-US" sz="1800" baseline="30000" dirty="0"/>
          </a:p>
          <a:p>
            <a:pPr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 12. </a:t>
            </a:r>
            <a:endParaRPr lang="en-US" sz="1800" dirty="0"/>
          </a:p>
          <a:p>
            <a:pPr marL="344488" indent="0">
              <a:buNone/>
              <a:defRPr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1, 2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 , { 1 }, { 2 }, { 1, 2 }}		             </a:t>
            </a:r>
          </a:p>
          <a:p>
            <a:pPr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 13.</a:t>
            </a:r>
            <a:endParaRPr lang="en-US" sz="1800" dirty="0"/>
          </a:p>
          <a:p>
            <a:pPr marL="403225" indent="0">
              <a:buNone/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,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}}.	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800FAD-AF6A-4D23-8BF6-6F84B9A53A08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657850" y="3209926"/>
          <a:ext cx="584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90417" imgH="190417" progId="Equation.DSMT4">
                  <p:embed/>
                </p:oleObj>
              </mc:Choice>
              <mc:Fallback>
                <p:oleObj name="Equation" r:id="rId4" imgW="190417" imgH="190417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209926"/>
                        <a:ext cx="5842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61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417513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(1)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1992314" y="1600201"/>
            <a:ext cx="8218487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Irisan </a:t>
            </a:r>
            <a:r>
              <a:rPr lang="en-US" altLang="en-US" sz="2000" i="1"/>
              <a:t>(intersection)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Irisan dari himpunan A dan B adalah sebuah himpunan yang setiap elemennya dari himpunan A dan 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Notasi : A </a:t>
            </a:r>
            <a:r>
              <a:rPr lang="en-US" altLang="en-US" sz="2000">
                <a:sym typeface="Symbol" panose="05050102010706020507" pitchFamily="18" charset="2"/>
              </a:rPr>
              <a:t> B = {x|x </a:t>
            </a:r>
            <a:r>
              <a:rPr lang="ru-RU" altLang="en-US" sz="2000">
                <a:cs typeface="Tahoma" panose="020B0604030504040204" pitchFamily="34" charset="0"/>
                <a:sym typeface="Symbol" panose="05050102010706020507" pitchFamily="18" charset="2"/>
              </a:rPr>
              <a:t>є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 A dan </a:t>
            </a:r>
            <a:r>
              <a:rPr lang="en-US" altLang="en-US" sz="2000">
                <a:sym typeface="Symbol" panose="05050102010706020507" pitchFamily="18" charset="2"/>
              </a:rPr>
              <a:t>x </a:t>
            </a:r>
            <a:r>
              <a:rPr lang="ru-RU" altLang="en-US" sz="2000">
                <a:cs typeface="Tahoma" panose="020B0604030504040204" pitchFamily="34" charset="0"/>
                <a:sym typeface="Symbol" panose="05050102010706020507" pitchFamily="18" charset="2"/>
              </a:rPr>
              <a:t>є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 B}</a:t>
            </a:r>
            <a:endParaRPr lang="ru-RU" altLang="en-US" sz="200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6A8C35-72AD-42DB-BB28-155DC7F295B7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072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284538"/>
            <a:ext cx="3141662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6002338" y="3305176"/>
            <a:ext cx="3708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Contoh :</a:t>
            </a:r>
          </a:p>
          <a:p>
            <a:r>
              <a:rPr lang="en-US" altLang="en-US" sz="2000"/>
              <a:t>Jika </a:t>
            </a:r>
            <a:r>
              <a:rPr lang="en-US" altLang="en-US" sz="2000" i="1"/>
              <a:t>A</a:t>
            </a:r>
            <a:r>
              <a:rPr lang="en-US" altLang="en-US" sz="2000"/>
              <a:t> = {2, 4, 6, 8, 10} dan </a:t>
            </a:r>
            <a:r>
              <a:rPr lang="en-US" altLang="en-US" sz="2000" i="1"/>
              <a:t>B</a:t>
            </a:r>
            <a:r>
              <a:rPr lang="en-US" altLang="en-US" sz="2000"/>
              <a:t> = {4, 10, 14, 18}, </a:t>
            </a:r>
          </a:p>
          <a:p>
            <a:r>
              <a:rPr lang="en-US" altLang="en-US" sz="2000"/>
              <a:t>  maka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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{4, 10}</a:t>
            </a:r>
          </a:p>
          <a:p>
            <a:pPr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993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927100"/>
            <a:ext cx="8229600" cy="4143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(2)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736725"/>
            <a:ext cx="8229600" cy="2376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Gabungan </a:t>
            </a:r>
            <a:r>
              <a:rPr lang="en-US" altLang="en-US" sz="2000" i="1"/>
              <a:t>(union)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Gabungan dari himpunan A dan B adalah himpunan yang setiap anggotanya merupakan anggota himpunan A dan 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Notasi :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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</a:t>
            </a:r>
            <a:r>
              <a:rPr lang="en-US" altLang="en-US" sz="2000"/>
              <a:t>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A</a:t>
            </a:r>
            <a:r>
              <a:rPr lang="en-US" altLang="en-US" sz="2000"/>
              <a:t> atau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}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8B3C2C-03A9-42CC-AAA1-B82536E1D8B6}" type="slidenum">
              <a:rPr lang="en-US" altLang="en-US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9" y="4073525"/>
            <a:ext cx="233997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5735638" y="4184651"/>
            <a:ext cx="3708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Contoh :</a:t>
            </a:r>
          </a:p>
          <a:p>
            <a:r>
              <a:rPr lang="en-US" altLang="en-US" sz="2000"/>
              <a:t>Jika </a:t>
            </a:r>
            <a:r>
              <a:rPr lang="en-US" altLang="en-US" sz="2000" i="1"/>
              <a:t>A</a:t>
            </a:r>
            <a:r>
              <a:rPr lang="en-US" altLang="en-US" sz="2000"/>
              <a:t> = { 2, 5, 8 } dan </a:t>
            </a:r>
            <a:r>
              <a:rPr lang="en-US" altLang="en-US" sz="2000" i="1"/>
              <a:t>B</a:t>
            </a:r>
            <a:r>
              <a:rPr lang="en-US" altLang="en-US" sz="2000"/>
              <a:t> = { 7, 5, 22 }, maka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 2, 5, 7, 8, 22 }</a:t>
            </a:r>
          </a:p>
        </p:txBody>
      </p:sp>
    </p:spTree>
    <p:extLst>
      <p:ext uri="{BB962C8B-B14F-4D97-AF65-F5344CB8AC3E}">
        <p14:creationId xmlns:p14="http://schemas.microsoft.com/office/powerpoint/2010/main" val="184231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08188" y="-76200"/>
            <a:ext cx="3097212" cy="828675"/>
          </a:xfrm>
        </p:spPr>
        <p:txBody>
          <a:bodyPr>
            <a:normAutofit/>
          </a:bodyPr>
          <a:lstStyle/>
          <a:p>
            <a:r>
              <a:rPr lang="en-US" altLang="en-US" sz="2800" b="1" u="sng" dirty="0"/>
              <a:t>PRINSIP DUALITAS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74826" y="2241551"/>
            <a:ext cx="2881313" cy="4283075"/>
          </a:xfrm>
        </p:spPr>
        <p:txBody>
          <a:bodyPr/>
          <a:lstStyle/>
          <a:p>
            <a:pPr marL="255588" algn="just">
              <a:defRPr/>
            </a:pP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dualitas</a:t>
            </a:r>
            <a:r>
              <a:rPr lang="en-US" sz="2000" dirty="0"/>
              <a:t>: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dipertukarkan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. </a:t>
            </a:r>
          </a:p>
          <a:p>
            <a:pPr marL="255588" algn="just"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4C84BB-D1AC-4D81-A853-6C5497BB2EE1}" type="slidenum">
              <a:rPr lang="en-US" altLang="en-US">
                <a:solidFill>
                  <a:srgbClr val="FFFFFF"/>
                </a:solidFill>
              </a:rPr>
              <a:pPr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944563"/>
            <a:ext cx="57594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441575"/>
          </a:xfrm>
        </p:spPr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Komplemen </a:t>
            </a:r>
            <a:r>
              <a:rPr lang="en-US" altLang="en-US" i="1">
                <a:sym typeface="Symbol" panose="05050102010706020507" pitchFamily="18" charset="2"/>
              </a:rPr>
              <a:t>(complement)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Komplemen dari himpunan A adalah himpunan yang mengandung semua elemen dalam semesta pembicaraan yang tidak ada didalam A.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Notasi :  A= {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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 U,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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} </a:t>
            </a:r>
            <a:endParaRPr lang="en-US" alt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9A2DA3-6910-405B-87B7-8E1969750357}" type="slidenum">
              <a:rPr lang="en-US" altLang="en-US">
                <a:solidFill>
                  <a:srgbClr val="FFFFFF"/>
                </a:solidFill>
              </a:rPr>
              <a:pPr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3832225" y="3282950"/>
            <a:ext cx="323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4329113"/>
            <a:ext cx="25558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5556250" y="4184650"/>
            <a:ext cx="43195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 sz="2400"/>
              <a:t>Misalkan U = { 1, 2, 3, ..., 9 },</a:t>
            </a:r>
          </a:p>
          <a:p>
            <a:r>
              <a:rPr lang="en-US" altLang="en-US" sz="2400"/>
              <a:t>jika </a:t>
            </a:r>
            <a:r>
              <a:rPr lang="en-US" altLang="en-US" sz="2400" i="1"/>
              <a:t>A</a:t>
            </a:r>
            <a:r>
              <a:rPr lang="en-US" altLang="en-US" sz="2400"/>
              <a:t> = {1, 3, 7, 9}, maka  = {2, 4, 6, 8}</a:t>
            </a:r>
          </a:p>
        </p:txBody>
      </p:sp>
    </p:spTree>
    <p:extLst>
      <p:ext uri="{BB962C8B-B14F-4D97-AF65-F5344CB8AC3E}">
        <p14:creationId xmlns:p14="http://schemas.microsoft.com/office/powerpoint/2010/main" val="216827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147050" cy="32686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Selisih (difference)</a:t>
            </a:r>
          </a:p>
          <a:p>
            <a:pPr lvl="1" algn="just" eaLnBrk="1" hangingPunct="1"/>
            <a:r>
              <a:rPr lang="en-US" altLang="en-US"/>
              <a:t>Selisih dari dua himpunan A dan B adalah suatu himpunan yang elemennya merupakan elemen dari A tetapi bukan elemen dari B. Selisih dari A dan B dapat juga dikatakan sebagai komplemen himpunan B relatif terhadap himpunan A.</a:t>
            </a:r>
          </a:p>
          <a:p>
            <a:pPr lvl="1" algn="just" eaLnBrk="1" hangingPunct="1"/>
            <a:r>
              <a:rPr lang="en-US" altLang="en-US"/>
              <a:t>Notasi 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	A</a:t>
            </a:r>
            <a:r>
              <a:rPr lang="en-US" altLang="en-US"/>
              <a:t> – </a:t>
            </a:r>
            <a:r>
              <a:rPr lang="en-US" altLang="en-US" i="1"/>
              <a:t>B</a:t>
            </a:r>
            <a:r>
              <a:rPr lang="en-US" altLang="en-US"/>
              <a:t> = {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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dan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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} =  A </a:t>
            </a:r>
            <a:r>
              <a:rPr lang="en-US" altLang="en-US">
                <a:sym typeface="Symbol" panose="05050102010706020507" pitchFamily="18" charset="2"/>
              </a:rPr>
              <a:t> B</a:t>
            </a:r>
            <a:r>
              <a:rPr lang="en-US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900683-6463-45F4-8B0C-0E51B580F1E4}" type="slidenum">
              <a:rPr lang="en-US" altLang="en-US">
                <a:solidFill>
                  <a:srgbClr val="FFFFFF"/>
                </a:solidFill>
              </a:rPr>
              <a:pPr/>
              <a:t>16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8140700" y="4414838"/>
            <a:ext cx="2873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6" y="4938714"/>
            <a:ext cx="18335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124450" y="4937126"/>
            <a:ext cx="431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/>
              <a:t>{1, 3, 5} – {1, 2, 3} = {5}, tetapi {1, 2, 3} – {1, 3, 5} = {2} </a:t>
            </a:r>
          </a:p>
        </p:txBody>
      </p:sp>
    </p:spTree>
    <p:extLst>
      <p:ext uri="{BB962C8B-B14F-4D97-AF65-F5344CB8AC3E}">
        <p14:creationId xmlns:p14="http://schemas.microsoft.com/office/powerpoint/2010/main" val="156069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(5)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84314"/>
            <a:ext cx="8229600" cy="3341687"/>
          </a:xfrm>
        </p:spPr>
        <p:txBody>
          <a:bodyPr/>
          <a:lstStyle/>
          <a:p>
            <a:pPr eaLnBrk="1" hangingPunct="1"/>
            <a:r>
              <a:rPr lang="en-US" altLang="en-US" sz="2400"/>
              <a:t>Beda Setangkup </a:t>
            </a:r>
            <a:r>
              <a:rPr lang="en-US" altLang="en-US" sz="2400" i="1"/>
              <a:t>(Symmetric Difference)</a:t>
            </a:r>
          </a:p>
          <a:p>
            <a:pPr lvl="1" eaLnBrk="1" hangingPunct="1"/>
            <a:r>
              <a:rPr lang="en-US" altLang="en-US"/>
              <a:t>Beda stangkup dari himpunan A dan B adalah suatu himpunan yang elemennya ada pada himpunan A atau B, tetapi tidak pada keduanya.</a:t>
            </a:r>
          </a:p>
          <a:p>
            <a:pPr lvl="1" eaLnBrk="1" hangingPunct="1"/>
            <a:r>
              <a:rPr lang="en-US" altLang="en-US"/>
              <a:t>Notasi :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= (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) – (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) = (</a:t>
            </a:r>
            <a:r>
              <a:rPr lang="en-US" altLang="en-US" i="1"/>
              <a:t>A</a:t>
            </a:r>
            <a:r>
              <a:rPr lang="en-US" altLang="en-US"/>
              <a:t> – </a:t>
            </a:r>
            <a:r>
              <a:rPr lang="en-US" altLang="en-US" i="1"/>
              <a:t>B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(</a:t>
            </a:r>
            <a:r>
              <a:rPr lang="en-US" altLang="en-US" i="1"/>
              <a:t>B</a:t>
            </a:r>
            <a:r>
              <a:rPr lang="en-US" altLang="en-US"/>
              <a:t> – </a:t>
            </a:r>
            <a:r>
              <a:rPr lang="en-US" altLang="en-US" i="1"/>
              <a:t>A</a:t>
            </a:r>
            <a:r>
              <a:rPr lang="en-US" altLang="en-US"/>
              <a:t>)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0C27DD-5C46-4758-84E0-3AE8B6D1EA9C}" type="slidenum">
              <a:rPr lang="en-US" altLang="en-US">
                <a:solidFill>
                  <a:srgbClr val="FFFFFF"/>
                </a:solidFill>
              </a:rPr>
              <a:pPr/>
              <a:t>17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316413"/>
            <a:ext cx="2413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664200" y="4430714"/>
            <a:ext cx="431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/>
              <a:t>Jika </a:t>
            </a:r>
            <a:r>
              <a:rPr lang="en-US" altLang="en-US" i="1"/>
              <a:t>A</a:t>
            </a:r>
            <a:r>
              <a:rPr lang="en-US" altLang="en-US"/>
              <a:t> = { 2, 4, 6 } dan </a:t>
            </a:r>
            <a:r>
              <a:rPr lang="en-US" altLang="en-US" i="1"/>
              <a:t>B</a:t>
            </a:r>
            <a:r>
              <a:rPr lang="en-US" altLang="en-US"/>
              <a:t> = { 2, 3, 5 }, maka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= { 3, 4, 5, 6 }</a:t>
            </a:r>
          </a:p>
        </p:txBody>
      </p:sp>
    </p:spTree>
    <p:extLst>
      <p:ext uri="{BB962C8B-B14F-4D97-AF65-F5344CB8AC3E}">
        <p14:creationId xmlns:p14="http://schemas.microsoft.com/office/powerpoint/2010/main" val="150098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30400" y="863600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 err="1"/>
              <a:t>Perkalian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Kartesian</a:t>
            </a:r>
            <a:r>
              <a:rPr lang="en-US" altLang="en-US" sz="2800" b="1" dirty="0"/>
              <a:t> (</a:t>
            </a:r>
            <a:r>
              <a:rPr lang="en-US" altLang="en-US" sz="2800" b="1" i="1" dirty="0" err="1"/>
              <a:t>cartesian</a:t>
            </a:r>
            <a:r>
              <a:rPr lang="en-US" altLang="en-US" sz="2800" b="1" i="1" dirty="0"/>
              <a:t> product</a:t>
            </a:r>
            <a:r>
              <a:rPr lang="en-US" altLang="en-US" sz="2800" b="1" dirty="0"/>
              <a:t>)</a:t>
            </a:r>
            <a:br>
              <a:rPr lang="en-US" altLang="en-US" sz="2800" b="1" dirty="0"/>
            </a:br>
            <a:endParaRPr lang="en-US" altLang="en-US" sz="2800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600200" y="1128713"/>
            <a:ext cx="8763000" cy="5294312"/>
          </a:xfrm>
        </p:spPr>
        <p:txBody>
          <a:bodyPr/>
          <a:lstStyle/>
          <a:p>
            <a:pPr algn="just"/>
            <a:r>
              <a:rPr lang="en-US" altLang="en-US" sz="2000" dirty="0" err="1"/>
              <a:t>Perkalian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Kartesian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B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elemennya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pasangan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berurutan</a:t>
            </a:r>
            <a:r>
              <a:rPr lang="en-US" altLang="en-US" sz="2000" dirty="0"/>
              <a:t> (</a:t>
            </a:r>
            <a:r>
              <a:rPr lang="en-US" altLang="en-US" sz="2000" i="1" dirty="0"/>
              <a:t>ordered pairs)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pertama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B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altLang="en-US" sz="1900" dirty="0"/>
          </a:p>
          <a:p>
            <a:pPr algn="just"/>
            <a:r>
              <a:rPr lang="en-US" altLang="en-US" sz="1900" dirty="0" err="1"/>
              <a:t>Notasi</a:t>
            </a:r>
            <a:r>
              <a:rPr lang="en-US" altLang="en-US" sz="1900" dirty="0"/>
              <a:t>: 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{(</a:t>
            </a:r>
            <a:r>
              <a:rPr lang="en-US" altLang="en-US" sz="1900" i="1" dirty="0"/>
              <a:t>a</a:t>
            </a:r>
            <a:r>
              <a:rPr lang="en-US" altLang="en-US" sz="1900" dirty="0"/>
              <a:t>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 </a:t>
            </a:r>
            <a:r>
              <a:rPr lang="en-US" altLang="en-US" sz="1900" dirty="0">
                <a:sym typeface="Symbol" panose="05050102010706020507" pitchFamily="18" charset="2"/>
              </a:rPr>
              <a:t>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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dan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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}</a:t>
            </a:r>
          </a:p>
          <a:p>
            <a:pPr algn="just"/>
            <a:r>
              <a:rPr lang="en-US" altLang="en-US" sz="1800" dirty="0" err="1">
                <a:sym typeface="Symbol" panose="05050102010706020507" pitchFamily="18" charset="2"/>
              </a:rPr>
              <a:t>Kardinalitas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ym typeface="Symbol" panose="05050102010706020507" pitchFamily="18" charset="2"/>
              </a:rPr>
              <a:t>perkalian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ym typeface="Symbol" panose="05050102010706020507" pitchFamily="18" charset="2"/>
              </a:rPr>
              <a:t>kartesian</a:t>
            </a:r>
            <a:r>
              <a:rPr lang="en-US" altLang="en-US" sz="1800" dirty="0">
                <a:sym typeface="Symbol" panose="05050102010706020507" pitchFamily="18" charset="2"/>
              </a:rPr>
              <a:t> : </a:t>
            </a:r>
            <a:r>
              <a:rPr lang="en-US" altLang="en-US" sz="1800" i="1" dirty="0"/>
              <a:t>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</a:t>
            </a:r>
            <a:r>
              <a:rPr lang="en-US" altLang="en-US" sz="1800" dirty="0"/>
              <a:t> </a:t>
            </a:r>
            <a:r>
              <a:rPr lang="en-US" altLang="en-US" sz="1800" i="1" dirty="0"/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r>
              <a:rPr lang="en-US" altLang="en-US" sz="1800" dirty="0"/>
              <a:t> = 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r>
              <a:rPr lang="en-US" altLang="en-US" sz="1800" i="1" dirty="0"/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</a:t>
            </a:r>
            <a:r>
              <a:rPr lang="en-US" altLang="en-US" sz="1800" i="1" dirty="0"/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endParaRPr lang="en-US" altLang="en-US" sz="1900" dirty="0"/>
          </a:p>
          <a:p>
            <a:pPr algn="just">
              <a:buFont typeface="Georgia" panose="02040502050405020303" pitchFamily="18" charset="0"/>
              <a:buNone/>
            </a:pPr>
            <a:endParaRPr lang="en-US" altLang="en-US" sz="1900" dirty="0"/>
          </a:p>
          <a:p>
            <a:pPr algn="just"/>
            <a:r>
              <a:rPr lang="en-US" altLang="en-US" sz="1900" b="1" dirty="0" err="1"/>
              <a:t>Contoh</a:t>
            </a:r>
            <a:r>
              <a:rPr lang="en-US" altLang="en-US" sz="1900" b="1" dirty="0"/>
              <a:t> 20.</a:t>
            </a:r>
            <a:r>
              <a:rPr lang="en-US" altLang="en-US" sz="1900" dirty="0"/>
              <a:t> </a:t>
            </a:r>
          </a:p>
          <a:p>
            <a:pPr algn="just"/>
            <a:r>
              <a:rPr lang="en-US" altLang="en-US" sz="1900" dirty="0"/>
              <a:t>(</a:t>
            </a:r>
            <a:r>
              <a:rPr lang="en-US" altLang="en-US" sz="1900" dirty="0" err="1"/>
              <a:t>i</a:t>
            </a:r>
            <a:r>
              <a:rPr lang="en-US" altLang="en-US" sz="1900" dirty="0"/>
              <a:t>)   </a:t>
            </a:r>
            <a:r>
              <a:rPr lang="en-US" altLang="en-US" sz="1900" dirty="0" err="1"/>
              <a:t>Misalkan</a:t>
            </a:r>
            <a:r>
              <a:rPr lang="en-US" altLang="en-US" sz="1900" dirty="0"/>
              <a:t> </a:t>
            </a:r>
            <a:r>
              <a:rPr lang="en-US" altLang="en-US" sz="1900" i="1" dirty="0"/>
              <a:t>C</a:t>
            </a:r>
            <a:r>
              <a:rPr lang="en-US" altLang="en-US" sz="1900" dirty="0"/>
              <a:t> = { 1, 2, 3 },  </a:t>
            </a:r>
            <a:r>
              <a:rPr lang="en-US" altLang="en-US" sz="1900" dirty="0" err="1"/>
              <a:t>dan</a:t>
            </a:r>
            <a:r>
              <a:rPr lang="en-US" altLang="en-US" sz="1900" dirty="0"/>
              <a:t> </a:t>
            </a:r>
            <a:r>
              <a:rPr lang="en-US" altLang="en-US" sz="1900" i="1" dirty="0"/>
              <a:t>D</a:t>
            </a:r>
            <a:r>
              <a:rPr lang="en-US" altLang="en-US" sz="1900" dirty="0"/>
              <a:t> = { </a:t>
            </a:r>
            <a:r>
              <a:rPr lang="en-US" altLang="en-US" sz="1900" i="1" dirty="0"/>
              <a:t>a</a:t>
            </a:r>
            <a:r>
              <a:rPr lang="en-US" altLang="en-US" sz="1900" dirty="0"/>
              <a:t>, </a:t>
            </a:r>
            <a:r>
              <a:rPr lang="en-US" altLang="en-US" sz="1900" i="1" dirty="0"/>
              <a:t>b</a:t>
            </a:r>
            <a:r>
              <a:rPr lang="en-US" altLang="en-US" sz="1900" dirty="0"/>
              <a:t> }, </a:t>
            </a:r>
            <a:r>
              <a:rPr lang="en-US" altLang="en-US" sz="1900" dirty="0" err="1"/>
              <a:t>maka</a:t>
            </a:r>
            <a:r>
              <a:rPr lang="en-US" altLang="en-US" sz="1900" dirty="0"/>
              <a:t> </a:t>
            </a:r>
            <a:br>
              <a:rPr lang="en-US" altLang="en-US" sz="1900" dirty="0"/>
            </a:br>
            <a:r>
              <a:rPr lang="en-US" altLang="en-US" sz="1900" dirty="0"/>
              <a:t>      </a:t>
            </a:r>
            <a:r>
              <a:rPr lang="en-US" altLang="en-US" sz="1900" i="1" dirty="0"/>
              <a:t>C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D</a:t>
            </a:r>
            <a:r>
              <a:rPr lang="en-US" altLang="en-US" sz="1900" dirty="0"/>
              <a:t> = { (1, </a:t>
            </a:r>
            <a:r>
              <a:rPr lang="en-US" altLang="en-US" sz="1900" i="1" dirty="0"/>
              <a:t>a</a:t>
            </a:r>
            <a:r>
              <a:rPr lang="en-US" altLang="en-US" sz="1900" dirty="0"/>
              <a:t>), (1,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), (2, a), (2,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), (3, </a:t>
            </a:r>
            <a:r>
              <a:rPr lang="en-US" altLang="en-US" sz="1900" i="1" dirty="0"/>
              <a:t>a</a:t>
            </a:r>
            <a:r>
              <a:rPr lang="en-US" altLang="en-US" sz="1900" dirty="0"/>
              <a:t>), (3,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 }</a:t>
            </a:r>
          </a:p>
          <a:p>
            <a:pPr algn="just"/>
            <a:r>
              <a:rPr lang="en-US" altLang="en-US" sz="1900" dirty="0"/>
              <a:t>(ii)  </a:t>
            </a:r>
            <a:r>
              <a:rPr lang="en-US" altLang="en-US" sz="1900" dirty="0" err="1"/>
              <a:t>Misalkan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=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himpunan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semua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bilangan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riil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maka</a:t>
            </a:r>
            <a:r>
              <a:rPr lang="en-US" altLang="en-US" sz="1900" dirty="0"/>
              <a:t> </a:t>
            </a:r>
            <a:br>
              <a:rPr lang="en-US" altLang="en-US" sz="1900" dirty="0"/>
            </a:b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himpunan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semua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titik</a:t>
            </a:r>
            <a:r>
              <a:rPr lang="en-US" altLang="en-US" sz="1900" dirty="0"/>
              <a:t> di </a:t>
            </a:r>
            <a:r>
              <a:rPr lang="en-US" altLang="en-US" sz="1900" dirty="0" err="1"/>
              <a:t>bidang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datar</a:t>
            </a:r>
            <a:endParaRPr lang="en-US" altLang="en-US" sz="1900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altLang="en-US" sz="1900" dirty="0"/>
              <a:t> 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C3E255-7DAD-4596-ABCC-A82BA875E524}" type="slidenum">
              <a:rPr lang="en-US" altLang="en-US">
                <a:solidFill>
                  <a:srgbClr val="FFFFFF"/>
                </a:solidFill>
              </a:rPr>
              <a:pPr/>
              <a:t>18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006600" y="939800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 err="1"/>
              <a:t>Perkalian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Kartesian</a:t>
            </a:r>
            <a:r>
              <a:rPr lang="en-US" altLang="en-US" sz="2800" b="1" dirty="0"/>
              <a:t> (</a:t>
            </a:r>
            <a:r>
              <a:rPr lang="en-US" altLang="en-US" sz="2800" b="1" i="1" dirty="0" err="1"/>
              <a:t>cartesian</a:t>
            </a:r>
            <a:r>
              <a:rPr lang="en-US" altLang="en-US" sz="2800" b="1" i="1" dirty="0"/>
              <a:t> product</a:t>
            </a:r>
            <a:r>
              <a:rPr lang="en-US" altLang="en-US" sz="2800" b="1" dirty="0"/>
              <a:t>)</a:t>
            </a:r>
            <a:br>
              <a:rPr lang="en-US" altLang="en-US" sz="2800" b="1" dirty="0"/>
            </a:b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82688"/>
            <a:ext cx="8763000" cy="5294312"/>
          </a:xfrm>
        </p:spPr>
        <p:txBody>
          <a:bodyPr/>
          <a:lstStyle/>
          <a:p>
            <a:pPr>
              <a:defRPr/>
            </a:pPr>
            <a:r>
              <a:rPr lang="en-US" sz="1900" dirty="0" err="1"/>
              <a:t>Catatan</a:t>
            </a:r>
            <a:r>
              <a:rPr lang="en-US" sz="1900" dirty="0"/>
              <a:t>: 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Jika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himpunan</a:t>
            </a:r>
            <a:r>
              <a:rPr lang="en-US" sz="1900" dirty="0"/>
              <a:t> </a:t>
            </a:r>
            <a:r>
              <a:rPr lang="en-US" sz="1900" dirty="0" err="1"/>
              <a:t>berhingga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: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A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 .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B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.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Pasangan</a:t>
            </a:r>
            <a:r>
              <a:rPr lang="en-US" sz="1900" dirty="0"/>
              <a:t> </a:t>
            </a:r>
            <a:r>
              <a:rPr lang="en-US" sz="1900" dirty="0" err="1"/>
              <a:t>berurutan</a:t>
            </a:r>
            <a:r>
              <a:rPr lang="en-US" sz="1900" dirty="0"/>
              <a:t> (</a:t>
            </a:r>
            <a:r>
              <a:rPr lang="en-US" sz="1900" i="1" dirty="0"/>
              <a:t>a</a:t>
            </a:r>
            <a:r>
              <a:rPr lang="en-US" sz="1900" dirty="0"/>
              <a:t>, </a:t>
            </a:r>
            <a:r>
              <a:rPr lang="en-US" sz="1900" i="1" dirty="0"/>
              <a:t>b</a:t>
            </a:r>
            <a:r>
              <a:rPr lang="en-US" sz="1900" dirty="0"/>
              <a:t>) </a:t>
            </a:r>
            <a:r>
              <a:rPr lang="en-US" sz="1900" dirty="0" err="1"/>
              <a:t>berbeda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(</a:t>
            </a:r>
            <a:r>
              <a:rPr lang="en-US" sz="1900" i="1" dirty="0"/>
              <a:t>b</a:t>
            </a:r>
            <a:r>
              <a:rPr lang="en-US" sz="1900" dirty="0"/>
              <a:t>, </a:t>
            </a:r>
            <a:r>
              <a:rPr lang="en-US" sz="1900" i="1" dirty="0"/>
              <a:t>a</a:t>
            </a:r>
            <a:r>
              <a:rPr lang="en-US" sz="1900" dirty="0"/>
              <a:t>),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kata</a:t>
            </a:r>
            <a:r>
              <a:rPr lang="en-US" sz="1900" dirty="0"/>
              <a:t> lain (</a:t>
            </a:r>
            <a:r>
              <a:rPr lang="en-US" sz="1900" i="1" dirty="0"/>
              <a:t>a</a:t>
            </a:r>
            <a:r>
              <a:rPr lang="en-US" sz="1900" dirty="0"/>
              <a:t>, </a:t>
            </a:r>
            <a:r>
              <a:rPr lang="en-US" sz="1900" i="1" dirty="0"/>
              <a:t>b</a:t>
            </a:r>
            <a:r>
              <a:rPr lang="en-US" sz="1900" dirty="0"/>
              <a:t>)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(</a:t>
            </a:r>
            <a:r>
              <a:rPr lang="en-US" sz="1900" i="1" dirty="0"/>
              <a:t>b</a:t>
            </a:r>
            <a:r>
              <a:rPr lang="en-US" sz="1900" dirty="0"/>
              <a:t>, </a:t>
            </a:r>
            <a:r>
              <a:rPr lang="en-US" sz="1900" i="1" dirty="0"/>
              <a:t>a</a:t>
            </a:r>
            <a:r>
              <a:rPr lang="en-US" sz="1900" dirty="0"/>
              <a:t>).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Perkalian</a:t>
            </a:r>
            <a:r>
              <a:rPr lang="en-US" sz="1900" dirty="0"/>
              <a:t> </a:t>
            </a:r>
            <a:r>
              <a:rPr lang="en-US" sz="1900" dirty="0" err="1"/>
              <a:t>kartesian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komutatif</a:t>
            </a:r>
            <a:r>
              <a:rPr lang="en-US" sz="1900" dirty="0"/>
              <a:t>,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syarat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kosong</a:t>
            </a:r>
            <a:r>
              <a:rPr lang="en-US" sz="1900" dirty="0"/>
              <a:t>.</a:t>
            </a:r>
          </a:p>
          <a:p>
            <a:pPr marL="566737" indent="-457200">
              <a:buNone/>
              <a:defRPr/>
            </a:pPr>
            <a:r>
              <a:rPr lang="en-US" sz="1900" dirty="0"/>
              <a:t>	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Contoh</a:t>
            </a:r>
            <a:r>
              <a:rPr lang="en-US" sz="1900" dirty="0"/>
              <a:t> 20(</a:t>
            </a:r>
            <a:r>
              <a:rPr lang="en-US" sz="1900" dirty="0" err="1"/>
              <a:t>i</a:t>
            </a:r>
            <a:r>
              <a:rPr lang="en-US" sz="1900" dirty="0"/>
              <a:t>) </a:t>
            </a:r>
            <a:r>
              <a:rPr lang="en-US" sz="1900" dirty="0" err="1"/>
              <a:t>di</a:t>
            </a:r>
            <a:r>
              <a:rPr lang="en-US" sz="1900" dirty="0"/>
              <a:t> </a:t>
            </a:r>
            <a:r>
              <a:rPr lang="en-US" sz="1900" dirty="0" err="1"/>
              <a:t>atas</a:t>
            </a:r>
            <a:r>
              <a:rPr lang="en-US" sz="1900" dirty="0"/>
              <a:t>, </a:t>
            </a:r>
            <a:r>
              <a:rPr lang="en-US" sz="1900" i="1" dirty="0"/>
              <a:t>D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C</a:t>
            </a:r>
            <a:r>
              <a:rPr lang="en-US" sz="1900" dirty="0"/>
              <a:t> = {(</a:t>
            </a:r>
            <a:r>
              <a:rPr lang="en-US" sz="1900" i="1" dirty="0"/>
              <a:t>a</a:t>
            </a:r>
            <a:r>
              <a:rPr lang="en-US" sz="1900" dirty="0"/>
              <a:t>, 1), (</a:t>
            </a:r>
            <a:r>
              <a:rPr lang="en-US" sz="1900" i="1" dirty="0"/>
              <a:t>a</a:t>
            </a:r>
            <a:r>
              <a:rPr lang="en-US" sz="1900" dirty="0"/>
              <a:t>, 2), (</a:t>
            </a:r>
            <a:r>
              <a:rPr lang="en-US" sz="1900" i="1" dirty="0"/>
              <a:t>a</a:t>
            </a:r>
            <a:r>
              <a:rPr lang="en-US" sz="1900" dirty="0"/>
              <a:t>, 3), (</a:t>
            </a:r>
            <a:r>
              <a:rPr lang="en-US" sz="1900" i="1" dirty="0"/>
              <a:t>b</a:t>
            </a:r>
            <a:r>
              <a:rPr lang="en-US" sz="1900" dirty="0"/>
              <a:t>, 1), (</a:t>
            </a:r>
            <a:r>
              <a:rPr lang="en-US" sz="1900" i="1" dirty="0"/>
              <a:t>b</a:t>
            </a:r>
            <a:r>
              <a:rPr lang="en-US" sz="1900" dirty="0"/>
              <a:t>, 2), (</a:t>
            </a:r>
            <a:r>
              <a:rPr lang="en-US" sz="1900" i="1" dirty="0"/>
              <a:t>b</a:t>
            </a:r>
            <a:r>
              <a:rPr lang="en-US" sz="1900" dirty="0"/>
              <a:t>, 3) }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</a:t>
            </a:r>
            <a:r>
              <a:rPr lang="en-US" sz="1900" i="1" dirty="0"/>
              <a:t>C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D</a:t>
            </a:r>
            <a:r>
              <a:rPr lang="en-US" sz="1900" dirty="0"/>
              <a:t>.</a:t>
            </a:r>
          </a:p>
          <a:p>
            <a:pPr marL="566737" indent="-457200">
              <a:buFont typeface="+mj-lt"/>
              <a:buAutoNum type="arabicPeriod" startAt="4"/>
              <a:defRPr/>
            </a:pPr>
            <a:r>
              <a:rPr lang="en-US" sz="1900" dirty="0"/>
              <a:t> </a:t>
            </a:r>
            <a:r>
              <a:rPr lang="en-US" sz="1900" dirty="0" err="1"/>
              <a:t>Jika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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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=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=  </a:t>
            </a:r>
            <a:r>
              <a:rPr lang="en-US" sz="1900" dirty="0">
                <a:sym typeface="Symbol"/>
              </a:rPr>
              <a:t></a:t>
            </a:r>
            <a:endParaRPr lang="en-US" sz="1900" dirty="0"/>
          </a:p>
          <a:p>
            <a:pPr>
              <a:defRPr/>
            </a:pPr>
            <a:endParaRPr lang="en-US" sz="19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87EA14-B91A-45F5-B99E-9F695DEA7EAF}" type="slidenum">
              <a:rPr lang="en-US" altLang="en-US">
                <a:solidFill>
                  <a:srgbClr val="FFFFFF"/>
                </a:solidFill>
              </a:rPr>
              <a:pPr/>
              <a:t>19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6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2243138" y="512763"/>
            <a:ext cx="7726362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/>
              <a:t>Himpunan (1)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2279650" y="1196976"/>
            <a:ext cx="7931150" cy="5376863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 err="1">
                <a:sym typeface="Wingdings" pitchFamily="2" charset="2"/>
              </a:rPr>
              <a:t>kumpulan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objek</a:t>
            </a:r>
            <a:r>
              <a:rPr lang="en-US" sz="1800" dirty="0">
                <a:sym typeface="Wingdings" pitchFamily="2" charset="2"/>
              </a:rPr>
              <a:t> – </a:t>
            </a:r>
            <a:r>
              <a:rPr lang="en-US" sz="1800" dirty="0" err="1">
                <a:sym typeface="Wingdings" pitchFamily="2" charset="2"/>
              </a:rPr>
              <a:t>objek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berbeda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1800" dirty="0" err="1">
                <a:sym typeface="Wingdings" pitchFamily="2" charset="2"/>
              </a:rPr>
              <a:t>Objek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didalam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himpunan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disebut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elemen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unsur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atau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anggota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1800" dirty="0" err="1">
                <a:sym typeface="Wingdings" pitchFamily="2" charset="2"/>
              </a:rPr>
              <a:t>Penyajian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himpunan</a:t>
            </a:r>
            <a:r>
              <a:rPr lang="en-US" sz="1800" dirty="0">
                <a:sym typeface="Wingdings" pitchFamily="2" charset="2"/>
              </a:rPr>
              <a:t> :</a:t>
            </a:r>
          </a:p>
          <a:p>
            <a:pPr marL="365760" lvl="1" indent="0">
              <a:lnSpc>
                <a:spcPct val="150000"/>
              </a:lnSpc>
              <a:buNone/>
              <a:defRPr/>
            </a:pPr>
            <a:r>
              <a:rPr lang="en-US" sz="1800" b="1" dirty="0">
                <a:sym typeface="Wingdings" pitchFamily="2" charset="2"/>
              </a:rPr>
              <a:t>1.  </a:t>
            </a:r>
            <a:r>
              <a:rPr lang="en-US" sz="1800" b="1" dirty="0" err="1">
                <a:sym typeface="Wingdings" pitchFamily="2" charset="2"/>
              </a:rPr>
              <a:t>Enumerasi</a:t>
            </a:r>
            <a:r>
              <a:rPr lang="en-US" sz="1800" dirty="0">
                <a:sym typeface="Wingdings" pitchFamily="2" charset="2"/>
              </a:rPr>
              <a:t> ( </a:t>
            </a:r>
            <a:r>
              <a:rPr lang="en-US" sz="1800" dirty="0" err="1">
                <a:sym typeface="Wingdings" pitchFamily="2" charset="2"/>
              </a:rPr>
              <a:t>menyebutkan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semua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anggota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himpunan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ada</a:t>
            </a:r>
            <a:r>
              <a:rPr lang="en-US" sz="1800" dirty="0">
                <a:sym typeface="Wingdings" pitchFamily="2" charset="2"/>
              </a:rPr>
              <a:t>)</a:t>
            </a:r>
          </a:p>
          <a:p>
            <a:pPr marL="365760" lvl="1" indent="0">
              <a:lnSpc>
                <a:spcPct val="150000"/>
              </a:lnSpc>
              <a:buNone/>
              <a:defRPr/>
            </a:pPr>
            <a:r>
              <a:rPr lang="en-US" sz="1800" dirty="0">
                <a:sym typeface="Wingdings" pitchFamily="2" charset="2"/>
              </a:rPr>
              <a:t>      </a:t>
            </a:r>
            <a:r>
              <a:rPr lang="en-US" sz="1800" dirty="0" err="1">
                <a:sym typeface="Wingdings" pitchFamily="2" charset="2"/>
              </a:rPr>
              <a:t>contoh</a:t>
            </a:r>
            <a:r>
              <a:rPr lang="en-US" sz="1800" dirty="0">
                <a:sym typeface="Wingdings" pitchFamily="2" charset="2"/>
              </a:rPr>
              <a:t> 1 : A = {1,2,3,4}; B = {2,4,6,8}</a:t>
            </a:r>
          </a:p>
          <a:p>
            <a:pPr marL="693738" lvl="1" indent="-328613">
              <a:lnSpc>
                <a:spcPct val="150000"/>
              </a:lnSpc>
              <a:buNone/>
              <a:defRPr/>
            </a:pPr>
            <a:r>
              <a:rPr lang="en-US" sz="1800" b="1" dirty="0">
                <a:sym typeface="Wingdings" pitchFamily="2" charset="2"/>
              </a:rPr>
              <a:t>2.  </a:t>
            </a:r>
            <a:r>
              <a:rPr lang="en-US" sz="1800" b="1" dirty="0" err="1">
                <a:sym typeface="Wingdings" pitchFamily="2" charset="2"/>
              </a:rPr>
              <a:t>Simbol</a:t>
            </a:r>
            <a:r>
              <a:rPr lang="en-US" sz="1800" b="1" dirty="0">
                <a:sym typeface="Wingdings" pitchFamily="2" charset="2"/>
              </a:rPr>
              <a:t> – </a:t>
            </a:r>
            <a:r>
              <a:rPr lang="en-US" sz="1800" b="1" dirty="0" err="1">
                <a:sym typeface="Wingdings" pitchFamily="2" charset="2"/>
              </a:rPr>
              <a:t>simbol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baku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 err="1">
                <a:sym typeface="Wingdings" pitchFamily="2" charset="2"/>
              </a:rPr>
              <a:t>ditulis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dengan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menggunakan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huruf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kapital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dicetak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tebal</a:t>
            </a:r>
            <a:r>
              <a:rPr lang="en-US" sz="1800" dirty="0">
                <a:sym typeface="Wingdings" pitchFamily="2" charset="2"/>
              </a:rPr>
              <a:t>)</a:t>
            </a:r>
            <a:endParaRPr lang="en-US" sz="1800" b="1" dirty="0">
              <a:sym typeface="Wingdings" pitchFamily="2" charset="2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r>
              <a:rPr lang="en-US" sz="1800" dirty="0">
                <a:sym typeface="Wingdings" pitchFamily="2" charset="2"/>
              </a:rPr>
              <a:t>      </a:t>
            </a:r>
            <a:r>
              <a:rPr lang="en-US" sz="1800" dirty="0" err="1">
                <a:sym typeface="Wingdings" pitchFamily="2" charset="2"/>
              </a:rPr>
              <a:t>contoh</a:t>
            </a:r>
            <a:r>
              <a:rPr lang="en-US" sz="1800" dirty="0">
                <a:sym typeface="Wingdings" pitchFamily="2" charset="2"/>
              </a:rPr>
              <a:t> 2:     </a:t>
            </a:r>
            <a:r>
              <a:rPr lang="en-US" sz="1800" b="1" dirty="0">
                <a:sym typeface="Wingdings" pitchFamily="2" charset="2"/>
              </a:rPr>
              <a:t>N</a:t>
            </a:r>
            <a:r>
              <a:rPr lang="en-US" sz="1800" dirty="0">
                <a:sym typeface="Wingdings" pitchFamily="2" charset="2"/>
              </a:rPr>
              <a:t> = </a:t>
            </a:r>
            <a:r>
              <a:rPr lang="en-US" sz="1800" dirty="0" err="1">
                <a:sym typeface="Wingdings" pitchFamily="2" charset="2"/>
              </a:rPr>
              <a:t>himpunan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bilangan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asli</a:t>
            </a:r>
            <a:r>
              <a:rPr lang="en-US" sz="1800" dirty="0">
                <a:sym typeface="Wingdings" pitchFamily="2" charset="2"/>
              </a:rPr>
              <a:t> = {1,2,…}</a:t>
            </a:r>
          </a:p>
          <a:p>
            <a:pPr marL="365760" lvl="1" indent="0">
              <a:lnSpc>
                <a:spcPct val="150000"/>
              </a:lnSpc>
              <a:buNone/>
              <a:defRPr/>
            </a:pPr>
            <a:r>
              <a:rPr lang="en-US" sz="1800" dirty="0">
                <a:sym typeface="Wingdings" pitchFamily="2" charset="2"/>
              </a:rPr>
              <a:t>		</a:t>
            </a:r>
            <a:r>
              <a:rPr lang="en-US" sz="1800" b="1" dirty="0">
                <a:sym typeface="Wingdings" pitchFamily="2" charset="2"/>
              </a:rPr>
              <a:t>P  =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himpunan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bilangan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bulat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positif</a:t>
            </a:r>
            <a:r>
              <a:rPr lang="en-US" sz="1800" dirty="0">
                <a:sym typeface="Wingdings" pitchFamily="2" charset="2"/>
              </a:rPr>
              <a:t> ={1,2,3,…}</a:t>
            </a:r>
          </a:p>
          <a:p>
            <a:pPr marL="109537" indent="0">
              <a:lnSpc>
                <a:spcPct val="150000"/>
              </a:lnSpc>
              <a:buNone/>
              <a:defRPr/>
            </a:pPr>
            <a:r>
              <a:rPr lang="en-US" sz="1800" b="1" dirty="0">
                <a:sym typeface="Wingdings" pitchFamily="2" charset="2"/>
              </a:rPr>
              <a:t>		</a:t>
            </a:r>
            <a:r>
              <a:rPr lang="en-US" sz="1800" b="1" dirty="0"/>
              <a:t>Z </a:t>
            </a:r>
            <a:r>
              <a:rPr lang="en-US" sz="1800" dirty="0"/>
              <a:t>= 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 =  { ..., -2, -1, 0, 1, 2, ... }</a:t>
            </a:r>
          </a:p>
          <a:p>
            <a:pPr marL="1833563" indent="0">
              <a:lnSpc>
                <a:spcPct val="150000"/>
              </a:lnSpc>
              <a:buNone/>
              <a:defRPr/>
            </a:pPr>
            <a:r>
              <a:rPr lang="en-US" sz="1800" b="1" dirty="0"/>
              <a:t>Q </a:t>
            </a:r>
            <a:r>
              <a:rPr lang="en-US" sz="1800" dirty="0"/>
              <a:t>= 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rasional</a:t>
            </a:r>
            <a:endParaRPr lang="en-US" sz="1800" dirty="0"/>
          </a:p>
          <a:p>
            <a:pPr marL="1833563" indent="0">
              <a:lnSpc>
                <a:spcPct val="150000"/>
              </a:lnSpc>
              <a:buNone/>
              <a:defRPr/>
            </a:pPr>
            <a:r>
              <a:rPr lang="en-US" sz="1800" b="1" dirty="0"/>
              <a:t>R </a:t>
            </a:r>
            <a:r>
              <a:rPr lang="en-US" sz="1800" dirty="0"/>
              <a:t>= 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riil</a:t>
            </a:r>
            <a:endParaRPr lang="en-US" sz="1800" dirty="0"/>
          </a:p>
          <a:p>
            <a:pPr marL="1833563" indent="0">
              <a:lnSpc>
                <a:spcPct val="150000"/>
              </a:lnSpc>
              <a:buNone/>
              <a:defRPr/>
            </a:pPr>
            <a:r>
              <a:rPr lang="en-US" sz="1800" b="1" dirty="0"/>
              <a:t>C </a:t>
            </a:r>
            <a:r>
              <a:rPr lang="en-US" sz="1800" dirty="0"/>
              <a:t>= 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kompleks</a:t>
            </a:r>
            <a:endParaRPr lang="en-US" sz="1800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4E6473-CA1E-42BC-A060-F2B5320F63F4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6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057400" y="1081088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u="sng" dirty="0" err="1"/>
              <a:t>Perkalian</a:t>
            </a:r>
            <a:r>
              <a:rPr lang="en-US" altLang="en-US" sz="2800" b="1" u="sng" dirty="0"/>
              <a:t> </a:t>
            </a:r>
            <a:r>
              <a:rPr lang="en-US" altLang="en-US" sz="2800" b="1" u="sng" dirty="0" err="1"/>
              <a:t>Kartesian</a:t>
            </a:r>
            <a:r>
              <a:rPr lang="en-US" altLang="en-US" sz="2800" b="1" u="sng" dirty="0"/>
              <a:t> (</a:t>
            </a:r>
            <a:r>
              <a:rPr lang="en-US" altLang="en-US" sz="2800" b="1" i="1" u="sng" dirty="0" err="1"/>
              <a:t>cartesian</a:t>
            </a:r>
            <a:r>
              <a:rPr lang="en-US" altLang="en-US" sz="2800" b="1" i="1" u="sng" dirty="0"/>
              <a:t> product</a:t>
            </a:r>
            <a:r>
              <a:rPr lang="en-US" altLang="en-US" sz="2800" b="1" u="sng" dirty="0"/>
              <a:t>)</a:t>
            </a:r>
            <a:br>
              <a:rPr lang="en-US" altLang="en-US" sz="2800" b="1" u="sng" dirty="0"/>
            </a:br>
            <a:endParaRPr lang="en-US" altLang="en-US" sz="2800" u="sng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05000" y="1436688"/>
            <a:ext cx="8763000" cy="4506912"/>
          </a:xfrm>
        </p:spPr>
        <p:txBody>
          <a:bodyPr/>
          <a:lstStyle/>
          <a:p>
            <a:r>
              <a:rPr lang="en-US" altLang="en-US" sz="2000" i="1" dirty="0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makanan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s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soto</a:t>
            </a:r>
            <a:r>
              <a:rPr lang="en-US" altLang="en-US" sz="2000" dirty="0"/>
              <a:t>, </a:t>
            </a:r>
            <a:r>
              <a:rPr lang="en-US" altLang="en-US" sz="2000" i="1" dirty="0"/>
              <a:t>g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gado-gado</a:t>
            </a:r>
            <a:r>
              <a:rPr lang="en-US" altLang="en-US" sz="2000" dirty="0"/>
              <a:t>, 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goreng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m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mie</a:t>
            </a:r>
            <a:r>
              <a:rPr lang="en-US" altLang="en-US" sz="2000" dirty="0"/>
              <a:t> rebus }</a:t>
            </a:r>
            <a:endParaRPr lang="en-US" altLang="en-US" sz="2000" b="1" dirty="0"/>
          </a:p>
          <a:p>
            <a:r>
              <a:rPr lang="en-US" altLang="en-US" sz="2000" i="1" dirty="0"/>
              <a:t>B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coca-cola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teh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dawet</a:t>
            </a:r>
            <a:r>
              <a:rPr lang="en-US" altLang="en-US" sz="2000" dirty="0"/>
              <a:t> }</a:t>
            </a:r>
          </a:p>
          <a:p>
            <a:r>
              <a:rPr lang="en-US" altLang="en-US" sz="2000" dirty="0" err="1"/>
              <a:t>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banyak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kombinasi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disusun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?</a:t>
            </a:r>
          </a:p>
          <a:p>
            <a:r>
              <a:rPr lang="en-US" altLang="en-US" sz="2000" dirty="0" err="1"/>
              <a:t>Jawab</a:t>
            </a:r>
            <a:r>
              <a:rPr lang="en-US" altLang="en-US" sz="2000" dirty="0"/>
              <a:t>: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i="1" dirty="0"/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</a:t>
            </a:r>
            <a:r>
              <a:rPr lang="en-US" altLang="en-US" sz="2000" i="1" dirty="0"/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dirty="0"/>
              <a:t> = 4 </a:t>
            </a:r>
            <a:r>
              <a:rPr lang="en-US" altLang="en-US" sz="2000" dirty="0">
                <a:sym typeface="Symbol" panose="05050102010706020507" pitchFamily="18" charset="2"/>
              </a:rPr>
              <a:t></a:t>
            </a:r>
            <a:r>
              <a:rPr lang="en-US" altLang="en-US" sz="2000" dirty="0"/>
              <a:t> 3 = 12 </a:t>
            </a:r>
            <a:r>
              <a:rPr lang="en-US" altLang="en-US" sz="2000" dirty="0" err="1"/>
              <a:t>kombinasi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 {(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)}. </a:t>
            </a:r>
          </a:p>
          <a:p>
            <a:endParaRPr lang="en-US" altLang="en-US" sz="19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9101B9-EDCD-47A5-B197-E53FFE85F8EE}" type="slidenum">
              <a:rPr lang="en-US" altLang="en-US">
                <a:solidFill>
                  <a:srgbClr val="FFFFFF"/>
                </a:solidFill>
              </a:rPr>
              <a:pPr/>
              <a:t>20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5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81200" y="609601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484314"/>
            <a:ext cx="8328025" cy="4752975"/>
          </a:xfrm>
        </p:spPr>
        <p:txBody>
          <a:bodyPr>
            <a:normAutofit fontScale="92500" lnSpcReduction="10000"/>
          </a:bodyPr>
          <a:lstStyle/>
          <a:p>
            <a:pPr marL="107950" indent="0">
              <a:buNone/>
            </a:pPr>
            <a:r>
              <a:rPr lang="en-US" altLang="en-US" u="sng"/>
              <a:t>1. </a:t>
            </a:r>
            <a:r>
              <a:rPr lang="en-US" altLang="en-US" sz="1800" b="1" u="sng"/>
              <a:t>Pembuktian dengan menggunakan diagram Venn</a:t>
            </a:r>
            <a:endParaRPr lang="en-US" altLang="en-US" sz="1800" u="sng"/>
          </a:p>
          <a:p>
            <a:pPr marL="107950" indent="0" algn="just">
              <a:buNone/>
            </a:pPr>
            <a:r>
              <a:rPr lang="en-US" altLang="en-US" sz="1800" b="1"/>
              <a:t>Contoh 26.</a:t>
            </a:r>
            <a:r>
              <a:rPr lang="en-US" altLang="en-US" sz="1800"/>
              <a:t> Misalkan </a:t>
            </a:r>
            <a:r>
              <a:rPr lang="en-US" altLang="en-US" sz="1800" i="1"/>
              <a:t>A</a:t>
            </a:r>
            <a:r>
              <a:rPr lang="en-US" altLang="en-US" sz="1800"/>
              <a:t>, </a:t>
            </a:r>
            <a:r>
              <a:rPr lang="en-US" altLang="en-US" sz="1800" i="1"/>
              <a:t>B</a:t>
            </a:r>
            <a:r>
              <a:rPr lang="en-US" altLang="en-US" sz="1800"/>
              <a:t>, dan </a:t>
            </a:r>
            <a:r>
              <a:rPr lang="en-US" altLang="en-US" sz="1800" i="1"/>
              <a:t>C</a:t>
            </a:r>
            <a:r>
              <a:rPr lang="en-US" altLang="en-US" sz="1800"/>
              <a:t> adalah himpunan. Buktikan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dengan diagram Venn. </a:t>
            </a:r>
          </a:p>
          <a:p>
            <a:pPr marL="107950" indent="0" algn="just">
              <a:buNone/>
            </a:pPr>
            <a:r>
              <a:rPr lang="en-US" altLang="en-US" sz="1800" i="1"/>
              <a:t>Bukti:</a:t>
            </a: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r>
              <a:rPr lang="en-US" altLang="en-US" sz="1800" i="1"/>
              <a:t>                      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			 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	</a:t>
            </a:r>
          </a:p>
          <a:p>
            <a:pPr marL="107950" indent="0" algn="just">
              <a:buNone/>
            </a:pPr>
            <a:r>
              <a:rPr lang="en-US" altLang="en-US" sz="1800"/>
              <a:t>Kedua digaram Venn memberikan area arsiran yang sama. </a:t>
            </a:r>
          </a:p>
          <a:p>
            <a:pPr marL="107950" indent="0" algn="just">
              <a:buNone/>
            </a:pPr>
            <a:r>
              <a:rPr lang="en-US" altLang="en-US" sz="1800"/>
              <a:t>Terbukti bahwa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	</a:t>
            </a:r>
          </a:p>
          <a:p>
            <a:pPr marL="107950" indent="0" algn="just">
              <a:buNone/>
            </a:pPr>
            <a:r>
              <a:rPr lang="en-US" altLang="en-US" sz="1800"/>
              <a:t>Diagram Venn hanya dapat digunakan jika himpunan yang digambarkan tidak banyak jumlahnya. </a:t>
            </a:r>
          </a:p>
          <a:p>
            <a:pPr marL="107950" indent="0" algn="just">
              <a:buNone/>
            </a:pPr>
            <a:r>
              <a:rPr lang="en-US" altLang="en-US" sz="1800"/>
              <a:t>Metode ini </a:t>
            </a:r>
            <a:r>
              <a:rPr lang="en-US" altLang="en-US" sz="1800" i="1"/>
              <a:t>mengilustrasikan</a:t>
            </a:r>
            <a:r>
              <a:rPr lang="en-US" altLang="en-US" sz="1800"/>
              <a:t> ketimbang membuktikan fakta. Diagram Venn  tidak dianggap sebagai metode yang valid untuk pembuktian secara formal.  </a:t>
            </a:r>
          </a:p>
          <a:p>
            <a:pPr marL="107950" indent="0">
              <a:buNone/>
            </a:pPr>
            <a:endParaRPr lang="en-US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588BF7-EE64-4CB0-AC8D-34C6E5F83313}" type="slidenum">
              <a:rPr lang="en-US" altLang="en-US" sz="2000">
                <a:solidFill>
                  <a:srgbClr val="FFFFFF"/>
                </a:solidFill>
              </a:rPr>
              <a:pPr/>
              <a:t>21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6" y="2673350"/>
            <a:ext cx="197167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9" y="2636839"/>
            <a:ext cx="197167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1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8120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6083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341438"/>
            <a:ext cx="8569325" cy="5148262"/>
          </a:xfrm>
        </p:spPr>
        <p:txBody>
          <a:bodyPr>
            <a:normAutofit lnSpcReduction="10000"/>
          </a:bodyPr>
          <a:lstStyle/>
          <a:p>
            <a:pPr marL="107950" indent="0">
              <a:buNone/>
            </a:pPr>
            <a:r>
              <a:rPr lang="en-US" altLang="en-US" sz="1800" b="1" u="sng"/>
              <a:t>2. Pembuktikan dengan menggunakan tabel keanggotaan</a:t>
            </a:r>
            <a:endParaRPr lang="en-US" altLang="en-US" sz="1800" u="sng"/>
          </a:p>
          <a:p>
            <a:pPr marL="107950" indent="0">
              <a:buNone/>
            </a:pPr>
            <a:r>
              <a:rPr lang="en-US" altLang="en-US" sz="1800" b="1"/>
              <a:t> Contoh 27.</a:t>
            </a:r>
            <a:r>
              <a:rPr lang="en-US" altLang="en-US" sz="1800"/>
              <a:t> Misalkan </a:t>
            </a:r>
            <a:r>
              <a:rPr lang="en-US" altLang="en-US" sz="1800" i="1"/>
              <a:t>A</a:t>
            </a:r>
            <a:r>
              <a:rPr lang="en-US" altLang="en-US" sz="1800"/>
              <a:t>, </a:t>
            </a:r>
            <a:r>
              <a:rPr lang="en-US" altLang="en-US" sz="1800" i="1"/>
              <a:t>B</a:t>
            </a:r>
            <a:r>
              <a:rPr lang="en-US" altLang="en-US" sz="1800"/>
              <a:t>, dan </a:t>
            </a:r>
            <a:r>
              <a:rPr lang="en-US" altLang="en-US" sz="1800" i="1"/>
              <a:t>C</a:t>
            </a:r>
            <a:r>
              <a:rPr lang="en-US" altLang="en-US" sz="1800"/>
              <a:t> adalah himpunan. Buktikan bahwa :                   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 </a:t>
            </a:r>
          </a:p>
          <a:p>
            <a:pPr marL="107950" indent="0">
              <a:buNone/>
            </a:pPr>
            <a:r>
              <a:rPr lang="en-US" altLang="en-US" sz="1800"/>
              <a:t> </a:t>
            </a:r>
            <a:r>
              <a:rPr lang="en-US" altLang="en-US" sz="1800" i="1"/>
              <a:t>Bukti</a:t>
            </a:r>
            <a:r>
              <a:rPr lang="en-US" altLang="en-US" sz="1800"/>
              <a:t>:</a:t>
            </a:r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 algn="just">
              <a:buNone/>
            </a:pPr>
            <a:r>
              <a:rPr lang="en-US" altLang="en-US" sz="1800"/>
              <a:t>Karena kolom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dan kolom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sama, maka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</a:t>
            </a:r>
          </a:p>
          <a:p>
            <a:pPr marL="107950" indent="0">
              <a:buNone/>
            </a:pPr>
            <a:endParaRPr lang="en-US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5A1709-6134-4065-A8B6-5895A2D20284}" type="slidenum">
              <a:rPr lang="en-US" altLang="en-US" sz="2000">
                <a:solidFill>
                  <a:srgbClr val="FFFFFF"/>
                </a:solidFill>
              </a:rPr>
              <a:pPr/>
              <a:t>22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43251" y="2312988"/>
          <a:ext cx="6805613" cy="29876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2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32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(B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C)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B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(A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B)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(A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C)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4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02565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592DDD-BC1C-4C46-908E-E55BD7F98DAF}" type="slidenum">
              <a:rPr lang="en-US" altLang="en-US" sz="2000">
                <a:solidFill>
                  <a:srgbClr val="FFFFFF"/>
                </a:solidFill>
              </a:rPr>
              <a:pPr/>
              <a:t>23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1883532" y="1340768"/>
            <a:ext cx="8568952" cy="5148572"/>
          </a:xfrm>
          <a:blipFill rotWithShape="1">
            <a:blip r:embed="rId2" cstate="print"/>
            <a:stretch>
              <a:fillRect l="-213" t="-592" r="-647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872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4945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196976"/>
            <a:ext cx="8569325" cy="5292725"/>
          </a:xfrm>
        </p:spPr>
        <p:txBody>
          <a:bodyPr>
            <a:normAutofit fontScale="92500"/>
          </a:bodyPr>
          <a:lstStyle/>
          <a:p>
            <a:pPr marL="109537" indent="0">
              <a:buNone/>
              <a:defRPr/>
            </a:pPr>
            <a:r>
              <a:rPr lang="en-US" sz="1800" b="1" u="sng" dirty="0"/>
              <a:t>4. </a:t>
            </a:r>
            <a:r>
              <a:rPr lang="en-US" sz="1800" b="1" u="sng" dirty="0" err="1"/>
              <a:t>Pembuktian</a:t>
            </a:r>
            <a:r>
              <a:rPr lang="en-US" sz="1800" b="1" u="sng" dirty="0"/>
              <a:t> </a:t>
            </a:r>
            <a:r>
              <a:rPr lang="en-US" sz="1800" b="1" u="sng" dirty="0" err="1"/>
              <a:t>dengan</a:t>
            </a:r>
            <a:r>
              <a:rPr lang="en-US" sz="1800" b="1" u="sng" dirty="0"/>
              <a:t> </a:t>
            </a:r>
            <a:r>
              <a:rPr lang="en-US" sz="1800" b="1" u="sng" dirty="0" err="1"/>
              <a:t>menggunakan</a:t>
            </a:r>
            <a:r>
              <a:rPr lang="en-US" sz="1800" b="1" u="sng" dirty="0"/>
              <a:t> </a:t>
            </a:r>
            <a:r>
              <a:rPr lang="en-US" sz="1800" b="1" u="sng" dirty="0" err="1"/>
              <a:t>definisi</a:t>
            </a:r>
            <a:r>
              <a:rPr lang="en-US" sz="1800" b="1" u="sng" dirty="0"/>
              <a:t>  </a:t>
            </a:r>
          </a:p>
          <a:p>
            <a:pPr marL="109537" indent="0" algn="just">
              <a:buNone/>
              <a:defRPr/>
            </a:pPr>
            <a:endParaRPr lang="en-US" sz="1800" dirty="0"/>
          </a:p>
          <a:p>
            <a:pPr marL="288925" indent="-180975" algn="just">
              <a:defRPr/>
            </a:pP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membuktikan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yang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implikasi</a:t>
            </a:r>
            <a:r>
              <a:rPr lang="en-US" sz="1800" dirty="0"/>
              <a:t>.</a:t>
            </a:r>
          </a:p>
          <a:p>
            <a:pPr marL="288925" indent="-180975" algn="just">
              <a:defRPr/>
            </a:pPr>
            <a:r>
              <a:rPr lang="en-US" sz="1800" dirty="0" err="1"/>
              <a:t>Biasanya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implikasi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(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</a:t>
            </a:r>
            <a:r>
              <a:rPr lang="en-US" sz="1800" dirty="0"/>
              <a:t>).</a:t>
            </a:r>
          </a:p>
          <a:p>
            <a:pPr marL="109537" indent="0" algn="just">
              <a:buNone/>
              <a:defRPr/>
            </a:pPr>
            <a:r>
              <a:rPr lang="en-US" sz="1800" b="1" dirty="0"/>
              <a:t> 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. </a:t>
            </a:r>
            <a:r>
              <a:rPr lang="en-US" sz="1800" dirty="0"/>
              <a:t>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C. </a:t>
            </a:r>
            <a:r>
              <a:rPr lang="en-US" sz="1800" dirty="0" err="1"/>
              <a:t>Buktikan</a:t>
            </a:r>
            <a:r>
              <a:rPr lang="en-US" sz="1800" dirty="0"/>
              <a:t>!</a:t>
            </a:r>
          </a:p>
          <a:p>
            <a:pPr marL="109537" indent="0" algn="just">
              <a:buNone/>
              <a:defRPr/>
            </a:pPr>
            <a:r>
              <a:rPr lang="en-US" sz="1800" i="1" dirty="0" err="1"/>
              <a:t>Bukti</a:t>
            </a:r>
            <a:r>
              <a:rPr lang="en-US" sz="1800" dirty="0"/>
              <a:t>:</a:t>
            </a:r>
          </a:p>
          <a:p>
            <a:pPr marL="509587" indent="-400050" algn="just">
              <a:buFont typeface="+mj-lt"/>
              <a:buAutoNum type="romanUcPeriod"/>
              <a:defRPr/>
            </a:pPr>
            <a:r>
              <a:rPr lang="en-US" sz="1800" dirty="0"/>
              <a:t>Dari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,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Q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Q</a:t>
            </a:r>
            <a:r>
              <a:rPr lang="en-US" sz="1800" dirty="0"/>
              <a:t>.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C). </a:t>
            </a:r>
          </a:p>
          <a:p>
            <a:pPr marL="509587" indent="-400050" algn="just">
              <a:buFont typeface="+mj-lt"/>
              <a:buAutoNum type="romanUcPeriod"/>
              <a:defRPr/>
            </a:pPr>
            <a:r>
              <a:rPr lang="en-US" sz="1800" dirty="0"/>
              <a:t>Dari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gabungan</a:t>
            </a:r>
            <a:r>
              <a:rPr lang="en-US" sz="1800" dirty="0"/>
              <a:t> (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),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C.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dirty="0"/>
              <a:t>       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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dirty="0"/>
              <a:t>Dari (I) </a:t>
            </a:r>
            <a:r>
              <a:rPr lang="en-US" sz="1800" dirty="0" err="1"/>
              <a:t>dan</a:t>
            </a:r>
            <a:r>
              <a:rPr lang="en-US" sz="1800" dirty="0"/>
              <a:t> (II),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</a:t>
            </a:r>
            <a:r>
              <a:rPr lang="en-US" sz="1800" dirty="0"/>
              <a:t>x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C,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.  </a:t>
            </a:r>
          </a:p>
          <a:p>
            <a:pPr marL="109537" indent="0">
              <a:buNone/>
              <a:defRPr/>
            </a:pPr>
            <a:r>
              <a:rPr lang="en-US" sz="1800" dirty="0"/>
              <a:t>	</a:t>
            </a:r>
            <a:r>
              <a:rPr lang="en-US" dirty="0"/>
              <a:t>	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B2E97E-AFD7-411D-A645-52A89D082B59}" type="slidenum">
              <a:rPr lang="en-US" altLang="en-US" sz="2000">
                <a:solidFill>
                  <a:srgbClr val="FFFFFF"/>
                </a:solidFill>
              </a:rPr>
              <a:pPr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5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589616"/>
            <a:ext cx="8397875" cy="539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 err="1"/>
              <a:t>Prinsip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Inklusi-Eksklusi</a:t>
            </a:r>
            <a:endParaRPr lang="en-US" altLang="en-US" sz="3200" u="sng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9"/>
            <a:ext cx="8229600" cy="5183187"/>
          </a:xfrm>
        </p:spPr>
        <p:txBody>
          <a:bodyPr>
            <a:noAutofit/>
          </a:bodyPr>
          <a:lstStyle/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Inklusi-Eksklusi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.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dikurangi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irisannya</a:t>
            </a:r>
            <a:r>
              <a:rPr lang="en-US" sz="2000" dirty="0"/>
              <a:t>.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: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+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				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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+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2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				</a:t>
            </a:r>
            <a:endParaRPr lang="en-US" sz="2000" b="1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DF1CB3-F786-42DD-9F20-4A6BC117D32F}" type="slidenum">
              <a:rPr lang="en-US" altLang="en-US">
                <a:solidFill>
                  <a:srgbClr val="FFFFFF"/>
                </a:solidFill>
              </a:rPr>
              <a:pPr/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7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76250"/>
            <a:ext cx="8397875" cy="539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 err="1"/>
              <a:t>Contoh</a:t>
            </a:r>
            <a:r>
              <a:rPr lang="en-US" altLang="en-US" sz="3200" u="sng" dirty="0"/>
              <a:t>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52513"/>
            <a:ext cx="8229600" cy="5472112"/>
          </a:xfrm>
        </p:spPr>
        <p:txBody>
          <a:bodyPr>
            <a:noAutofit/>
          </a:bodyPr>
          <a:lstStyle/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U=100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B</a:t>
            </a:r>
            <a:r>
              <a:rPr lang="en-US" sz="1600" dirty="0"/>
              <a:t> =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5,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/>
              <a:t> = 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 </a:t>
            </a:r>
            <a:r>
              <a:rPr lang="en-US" sz="1600" dirty="0" err="1"/>
              <a:t>dan</a:t>
            </a:r>
            <a:r>
              <a:rPr lang="en-US" sz="1600" dirty="0"/>
              <a:t> 5 (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KPK – </a:t>
            </a:r>
            <a:r>
              <a:rPr lang="en-US" sz="1600" dirty="0" err="1"/>
              <a:t>Kelipatan</a:t>
            </a:r>
            <a:r>
              <a:rPr lang="en-US" sz="1600" dirty="0"/>
              <a:t>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Persekutuan </a:t>
            </a:r>
            <a:r>
              <a:rPr lang="en-US" sz="1600" dirty="0" err="1"/>
              <a:t>Terkecil</a:t>
            </a:r>
            <a:r>
              <a:rPr lang="en-US" sz="1600" dirty="0"/>
              <a:t> – </a:t>
            </a:r>
            <a:r>
              <a:rPr lang="en-US" sz="1600" dirty="0" err="1"/>
              <a:t>dari</a:t>
            </a:r>
            <a:r>
              <a:rPr lang="en-US" sz="1600" dirty="0"/>
              <a:t> 3 </a:t>
            </a:r>
            <a:r>
              <a:rPr lang="en-US" sz="1600" dirty="0" err="1"/>
              <a:t>dan</a:t>
            </a:r>
            <a:r>
              <a:rPr lang="en-US" sz="1600" dirty="0"/>
              <a:t> 5, </a:t>
            </a:r>
            <a:r>
              <a:rPr lang="en-US" sz="1600" dirty="0" err="1"/>
              <a:t>yaitu</a:t>
            </a:r>
            <a:r>
              <a:rPr lang="en-US" sz="1600" dirty="0"/>
              <a:t> 15),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 err="1"/>
              <a:t>Hitunglah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5?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yang </a:t>
            </a:r>
            <a:r>
              <a:rPr lang="en-US" sz="1600" dirty="0" err="1"/>
              <a:t>ditanyakan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. 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100/3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33, 	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100/5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20, 	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100/15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6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+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– 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33 + 20 – 6 = 47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Jadi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47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5.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			</a:t>
            </a:r>
            <a:endParaRPr lang="en-US" sz="1600" b="1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991EF1-54B6-4260-8101-13062F7934AB}" type="slidenum">
              <a:rPr lang="en-US" altLang="en-US">
                <a:solidFill>
                  <a:srgbClr val="FFFFFF"/>
                </a:solidFill>
              </a:rPr>
              <a:pPr/>
              <a:t>26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2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93738"/>
            <a:ext cx="8397875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Inklusi-Eksklusi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932362"/>
          </a:xfrm>
        </p:spPr>
        <p:txBody>
          <a:bodyPr>
            <a:normAutofit fontScale="85000" lnSpcReduction="20000"/>
          </a:bodyPr>
          <a:lstStyle/>
          <a:p>
            <a:pPr marL="109537" indent="0" algn="just">
              <a:lnSpc>
                <a:spcPct val="80000"/>
              </a:lnSpc>
              <a:spcBef>
                <a:spcPct val="20000"/>
              </a:spcBef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b="1" u="sng" dirty="0" err="1">
                <a:sym typeface="Symbol" pitchFamily="18" charset="2"/>
              </a:rPr>
              <a:t>Contoh</a:t>
            </a:r>
            <a:r>
              <a:rPr lang="en-US" sz="1800" b="1" u="sng" dirty="0">
                <a:sym typeface="Symbol" pitchFamily="18" charset="2"/>
              </a:rPr>
              <a:t>: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/>
              <a:t>Di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(</a:t>
            </a:r>
            <a:r>
              <a:rPr lang="en-US" sz="1800" dirty="0" err="1"/>
              <a:t>termasuk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), </a:t>
            </a: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4 </a:t>
            </a:r>
            <a:r>
              <a:rPr lang="en-US" sz="1800" dirty="0" err="1"/>
              <a:t>dan</a:t>
            </a:r>
            <a:r>
              <a:rPr lang="en-US" sz="1800" dirty="0"/>
              <a:t> 5 </a:t>
            </a:r>
            <a:r>
              <a:rPr lang="en-US" sz="1800" dirty="0" err="1"/>
              <a:t>atau</a:t>
            </a:r>
            <a:r>
              <a:rPr lang="en-US" sz="1800" dirty="0"/>
              <a:t> 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?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endParaRPr lang="en-US" sz="1800" dirty="0">
              <a:sym typeface="Symbol" pitchFamily="18" charset="2"/>
            </a:endParaRP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>
                <a:sym typeface="Symbol" pitchFamily="18" charset="2"/>
              </a:rPr>
              <a:t>Solusi</a:t>
            </a:r>
            <a:r>
              <a:rPr lang="en-US" sz="1800" dirty="0">
                <a:sym typeface="Symbol" pitchFamily="18" charset="2"/>
              </a:rPr>
              <a:t>: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/>
              <a:t>Misalkan</a:t>
            </a:r>
            <a:endParaRPr lang="en-US" sz="1800" dirty="0"/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U</a:t>
            </a:r>
            <a:r>
              <a:rPr lang="en-US" sz="1800" dirty="0"/>
              <a:t>={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600, 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termasuk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A </a:t>
            </a:r>
            <a:r>
              <a:rPr lang="en-US" sz="1800" dirty="0"/>
              <a:t>= {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i="1" dirty="0"/>
              <a:t>U </a:t>
            </a:r>
            <a:r>
              <a:rPr lang="en-US" sz="1800" dirty="0"/>
              <a:t>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4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B</a:t>
            </a:r>
            <a:r>
              <a:rPr lang="en-US" sz="1800" dirty="0"/>
              <a:t> = {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i="1" dirty="0"/>
              <a:t>U </a:t>
            </a:r>
            <a:r>
              <a:rPr lang="en-US" sz="1800" dirty="0"/>
              <a:t>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5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/>
              <a:t>Maka</a:t>
            </a:r>
            <a:endParaRPr lang="en-US" sz="1800" dirty="0"/>
          </a:p>
          <a:p>
            <a:pPr marL="109537" indent="0" algn="just">
              <a:lnSpc>
                <a:spcPct val="20000"/>
              </a:lnSpc>
              <a:buNone/>
              <a:tabLst>
                <a:tab pos="447675" algn="l"/>
                <a:tab pos="1792288" algn="l"/>
              </a:tabLst>
              <a:defRPr/>
            </a:pPr>
            <a:endParaRPr lang="en-US" sz="1800" dirty="0"/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U</a:t>
            </a:r>
            <a:r>
              <a:rPr lang="en-US" sz="1800" dirty="0">
                <a:sym typeface="Symbol" pitchFamily="18" charset="2"/>
              </a:rPr>
              <a:t>= 600-101 = 500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id-ID" sz="1800" i="1" dirty="0"/>
              <a:t>A</a:t>
            </a:r>
            <a:r>
              <a:rPr lang="en-US" sz="1800" dirty="0">
                <a:sym typeface="Symbol" pitchFamily="18" charset="2"/>
              </a:rPr>
              <a:t>= 500/4 = 125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B</a:t>
            </a:r>
            <a:r>
              <a:rPr lang="en-US" sz="1800" dirty="0">
                <a:sym typeface="Symbol" pitchFamily="18" charset="2"/>
              </a:rPr>
              <a:t>= 500/5 = 100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 pitchFamily="18" charset="2"/>
              </a:rPr>
              <a:t> </a:t>
            </a:r>
            <a:r>
              <a:rPr lang="en-US" sz="1800" dirty="0"/>
              <a:t> </a:t>
            </a:r>
            <a:r>
              <a:rPr lang="en-US" sz="1800" i="1" dirty="0">
                <a:sym typeface="Symbol" pitchFamily="18" charset="2"/>
              </a:rPr>
              <a:t>B</a:t>
            </a: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dirty="0"/>
              <a:t> = 500/20 = 25</a:t>
            </a:r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C0AF2A-A67A-422E-A6E7-1CC7D1951F6D}" type="slidenum">
              <a:rPr lang="en-US" altLang="en-US">
                <a:solidFill>
                  <a:srgbClr val="FFFFFF"/>
                </a:solidFill>
              </a:rPr>
              <a:pPr/>
              <a:t>27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376988" y="4184651"/>
            <a:ext cx="3211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2400">
                <a:sym typeface="Symbol" panose="05050102010706020507" pitchFamily="18" charset="2"/>
              </a:rPr>
              <a:t>Ditanyakan: </a:t>
            </a:r>
            <a:r>
              <a:rPr lang="en-US" altLang="en-US" sz="2400" i="1"/>
              <a:t>A</a:t>
            </a:r>
            <a:r>
              <a:rPr lang="en-US" altLang="en-US" sz="2400">
                <a:sym typeface="Symbol" panose="05050102010706020507" pitchFamily="18" charset="2"/>
              </a:rPr>
              <a:t> 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?</a:t>
            </a:r>
            <a:endParaRPr lang="en-US" alt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8256588" y="4149725"/>
            <a:ext cx="10080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7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6" y="679450"/>
            <a:ext cx="8397875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Inklusi-Eksklusi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9388"/>
            <a:ext cx="8229600" cy="4572000"/>
          </a:xfrm>
        </p:spPr>
        <p:txBody>
          <a:bodyPr>
            <a:normAutofit/>
          </a:bodyPr>
          <a:lstStyle/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	= </a:t>
            </a:r>
            <a:r>
              <a:rPr lang="id-ID" sz="2000" i="1" dirty="0"/>
              <a:t>A</a:t>
            </a:r>
            <a:r>
              <a:rPr lang="en-US" sz="2000" dirty="0">
                <a:sym typeface="Symbol" pitchFamily="18" charset="2"/>
              </a:rPr>
              <a:t> + 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2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</a:t>
            </a:r>
            <a:r>
              <a:rPr lang="en-US" sz="2000" dirty="0"/>
              <a:t>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</a:t>
            </a:r>
            <a:r>
              <a:rPr lang="en-US" sz="2000" dirty="0"/>
              <a:t>= 125 + 100 – 2</a:t>
            </a:r>
            <a:r>
              <a:rPr lang="en-US" sz="2000" dirty="0">
                <a:sym typeface="Symbol" pitchFamily="18" charset="2"/>
              </a:rPr>
              <a:t>25</a:t>
            </a:r>
            <a:r>
              <a:rPr lang="en-US" sz="2000" dirty="0"/>
              <a:t> 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/>
              <a:t>			= 175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792288" algn="l"/>
              </a:tabLst>
              <a:defRPr/>
            </a:pPr>
            <a:endParaRPr lang="en-US" sz="2000" dirty="0"/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	= </a:t>
            </a:r>
            <a:r>
              <a:rPr lang="en-US" sz="2000" i="1" dirty="0"/>
              <a:t>U</a:t>
            </a:r>
            <a:r>
              <a:rPr lang="en-US" sz="2000" dirty="0">
                <a:sym typeface="Symbol" pitchFamily="18" charset="2"/>
              </a:rPr>
              <a:t> – 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= 500 – 175 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= </a:t>
            </a:r>
            <a:r>
              <a:rPr lang="en-US" sz="2000" u="sng" dirty="0">
                <a:sym typeface="Symbol" pitchFamily="18" charset="2"/>
              </a:rPr>
              <a:t>325</a:t>
            </a:r>
            <a:endParaRPr lang="en-US" sz="2000" u="dbl" dirty="0"/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EE4AC6-0761-4267-A5BB-C9F366BFD865}" type="slidenum">
              <a:rPr lang="en-US" altLang="en-US">
                <a:solidFill>
                  <a:srgbClr val="FFFFFF"/>
                </a:solidFill>
              </a:rPr>
              <a:pPr/>
              <a:t>28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068638"/>
            <a:ext cx="3721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189163" y="3063875"/>
            <a:ext cx="912812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1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Prinsip</a:t>
            </a:r>
            <a:r>
              <a:rPr 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Inklusi-Eksklusi</a:t>
            </a:r>
            <a:endParaRPr lang="en-US" sz="3200" b="1" u="sng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6" y="1524000"/>
            <a:ext cx="8651875" cy="4643438"/>
          </a:xfrm>
        </p:spPr>
        <p:txBody>
          <a:bodyPr/>
          <a:lstStyle/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Prinsip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inklusi-ekslusi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untuk</a:t>
            </a:r>
            <a:r>
              <a:rPr lang="en-US" altLang="en-US" dirty="0">
                <a:latin typeface="Garamond" panose="02020404030301010803" pitchFamily="18" charset="0"/>
              </a:rPr>
              <a:t> 3 </a:t>
            </a:r>
            <a:r>
              <a:rPr lang="en-US" altLang="en-US" dirty="0" err="1">
                <a:latin typeface="Garamond" panose="02020404030301010803" pitchFamily="18" charset="0"/>
              </a:rPr>
              <a:t>buah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himpunan</a:t>
            </a:r>
            <a:r>
              <a:rPr lang="en-US" altLang="en-US" dirty="0">
                <a:latin typeface="Garamond" panose="02020404030301010803" pitchFamily="18" charset="0"/>
              </a:rPr>
              <a:t> A,B,C :</a:t>
            </a: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Misalkan</a:t>
            </a:r>
            <a:r>
              <a:rPr lang="en-US" altLang="en-US" dirty="0">
                <a:latin typeface="Garamond" panose="02020404030301010803" pitchFamily="18" charset="0"/>
              </a:rPr>
              <a:t> A</a:t>
            </a:r>
            <a:r>
              <a:rPr lang="en-US" altLang="en-US" baseline="-25000" dirty="0">
                <a:latin typeface="Garamond" panose="02020404030301010803" pitchFamily="18" charset="0"/>
              </a:rPr>
              <a:t>1</a:t>
            </a:r>
            <a:r>
              <a:rPr lang="en-US" altLang="en-US" dirty="0">
                <a:latin typeface="Garamond" panose="02020404030301010803" pitchFamily="18" charset="0"/>
              </a:rPr>
              <a:t>, A</a:t>
            </a:r>
            <a:r>
              <a:rPr lang="en-US" altLang="en-US" baseline="-25000" dirty="0">
                <a:latin typeface="Garamond" panose="02020404030301010803" pitchFamily="18" charset="0"/>
              </a:rPr>
              <a:t>2</a:t>
            </a:r>
            <a:r>
              <a:rPr lang="en-US" altLang="en-US" dirty="0">
                <a:latin typeface="Garamond" panose="02020404030301010803" pitchFamily="18" charset="0"/>
              </a:rPr>
              <a:t>, …, A</a:t>
            </a:r>
            <a:r>
              <a:rPr lang="en-US" altLang="en-US" baseline="-25000" dirty="0">
                <a:latin typeface="Garamond" panose="02020404030301010803" pitchFamily="18" charset="0"/>
              </a:rPr>
              <a:t>n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himpunan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hingga</a:t>
            </a:r>
            <a:r>
              <a:rPr lang="en-US" altLang="en-US" dirty="0">
                <a:latin typeface="Garamond" panose="02020404030301010803" pitchFamily="18" charset="0"/>
              </a:rPr>
              <a:t>.</a:t>
            </a:r>
          </a:p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Maka</a:t>
            </a: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b="1" dirty="0">
              <a:solidFill>
                <a:schemeClr val="folHlink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3575" y="4414839"/>
          <a:ext cx="83502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4813300" imgH="736600" progId="Equation.3">
                  <p:embed/>
                </p:oleObj>
              </mc:Choice>
              <mc:Fallback>
                <p:oleObj name="Equation" r:id="rId3" imgW="4813300" imgH="7366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414839"/>
                        <a:ext cx="83502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006600" y="2260601"/>
          <a:ext cx="822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4089400" imgH="254000" progId="Equation.DSMT4">
                  <p:embed/>
                </p:oleObj>
              </mc:Choice>
              <mc:Fallback>
                <p:oleObj name="Equation" r:id="rId5" imgW="4089400" imgH="254000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260601"/>
                        <a:ext cx="8229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8BDFF4-A021-48E3-9869-6E312414D350}" type="slidenum">
              <a:rPr lang="en-US" altLang="en-US">
                <a:solidFill>
                  <a:srgbClr val="FFFFFF"/>
                </a:solidFill>
              </a:rPr>
              <a:pPr/>
              <a:t>29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8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>
          <a:xfrm>
            <a:off x="2171700" y="512763"/>
            <a:ext cx="77978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/>
              <a:t>Himpunan(2)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1774826" y="1412876"/>
            <a:ext cx="8435975" cy="5160963"/>
          </a:xfrm>
        </p:spPr>
        <p:txBody>
          <a:bodyPr>
            <a:normAutofit/>
          </a:bodyPr>
          <a:lstStyle/>
          <a:p>
            <a:pPr marL="365760" lvl="1" indent="0">
              <a:buNone/>
              <a:defRPr/>
            </a:pPr>
            <a:r>
              <a:rPr lang="en-US" sz="1800" b="1" dirty="0">
                <a:sym typeface="Wingdings" pitchFamily="2" charset="2"/>
              </a:rPr>
              <a:t>3.  </a:t>
            </a:r>
            <a:r>
              <a:rPr lang="en-US" sz="1800" b="1" dirty="0" err="1">
                <a:sym typeface="Wingdings" pitchFamily="2" charset="2"/>
              </a:rPr>
              <a:t>Notasi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pembentuk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himpunan</a:t>
            </a:r>
            <a:endParaRPr lang="en-US" sz="1800" b="1" dirty="0">
              <a:sym typeface="Wingdings" pitchFamily="2" charset="2"/>
            </a:endParaRPr>
          </a:p>
          <a:p>
            <a:pPr marL="365760" lvl="1" indent="0">
              <a:buNone/>
              <a:defRPr/>
            </a:pPr>
            <a:endParaRPr lang="en-US" sz="1800" dirty="0"/>
          </a:p>
          <a:p>
            <a:pPr marL="365760" lvl="1" indent="0">
              <a:buNone/>
              <a:defRPr/>
            </a:pPr>
            <a:r>
              <a:rPr lang="en-US" sz="1800" b="1" dirty="0" err="1"/>
              <a:t>Notasi</a:t>
            </a:r>
            <a:r>
              <a:rPr lang="en-US" sz="1800" b="1" dirty="0"/>
              <a:t>: { </a:t>
            </a:r>
            <a:r>
              <a:rPr lang="en-US" sz="1800" b="1" i="1" dirty="0"/>
              <a:t>x</a:t>
            </a:r>
            <a:r>
              <a:rPr lang="en-US" sz="1800" b="1" dirty="0"/>
              <a:t> </a:t>
            </a:r>
            <a:r>
              <a:rPr lang="en-US" sz="1800" b="1" dirty="0">
                <a:sym typeface="Symbol"/>
              </a:rPr>
              <a:t></a:t>
            </a:r>
            <a:r>
              <a:rPr lang="en-US" sz="1800" b="1" dirty="0"/>
              <a:t> </a:t>
            </a:r>
            <a:r>
              <a:rPr lang="en-US" sz="1800" b="1" dirty="0" err="1"/>
              <a:t>syarat</a:t>
            </a:r>
            <a:r>
              <a:rPr lang="en-US" sz="1800" b="1" dirty="0"/>
              <a:t> yang </a:t>
            </a:r>
            <a:r>
              <a:rPr lang="en-US" sz="1800" b="1" dirty="0" err="1"/>
              <a:t>harus</a:t>
            </a:r>
            <a:r>
              <a:rPr lang="en-US" sz="1800" b="1" dirty="0"/>
              <a:t> </a:t>
            </a:r>
            <a:r>
              <a:rPr lang="en-US" sz="1800" b="1" dirty="0" err="1"/>
              <a:t>dipenuhi</a:t>
            </a:r>
            <a:r>
              <a:rPr lang="en-US" sz="1800" b="1" dirty="0"/>
              <a:t> </a:t>
            </a:r>
            <a:r>
              <a:rPr lang="en-US" sz="1800" b="1" dirty="0" err="1"/>
              <a:t>oleh</a:t>
            </a:r>
            <a:r>
              <a:rPr lang="en-US" sz="1800" b="1" dirty="0"/>
              <a:t> </a:t>
            </a:r>
            <a:r>
              <a:rPr lang="en-US" sz="1800" b="1" i="1" dirty="0"/>
              <a:t>x</a:t>
            </a:r>
            <a:r>
              <a:rPr lang="en-US" sz="1800" b="1" dirty="0"/>
              <a:t> }</a:t>
            </a:r>
          </a:p>
          <a:p>
            <a:pPr marL="365760" lvl="1" indent="0">
              <a:buNone/>
              <a:defRPr/>
            </a:pPr>
            <a:endParaRPr lang="en-US" sz="1800" b="1" dirty="0"/>
          </a:p>
          <a:p>
            <a:pPr marL="365760" lvl="1" indent="0">
              <a:buNone/>
              <a:defRPr/>
            </a:pPr>
            <a:r>
              <a:rPr lang="en-US" sz="1800" b="1" dirty="0" err="1"/>
              <a:t>Aturan</a:t>
            </a:r>
            <a:r>
              <a:rPr lang="en-US" sz="1800" b="1" dirty="0"/>
              <a:t>:</a:t>
            </a:r>
          </a:p>
          <a:p>
            <a:pPr marL="708660" lvl="1" indent="-34290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‘|’ </a:t>
            </a:r>
            <a:r>
              <a:rPr lang="en-US" sz="1800" dirty="0" err="1"/>
              <a:t>melambangkan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endParaRPr lang="en-US" sz="1800" dirty="0"/>
          </a:p>
          <a:p>
            <a:pPr marL="708660" lvl="1" indent="-34290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Tanda</a:t>
            </a:r>
            <a:r>
              <a:rPr lang="en-US" sz="1800" dirty="0"/>
              <a:t> ‘|’ </a:t>
            </a:r>
            <a:r>
              <a:rPr lang="en-US" sz="1800" dirty="0" err="1"/>
              <a:t>dibaca</a:t>
            </a:r>
            <a:r>
              <a:rPr lang="en-US" sz="1800" dirty="0"/>
              <a:t> </a:t>
            </a:r>
            <a:r>
              <a:rPr lang="en-US" sz="1800" i="1" dirty="0" err="1"/>
              <a:t>dimana</a:t>
            </a:r>
            <a:r>
              <a:rPr lang="en-US" sz="1800" i="1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 err="1"/>
              <a:t>sedemikian</a:t>
            </a:r>
            <a:r>
              <a:rPr lang="en-US" sz="1800" i="1" dirty="0"/>
              <a:t> </a:t>
            </a:r>
            <a:r>
              <a:rPr lang="en-US" sz="1800" i="1" dirty="0" err="1"/>
              <a:t>hingga</a:t>
            </a:r>
            <a:endParaRPr lang="en-US" sz="1800" i="1" dirty="0"/>
          </a:p>
          <a:p>
            <a:pPr marL="708660" lvl="1" indent="-34290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’|’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syarat</a:t>
            </a:r>
            <a:r>
              <a:rPr lang="en-US" sz="1800" dirty="0"/>
              <a:t> </a:t>
            </a:r>
            <a:r>
              <a:rPr lang="en-US" sz="1800" dirty="0" err="1"/>
              <a:t>keanggotaan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endParaRPr lang="en-US" sz="1800" dirty="0"/>
          </a:p>
          <a:p>
            <a:pPr marL="708660" lvl="1" indent="-34290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‘,’  </a:t>
            </a:r>
            <a:r>
              <a:rPr lang="en-US" sz="1800" dirty="0" err="1"/>
              <a:t>didalam</a:t>
            </a:r>
            <a:r>
              <a:rPr lang="en-US" sz="1800" dirty="0"/>
              <a:t> </a:t>
            </a:r>
            <a:r>
              <a:rPr lang="en-US" sz="1800" dirty="0" err="1"/>
              <a:t>syarat</a:t>
            </a:r>
            <a:r>
              <a:rPr lang="en-US" sz="1800" dirty="0"/>
              <a:t> </a:t>
            </a:r>
            <a:r>
              <a:rPr lang="en-US" sz="1800" dirty="0" err="1"/>
              <a:t>kenaggotaan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i="1" dirty="0" err="1"/>
              <a:t>dan</a:t>
            </a:r>
            <a:endParaRPr lang="en-US" sz="1800" dirty="0"/>
          </a:p>
          <a:p>
            <a:pPr marL="365760" lvl="1" indent="0">
              <a:buNone/>
              <a:defRPr/>
            </a:pPr>
            <a:r>
              <a:rPr lang="en-US" sz="1800" b="1" dirty="0"/>
              <a:t>	</a:t>
            </a:r>
          </a:p>
          <a:p>
            <a:pPr marL="365760" lvl="1" indent="0">
              <a:buNone/>
              <a:defRPr/>
            </a:pPr>
            <a:r>
              <a:rPr lang="en-US" sz="1800" dirty="0" err="1"/>
              <a:t>contoh</a:t>
            </a:r>
            <a:r>
              <a:rPr lang="en-US" sz="1800" dirty="0"/>
              <a:t> 3: 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yang 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5</a:t>
            </a:r>
          </a:p>
          <a:p>
            <a:pPr marL="698500" indent="0">
              <a:buNone/>
              <a:defRPr/>
            </a:pPr>
            <a:r>
              <a:rPr lang="en-US" sz="1800" i="1" dirty="0"/>
              <a:t>            A</a:t>
            </a:r>
            <a:r>
              <a:rPr lang="en-US" sz="1800" dirty="0"/>
              <a:t> =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 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 5}</a:t>
            </a:r>
          </a:p>
          <a:p>
            <a:pPr marL="698500" indent="0">
              <a:buNone/>
              <a:defRPr/>
            </a:pPr>
            <a:r>
              <a:rPr lang="en-US" sz="1800" dirty="0"/>
              <a:t>	</a:t>
            </a:r>
            <a:r>
              <a:rPr lang="en-US" sz="1800" b="1" dirty="0"/>
              <a:t>       </a:t>
            </a:r>
            <a:r>
              <a:rPr lang="en-US" sz="1800" b="1" u="sng" dirty="0" err="1"/>
              <a:t>atau</a:t>
            </a:r>
            <a:r>
              <a:rPr lang="en-US" sz="1800" b="1" dirty="0"/>
              <a:t>   </a:t>
            </a:r>
            <a:r>
              <a:rPr lang="en-US" sz="1800" i="1" dirty="0"/>
              <a:t>A</a:t>
            </a:r>
            <a:r>
              <a:rPr lang="en-US" sz="1800" dirty="0"/>
              <a:t>  = 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      P</a:t>
            </a:r>
            <a:r>
              <a:rPr lang="en-US" sz="1800" dirty="0"/>
              <a:t>, </a:t>
            </a:r>
            <a:r>
              <a:rPr lang="en-US" sz="1800" i="1" dirty="0"/>
              <a:t>x</a:t>
            </a:r>
            <a:r>
              <a:rPr lang="en-US" sz="1800" dirty="0"/>
              <a:t> &lt; 5 }  yang </a:t>
            </a:r>
            <a:r>
              <a:rPr lang="en-US" sz="1800" dirty="0" err="1"/>
              <a:t>ekivalen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{1, 2, 3, 4}</a:t>
            </a:r>
          </a:p>
          <a:p>
            <a:pPr marL="403225" lvl="1" indent="0">
              <a:buClr>
                <a:srgbClr val="A04DA3"/>
              </a:buClr>
              <a:buNone/>
              <a:defRPr/>
            </a:pPr>
            <a:r>
              <a:rPr lang="en-US" sz="1800" dirty="0" err="1"/>
              <a:t>contoh</a:t>
            </a:r>
            <a:r>
              <a:rPr lang="en-US" sz="1800" dirty="0"/>
              <a:t> 4: </a:t>
            </a:r>
            <a:r>
              <a:rPr lang="en-US" sz="1800" i="1" dirty="0"/>
              <a:t>M</a:t>
            </a:r>
            <a:r>
              <a:rPr lang="en-US" sz="1800" dirty="0"/>
              <a:t> =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IF2151}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/>
              <a:t>            </a:t>
            </a:r>
            <a:endParaRPr lang="en-US" sz="2000" dirty="0"/>
          </a:p>
          <a:p>
            <a:pPr marL="365760" lvl="1" indent="0">
              <a:buNone/>
              <a:defRPr/>
            </a:pPr>
            <a:endParaRPr lang="en-US" sz="1800" dirty="0">
              <a:cs typeface="Tahoma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BF5D8C-D279-45F7-9057-29D463E1BEC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5056189" y="4926014"/>
          <a:ext cx="2000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6725" imgH="126725" progId="Equation.DSMT4">
                  <p:embed/>
                </p:oleObj>
              </mc:Choice>
              <mc:Fallback>
                <p:oleObj name="Equation" r:id="rId4" imgW="126725" imgH="126725" progId="Equation.DSMT4">
                  <p:embed/>
                  <p:pic>
                    <p:nvPicPr>
                      <p:cNvPr id="122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9" y="4926014"/>
                        <a:ext cx="2000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74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Prinsip</a:t>
            </a:r>
            <a:r>
              <a:rPr 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Inklusi-Eksklusi</a:t>
            </a:r>
            <a:endParaRPr lang="en-US" sz="3200" b="1" u="sng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524001"/>
            <a:ext cx="8382000" cy="4530725"/>
          </a:xfrm>
        </p:spPr>
        <p:txBody>
          <a:bodyPr/>
          <a:lstStyle/>
          <a:p>
            <a:pPr>
              <a:buNone/>
              <a:tabLst>
                <a:tab pos="2968625" algn="l"/>
              </a:tabLst>
            </a:pPr>
            <a:endParaRPr lang="en-US" altLang="en-US" b="1">
              <a:solidFill>
                <a:schemeClr val="folHlink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100264" y="1430338"/>
            <a:ext cx="8110537" cy="4970462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 err="1">
                <a:latin typeface="Garamond" pitchFamily="18" charset="0"/>
                <a:sym typeface="Symbol" pitchFamily="18" charset="2"/>
              </a:rPr>
              <a:t>Carilah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banyaknya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anggota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dari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|A  B  C  D|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jika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50,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dua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30,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tiga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10, </a:t>
            </a:r>
            <a:r>
              <a:rPr lang="en-US" sz="2000" dirty="0" err="1">
                <a:latin typeface="Garamond" pitchFamily="18" charset="0"/>
              </a:rPr>
              <a:t>dan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keempat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2.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endParaRPr lang="en-US" sz="2000" dirty="0">
              <a:latin typeface="Garamond" pitchFamily="18" charset="0"/>
            </a:endParaRP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b="1" dirty="0" err="1">
                <a:solidFill>
                  <a:schemeClr val="hlink"/>
                </a:solidFill>
                <a:latin typeface="Garamond" pitchFamily="18" charset="0"/>
              </a:rPr>
              <a:t>Solusi</a:t>
            </a:r>
            <a:r>
              <a:rPr lang="en-US" sz="2000" b="1" dirty="0">
                <a:solidFill>
                  <a:schemeClr val="hlink"/>
                </a:solidFill>
                <a:latin typeface="Garamond" pitchFamily="18" charset="0"/>
              </a:rPr>
              <a:t>.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>
                <a:latin typeface="Garamond" pitchFamily="18" charset="0"/>
                <a:sym typeface="Symbol" pitchFamily="18" charset="2"/>
              </a:rPr>
              <a:t>|ABCD|=|A| + |B| + |C| + |D| - |AB| - 							|AC| - |AD| - |BC| - |BD|- 							|CD| + |ABC|+ |ABD|+ 						|ACD|+ |BCD| - 								|A  B  C  D|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>
                <a:latin typeface="Garamond" pitchFamily="18" charset="0"/>
                <a:sym typeface="Symbol" pitchFamily="18" charset="2"/>
              </a:rPr>
              <a:t>					=		4 . 50 – 6 . 30 + 4 . 10 – 2 = 58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FA7C1-93A3-4C22-A830-33A70AA3F9B3}" type="slidenum">
              <a:rPr lang="en-US" altLang="en-US">
                <a:solidFill>
                  <a:srgbClr val="FFFFFF"/>
                </a:solidFill>
              </a:rPr>
              <a:pPr/>
              <a:t>30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9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r>
              <a:rPr lang="en-US" altLang="en-US"/>
              <a:t>TUGAS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1338" y="1225550"/>
            <a:ext cx="8399462" cy="5327650"/>
          </a:xfrm>
        </p:spPr>
        <p:txBody>
          <a:bodyPr/>
          <a:lstStyle/>
          <a:p>
            <a:pPr marL="623887" indent="-51435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Misalkan</a:t>
            </a:r>
            <a:r>
              <a:rPr lang="en-US" sz="1800" dirty="0"/>
              <a:t> 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Periksa</a:t>
            </a:r>
            <a:r>
              <a:rPr lang="en-US" sz="1800" dirty="0"/>
              <a:t> </a:t>
            </a:r>
            <a:r>
              <a:rPr lang="en-US" sz="1800" dirty="0" err="1"/>
              <a:t>apakan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,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seharusnya</a:t>
            </a:r>
            <a:r>
              <a:rPr lang="en-US" sz="1800" dirty="0"/>
              <a:t>:</a:t>
            </a:r>
          </a:p>
          <a:p>
            <a:pPr marL="623887" indent="-514350">
              <a:buNone/>
              <a:defRPr/>
            </a:pPr>
            <a:r>
              <a:rPr lang="en-US" sz="1800" dirty="0"/>
              <a:t>	a.  </a:t>
            </a:r>
          </a:p>
          <a:p>
            <a:pPr marL="623887" indent="-514350">
              <a:buNone/>
              <a:defRPr/>
            </a:pPr>
            <a:r>
              <a:rPr lang="en-US" sz="1800" dirty="0"/>
              <a:t>	b.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r>
              <a:rPr lang="sv-SE" sz="1800" dirty="0"/>
              <a:t>Dalam suatu survey pada 60 orang, didapat bahwa 25 orang membaca majalah Tempo, 26 orang membaca majalah Gatra dan 26 orang membaca majalah Intisari. Juga terdapat 9 orang yang membaca majalah Tempo dan Intisari, 11 orang membaca majalah Tempo dan Gatra, 8 orang membaca Gatra dan Intisari, serta 8 orang tidak membaca majalah satupun. Tentukan jumlah orang yang membaca ketiga majalah tersebut?. Tentukan juga jumlah orang yang benar- benar membaca satu majalah?.</a:t>
            </a:r>
            <a:r>
              <a:rPr lang="en-US" sz="1800" dirty="0"/>
              <a:t> 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r>
              <a:rPr lang="en-US" sz="1800" dirty="0" err="1"/>
              <a:t>Buktikan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hukum-hukum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Misalkan</a:t>
            </a:r>
            <a:r>
              <a:rPr lang="en-US" sz="1800" dirty="0"/>
              <a:t> A </a:t>
            </a:r>
            <a:r>
              <a:rPr lang="en-US" sz="1800" dirty="0" err="1"/>
              <a:t>dan</a:t>
            </a:r>
            <a:r>
              <a:rPr lang="en-US" sz="1800" dirty="0"/>
              <a:t> B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Buktikan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endParaRPr lang="en-US" sz="1800" dirty="0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F95AD1-E971-4430-B327-C8A8BD76E224}" type="slidenum">
              <a:rPr lang="en-US" altLang="en-US">
                <a:solidFill>
                  <a:srgbClr val="FFFFFF"/>
                </a:solidFill>
              </a:rPr>
              <a:pPr/>
              <a:t>31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2927350" y="1808164"/>
          <a:ext cx="973138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876300" imgH="203200" progId="Equation.DSMT4">
                  <p:embed/>
                </p:oleObj>
              </mc:Choice>
              <mc:Fallback>
                <p:oleObj name="Equation" r:id="rId3" imgW="876300" imgH="203200" progId="Equation.DSMT4">
                  <p:embed/>
                  <p:pic>
                    <p:nvPicPr>
                      <p:cNvPr id="593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808164"/>
                        <a:ext cx="973138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3"/>
          <p:cNvGraphicFramePr>
            <a:graphicFrameLocks noChangeAspect="1"/>
          </p:cNvGraphicFramePr>
          <p:nvPr/>
        </p:nvGraphicFramePr>
        <p:xfrm>
          <a:off x="2927351" y="2097089"/>
          <a:ext cx="9001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593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097089"/>
                        <a:ext cx="900113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4"/>
          <p:cNvGraphicFramePr>
            <a:graphicFrameLocks noChangeAspect="1"/>
          </p:cNvGraphicFramePr>
          <p:nvPr/>
        </p:nvGraphicFramePr>
        <p:xfrm>
          <a:off x="5483225" y="5338764"/>
          <a:ext cx="2197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1409088" imgH="241195" progId="Equation.DSMT4">
                  <p:embed/>
                </p:oleObj>
              </mc:Choice>
              <mc:Fallback>
                <p:oleObj name="Equation" r:id="rId7" imgW="1409088" imgH="241195" progId="Equation.DSMT4">
                  <p:embed/>
                  <p:pic>
                    <p:nvPicPr>
                      <p:cNvPr id="593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5338764"/>
                        <a:ext cx="21971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76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55800" y="476251"/>
            <a:ext cx="8229600" cy="6699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Tugas: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7851" y="1268413"/>
            <a:ext cx="8569325" cy="4862512"/>
          </a:xfrm>
        </p:spPr>
        <p:txBody>
          <a:bodyPr/>
          <a:lstStyle/>
          <a:p>
            <a:pPr marL="452437" indent="-342900" algn="just">
              <a:buFont typeface="+mj-lt"/>
              <a:buAutoNum type="arabicPeriod" startAt="4"/>
              <a:defRPr/>
            </a:pP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115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, 71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56 </a:t>
            </a:r>
            <a:r>
              <a:rPr lang="en-US" sz="1800" dirty="0" err="1"/>
              <a:t>Geometri</a:t>
            </a:r>
            <a:r>
              <a:rPr lang="en-US" sz="1800" dirty="0"/>
              <a:t>. Di </a:t>
            </a:r>
            <a:r>
              <a:rPr lang="en-US" sz="1800" dirty="0" err="1"/>
              <a:t>antaranya</a:t>
            </a:r>
            <a:r>
              <a:rPr lang="en-US" sz="1800" dirty="0"/>
              <a:t>, 25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14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Geometri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9 orang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Geometri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196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</a:t>
            </a:r>
            <a:r>
              <a:rPr lang="en-US" sz="1800" dirty="0" err="1"/>
              <a:t>berapa</a:t>
            </a:r>
            <a:r>
              <a:rPr lang="en-US" sz="1800" dirty="0"/>
              <a:t> orang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sekaligus</a:t>
            </a:r>
            <a:r>
              <a:rPr lang="en-US" sz="1800" dirty="0"/>
              <a:t>?</a:t>
            </a:r>
          </a:p>
          <a:p>
            <a:pPr marL="452437" indent="-342900" algn="just">
              <a:buFont typeface="+mj-lt"/>
              <a:buAutoNum type="arabicPeriod" startAt="4"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angket</a:t>
            </a:r>
            <a:r>
              <a:rPr lang="en-US" sz="1800" dirty="0"/>
              <a:t> yang </a:t>
            </a:r>
            <a:r>
              <a:rPr lang="en-US" sz="1800" dirty="0" err="1"/>
              <a:t>diikuti</a:t>
            </a:r>
            <a:r>
              <a:rPr lang="en-US" sz="1800" dirty="0"/>
              <a:t> 40 </a:t>
            </a:r>
            <a:r>
              <a:rPr lang="en-US" sz="1800" dirty="0" err="1"/>
              <a:t>pelajar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32 orang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i="1" dirty="0"/>
              <a:t>Internet</a:t>
            </a:r>
            <a:r>
              <a:rPr lang="en-US" sz="1800" dirty="0"/>
              <a:t> </a:t>
            </a:r>
            <a:r>
              <a:rPr lang="en-US" sz="1800" i="1" dirty="0"/>
              <a:t>Explorer</a:t>
            </a:r>
            <a:r>
              <a:rPr lang="en-US" sz="1800" dirty="0"/>
              <a:t>, 18 orang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i="1" dirty="0"/>
              <a:t>Mozilla</a:t>
            </a:r>
            <a:r>
              <a:rPr lang="en-US" sz="1800" dirty="0"/>
              <a:t> </a:t>
            </a:r>
            <a:r>
              <a:rPr lang="en-US" sz="1800" i="1" dirty="0"/>
              <a:t>Firefox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2 orang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. </a:t>
            </a:r>
          </a:p>
          <a:p>
            <a:pPr marL="747713" indent="-290513">
              <a:lnSpc>
                <a:spcPct val="80000"/>
              </a:lnSpc>
              <a:spcBef>
                <a:spcPct val="20000"/>
              </a:spcBef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 err="1"/>
              <a:t>Tentukanlah</a:t>
            </a:r>
            <a:r>
              <a:rPr lang="en-US" sz="1800" dirty="0"/>
              <a:t>:</a:t>
            </a:r>
          </a:p>
          <a:p>
            <a:pPr marL="747713" indent="-290513" algn="just">
              <a:lnSpc>
                <a:spcPct val="80000"/>
              </a:lnSpc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a) 	</a:t>
            </a:r>
            <a:r>
              <a:rPr lang="en-US" sz="1800" dirty="0" err="1">
                <a:sym typeface="Symbol" pitchFamily="18" charset="2"/>
              </a:rPr>
              <a:t>Jumlah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pelajar</a:t>
            </a:r>
            <a:r>
              <a:rPr lang="en-US" sz="1800" dirty="0">
                <a:sym typeface="Symbol" pitchFamily="18" charset="2"/>
              </a:rPr>
              <a:t> yang </a:t>
            </a:r>
            <a:r>
              <a:rPr lang="en-US" sz="1800" dirty="0" err="1">
                <a:sym typeface="Symbol" pitchFamily="18" charset="2"/>
              </a:rPr>
              <a:t>menyukai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Internet Explorer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atau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i="1" dirty="0">
                <a:sym typeface="Symbol" pitchFamily="18" charset="2"/>
              </a:rPr>
              <a:t>Mozilla Firefox</a:t>
            </a:r>
            <a:r>
              <a:rPr lang="en-US" sz="1800" dirty="0">
                <a:sym typeface="Symbol" pitchFamily="18" charset="2"/>
              </a:rPr>
              <a:t>.</a:t>
            </a:r>
            <a:endParaRPr lang="en-US" sz="1800" i="1" dirty="0">
              <a:sym typeface="Symbol" pitchFamily="18" charset="2"/>
            </a:endParaRPr>
          </a:p>
          <a:p>
            <a:pPr marL="747713" indent="-290513" algn="just">
              <a:lnSpc>
                <a:spcPct val="80000"/>
              </a:lnSpc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b) 	</a:t>
            </a:r>
            <a:r>
              <a:rPr lang="en-US" sz="1800" dirty="0" err="1">
                <a:sym typeface="Symbol" pitchFamily="18" charset="2"/>
              </a:rPr>
              <a:t>Jumlah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pelajar</a:t>
            </a:r>
            <a:r>
              <a:rPr lang="en-US" sz="1800" dirty="0">
                <a:sym typeface="Symbol" pitchFamily="18" charset="2"/>
              </a:rPr>
              <a:t> yang </a:t>
            </a:r>
            <a:r>
              <a:rPr lang="en-US" sz="1800" dirty="0" err="1">
                <a:sym typeface="Symbol" pitchFamily="18" charset="2"/>
              </a:rPr>
              <a:t>menyukai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Internet Explorer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atau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i="1" dirty="0">
                <a:sym typeface="Symbol" pitchFamily="18" charset="2"/>
              </a:rPr>
              <a:t>Mozilla Firefox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 err="1">
                <a:sym typeface="Symbol" pitchFamily="18" charset="2"/>
              </a:rPr>
              <a:t>tetapi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tidak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keduanya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47675" algn="l"/>
                <a:tab pos="1792288" algn="l"/>
              </a:tabLst>
              <a:defRPr/>
            </a:pPr>
            <a:endParaRPr lang="en-US" sz="2000" dirty="0">
              <a:sym typeface="Symbol" pitchFamily="18" charset="2"/>
            </a:endParaRPr>
          </a:p>
          <a:p>
            <a:pPr marL="109537" indent="0" algn="just">
              <a:buNone/>
              <a:defRPr/>
            </a:pPr>
            <a:r>
              <a:rPr lang="en-US" sz="1800" b="1" dirty="0">
                <a:solidFill>
                  <a:schemeClr val="folHlink"/>
                </a:solidFill>
                <a:latin typeface="+mj-lt"/>
                <a:sym typeface="Symbol" pitchFamily="18" charset="2"/>
              </a:rPr>
              <a:t>	</a:t>
            </a:r>
          </a:p>
          <a:p>
            <a:pPr marL="109537" indent="0">
              <a:buNone/>
              <a:defRPr/>
            </a:pPr>
            <a:endParaRPr lang="en-US" dirty="0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EA300D-CE85-4C7D-A731-CB97E15C008E}" type="slidenum">
              <a:rPr lang="en-US" altLang="en-US">
                <a:solidFill>
                  <a:srgbClr val="FFFFFF"/>
                </a:solidFill>
              </a:rPr>
              <a:pPr/>
              <a:t>32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12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>
          <a:xfrm>
            <a:off x="2171700" y="800101"/>
            <a:ext cx="7797800" cy="468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u="sng"/>
              <a:t>Himpunan Saling Lepas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1981200" y="1400176"/>
            <a:ext cx="8229600" cy="472916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lepas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pPr eaLnBrk="1" hangingPunct="1">
              <a:defRPr/>
            </a:pPr>
            <a:r>
              <a:rPr lang="en-US" sz="1800" dirty="0" err="1"/>
              <a:t>Notasi</a:t>
            </a:r>
            <a:r>
              <a:rPr lang="en-US" sz="1800" dirty="0"/>
              <a:t> : A // B</a:t>
            </a:r>
          </a:p>
          <a:p>
            <a:pPr eaLnBrk="1" hangingPunct="1">
              <a:defRPr/>
            </a:pPr>
            <a:r>
              <a:rPr lang="en-US" sz="1800" dirty="0"/>
              <a:t>Diagram Venn: </a:t>
            </a:r>
          </a:p>
          <a:p>
            <a:pPr eaLnBrk="1" hangingPunct="1"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marL="109537" indent="0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err="1"/>
              <a:t>Contoh</a:t>
            </a:r>
            <a:r>
              <a:rPr lang="en-US" sz="1800" dirty="0"/>
              <a:t> 11: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dirty="0" err="1">
                <a:sym typeface="Symbol" pitchFamily="18" charset="2"/>
              </a:rPr>
              <a:t>JIka</a:t>
            </a:r>
            <a:r>
              <a:rPr lang="en-US" sz="1800" dirty="0">
                <a:sym typeface="Symbol" pitchFamily="18" charset="2"/>
              </a:rPr>
              <a:t> A = {1,3,5,7} </a:t>
            </a:r>
            <a:r>
              <a:rPr lang="en-US" sz="1800" dirty="0" err="1">
                <a:sym typeface="Symbol" pitchFamily="18" charset="2"/>
              </a:rPr>
              <a:t>dan</a:t>
            </a:r>
            <a:r>
              <a:rPr lang="en-US" sz="1800" dirty="0">
                <a:sym typeface="Symbol" pitchFamily="18" charset="2"/>
              </a:rPr>
              <a:t> B = {</a:t>
            </a:r>
            <a:r>
              <a:rPr lang="en-US" sz="1800" dirty="0" err="1">
                <a:sym typeface="Symbol" pitchFamily="18" charset="2"/>
              </a:rPr>
              <a:t>a,b,c,d</a:t>
            </a:r>
            <a:r>
              <a:rPr lang="en-US" sz="1800" dirty="0">
                <a:sym typeface="Symbol" pitchFamily="18" charset="2"/>
              </a:rPr>
              <a:t>}, </a:t>
            </a:r>
            <a:r>
              <a:rPr lang="en-US" sz="1800" dirty="0" err="1">
                <a:sym typeface="Symbol" pitchFamily="18" charset="2"/>
              </a:rPr>
              <a:t>maka</a:t>
            </a:r>
            <a:r>
              <a:rPr lang="en-US" sz="1800" dirty="0">
                <a:sym typeface="Symbol" pitchFamily="18" charset="2"/>
              </a:rPr>
              <a:t> A//B</a:t>
            </a:r>
            <a:endParaRPr lang="en-US" sz="18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85EC86-D815-4CE3-992C-F2BBC276FE2E}" type="slidenum">
              <a:rPr lang="en-US" altLang="en-US">
                <a:solidFill>
                  <a:srgbClr val="FFFFFF"/>
                </a:solidFill>
              </a:rPr>
              <a:pPr/>
              <a:t>33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365376"/>
            <a:ext cx="32623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2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title"/>
          </p:nvPr>
        </p:nvSpPr>
        <p:spPr>
          <a:xfrm>
            <a:off x="1981200" y="8731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Kuasa</a:t>
            </a:r>
            <a:endParaRPr lang="en-US" altLang="en-US" dirty="0"/>
          </a:p>
        </p:txBody>
      </p:sp>
      <p:sp>
        <p:nvSpPr>
          <p:cNvPr id="12301" name="Rectangle 13"/>
          <p:cNvSpPr>
            <a:spLocks noGrp="1" noChangeArrowheads="1"/>
          </p:cNvSpPr>
          <p:nvPr>
            <p:ph idx="1"/>
          </p:nvPr>
        </p:nvSpPr>
        <p:spPr>
          <a:xfrm>
            <a:off x="1981200" y="1592264"/>
            <a:ext cx="8229600" cy="44656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(power set)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yang </a:t>
            </a:r>
            <a:r>
              <a:rPr lang="en-US" sz="1800" dirty="0" err="1"/>
              <a:t>elemennya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A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Notasi</a:t>
            </a:r>
            <a:r>
              <a:rPr lang="en-US" sz="1800" dirty="0"/>
              <a:t> : P(A) </a:t>
            </a:r>
            <a:r>
              <a:rPr lang="en-US" sz="1800" dirty="0" err="1"/>
              <a:t>atau</a:t>
            </a:r>
            <a:r>
              <a:rPr lang="en-US" sz="1800" dirty="0"/>
              <a:t> 2</a:t>
            </a:r>
            <a:r>
              <a:rPr lang="en-US" sz="1800" baseline="30000" dirty="0"/>
              <a:t>A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r>
              <a:rPr lang="en-US" sz="1800" i="1" dirty="0"/>
              <a:t>m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endParaRPr lang="en-US" sz="1800" baseline="30000" dirty="0"/>
          </a:p>
          <a:p>
            <a:pPr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 12. </a:t>
            </a:r>
            <a:endParaRPr lang="en-US" sz="1800" dirty="0"/>
          </a:p>
          <a:p>
            <a:pPr marL="344488" indent="0">
              <a:buNone/>
              <a:defRPr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1, 2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 , { 1 }, { 2 }, { 1, 2 }}		             </a:t>
            </a:r>
          </a:p>
          <a:p>
            <a:pPr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 13.</a:t>
            </a:r>
            <a:endParaRPr lang="en-US" sz="1800" dirty="0"/>
          </a:p>
          <a:p>
            <a:pPr marL="403225" indent="0">
              <a:buNone/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({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}) =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,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}}.	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800FAD-AF6A-4D23-8BF6-6F84B9A53A08}" type="slidenum">
              <a:rPr lang="en-US" altLang="en-US">
                <a:solidFill>
                  <a:srgbClr val="FFFFFF"/>
                </a:solidFill>
              </a:rPr>
              <a:pPr/>
              <a:t>34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657850" y="3209926"/>
          <a:ext cx="584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90417" imgH="190417" progId="Equation.DSMT4">
                  <p:embed/>
                </p:oleObj>
              </mc:Choice>
              <mc:Fallback>
                <p:oleObj name="Equation" r:id="rId4" imgW="190417" imgH="190417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209926"/>
                        <a:ext cx="5842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72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417513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(1)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1992314" y="1600201"/>
            <a:ext cx="8218487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Irisan </a:t>
            </a:r>
            <a:r>
              <a:rPr lang="en-US" altLang="en-US" sz="2000" i="1"/>
              <a:t>(intersection)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Irisan dari himpunan A dan B adalah sebuah himpunan yang setiap elemennya dari himpunan A dan 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Notasi : A </a:t>
            </a:r>
            <a:r>
              <a:rPr lang="en-US" altLang="en-US" sz="2000">
                <a:sym typeface="Symbol" panose="05050102010706020507" pitchFamily="18" charset="2"/>
              </a:rPr>
              <a:t> B = {x|x </a:t>
            </a:r>
            <a:r>
              <a:rPr lang="ru-RU" altLang="en-US" sz="2000">
                <a:cs typeface="Tahoma" panose="020B0604030504040204" pitchFamily="34" charset="0"/>
                <a:sym typeface="Symbol" panose="05050102010706020507" pitchFamily="18" charset="2"/>
              </a:rPr>
              <a:t>є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 A dan </a:t>
            </a:r>
            <a:r>
              <a:rPr lang="en-US" altLang="en-US" sz="2000">
                <a:sym typeface="Symbol" panose="05050102010706020507" pitchFamily="18" charset="2"/>
              </a:rPr>
              <a:t>x </a:t>
            </a:r>
            <a:r>
              <a:rPr lang="ru-RU" altLang="en-US" sz="2000">
                <a:cs typeface="Tahoma" panose="020B0604030504040204" pitchFamily="34" charset="0"/>
                <a:sym typeface="Symbol" panose="05050102010706020507" pitchFamily="18" charset="2"/>
              </a:rPr>
              <a:t>є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 B}</a:t>
            </a:r>
            <a:endParaRPr lang="ru-RU" altLang="en-US" sz="200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6A8C35-72AD-42DB-BB28-155DC7F295B7}" type="slidenum">
              <a:rPr lang="en-US" altLang="en-US">
                <a:solidFill>
                  <a:srgbClr val="FFFFFF"/>
                </a:solidFill>
              </a:rPr>
              <a:pPr/>
              <a:t>35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072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284538"/>
            <a:ext cx="3141662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6002338" y="3305176"/>
            <a:ext cx="3708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Contoh :</a:t>
            </a:r>
          </a:p>
          <a:p>
            <a:r>
              <a:rPr lang="en-US" altLang="en-US" sz="2000"/>
              <a:t>Jika </a:t>
            </a:r>
            <a:r>
              <a:rPr lang="en-US" altLang="en-US" sz="2000" i="1"/>
              <a:t>A</a:t>
            </a:r>
            <a:r>
              <a:rPr lang="en-US" altLang="en-US" sz="2000"/>
              <a:t> = {2, 4, 6, 8, 10} dan </a:t>
            </a:r>
            <a:r>
              <a:rPr lang="en-US" altLang="en-US" sz="2000" i="1"/>
              <a:t>B</a:t>
            </a:r>
            <a:r>
              <a:rPr lang="en-US" altLang="en-US" sz="2000"/>
              <a:t> = {4, 10, 14, 18}, </a:t>
            </a:r>
          </a:p>
          <a:p>
            <a:r>
              <a:rPr lang="en-US" altLang="en-US" sz="2000"/>
              <a:t>  maka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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{4, 10}</a:t>
            </a:r>
          </a:p>
          <a:p>
            <a:pPr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99066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927100"/>
            <a:ext cx="8229600" cy="4143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(2)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736725"/>
            <a:ext cx="8229600" cy="2376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Gabungan </a:t>
            </a:r>
            <a:r>
              <a:rPr lang="en-US" altLang="en-US" sz="2000" i="1"/>
              <a:t>(union)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Gabungan dari himpunan A dan B adalah himpunan yang setiap anggotanya merupakan anggota himpunan A dan 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Notasi :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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</a:t>
            </a:r>
            <a:r>
              <a:rPr lang="en-US" altLang="en-US" sz="2000"/>
              <a:t>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A</a:t>
            </a:r>
            <a:r>
              <a:rPr lang="en-US" altLang="en-US" sz="2000"/>
              <a:t> atau 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}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8B3C2C-03A9-42CC-AAA1-B82536E1D8B6}" type="slidenum">
              <a:rPr lang="en-US" altLang="en-US">
                <a:solidFill>
                  <a:srgbClr val="FFFFFF"/>
                </a:solidFill>
              </a:rPr>
              <a:pPr/>
              <a:t>36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9" y="4073525"/>
            <a:ext cx="233997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5735638" y="4184651"/>
            <a:ext cx="3708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Contoh :</a:t>
            </a:r>
          </a:p>
          <a:p>
            <a:r>
              <a:rPr lang="en-US" altLang="en-US" sz="2000"/>
              <a:t>Jika </a:t>
            </a:r>
            <a:r>
              <a:rPr lang="en-US" altLang="en-US" sz="2000" i="1"/>
              <a:t>A</a:t>
            </a:r>
            <a:r>
              <a:rPr lang="en-US" altLang="en-US" sz="2000"/>
              <a:t> = { 2, 5, 8 } dan </a:t>
            </a:r>
            <a:r>
              <a:rPr lang="en-US" altLang="en-US" sz="2000" i="1"/>
              <a:t>B</a:t>
            </a:r>
            <a:r>
              <a:rPr lang="en-US" altLang="en-US" sz="2000"/>
              <a:t> = { 7, 5, 22 }, maka </a:t>
            </a:r>
            <a:r>
              <a:rPr lang="en-US" altLang="en-US" sz="2000" i="1"/>
              <a:t>A</a:t>
            </a:r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= { 2, 5, 7, 8, 22 }</a:t>
            </a:r>
          </a:p>
        </p:txBody>
      </p:sp>
    </p:spTree>
    <p:extLst>
      <p:ext uri="{BB962C8B-B14F-4D97-AF65-F5344CB8AC3E}">
        <p14:creationId xmlns:p14="http://schemas.microsoft.com/office/powerpoint/2010/main" val="280916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08188" y="-76200"/>
            <a:ext cx="3097212" cy="828675"/>
          </a:xfrm>
        </p:spPr>
        <p:txBody>
          <a:bodyPr>
            <a:normAutofit/>
          </a:bodyPr>
          <a:lstStyle/>
          <a:p>
            <a:r>
              <a:rPr lang="en-US" altLang="en-US" sz="2800" b="1" u="sng" dirty="0"/>
              <a:t>PRINSIP DUALITAS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74826" y="2241551"/>
            <a:ext cx="2881313" cy="4283075"/>
          </a:xfrm>
        </p:spPr>
        <p:txBody>
          <a:bodyPr/>
          <a:lstStyle/>
          <a:p>
            <a:pPr marL="255588" algn="just">
              <a:defRPr/>
            </a:pP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dualitas</a:t>
            </a:r>
            <a:r>
              <a:rPr lang="en-US" sz="2000" dirty="0"/>
              <a:t>: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dipertukarkan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. </a:t>
            </a:r>
          </a:p>
          <a:p>
            <a:pPr marL="255588" algn="just"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4C84BB-D1AC-4D81-A853-6C5497BB2EE1}" type="slidenum">
              <a:rPr lang="en-US" altLang="en-US">
                <a:solidFill>
                  <a:srgbClr val="FFFFFF"/>
                </a:solidFill>
              </a:rPr>
              <a:pPr/>
              <a:t>37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944563"/>
            <a:ext cx="57594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8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441575"/>
          </a:xfrm>
        </p:spPr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Komplemen </a:t>
            </a:r>
            <a:r>
              <a:rPr lang="en-US" altLang="en-US" i="1">
                <a:sym typeface="Symbol" panose="05050102010706020507" pitchFamily="18" charset="2"/>
              </a:rPr>
              <a:t>(complement)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Komplemen dari himpunan A adalah himpunan yang mengandung semua elemen dalam semesta pembicaraan yang tidak ada didalam A.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Notasi :  A= {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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 U,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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} </a:t>
            </a:r>
            <a:endParaRPr lang="en-US" alt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9A2DA3-6910-405B-87B7-8E1969750357}" type="slidenum">
              <a:rPr lang="en-US" altLang="en-US">
                <a:solidFill>
                  <a:srgbClr val="FFFFFF"/>
                </a:solidFill>
              </a:rPr>
              <a:pPr/>
              <a:t>38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3832225" y="3282950"/>
            <a:ext cx="3238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4329113"/>
            <a:ext cx="25558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5556250" y="4184650"/>
            <a:ext cx="43195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 sz="2400"/>
              <a:t>Misalkan U = { 1, 2, 3, ..., 9 },</a:t>
            </a:r>
          </a:p>
          <a:p>
            <a:r>
              <a:rPr lang="en-US" altLang="en-US" sz="2400"/>
              <a:t>jika </a:t>
            </a:r>
            <a:r>
              <a:rPr lang="en-US" altLang="en-US" sz="2400" i="1"/>
              <a:t>A</a:t>
            </a:r>
            <a:r>
              <a:rPr lang="en-US" altLang="en-US" sz="2400"/>
              <a:t> = {1, 3, 7, 9}, maka  = {2, 4, 6, 8}</a:t>
            </a:r>
          </a:p>
        </p:txBody>
      </p:sp>
    </p:spTree>
    <p:extLst>
      <p:ext uri="{BB962C8B-B14F-4D97-AF65-F5344CB8AC3E}">
        <p14:creationId xmlns:p14="http://schemas.microsoft.com/office/powerpoint/2010/main" val="2899721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147050" cy="32686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Selisih (difference)</a:t>
            </a:r>
          </a:p>
          <a:p>
            <a:pPr lvl="1" algn="just" eaLnBrk="1" hangingPunct="1"/>
            <a:r>
              <a:rPr lang="en-US" altLang="en-US"/>
              <a:t>Selisih dari dua himpunan A dan B adalah suatu himpunan yang elemennya merupakan elemen dari A tetapi bukan elemen dari B. Selisih dari A dan B dapat juga dikatakan sebagai komplemen himpunan B relatif terhadap himpunan A.</a:t>
            </a:r>
          </a:p>
          <a:p>
            <a:pPr lvl="1" algn="just" eaLnBrk="1" hangingPunct="1"/>
            <a:r>
              <a:rPr lang="en-US" altLang="en-US"/>
              <a:t>Notasi 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	A</a:t>
            </a:r>
            <a:r>
              <a:rPr lang="en-US" altLang="en-US"/>
              <a:t> – </a:t>
            </a:r>
            <a:r>
              <a:rPr lang="en-US" altLang="en-US" i="1"/>
              <a:t>B</a:t>
            </a:r>
            <a:r>
              <a:rPr lang="en-US" altLang="en-US"/>
              <a:t> = {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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dan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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} =  A </a:t>
            </a:r>
            <a:r>
              <a:rPr lang="en-US" altLang="en-US">
                <a:sym typeface="Symbol" panose="05050102010706020507" pitchFamily="18" charset="2"/>
              </a:rPr>
              <a:t> B</a:t>
            </a:r>
            <a:r>
              <a:rPr lang="en-US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900683-6463-45F4-8B0C-0E51B580F1E4}" type="slidenum">
              <a:rPr lang="en-US" altLang="en-US">
                <a:solidFill>
                  <a:srgbClr val="FFFFFF"/>
                </a:solidFill>
              </a:rPr>
              <a:pPr/>
              <a:t>39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8140700" y="4414838"/>
            <a:ext cx="2873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6" y="4938714"/>
            <a:ext cx="18335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124450" y="4937126"/>
            <a:ext cx="431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/>
              <a:t>{1, 3, 5} – {1, 2, 3} = {5}, tetapi {1, 2, 3} – {1, 3, 5} = {2} </a:t>
            </a:r>
          </a:p>
        </p:txBody>
      </p:sp>
    </p:spTree>
    <p:extLst>
      <p:ext uri="{BB962C8B-B14F-4D97-AF65-F5344CB8AC3E}">
        <p14:creationId xmlns:p14="http://schemas.microsoft.com/office/powerpoint/2010/main" val="14987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>
          <a:xfrm>
            <a:off x="2171700" y="512763"/>
            <a:ext cx="77978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/>
              <a:t>Himpunan(2)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>
          <a:xfrm>
            <a:off x="1774826" y="1412876"/>
            <a:ext cx="8435975" cy="5160963"/>
          </a:xfrm>
        </p:spPr>
        <p:txBody>
          <a:bodyPr/>
          <a:lstStyle/>
          <a:p>
            <a:pPr marL="365125" lvl="1" indent="0">
              <a:buNone/>
            </a:pPr>
            <a:r>
              <a:rPr lang="en-US" altLang="en-US" sz="1800" b="1">
                <a:cs typeface="Tahoma" panose="020B0604030504040204" pitchFamily="34" charset="0"/>
              </a:rPr>
              <a:t>4.  Diagram Venn</a:t>
            </a:r>
          </a:p>
          <a:p>
            <a:pPr marL="638175" indent="0">
              <a:buNone/>
            </a:pPr>
            <a:r>
              <a:rPr lang="en-US" altLang="en-US" sz="1800"/>
              <a:t>Contoh 5: </a:t>
            </a:r>
          </a:p>
          <a:p>
            <a:pPr marL="638175" indent="0">
              <a:buNone/>
            </a:pPr>
            <a:r>
              <a:rPr lang="en-US" altLang="en-US" sz="1800"/>
              <a:t>Misalkan U = {1, 2, …, 7, 8}, </a:t>
            </a:r>
            <a:r>
              <a:rPr lang="en-US" altLang="en-US" sz="1800" i="1"/>
              <a:t>A</a:t>
            </a:r>
            <a:r>
              <a:rPr lang="en-US" altLang="en-US" sz="1800"/>
              <a:t> = {1, 2, 3, 5} dan </a:t>
            </a:r>
            <a:r>
              <a:rPr lang="en-US" altLang="en-US" sz="1800" i="1"/>
              <a:t>B</a:t>
            </a:r>
            <a:r>
              <a:rPr lang="en-US" altLang="en-US" sz="1800"/>
              <a:t> = {2, 5, 6, 8}. </a:t>
            </a:r>
          </a:p>
          <a:p>
            <a:pPr marL="638175" indent="0">
              <a:buNone/>
            </a:pPr>
            <a:r>
              <a:rPr lang="en-US" altLang="en-US" sz="1800"/>
              <a:t>Diagram Venn                :</a:t>
            </a:r>
          </a:p>
          <a:p>
            <a:pPr marL="365125" lvl="1" indent="0">
              <a:buNone/>
            </a:pPr>
            <a:endParaRPr lang="en-US" altLang="en-US" sz="18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0E910F-CDEB-4FB1-9EB6-FA27B4CFE415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4051301" y="2443164"/>
          <a:ext cx="7207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418918" imgH="165028" progId="Equation.DSMT4">
                  <p:embed/>
                </p:oleObj>
              </mc:Choice>
              <mc:Fallback>
                <p:oleObj name="Equation" r:id="rId4" imgW="418918" imgH="165028" progId="Equation.DSMT4">
                  <p:embed/>
                  <p:pic>
                    <p:nvPicPr>
                      <p:cNvPr id="143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2443164"/>
                        <a:ext cx="7207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4" y="3173414"/>
            <a:ext cx="401637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8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(5)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84314"/>
            <a:ext cx="8229600" cy="3341687"/>
          </a:xfrm>
        </p:spPr>
        <p:txBody>
          <a:bodyPr/>
          <a:lstStyle/>
          <a:p>
            <a:pPr eaLnBrk="1" hangingPunct="1"/>
            <a:r>
              <a:rPr lang="en-US" altLang="en-US" sz="2400"/>
              <a:t>Beda Setangkup </a:t>
            </a:r>
            <a:r>
              <a:rPr lang="en-US" altLang="en-US" sz="2400" i="1"/>
              <a:t>(Symmetric Difference)</a:t>
            </a:r>
          </a:p>
          <a:p>
            <a:pPr lvl="1" eaLnBrk="1" hangingPunct="1"/>
            <a:r>
              <a:rPr lang="en-US" altLang="en-US"/>
              <a:t>Beda stangkup dari himpunan A dan B adalah suatu himpunan yang elemennya ada pada himpunan A atau B, tetapi tidak pada keduanya.</a:t>
            </a:r>
          </a:p>
          <a:p>
            <a:pPr lvl="1" eaLnBrk="1" hangingPunct="1"/>
            <a:r>
              <a:rPr lang="en-US" altLang="en-US"/>
              <a:t>Notasi :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= (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) – (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) = (</a:t>
            </a:r>
            <a:r>
              <a:rPr lang="en-US" altLang="en-US" i="1"/>
              <a:t>A</a:t>
            </a:r>
            <a:r>
              <a:rPr lang="en-US" altLang="en-US"/>
              <a:t> – </a:t>
            </a:r>
            <a:r>
              <a:rPr lang="en-US" altLang="en-US" i="1"/>
              <a:t>B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(</a:t>
            </a:r>
            <a:r>
              <a:rPr lang="en-US" altLang="en-US" i="1"/>
              <a:t>B</a:t>
            </a:r>
            <a:r>
              <a:rPr lang="en-US" altLang="en-US"/>
              <a:t> – </a:t>
            </a:r>
            <a:r>
              <a:rPr lang="en-US" altLang="en-US" i="1"/>
              <a:t>A</a:t>
            </a:r>
            <a:r>
              <a:rPr lang="en-US" altLang="en-US"/>
              <a:t>)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0C27DD-5C46-4758-84E0-3AE8B6D1EA9C}" type="slidenum">
              <a:rPr lang="en-US" altLang="en-US">
                <a:solidFill>
                  <a:srgbClr val="FFFFFF"/>
                </a:solidFill>
              </a:rPr>
              <a:pPr/>
              <a:t>40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316413"/>
            <a:ext cx="2413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664200" y="4430714"/>
            <a:ext cx="431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  <a:p>
            <a:r>
              <a:rPr lang="en-US" altLang="en-US"/>
              <a:t>Jika </a:t>
            </a:r>
            <a:r>
              <a:rPr lang="en-US" altLang="en-US" i="1"/>
              <a:t>A</a:t>
            </a:r>
            <a:r>
              <a:rPr lang="en-US" altLang="en-US"/>
              <a:t> = { 2, 4, 6 } dan </a:t>
            </a:r>
            <a:r>
              <a:rPr lang="en-US" altLang="en-US" i="1"/>
              <a:t>B</a:t>
            </a:r>
            <a:r>
              <a:rPr lang="en-US" altLang="en-US"/>
              <a:t> = { 2, 3, 5 }, maka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= { 3, 4, 5, 6 }</a:t>
            </a:r>
          </a:p>
        </p:txBody>
      </p:sp>
    </p:spTree>
    <p:extLst>
      <p:ext uri="{BB962C8B-B14F-4D97-AF65-F5344CB8AC3E}">
        <p14:creationId xmlns:p14="http://schemas.microsoft.com/office/powerpoint/2010/main" val="4152888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30400" y="863600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 err="1"/>
              <a:t>Perkalian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Kartesian</a:t>
            </a:r>
            <a:r>
              <a:rPr lang="en-US" altLang="en-US" sz="2800" b="1" dirty="0"/>
              <a:t> (</a:t>
            </a:r>
            <a:r>
              <a:rPr lang="en-US" altLang="en-US" sz="2800" b="1" i="1" dirty="0" err="1"/>
              <a:t>cartesian</a:t>
            </a:r>
            <a:r>
              <a:rPr lang="en-US" altLang="en-US" sz="2800" b="1" i="1" dirty="0"/>
              <a:t> product</a:t>
            </a:r>
            <a:r>
              <a:rPr lang="en-US" altLang="en-US" sz="2800" b="1" dirty="0"/>
              <a:t>)</a:t>
            </a:r>
            <a:br>
              <a:rPr lang="en-US" altLang="en-US" sz="2800" b="1" dirty="0"/>
            </a:br>
            <a:endParaRPr lang="en-US" altLang="en-US" sz="2800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600200" y="1128713"/>
            <a:ext cx="8763000" cy="5294312"/>
          </a:xfrm>
        </p:spPr>
        <p:txBody>
          <a:bodyPr/>
          <a:lstStyle/>
          <a:p>
            <a:pPr algn="just"/>
            <a:r>
              <a:rPr lang="en-US" altLang="en-US" sz="2000" dirty="0" err="1"/>
              <a:t>Perkalian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Kartesian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B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elemennya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pasangan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berurutan</a:t>
            </a:r>
            <a:r>
              <a:rPr lang="en-US" altLang="en-US" sz="2000" dirty="0"/>
              <a:t> (</a:t>
            </a:r>
            <a:r>
              <a:rPr lang="en-US" altLang="en-US" sz="2000" i="1" dirty="0"/>
              <a:t>ordered pairs)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pertama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B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altLang="en-US" sz="1900" dirty="0"/>
          </a:p>
          <a:p>
            <a:pPr algn="just"/>
            <a:r>
              <a:rPr lang="en-US" altLang="en-US" sz="1900" dirty="0" err="1"/>
              <a:t>Notasi</a:t>
            </a:r>
            <a:r>
              <a:rPr lang="en-US" altLang="en-US" sz="1900" dirty="0"/>
              <a:t>: 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{(</a:t>
            </a:r>
            <a:r>
              <a:rPr lang="en-US" altLang="en-US" sz="1900" i="1" dirty="0"/>
              <a:t>a</a:t>
            </a:r>
            <a:r>
              <a:rPr lang="en-US" altLang="en-US" sz="1900" dirty="0"/>
              <a:t>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 </a:t>
            </a:r>
            <a:r>
              <a:rPr lang="en-US" altLang="en-US" sz="1900" dirty="0">
                <a:sym typeface="Symbol" panose="05050102010706020507" pitchFamily="18" charset="2"/>
              </a:rPr>
              <a:t>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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dan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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}</a:t>
            </a:r>
          </a:p>
          <a:p>
            <a:pPr algn="just"/>
            <a:r>
              <a:rPr lang="en-US" altLang="en-US" sz="1800" dirty="0" err="1">
                <a:sym typeface="Symbol" panose="05050102010706020507" pitchFamily="18" charset="2"/>
              </a:rPr>
              <a:t>Kardinalitas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ym typeface="Symbol" panose="05050102010706020507" pitchFamily="18" charset="2"/>
              </a:rPr>
              <a:t>perkalian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ym typeface="Symbol" panose="05050102010706020507" pitchFamily="18" charset="2"/>
              </a:rPr>
              <a:t>kartesian</a:t>
            </a:r>
            <a:r>
              <a:rPr lang="en-US" altLang="en-US" sz="1800" dirty="0">
                <a:sym typeface="Symbol" panose="05050102010706020507" pitchFamily="18" charset="2"/>
              </a:rPr>
              <a:t> : </a:t>
            </a:r>
            <a:r>
              <a:rPr lang="en-US" altLang="en-US" sz="1800" i="1" dirty="0"/>
              <a:t>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</a:t>
            </a:r>
            <a:r>
              <a:rPr lang="en-US" altLang="en-US" sz="1800" dirty="0"/>
              <a:t> </a:t>
            </a:r>
            <a:r>
              <a:rPr lang="en-US" altLang="en-US" sz="1800" i="1" dirty="0"/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r>
              <a:rPr lang="en-US" altLang="en-US" sz="1800" dirty="0"/>
              <a:t> = 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r>
              <a:rPr lang="en-US" altLang="en-US" sz="1800" i="1" dirty="0"/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</a:t>
            </a:r>
            <a:r>
              <a:rPr lang="en-US" altLang="en-US" sz="1800" i="1" dirty="0"/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</a:t>
            </a:r>
            <a:endParaRPr lang="en-US" altLang="en-US" sz="1900" dirty="0"/>
          </a:p>
          <a:p>
            <a:pPr algn="just">
              <a:buFont typeface="Georgia" panose="02040502050405020303" pitchFamily="18" charset="0"/>
              <a:buNone/>
            </a:pPr>
            <a:endParaRPr lang="en-US" altLang="en-US" sz="1900" dirty="0"/>
          </a:p>
          <a:p>
            <a:pPr algn="just"/>
            <a:r>
              <a:rPr lang="en-US" altLang="en-US" sz="1900" b="1" dirty="0" err="1"/>
              <a:t>Contoh</a:t>
            </a:r>
            <a:r>
              <a:rPr lang="en-US" altLang="en-US" sz="1900" b="1" dirty="0"/>
              <a:t> 20.</a:t>
            </a:r>
            <a:r>
              <a:rPr lang="en-US" altLang="en-US" sz="1900" dirty="0"/>
              <a:t> </a:t>
            </a:r>
          </a:p>
          <a:p>
            <a:pPr algn="just"/>
            <a:r>
              <a:rPr lang="en-US" altLang="en-US" sz="1900" dirty="0"/>
              <a:t>(</a:t>
            </a:r>
            <a:r>
              <a:rPr lang="en-US" altLang="en-US" sz="1900" dirty="0" err="1"/>
              <a:t>i</a:t>
            </a:r>
            <a:r>
              <a:rPr lang="en-US" altLang="en-US" sz="1900" dirty="0"/>
              <a:t>)   </a:t>
            </a:r>
            <a:r>
              <a:rPr lang="en-US" altLang="en-US" sz="1900" dirty="0" err="1"/>
              <a:t>Misalkan</a:t>
            </a:r>
            <a:r>
              <a:rPr lang="en-US" altLang="en-US" sz="1900" dirty="0"/>
              <a:t> </a:t>
            </a:r>
            <a:r>
              <a:rPr lang="en-US" altLang="en-US" sz="1900" i="1" dirty="0"/>
              <a:t>C</a:t>
            </a:r>
            <a:r>
              <a:rPr lang="en-US" altLang="en-US" sz="1900" dirty="0"/>
              <a:t> = { 1, 2, 3 },  </a:t>
            </a:r>
            <a:r>
              <a:rPr lang="en-US" altLang="en-US" sz="1900" dirty="0" err="1"/>
              <a:t>dan</a:t>
            </a:r>
            <a:r>
              <a:rPr lang="en-US" altLang="en-US" sz="1900" dirty="0"/>
              <a:t> </a:t>
            </a:r>
            <a:r>
              <a:rPr lang="en-US" altLang="en-US" sz="1900" i="1" dirty="0"/>
              <a:t>D</a:t>
            </a:r>
            <a:r>
              <a:rPr lang="en-US" altLang="en-US" sz="1900" dirty="0"/>
              <a:t> = { </a:t>
            </a:r>
            <a:r>
              <a:rPr lang="en-US" altLang="en-US" sz="1900" i="1" dirty="0"/>
              <a:t>a</a:t>
            </a:r>
            <a:r>
              <a:rPr lang="en-US" altLang="en-US" sz="1900" dirty="0"/>
              <a:t>, </a:t>
            </a:r>
            <a:r>
              <a:rPr lang="en-US" altLang="en-US" sz="1900" i="1" dirty="0"/>
              <a:t>b</a:t>
            </a:r>
            <a:r>
              <a:rPr lang="en-US" altLang="en-US" sz="1900" dirty="0"/>
              <a:t> }, </a:t>
            </a:r>
            <a:r>
              <a:rPr lang="en-US" altLang="en-US" sz="1900" dirty="0" err="1"/>
              <a:t>maka</a:t>
            </a:r>
            <a:r>
              <a:rPr lang="en-US" altLang="en-US" sz="1900" dirty="0"/>
              <a:t> </a:t>
            </a:r>
            <a:br>
              <a:rPr lang="en-US" altLang="en-US" sz="1900" dirty="0"/>
            </a:br>
            <a:r>
              <a:rPr lang="en-US" altLang="en-US" sz="1900" dirty="0"/>
              <a:t>      </a:t>
            </a:r>
            <a:r>
              <a:rPr lang="en-US" altLang="en-US" sz="1900" i="1" dirty="0"/>
              <a:t>C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D</a:t>
            </a:r>
            <a:r>
              <a:rPr lang="en-US" altLang="en-US" sz="1900" dirty="0"/>
              <a:t> = { (1, </a:t>
            </a:r>
            <a:r>
              <a:rPr lang="en-US" altLang="en-US" sz="1900" i="1" dirty="0"/>
              <a:t>a</a:t>
            </a:r>
            <a:r>
              <a:rPr lang="en-US" altLang="en-US" sz="1900" dirty="0"/>
              <a:t>), (1,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), (2, a), (2,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), (3, </a:t>
            </a:r>
            <a:r>
              <a:rPr lang="en-US" altLang="en-US" sz="1900" i="1" dirty="0"/>
              <a:t>a</a:t>
            </a:r>
            <a:r>
              <a:rPr lang="en-US" altLang="en-US" sz="1900" dirty="0"/>
              <a:t>), (3, </a:t>
            </a:r>
            <a:r>
              <a:rPr lang="en-US" altLang="en-US" sz="1900" i="1" dirty="0"/>
              <a:t>b</a:t>
            </a:r>
            <a:r>
              <a:rPr lang="en-US" altLang="en-US" sz="1900" dirty="0"/>
              <a:t>) }</a:t>
            </a:r>
          </a:p>
          <a:p>
            <a:pPr algn="just"/>
            <a:r>
              <a:rPr lang="en-US" altLang="en-US" sz="1900" dirty="0"/>
              <a:t>(ii)  </a:t>
            </a:r>
            <a:r>
              <a:rPr lang="en-US" altLang="en-US" sz="1900" dirty="0" err="1"/>
              <a:t>Misalkan</a:t>
            </a: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=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himpunan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semua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bilangan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riil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maka</a:t>
            </a:r>
            <a:r>
              <a:rPr lang="en-US" altLang="en-US" sz="1900" dirty="0"/>
              <a:t> </a:t>
            </a:r>
            <a:br>
              <a:rPr lang="en-US" altLang="en-US" sz="1900" dirty="0"/>
            </a:br>
            <a:r>
              <a:rPr lang="en-US" altLang="en-US" sz="1900" dirty="0"/>
              <a:t> </a:t>
            </a:r>
            <a:r>
              <a:rPr lang="en-US" altLang="en-US" sz="1900" i="1" dirty="0"/>
              <a:t>A</a:t>
            </a:r>
            <a:r>
              <a:rPr lang="en-US" altLang="en-US" sz="1900" dirty="0"/>
              <a:t> </a:t>
            </a:r>
            <a:r>
              <a:rPr lang="en-US" altLang="en-US" sz="1900" dirty="0">
                <a:sym typeface="Symbol" panose="05050102010706020507" pitchFamily="18" charset="2"/>
              </a:rPr>
              <a:t></a:t>
            </a:r>
            <a:r>
              <a:rPr lang="en-US" altLang="en-US" sz="1900" dirty="0"/>
              <a:t> </a:t>
            </a:r>
            <a:r>
              <a:rPr lang="en-US" altLang="en-US" sz="1900" i="1" dirty="0"/>
              <a:t>B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himpunan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semua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titik</a:t>
            </a:r>
            <a:r>
              <a:rPr lang="en-US" altLang="en-US" sz="1900" dirty="0"/>
              <a:t> di </a:t>
            </a:r>
            <a:r>
              <a:rPr lang="en-US" altLang="en-US" sz="1900" dirty="0" err="1"/>
              <a:t>bidang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datar</a:t>
            </a:r>
            <a:endParaRPr lang="en-US" altLang="en-US" sz="1900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altLang="en-US" sz="1900" dirty="0"/>
              <a:t> 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C3E255-7DAD-4596-ABCC-A82BA875E524}" type="slidenum">
              <a:rPr lang="en-US" altLang="en-US">
                <a:solidFill>
                  <a:srgbClr val="FFFFFF"/>
                </a:solidFill>
              </a:rPr>
              <a:pPr/>
              <a:t>41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1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006600" y="939800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 err="1"/>
              <a:t>Perkalian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Kartesian</a:t>
            </a:r>
            <a:r>
              <a:rPr lang="en-US" altLang="en-US" sz="2800" b="1" dirty="0"/>
              <a:t> (</a:t>
            </a:r>
            <a:r>
              <a:rPr lang="en-US" altLang="en-US" sz="2800" b="1" i="1" dirty="0" err="1"/>
              <a:t>cartesian</a:t>
            </a:r>
            <a:r>
              <a:rPr lang="en-US" altLang="en-US" sz="2800" b="1" i="1" dirty="0"/>
              <a:t> product</a:t>
            </a:r>
            <a:r>
              <a:rPr lang="en-US" altLang="en-US" sz="2800" b="1" dirty="0"/>
              <a:t>)</a:t>
            </a:r>
            <a:br>
              <a:rPr lang="en-US" altLang="en-US" sz="2800" b="1" dirty="0"/>
            </a:b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82688"/>
            <a:ext cx="8763000" cy="5294312"/>
          </a:xfrm>
        </p:spPr>
        <p:txBody>
          <a:bodyPr/>
          <a:lstStyle/>
          <a:p>
            <a:pPr>
              <a:defRPr/>
            </a:pPr>
            <a:r>
              <a:rPr lang="en-US" sz="1900" dirty="0" err="1"/>
              <a:t>Catatan</a:t>
            </a:r>
            <a:r>
              <a:rPr lang="en-US" sz="1900" dirty="0"/>
              <a:t>: 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Jika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himpunan</a:t>
            </a:r>
            <a:r>
              <a:rPr lang="en-US" sz="1900" dirty="0"/>
              <a:t> </a:t>
            </a:r>
            <a:r>
              <a:rPr lang="en-US" sz="1900" dirty="0" err="1"/>
              <a:t>berhingga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: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A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 . </a:t>
            </a:r>
            <a:r>
              <a:rPr lang="en-US" sz="1900" dirty="0">
                <a:sym typeface="Symbol"/>
              </a:rPr>
              <a:t></a:t>
            </a:r>
            <a:r>
              <a:rPr lang="en-US" sz="1900" i="1" dirty="0"/>
              <a:t>B</a:t>
            </a:r>
            <a:r>
              <a:rPr lang="en-US" sz="1900" dirty="0">
                <a:sym typeface="Symbol"/>
              </a:rPr>
              <a:t></a:t>
            </a:r>
            <a:r>
              <a:rPr lang="en-US" sz="1900" dirty="0"/>
              <a:t>.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Pasangan</a:t>
            </a:r>
            <a:r>
              <a:rPr lang="en-US" sz="1900" dirty="0"/>
              <a:t> </a:t>
            </a:r>
            <a:r>
              <a:rPr lang="en-US" sz="1900" dirty="0" err="1"/>
              <a:t>berurutan</a:t>
            </a:r>
            <a:r>
              <a:rPr lang="en-US" sz="1900" dirty="0"/>
              <a:t> (</a:t>
            </a:r>
            <a:r>
              <a:rPr lang="en-US" sz="1900" i="1" dirty="0"/>
              <a:t>a</a:t>
            </a:r>
            <a:r>
              <a:rPr lang="en-US" sz="1900" dirty="0"/>
              <a:t>, </a:t>
            </a:r>
            <a:r>
              <a:rPr lang="en-US" sz="1900" i="1" dirty="0"/>
              <a:t>b</a:t>
            </a:r>
            <a:r>
              <a:rPr lang="en-US" sz="1900" dirty="0"/>
              <a:t>) </a:t>
            </a:r>
            <a:r>
              <a:rPr lang="en-US" sz="1900" dirty="0" err="1"/>
              <a:t>berbeda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(</a:t>
            </a:r>
            <a:r>
              <a:rPr lang="en-US" sz="1900" i="1" dirty="0"/>
              <a:t>b</a:t>
            </a:r>
            <a:r>
              <a:rPr lang="en-US" sz="1900" dirty="0"/>
              <a:t>, </a:t>
            </a:r>
            <a:r>
              <a:rPr lang="en-US" sz="1900" i="1" dirty="0"/>
              <a:t>a</a:t>
            </a:r>
            <a:r>
              <a:rPr lang="en-US" sz="1900" dirty="0"/>
              <a:t>),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kata</a:t>
            </a:r>
            <a:r>
              <a:rPr lang="en-US" sz="1900" dirty="0"/>
              <a:t> lain (</a:t>
            </a:r>
            <a:r>
              <a:rPr lang="en-US" sz="1900" i="1" dirty="0"/>
              <a:t>a</a:t>
            </a:r>
            <a:r>
              <a:rPr lang="en-US" sz="1900" dirty="0"/>
              <a:t>, </a:t>
            </a:r>
            <a:r>
              <a:rPr lang="en-US" sz="1900" i="1" dirty="0"/>
              <a:t>b</a:t>
            </a:r>
            <a:r>
              <a:rPr lang="en-US" sz="1900" dirty="0"/>
              <a:t>)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(</a:t>
            </a:r>
            <a:r>
              <a:rPr lang="en-US" sz="1900" i="1" dirty="0"/>
              <a:t>b</a:t>
            </a:r>
            <a:r>
              <a:rPr lang="en-US" sz="1900" dirty="0"/>
              <a:t>, </a:t>
            </a:r>
            <a:r>
              <a:rPr lang="en-US" sz="1900" i="1" dirty="0"/>
              <a:t>a</a:t>
            </a:r>
            <a:r>
              <a:rPr lang="en-US" sz="1900" dirty="0"/>
              <a:t>).</a:t>
            </a:r>
          </a:p>
          <a:p>
            <a:pPr marL="566737" indent="-457200">
              <a:buFont typeface="+mj-lt"/>
              <a:buAutoNum type="arabicPeriod"/>
              <a:defRPr/>
            </a:pPr>
            <a:r>
              <a:rPr lang="en-US" sz="1900" dirty="0" err="1"/>
              <a:t>Perkalian</a:t>
            </a:r>
            <a:r>
              <a:rPr lang="en-US" sz="1900" dirty="0"/>
              <a:t> </a:t>
            </a:r>
            <a:r>
              <a:rPr lang="en-US" sz="1900" dirty="0" err="1"/>
              <a:t>kartesian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komutatif</a:t>
            </a:r>
            <a:r>
              <a:rPr lang="en-US" sz="1900" dirty="0"/>
              <a:t>,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syarat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kosong</a:t>
            </a:r>
            <a:r>
              <a:rPr lang="en-US" sz="1900" dirty="0"/>
              <a:t>.</a:t>
            </a:r>
          </a:p>
          <a:p>
            <a:pPr marL="566737" indent="-457200">
              <a:buNone/>
              <a:defRPr/>
            </a:pPr>
            <a:r>
              <a:rPr lang="en-US" sz="1900" dirty="0"/>
              <a:t>	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Contoh</a:t>
            </a:r>
            <a:r>
              <a:rPr lang="en-US" sz="1900" dirty="0"/>
              <a:t> 20(</a:t>
            </a:r>
            <a:r>
              <a:rPr lang="en-US" sz="1900" dirty="0" err="1"/>
              <a:t>i</a:t>
            </a:r>
            <a:r>
              <a:rPr lang="en-US" sz="1900" dirty="0"/>
              <a:t>) </a:t>
            </a:r>
            <a:r>
              <a:rPr lang="en-US" sz="1900" dirty="0" err="1"/>
              <a:t>di</a:t>
            </a:r>
            <a:r>
              <a:rPr lang="en-US" sz="1900" dirty="0"/>
              <a:t> </a:t>
            </a:r>
            <a:r>
              <a:rPr lang="en-US" sz="1900" dirty="0" err="1"/>
              <a:t>atas</a:t>
            </a:r>
            <a:r>
              <a:rPr lang="en-US" sz="1900" dirty="0"/>
              <a:t>, </a:t>
            </a:r>
            <a:r>
              <a:rPr lang="en-US" sz="1900" i="1" dirty="0"/>
              <a:t>D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C</a:t>
            </a:r>
            <a:r>
              <a:rPr lang="en-US" sz="1900" dirty="0"/>
              <a:t> = {(</a:t>
            </a:r>
            <a:r>
              <a:rPr lang="en-US" sz="1900" i="1" dirty="0"/>
              <a:t>a</a:t>
            </a:r>
            <a:r>
              <a:rPr lang="en-US" sz="1900" dirty="0"/>
              <a:t>, 1), (</a:t>
            </a:r>
            <a:r>
              <a:rPr lang="en-US" sz="1900" i="1" dirty="0"/>
              <a:t>a</a:t>
            </a:r>
            <a:r>
              <a:rPr lang="en-US" sz="1900" dirty="0"/>
              <a:t>, 2), (</a:t>
            </a:r>
            <a:r>
              <a:rPr lang="en-US" sz="1900" i="1" dirty="0"/>
              <a:t>a</a:t>
            </a:r>
            <a:r>
              <a:rPr lang="en-US" sz="1900" dirty="0"/>
              <a:t>, 3), (</a:t>
            </a:r>
            <a:r>
              <a:rPr lang="en-US" sz="1900" i="1" dirty="0"/>
              <a:t>b</a:t>
            </a:r>
            <a:r>
              <a:rPr lang="en-US" sz="1900" dirty="0"/>
              <a:t>, 1), (</a:t>
            </a:r>
            <a:r>
              <a:rPr lang="en-US" sz="1900" i="1" dirty="0"/>
              <a:t>b</a:t>
            </a:r>
            <a:r>
              <a:rPr lang="en-US" sz="1900" dirty="0"/>
              <a:t>, 2), (</a:t>
            </a:r>
            <a:r>
              <a:rPr lang="en-US" sz="1900" i="1" dirty="0"/>
              <a:t>b</a:t>
            </a:r>
            <a:r>
              <a:rPr lang="en-US" sz="1900" dirty="0"/>
              <a:t>, 3) } </a:t>
            </a:r>
            <a:r>
              <a:rPr lang="en-US" sz="1900" dirty="0">
                <a:sym typeface="Symbol"/>
              </a:rPr>
              <a:t></a:t>
            </a:r>
            <a:r>
              <a:rPr lang="en-US" sz="1900" dirty="0"/>
              <a:t> </a:t>
            </a:r>
            <a:r>
              <a:rPr lang="en-US" sz="1900" i="1" dirty="0"/>
              <a:t>C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D</a:t>
            </a:r>
            <a:r>
              <a:rPr lang="en-US" sz="1900" dirty="0"/>
              <a:t>.</a:t>
            </a:r>
          </a:p>
          <a:p>
            <a:pPr marL="566737" indent="-457200">
              <a:buFont typeface="+mj-lt"/>
              <a:buAutoNum type="arabicPeriod" startAt="4"/>
              <a:defRPr/>
            </a:pPr>
            <a:r>
              <a:rPr lang="en-US" sz="1900" dirty="0"/>
              <a:t> </a:t>
            </a:r>
            <a:r>
              <a:rPr lang="en-US" sz="1900" dirty="0" err="1"/>
              <a:t>Jika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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= </a:t>
            </a:r>
            <a:r>
              <a:rPr lang="en-US" sz="1900" dirty="0">
                <a:sym typeface="Symbol"/>
              </a:rPr>
              <a:t>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 =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A</a:t>
            </a:r>
            <a:r>
              <a:rPr lang="en-US" sz="1900" dirty="0"/>
              <a:t> =  </a:t>
            </a:r>
            <a:r>
              <a:rPr lang="en-US" sz="1900" dirty="0">
                <a:sym typeface="Symbol"/>
              </a:rPr>
              <a:t></a:t>
            </a:r>
            <a:endParaRPr lang="en-US" sz="1900" dirty="0"/>
          </a:p>
          <a:p>
            <a:pPr>
              <a:defRPr/>
            </a:pPr>
            <a:endParaRPr lang="en-US" sz="19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87EA14-B91A-45F5-B99E-9F695DEA7EAF}" type="slidenum">
              <a:rPr lang="en-US" altLang="en-US">
                <a:solidFill>
                  <a:srgbClr val="FFFFFF"/>
                </a:solidFill>
              </a:rPr>
              <a:pPr/>
              <a:t>42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47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057400" y="1081088"/>
            <a:ext cx="8661400" cy="584200"/>
          </a:xfrm>
        </p:spPr>
        <p:txBody>
          <a:bodyPr>
            <a:normAutofit fontScale="90000"/>
          </a:bodyPr>
          <a:lstStyle/>
          <a:p>
            <a:r>
              <a:rPr lang="en-US" altLang="en-US" sz="2800" b="1" u="sng" dirty="0" err="1"/>
              <a:t>Perkalian</a:t>
            </a:r>
            <a:r>
              <a:rPr lang="en-US" altLang="en-US" sz="2800" b="1" u="sng" dirty="0"/>
              <a:t> </a:t>
            </a:r>
            <a:r>
              <a:rPr lang="en-US" altLang="en-US" sz="2800" b="1" u="sng" dirty="0" err="1"/>
              <a:t>Kartesian</a:t>
            </a:r>
            <a:r>
              <a:rPr lang="en-US" altLang="en-US" sz="2800" b="1" u="sng" dirty="0"/>
              <a:t> (</a:t>
            </a:r>
            <a:r>
              <a:rPr lang="en-US" altLang="en-US" sz="2800" b="1" i="1" u="sng" dirty="0" err="1"/>
              <a:t>cartesian</a:t>
            </a:r>
            <a:r>
              <a:rPr lang="en-US" altLang="en-US" sz="2800" b="1" i="1" u="sng" dirty="0"/>
              <a:t> product</a:t>
            </a:r>
            <a:r>
              <a:rPr lang="en-US" altLang="en-US" sz="2800" b="1" u="sng" dirty="0"/>
              <a:t>)</a:t>
            </a:r>
            <a:br>
              <a:rPr lang="en-US" altLang="en-US" sz="2800" b="1" u="sng" dirty="0"/>
            </a:br>
            <a:endParaRPr lang="en-US" altLang="en-US" sz="2800" u="sng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05000" y="1436688"/>
            <a:ext cx="8763000" cy="4506912"/>
          </a:xfrm>
        </p:spPr>
        <p:txBody>
          <a:bodyPr/>
          <a:lstStyle/>
          <a:p>
            <a:r>
              <a:rPr lang="en-US" altLang="en-US" sz="2000" i="1" dirty="0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makanan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s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soto</a:t>
            </a:r>
            <a:r>
              <a:rPr lang="en-US" altLang="en-US" sz="2000" dirty="0"/>
              <a:t>, </a:t>
            </a:r>
            <a:r>
              <a:rPr lang="en-US" altLang="en-US" sz="2000" i="1" dirty="0"/>
              <a:t>g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gado-gado</a:t>
            </a:r>
            <a:r>
              <a:rPr lang="en-US" altLang="en-US" sz="2000" dirty="0"/>
              <a:t>, 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goreng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m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mie</a:t>
            </a:r>
            <a:r>
              <a:rPr lang="en-US" altLang="en-US" sz="2000" dirty="0"/>
              <a:t> rebus }</a:t>
            </a:r>
            <a:endParaRPr lang="en-US" altLang="en-US" sz="2000" b="1" dirty="0"/>
          </a:p>
          <a:p>
            <a:r>
              <a:rPr lang="en-US" altLang="en-US" sz="2000" i="1" dirty="0"/>
              <a:t>B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coca-cola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teh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dawet</a:t>
            </a:r>
            <a:r>
              <a:rPr lang="en-US" altLang="en-US" sz="2000" dirty="0"/>
              <a:t> }</a:t>
            </a:r>
          </a:p>
          <a:p>
            <a:r>
              <a:rPr lang="en-US" altLang="en-US" sz="2000" dirty="0" err="1"/>
              <a:t>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banyak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kombinasi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disusun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himpunan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?</a:t>
            </a:r>
          </a:p>
          <a:p>
            <a:r>
              <a:rPr lang="en-US" altLang="en-US" sz="2000" dirty="0" err="1"/>
              <a:t>Jawab</a:t>
            </a:r>
            <a:r>
              <a:rPr lang="en-US" altLang="en-US" sz="2000" dirty="0"/>
              <a:t>: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i="1" dirty="0"/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</a:t>
            </a:r>
            <a:r>
              <a:rPr lang="en-US" altLang="en-US" sz="2000" i="1" dirty="0"/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</a:t>
            </a:r>
            <a:r>
              <a:rPr lang="en-US" altLang="en-US" sz="2000" dirty="0"/>
              <a:t> = 4 </a:t>
            </a:r>
            <a:r>
              <a:rPr lang="en-US" altLang="en-US" sz="2000" dirty="0">
                <a:sym typeface="Symbol" panose="05050102010706020507" pitchFamily="18" charset="2"/>
              </a:rPr>
              <a:t></a:t>
            </a:r>
            <a:r>
              <a:rPr lang="en-US" altLang="en-US" sz="2000" dirty="0"/>
              <a:t> 3 = 12 </a:t>
            </a:r>
            <a:r>
              <a:rPr lang="en-US" altLang="en-US" sz="2000" dirty="0" err="1"/>
              <a:t>kombinasi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minuman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 {(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g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n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c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m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)}. </a:t>
            </a:r>
          </a:p>
          <a:p>
            <a:endParaRPr lang="en-US" altLang="en-US" sz="19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9101B9-EDCD-47A5-B197-E53FFE85F8EE}" type="slidenum">
              <a:rPr lang="en-US" altLang="en-US">
                <a:solidFill>
                  <a:srgbClr val="FFFFFF"/>
                </a:solidFill>
              </a:rPr>
              <a:pPr/>
              <a:t>43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81200" y="609601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484314"/>
            <a:ext cx="8328025" cy="4752975"/>
          </a:xfrm>
        </p:spPr>
        <p:txBody>
          <a:bodyPr>
            <a:normAutofit fontScale="92500" lnSpcReduction="10000"/>
          </a:bodyPr>
          <a:lstStyle/>
          <a:p>
            <a:pPr marL="107950" indent="0">
              <a:buNone/>
            </a:pPr>
            <a:r>
              <a:rPr lang="en-US" altLang="en-US" u="sng"/>
              <a:t>1. </a:t>
            </a:r>
            <a:r>
              <a:rPr lang="en-US" altLang="en-US" sz="1800" b="1" u="sng"/>
              <a:t>Pembuktian dengan menggunakan diagram Venn</a:t>
            </a:r>
            <a:endParaRPr lang="en-US" altLang="en-US" sz="1800" u="sng"/>
          </a:p>
          <a:p>
            <a:pPr marL="107950" indent="0" algn="just">
              <a:buNone/>
            </a:pPr>
            <a:r>
              <a:rPr lang="en-US" altLang="en-US" sz="1800" b="1"/>
              <a:t>Contoh 26.</a:t>
            </a:r>
            <a:r>
              <a:rPr lang="en-US" altLang="en-US" sz="1800"/>
              <a:t> Misalkan </a:t>
            </a:r>
            <a:r>
              <a:rPr lang="en-US" altLang="en-US" sz="1800" i="1"/>
              <a:t>A</a:t>
            </a:r>
            <a:r>
              <a:rPr lang="en-US" altLang="en-US" sz="1800"/>
              <a:t>, </a:t>
            </a:r>
            <a:r>
              <a:rPr lang="en-US" altLang="en-US" sz="1800" i="1"/>
              <a:t>B</a:t>
            </a:r>
            <a:r>
              <a:rPr lang="en-US" altLang="en-US" sz="1800"/>
              <a:t>, dan </a:t>
            </a:r>
            <a:r>
              <a:rPr lang="en-US" altLang="en-US" sz="1800" i="1"/>
              <a:t>C</a:t>
            </a:r>
            <a:r>
              <a:rPr lang="en-US" altLang="en-US" sz="1800"/>
              <a:t> adalah himpunan. Buktikan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dengan diagram Venn. </a:t>
            </a:r>
          </a:p>
          <a:p>
            <a:pPr marL="107950" indent="0" algn="just">
              <a:buNone/>
            </a:pPr>
            <a:r>
              <a:rPr lang="en-US" altLang="en-US" sz="1800" i="1"/>
              <a:t>Bukti:</a:t>
            </a: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endParaRPr lang="en-US" altLang="en-US" sz="1800"/>
          </a:p>
          <a:p>
            <a:pPr marL="107950" indent="0" algn="just">
              <a:buNone/>
            </a:pPr>
            <a:r>
              <a:rPr lang="en-US" altLang="en-US" sz="1800" i="1"/>
              <a:t>                      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			 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	</a:t>
            </a:r>
          </a:p>
          <a:p>
            <a:pPr marL="107950" indent="0" algn="just">
              <a:buNone/>
            </a:pPr>
            <a:r>
              <a:rPr lang="en-US" altLang="en-US" sz="1800"/>
              <a:t>Kedua digaram Venn memberikan area arsiran yang sama. </a:t>
            </a:r>
          </a:p>
          <a:p>
            <a:pPr marL="107950" indent="0" algn="just">
              <a:buNone/>
            </a:pPr>
            <a:r>
              <a:rPr lang="en-US" altLang="en-US" sz="1800"/>
              <a:t>Terbukti bahwa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	</a:t>
            </a:r>
          </a:p>
          <a:p>
            <a:pPr marL="107950" indent="0" algn="just">
              <a:buNone/>
            </a:pPr>
            <a:r>
              <a:rPr lang="en-US" altLang="en-US" sz="1800"/>
              <a:t>Diagram Venn hanya dapat digunakan jika himpunan yang digambarkan tidak banyak jumlahnya. </a:t>
            </a:r>
          </a:p>
          <a:p>
            <a:pPr marL="107950" indent="0" algn="just">
              <a:buNone/>
            </a:pPr>
            <a:r>
              <a:rPr lang="en-US" altLang="en-US" sz="1800"/>
              <a:t>Metode ini </a:t>
            </a:r>
            <a:r>
              <a:rPr lang="en-US" altLang="en-US" sz="1800" i="1"/>
              <a:t>mengilustrasikan</a:t>
            </a:r>
            <a:r>
              <a:rPr lang="en-US" altLang="en-US" sz="1800"/>
              <a:t> ketimbang membuktikan fakta. Diagram Venn  tidak dianggap sebagai metode yang valid untuk pembuktian secara formal.  </a:t>
            </a:r>
          </a:p>
          <a:p>
            <a:pPr marL="107950" indent="0">
              <a:buNone/>
            </a:pPr>
            <a:endParaRPr lang="en-US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588BF7-EE64-4CB0-AC8D-34C6E5F83313}" type="slidenum">
              <a:rPr lang="en-US" altLang="en-US" sz="2000">
                <a:solidFill>
                  <a:srgbClr val="FFFFFF"/>
                </a:solidFill>
              </a:rPr>
              <a:pPr/>
              <a:t>44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6" y="2673350"/>
            <a:ext cx="197167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9" y="2636839"/>
            <a:ext cx="197167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041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8120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6083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341438"/>
            <a:ext cx="8569325" cy="5148262"/>
          </a:xfrm>
        </p:spPr>
        <p:txBody>
          <a:bodyPr>
            <a:normAutofit lnSpcReduction="10000"/>
          </a:bodyPr>
          <a:lstStyle/>
          <a:p>
            <a:pPr marL="107950" indent="0">
              <a:buNone/>
            </a:pPr>
            <a:r>
              <a:rPr lang="en-US" altLang="en-US" sz="1800" b="1" u="sng"/>
              <a:t>2. Pembuktikan dengan menggunakan tabel keanggotaan</a:t>
            </a:r>
            <a:endParaRPr lang="en-US" altLang="en-US" sz="1800" u="sng"/>
          </a:p>
          <a:p>
            <a:pPr marL="107950" indent="0">
              <a:buNone/>
            </a:pPr>
            <a:r>
              <a:rPr lang="en-US" altLang="en-US" sz="1800" b="1"/>
              <a:t> Contoh 27.</a:t>
            </a:r>
            <a:r>
              <a:rPr lang="en-US" altLang="en-US" sz="1800"/>
              <a:t> Misalkan </a:t>
            </a:r>
            <a:r>
              <a:rPr lang="en-US" altLang="en-US" sz="1800" i="1"/>
              <a:t>A</a:t>
            </a:r>
            <a:r>
              <a:rPr lang="en-US" altLang="en-US" sz="1800"/>
              <a:t>, </a:t>
            </a:r>
            <a:r>
              <a:rPr lang="en-US" altLang="en-US" sz="1800" i="1"/>
              <a:t>B</a:t>
            </a:r>
            <a:r>
              <a:rPr lang="en-US" altLang="en-US" sz="1800"/>
              <a:t>, dan </a:t>
            </a:r>
            <a:r>
              <a:rPr lang="en-US" altLang="en-US" sz="1800" i="1"/>
              <a:t>C</a:t>
            </a:r>
            <a:r>
              <a:rPr lang="en-US" altLang="en-US" sz="1800"/>
              <a:t> adalah himpunan. Buktikan bahwa :                   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 </a:t>
            </a:r>
          </a:p>
          <a:p>
            <a:pPr marL="107950" indent="0">
              <a:buNone/>
            </a:pPr>
            <a:r>
              <a:rPr lang="en-US" altLang="en-US" sz="1800"/>
              <a:t> </a:t>
            </a:r>
            <a:r>
              <a:rPr lang="en-US" altLang="en-US" sz="1800" i="1"/>
              <a:t>Bukti</a:t>
            </a:r>
            <a:r>
              <a:rPr lang="en-US" altLang="en-US" sz="1800"/>
              <a:t>:</a:t>
            </a:r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>
              <a:buNone/>
            </a:pPr>
            <a:endParaRPr lang="en-US" altLang="en-US" sz="1800"/>
          </a:p>
          <a:p>
            <a:pPr marL="107950" indent="0" algn="just">
              <a:buNone/>
            </a:pPr>
            <a:r>
              <a:rPr lang="en-US" altLang="en-US" sz="1800"/>
              <a:t>Karena kolom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dan kolom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sama, maka 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(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 =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B</a:t>
            </a:r>
            <a:r>
              <a:rPr lang="en-US" altLang="en-US" sz="1800"/>
              <a:t>)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(</a:t>
            </a:r>
            <a:r>
              <a:rPr lang="en-US" altLang="en-US" sz="1800" i="1"/>
              <a:t>A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C</a:t>
            </a:r>
            <a:r>
              <a:rPr lang="en-US" altLang="en-US" sz="1800"/>
              <a:t>). </a:t>
            </a:r>
          </a:p>
          <a:p>
            <a:pPr marL="107950" indent="0">
              <a:buNone/>
            </a:pPr>
            <a:endParaRPr lang="en-US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5A1709-6134-4065-A8B6-5895A2D20284}" type="slidenum">
              <a:rPr lang="en-US" altLang="en-US" sz="2000">
                <a:solidFill>
                  <a:srgbClr val="FFFFFF"/>
                </a:solidFill>
              </a:rPr>
              <a:pPr/>
              <a:t>45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43251" y="2312988"/>
          <a:ext cx="6805613" cy="29876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2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32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(B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C)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B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C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(A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B)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</a:t>
                      </a:r>
                      <a:r>
                        <a:rPr lang="en-US" sz="1400" b="1" dirty="0">
                          <a:effectLst/>
                        </a:rPr>
                        <a:t> (A </a:t>
                      </a:r>
                      <a:r>
                        <a:rPr lang="en-US" sz="1400" b="1" dirty="0">
                          <a:effectLst/>
                          <a:sym typeface="Symbol"/>
                        </a:rPr>
                        <a:t></a:t>
                      </a:r>
                      <a:r>
                        <a:rPr lang="en-US" sz="1400" b="1" dirty="0">
                          <a:effectLst/>
                        </a:rPr>
                        <a:t> C)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34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02565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592DDD-BC1C-4C46-908E-E55BD7F98DAF}" type="slidenum">
              <a:rPr lang="en-US" altLang="en-US" sz="2000">
                <a:solidFill>
                  <a:srgbClr val="FFFFFF"/>
                </a:solidFill>
              </a:rPr>
              <a:pPr/>
              <a:t>46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1883532" y="1340768"/>
            <a:ext cx="8568952" cy="5148572"/>
          </a:xfrm>
          <a:blipFill rotWithShape="1">
            <a:blip r:embed="rId2" cstate="print"/>
            <a:stretch>
              <a:fillRect l="-213" t="-592" r="-647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847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49450" y="549276"/>
            <a:ext cx="8642350" cy="576263"/>
          </a:xfrm>
        </p:spPr>
        <p:txBody>
          <a:bodyPr>
            <a:normAutofit/>
          </a:bodyPr>
          <a:lstStyle/>
          <a:p>
            <a:r>
              <a:rPr lang="en-US" altLang="en-US" sz="3200" u="sng" dirty="0" err="1"/>
              <a:t>Pembuktian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pernyataan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suatu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himpunan</a:t>
            </a:r>
            <a:endParaRPr lang="en-US" altLang="en-US" sz="3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2776" y="1196976"/>
            <a:ext cx="8569325" cy="5292725"/>
          </a:xfrm>
        </p:spPr>
        <p:txBody>
          <a:bodyPr>
            <a:normAutofit fontScale="92500"/>
          </a:bodyPr>
          <a:lstStyle/>
          <a:p>
            <a:pPr marL="109537" indent="0">
              <a:buNone/>
              <a:defRPr/>
            </a:pPr>
            <a:r>
              <a:rPr lang="en-US" sz="1800" b="1" u="sng" dirty="0"/>
              <a:t>4. </a:t>
            </a:r>
            <a:r>
              <a:rPr lang="en-US" sz="1800" b="1" u="sng" dirty="0" err="1"/>
              <a:t>Pembuktian</a:t>
            </a:r>
            <a:r>
              <a:rPr lang="en-US" sz="1800" b="1" u="sng" dirty="0"/>
              <a:t> </a:t>
            </a:r>
            <a:r>
              <a:rPr lang="en-US" sz="1800" b="1" u="sng" dirty="0" err="1"/>
              <a:t>dengan</a:t>
            </a:r>
            <a:r>
              <a:rPr lang="en-US" sz="1800" b="1" u="sng" dirty="0"/>
              <a:t> </a:t>
            </a:r>
            <a:r>
              <a:rPr lang="en-US" sz="1800" b="1" u="sng" dirty="0" err="1"/>
              <a:t>menggunakan</a:t>
            </a:r>
            <a:r>
              <a:rPr lang="en-US" sz="1800" b="1" u="sng" dirty="0"/>
              <a:t> </a:t>
            </a:r>
            <a:r>
              <a:rPr lang="en-US" sz="1800" b="1" u="sng" dirty="0" err="1"/>
              <a:t>definisi</a:t>
            </a:r>
            <a:r>
              <a:rPr lang="en-US" sz="1800" b="1" u="sng" dirty="0"/>
              <a:t>  </a:t>
            </a:r>
          </a:p>
          <a:p>
            <a:pPr marL="109537" indent="0" algn="just">
              <a:buNone/>
              <a:defRPr/>
            </a:pPr>
            <a:endParaRPr lang="en-US" sz="1800" dirty="0"/>
          </a:p>
          <a:p>
            <a:pPr marL="288925" indent="-180975" algn="just">
              <a:defRPr/>
            </a:pP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membuktikan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yang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implikasi</a:t>
            </a:r>
            <a:r>
              <a:rPr lang="en-US" sz="1800" dirty="0"/>
              <a:t>.</a:t>
            </a:r>
          </a:p>
          <a:p>
            <a:pPr marL="288925" indent="-180975" algn="just">
              <a:defRPr/>
            </a:pPr>
            <a:r>
              <a:rPr lang="en-US" sz="1800" dirty="0" err="1"/>
              <a:t>Biasanya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implikasi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(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</a:t>
            </a:r>
            <a:r>
              <a:rPr lang="en-US" sz="1800" dirty="0"/>
              <a:t>).</a:t>
            </a:r>
          </a:p>
          <a:p>
            <a:pPr marL="109537" indent="0" algn="just">
              <a:buNone/>
              <a:defRPr/>
            </a:pPr>
            <a:r>
              <a:rPr lang="en-US" sz="1800" b="1" dirty="0"/>
              <a:t> 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. </a:t>
            </a:r>
            <a:r>
              <a:rPr lang="en-US" sz="1800" dirty="0"/>
              <a:t>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C. </a:t>
            </a:r>
            <a:r>
              <a:rPr lang="en-US" sz="1800" dirty="0" err="1"/>
              <a:t>Buktikan</a:t>
            </a:r>
            <a:r>
              <a:rPr lang="en-US" sz="1800" dirty="0"/>
              <a:t>!</a:t>
            </a:r>
          </a:p>
          <a:p>
            <a:pPr marL="109537" indent="0" algn="just">
              <a:buNone/>
              <a:defRPr/>
            </a:pPr>
            <a:r>
              <a:rPr lang="en-US" sz="1800" i="1" dirty="0" err="1"/>
              <a:t>Bukti</a:t>
            </a:r>
            <a:r>
              <a:rPr lang="en-US" sz="1800" dirty="0"/>
              <a:t>:</a:t>
            </a:r>
          </a:p>
          <a:p>
            <a:pPr marL="509587" indent="-400050" algn="just">
              <a:buFont typeface="+mj-lt"/>
              <a:buAutoNum type="romanUcPeriod"/>
              <a:defRPr/>
            </a:pPr>
            <a:r>
              <a:rPr lang="en-US" sz="1800" dirty="0"/>
              <a:t>Dari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,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Q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Q</a:t>
            </a:r>
            <a:r>
              <a:rPr lang="en-US" sz="1800" dirty="0"/>
              <a:t>.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C). </a:t>
            </a:r>
          </a:p>
          <a:p>
            <a:pPr marL="509587" indent="-400050" algn="just">
              <a:buFont typeface="+mj-lt"/>
              <a:buAutoNum type="romanUcPeriod"/>
              <a:defRPr/>
            </a:pPr>
            <a:r>
              <a:rPr lang="en-US" sz="1800" dirty="0"/>
              <a:t>Dari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gabungan</a:t>
            </a:r>
            <a:r>
              <a:rPr lang="en-US" sz="1800" dirty="0"/>
              <a:t> (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),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(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C.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dirty="0"/>
              <a:t>       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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dirty="0"/>
              <a:t>Dari (I) </a:t>
            </a:r>
            <a:r>
              <a:rPr lang="en-US" sz="1800" dirty="0" err="1"/>
              <a:t>dan</a:t>
            </a:r>
            <a:r>
              <a:rPr lang="en-US" sz="1800" dirty="0"/>
              <a:t> (II),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</a:t>
            </a:r>
            <a:r>
              <a:rPr lang="en-US" sz="1800" dirty="0"/>
              <a:t>x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C,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.  </a:t>
            </a:r>
          </a:p>
          <a:p>
            <a:pPr marL="109537" indent="0">
              <a:buNone/>
              <a:defRPr/>
            </a:pPr>
            <a:r>
              <a:rPr lang="en-US" sz="1800" dirty="0"/>
              <a:t>	</a:t>
            </a:r>
            <a:r>
              <a:rPr lang="en-US" dirty="0"/>
              <a:t>	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B2E97E-AFD7-411D-A645-52A89D082B59}" type="slidenum">
              <a:rPr lang="en-US" altLang="en-US" sz="2000">
                <a:solidFill>
                  <a:srgbClr val="FFFFFF"/>
                </a:solidFill>
              </a:rPr>
              <a:pPr/>
              <a:t>47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05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589616"/>
            <a:ext cx="8397875" cy="539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 err="1"/>
              <a:t>Prinsip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Inklusi-Eksklusi</a:t>
            </a:r>
            <a:endParaRPr lang="en-US" altLang="en-US" sz="3200" u="sng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9"/>
            <a:ext cx="8229600" cy="5183187"/>
          </a:xfrm>
        </p:spPr>
        <p:txBody>
          <a:bodyPr>
            <a:noAutofit/>
          </a:bodyPr>
          <a:lstStyle/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Inklusi-Eksklusi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.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dikurangi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irisannya</a:t>
            </a:r>
            <a:r>
              <a:rPr lang="en-US" sz="2000" dirty="0"/>
              <a:t>.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: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+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				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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+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2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				</a:t>
            </a:r>
            <a:endParaRPr lang="en-US" sz="2000" b="1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DF1CB3-F786-42DD-9F20-4A6BC117D32F}" type="slidenum">
              <a:rPr lang="en-US" altLang="en-US">
                <a:solidFill>
                  <a:srgbClr val="FFFFFF"/>
                </a:solidFill>
              </a:rPr>
              <a:pPr/>
              <a:t>48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40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76250"/>
            <a:ext cx="8397875" cy="539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 err="1"/>
              <a:t>Contoh</a:t>
            </a:r>
            <a:r>
              <a:rPr lang="en-US" altLang="en-US" sz="3200" u="sng" dirty="0"/>
              <a:t>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52513"/>
            <a:ext cx="8229600" cy="5472112"/>
          </a:xfrm>
        </p:spPr>
        <p:txBody>
          <a:bodyPr>
            <a:noAutofit/>
          </a:bodyPr>
          <a:lstStyle/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U=100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B</a:t>
            </a:r>
            <a:r>
              <a:rPr lang="en-US" sz="1600" dirty="0"/>
              <a:t> =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5,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/>
              <a:t> =  </a:t>
            </a: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 </a:t>
            </a:r>
            <a:r>
              <a:rPr lang="en-US" sz="1600" dirty="0" err="1"/>
              <a:t>dan</a:t>
            </a:r>
            <a:r>
              <a:rPr lang="en-US" sz="1600" dirty="0"/>
              <a:t> 5 (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KPK – </a:t>
            </a:r>
            <a:r>
              <a:rPr lang="en-US" sz="1600" dirty="0" err="1"/>
              <a:t>Kelipatan</a:t>
            </a:r>
            <a:r>
              <a:rPr lang="en-US" sz="1600" dirty="0"/>
              <a:t>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Persekutuan </a:t>
            </a:r>
            <a:r>
              <a:rPr lang="en-US" sz="1600" dirty="0" err="1"/>
              <a:t>Terkecil</a:t>
            </a:r>
            <a:r>
              <a:rPr lang="en-US" sz="1600" dirty="0"/>
              <a:t> – </a:t>
            </a:r>
            <a:r>
              <a:rPr lang="en-US" sz="1600" dirty="0" err="1"/>
              <a:t>dari</a:t>
            </a:r>
            <a:r>
              <a:rPr lang="en-US" sz="1600" dirty="0"/>
              <a:t> 3 </a:t>
            </a:r>
            <a:r>
              <a:rPr lang="en-US" sz="1600" dirty="0" err="1"/>
              <a:t>dan</a:t>
            </a:r>
            <a:r>
              <a:rPr lang="en-US" sz="1600" dirty="0"/>
              <a:t> 5, </a:t>
            </a:r>
            <a:r>
              <a:rPr lang="en-US" sz="1600" dirty="0" err="1"/>
              <a:t>yaitu</a:t>
            </a:r>
            <a:r>
              <a:rPr lang="en-US" sz="1600" dirty="0"/>
              <a:t> 15),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 err="1"/>
              <a:t>Hitunglah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5?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yang </a:t>
            </a:r>
            <a:r>
              <a:rPr lang="en-US" sz="1600" dirty="0" err="1"/>
              <a:t>ditanyakan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. 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100/3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33, 	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100/5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20, 	</a:t>
            </a:r>
            <a:endParaRPr lang="en-US" sz="1600" dirty="0">
              <a:sym typeface="Symbol" pitchFamily="18" charset="2"/>
            </a:endParaRP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</a:t>
            </a:r>
            <a:r>
              <a:rPr lang="en-US" sz="1600" dirty="0"/>
              <a:t>100/15</a:t>
            </a:r>
            <a:r>
              <a:rPr lang="en-US" sz="1600" dirty="0">
                <a:sym typeface="Symbol" pitchFamily="18" charset="2"/>
              </a:rPr>
              <a:t></a:t>
            </a:r>
            <a:r>
              <a:rPr lang="en-US" sz="1600" dirty="0"/>
              <a:t>  = 6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>
                <a:sym typeface="Symbol" pitchFamily="18" charset="2"/>
              </a:rPr>
              <a:t>	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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+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–  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</a:t>
            </a:r>
            <a:r>
              <a:rPr lang="en-US" sz="1600" dirty="0"/>
              <a:t> </a:t>
            </a:r>
            <a:r>
              <a:rPr lang="en-US" sz="1600" i="1" dirty="0"/>
              <a:t>B</a:t>
            </a:r>
            <a:r>
              <a:rPr lang="en-US" sz="1600" dirty="0">
                <a:sym typeface="Symbol" pitchFamily="18" charset="2"/>
              </a:rPr>
              <a:t></a:t>
            </a:r>
            <a:r>
              <a:rPr lang="en-US" sz="1600" dirty="0"/>
              <a:t> = 33 + 20 – 6 = 47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Jadi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47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3 </a:t>
            </a:r>
            <a:r>
              <a:rPr lang="en-US" sz="1600" dirty="0" err="1"/>
              <a:t>atau</a:t>
            </a:r>
            <a:r>
              <a:rPr lang="en-US" sz="1600" dirty="0"/>
              <a:t> 5. </a:t>
            </a:r>
          </a:p>
          <a:p>
            <a:pPr marL="365760" indent="-256032" algn="just">
              <a:lnSpc>
                <a:spcPct val="170000"/>
              </a:lnSpc>
              <a:buClr>
                <a:schemeClr val="accent3"/>
              </a:buClr>
              <a:buNone/>
              <a:defRPr/>
            </a:pPr>
            <a:r>
              <a:rPr lang="en-US" sz="1600" dirty="0"/>
              <a:t>				</a:t>
            </a:r>
            <a:endParaRPr lang="en-US" sz="1600" b="1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991EF1-54B6-4260-8101-13062F7934AB}" type="slidenum">
              <a:rPr lang="en-US" altLang="en-US">
                <a:solidFill>
                  <a:srgbClr val="FFFFFF"/>
                </a:solidFill>
              </a:rPr>
              <a:pPr/>
              <a:t>49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5"/>
          <p:cNvSpPr>
            <a:spLocks noGrp="1" noChangeArrowheads="1"/>
          </p:cNvSpPr>
          <p:nvPr>
            <p:ph type="title"/>
          </p:nvPr>
        </p:nvSpPr>
        <p:spPr>
          <a:xfrm>
            <a:off x="1992313" y="617539"/>
            <a:ext cx="8229600" cy="701675"/>
          </a:xfrm>
        </p:spPr>
        <p:txBody>
          <a:bodyPr/>
          <a:lstStyle/>
          <a:p>
            <a:pPr eaLnBrk="1" hangingPunct="1"/>
            <a:r>
              <a:rPr lang="en-US" altLang="en-US" sz="3200" b="1" u="sng"/>
              <a:t>Kardinalitas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981200" y="1436688"/>
            <a:ext cx="8229600" cy="46926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kardinal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 err="1">
                <a:cs typeface="Tahoma" pitchFamily="34" charset="0"/>
              </a:rPr>
              <a:t>Misalkan</a:t>
            </a:r>
            <a:r>
              <a:rPr lang="en-US" sz="1800" dirty="0">
                <a:cs typeface="Tahoma" pitchFamily="34" charset="0"/>
              </a:rPr>
              <a:t> A </a:t>
            </a:r>
            <a:r>
              <a:rPr lang="en-US" sz="1800" dirty="0" err="1">
                <a:cs typeface="Tahoma" pitchFamily="34" charset="0"/>
              </a:rPr>
              <a:t>merupakan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himpunan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berhingga,maka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jumlah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elemen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berbeda</a:t>
            </a:r>
            <a:r>
              <a:rPr lang="en-US" sz="1800" dirty="0">
                <a:cs typeface="Tahoma" pitchFamily="34" charset="0"/>
              </a:rPr>
              <a:t> di </a:t>
            </a:r>
            <a:r>
              <a:rPr lang="en-US" sz="1800" dirty="0" err="1">
                <a:cs typeface="Tahoma" pitchFamily="34" charset="0"/>
              </a:rPr>
              <a:t>dalam</a:t>
            </a:r>
            <a:r>
              <a:rPr lang="en-US" sz="1800" dirty="0">
                <a:cs typeface="Tahoma" pitchFamily="34" charset="0"/>
              </a:rPr>
              <a:t> A </a:t>
            </a:r>
            <a:r>
              <a:rPr lang="en-US" sz="1800" dirty="0" err="1">
                <a:cs typeface="Tahoma" pitchFamily="34" charset="0"/>
              </a:rPr>
              <a:t>disebut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kardinal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dari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himpunan</a:t>
            </a:r>
            <a:r>
              <a:rPr lang="en-US" sz="1800" dirty="0">
                <a:cs typeface="Tahoma" pitchFamily="34" charset="0"/>
              </a:rPr>
              <a:t> A.</a:t>
            </a:r>
          </a:p>
          <a:p>
            <a:pPr marL="109537" indent="0" algn="just">
              <a:buNone/>
              <a:defRPr/>
            </a:pPr>
            <a:endParaRPr lang="en-US" sz="1800" dirty="0"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1800" b="1" dirty="0" err="1">
                <a:cs typeface="Tahoma" pitchFamily="34" charset="0"/>
              </a:rPr>
              <a:t>notasi</a:t>
            </a:r>
            <a:r>
              <a:rPr lang="en-US" sz="1800" dirty="0">
                <a:cs typeface="Tahoma" pitchFamily="34" charset="0"/>
              </a:rPr>
              <a:t> : n(A) </a:t>
            </a:r>
            <a:r>
              <a:rPr lang="en-US" sz="1800" dirty="0" err="1">
                <a:cs typeface="Tahoma" pitchFamily="34" charset="0"/>
              </a:rPr>
              <a:t>atau</a:t>
            </a:r>
            <a:r>
              <a:rPr lang="en-US" sz="1800" dirty="0">
                <a:cs typeface="Tahoma" pitchFamily="34" charset="0"/>
              </a:rPr>
              <a:t> |A|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dirty="0"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Contoh</a:t>
            </a:r>
            <a:r>
              <a:rPr lang="en-US" sz="1800" dirty="0">
                <a:cs typeface="Tahoma" pitchFamily="34" charset="0"/>
              </a:rPr>
              <a:t>  6:</a:t>
            </a:r>
          </a:p>
          <a:p>
            <a:pPr marL="411162" lvl="1" indent="0" algn="just">
              <a:buNone/>
              <a:defRPr/>
            </a:pPr>
            <a:r>
              <a:rPr lang="en-US" sz="1800" dirty="0">
                <a:cs typeface="Tahoma" pitchFamily="34" charset="0"/>
              </a:rPr>
              <a:t>a.  A = {x | x </a:t>
            </a:r>
            <a:r>
              <a:rPr lang="en-US" sz="1800" dirty="0" err="1">
                <a:cs typeface="Tahoma" pitchFamily="34" charset="0"/>
              </a:rPr>
              <a:t>merupakan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bilangan</a:t>
            </a:r>
            <a:r>
              <a:rPr lang="en-US" sz="1800" dirty="0">
                <a:cs typeface="Tahoma" pitchFamily="34" charset="0"/>
              </a:rPr>
              <a:t> prima yang </a:t>
            </a:r>
            <a:r>
              <a:rPr lang="en-US" sz="1800" dirty="0" err="1">
                <a:cs typeface="Tahoma" pitchFamily="34" charset="0"/>
              </a:rPr>
              <a:t>lebih</a:t>
            </a:r>
            <a:endParaRPr lang="en-US" sz="1800" dirty="0">
              <a:cs typeface="Tahoma" pitchFamily="34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cs typeface="Tahoma" pitchFamily="34" charset="0"/>
              </a:rPr>
              <a:t>     </a:t>
            </a:r>
            <a:r>
              <a:rPr lang="en-US" sz="1800" dirty="0" err="1">
                <a:cs typeface="Tahoma" pitchFamily="34" charset="0"/>
              </a:rPr>
              <a:t>kecil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dari</a:t>
            </a:r>
            <a:r>
              <a:rPr lang="en-US" sz="1800" dirty="0">
                <a:cs typeface="Tahoma" pitchFamily="34" charset="0"/>
              </a:rPr>
              <a:t> 20}, A={2,3,5,7,11,13,17,19},</a:t>
            </a:r>
            <a:r>
              <a:rPr lang="en-US" sz="1800" dirty="0" err="1">
                <a:cs typeface="Tahoma" pitchFamily="34" charset="0"/>
              </a:rPr>
              <a:t>maka</a:t>
            </a:r>
            <a:r>
              <a:rPr lang="en-US" sz="1800" dirty="0">
                <a:cs typeface="Tahoma" pitchFamily="34" charset="0"/>
              </a:rPr>
              <a:t> |A| = 8</a:t>
            </a:r>
          </a:p>
          <a:p>
            <a:pPr marL="411162" lvl="1" indent="0" algn="just">
              <a:buNone/>
              <a:defRPr/>
            </a:pPr>
            <a:r>
              <a:rPr lang="en-US" sz="1800" dirty="0">
                <a:cs typeface="Tahoma" pitchFamily="34" charset="0"/>
              </a:rPr>
              <a:t>b. B = {a, {a}, {{a}}, { }}, </a:t>
            </a:r>
            <a:r>
              <a:rPr lang="en-US" sz="1800" dirty="0" err="1">
                <a:cs typeface="Tahoma" pitchFamily="34" charset="0"/>
              </a:rPr>
              <a:t>maka</a:t>
            </a:r>
            <a:r>
              <a:rPr lang="en-US" sz="1800" dirty="0">
                <a:cs typeface="Tahoma" pitchFamily="34" charset="0"/>
              </a:rPr>
              <a:t> |B| = 4</a:t>
            </a:r>
          </a:p>
          <a:p>
            <a:pPr marL="395288" indent="0">
              <a:buNone/>
              <a:defRPr/>
            </a:pPr>
            <a:r>
              <a:rPr lang="en-US" sz="1800" dirty="0">
                <a:cs typeface="Tahoma" pitchFamily="34" charset="0"/>
              </a:rPr>
              <a:t>c. </a:t>
            </a:r>
            <a:r>
              <a:rPr lang="en-US" sz="1800" i="1" dirty="0"/>
              <a:t>B</a:t>
            </a:r>
            <a:r>
              <a:rPr lang="en-US" sz="1800" dirty="0"/>
              <a:t> =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prima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21 }, </a:t>
            </a:r>
          </a:p>
          <a:p>
            <a:pPr marL="395288" indent="0"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{2, 3, 5, 7, 11, 13, 17, 19}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B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8 </a:t>
            </a:r>
          </a:p>
          <a:p>
            <a:pPr marL="395288" indent="0">
              <a:buNone/>
              <a:defRPr/>
            </a:pPr>
            <a:r>
              <a:rPr lang="en-US" sz="1800" dirty="0"/>
              <a:t>d. </a:t>
            </a:r>
            <a:r>
              <a:rPr lang="en-US" sz="1800" i="1" dirty="0"/>
              <a:t>T</a:t>
            </a:r>
            <a:r>
              <a:rPr lang="en-US" sz="1800" dirty="0"/>
              <a:t> = {</a:t>
            </a:r>
            <a:r>
              <a:rPr lang="en-US" sz="1800" dirty="0" err="1"/>
              <a:t>kucing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, Amir, 10, </a:t>
            </a:r>
            <a:r>
              <a:rPr lang="en-US" sz="1800" dirty="0" err="1"/>
              <a:t>paku</a:t>
            </a:r>
            <a:r>
              <a:rPr lang="en-US" sz="1800" dirty="0"/>
              <a:t>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T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5</a:t>
            </a:r>
          </a:p>
          <a:p>
            <a:pPr marL="395288" indent="0">
              <a:buNone/>
              <a:defRPr/>
            </a:pPr>
            <a:r>
              <a:rPr lang="en-US" sz="1800" dirty="0"/>
              <a:t>e. </a:t>
            </a:r>
            <a:r>
              <a:rPr lang="en-US" sz="1800" i="1" dirty="0"/>
              <a:t>A</a:t>
            </a:r>
            <a:r>
              <a:rPr lang="en-US" sz="1800" dirty="0"/>
              <a:t> = {</a:t>
            </a:r>
            <a:r>
              <a:rPr lang="en-US" sz="1800" i="1" dirty="0"/>
              <a:t>a</a:t>
            </a:r>
            <a:r>
              <a:rPr lang="en-US" sz="1800" dirty="0"/>
              <a:t>, {</a:t>
            </a:r>
            <a:r>
              <a:rPr lang="en-US" sz="1800" i="1" dirty="0"/>
              <a:t>a</a:t>
            </a:r>
            <a:r>
              <a:rPr lang="en-US" sz="1800" dirty="0"/>
              <a:t>}, {{</a:t>
            </a:r>
            <a:r>
              <a:rPr lang="en-US" sz="1800" i="1" dirty="0"/>
              <a:t>a</a:t>
            </a:r>
            <a:r>
              <a:rPr lang="en-US" sz="1800" dirty="0"/>
              <a:t>}}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3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607081-A695-4A97-A157-5A02CDFD134F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28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93738"/>
            <a:ext cx="8397875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Inklusi-Eksklusi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932362"/>
          </a:xfrm>
        </p:spPr>
        <p:txBody>
          <a:bodyPr>
            <a:normAutofit fontScale="85000" lnSpcReduction="20000"/>
          </a:bodyPr>
          <a:lstStyle/>
          <a:p>
            <a:pPr marL="109537" indent="0" algn="just">
              <a:lnSpc>
                <a:spcPct val="80000"/>
              </a:lnSpc>
              <a:spcBef>
                <a:spcPct val="20000"/>
              </a:spcBef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b="1" u="sng" dirty="0" err="1">
                <a:sym typeface="Symbol" pitchFamily="18" charset="2"/>
              </a:rPr>
              <a:t>Contoh</a:t>
            </a:r>
            <a:r>
              <a:rPr lang="en-US" sz="1800" b="1" u="sng" dirty="0">
                <a:sym typeface="Symbol" pitchFamily="18" charset="2"/>
              </a:rPr>
              <a:t>: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/>
              <a:t>Di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(</a:t>
            </a:r>
            <a:r>
              <a:rPr lang="en-US" sz="1800" dirty="0" err="1"/>
              <a:t>termasuk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), </a:t>
            </a: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4 </a:t>
            </a:r>
            <a:r>
              <a:rPr lang="en-US" sz="1800" dirty="0" err="1"/>
              <a:t>dan</a:t>
            </a:r>
            <a:r>
              <a:rPr lang="en-US" sz="1800" dirty="0"/>
              <a:t> 5 </a:t>
            </a:r>
            <a:r>
              <a:rPr lang="en-US" sz="1800" dirty="0" err="1"/>
              <a:t>atau</a:t>
            </a:r>
            <a:r>
              <a:rPr lang="en-US" sz="1800" dirty="0"/>
              <a:t> 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?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endParaRPr lang="en-US" sz="1800" dirty="0">
              <a:sym typeface="Symbol" pitchFamily="18" charset="2"/>
            </a:endParaRP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>
                <a:sym typeface="Symbol" pitchFamily="18" charset="2"/>
              </a:rPr>
              <a:t>Solusi</a:t>
            </a:r>
            <a:r>
              <a:rPr lang="en-US" sz="1800" dirty="0">
                <a:sym typeface="Symbol" pitchFamily="18" charset="2"/>
              </a:rPr>
              <a:t>: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/>
              <a:t>Misalkan</a:t>
            </a:r>
            <a:endParaRPr lang="en-US" sz="1800" dirty="0"/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U</a:t>
            </a:r>
            <a:r>
              <a:rPr lang="en-US" sz="1800" dirty="0"/>
              <a:t>={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600, 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termasuk</a:t>
            </a:r>
            <a:r>
              <a:rPr lang="en-US" sz="1800" dirty="0"/>
              <a:t> 101 </a:t>
            </a:r>
            <a:r>
              <a:rPr lang="en-US" sz="1800" dirty="0" err="1"/>
              <a:t>dan</a:t>
            </a:r>
            <a:r>
              <a:rPr lang="en-US" sz="1800" dirty="0"/>
              <a:t> 600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A </a:t>
            </a:r>
            <a:r>
              <a:rPr lang="en-US" sz="1800" dirty="0"/>
              <a:t>= {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i="1" dirty="0"/>
              <a:t>U </a:t>
            </a:r>
            <a:r>
              <a:rPr lang="en-US" sz="1800" dirty="0"/>
              <a:t>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4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i="1" dirty="0"/>
              <a:t>B</a:t>
            </a:r>
            <a:r>
              <a:rPr lang="en-US" sz="1800" dirty="0"/>
              <a:t> = {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i="1" dirty="0"/>
              <a:t>U </a:t>
            </a:r>
            <a:r>
              <a:rPr lang="en-US" sz="1800" dirty="0"/>
              <a:t>yang </a:t>
            </a:r>
            <a:r>
              <a:rPr lang="en-US" sz="1800" dirty="0" err="1"/>
              <a:t>habis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5 }</a:t>
            </a:r>
          </a:p>
          <a:p>
            <a:pPr marL="109537" indent="0" algn="just">
              <a:lnSpc>
                <a:spcPct val="80000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 err="1"/>
              <a:t>Maka</a:t>
            </a:r>
            <a:endParaRPr lang="en-US" sz="1800" dirty="0"/>
          </a:p>
          <a:p>
            <a:pPr marL="109537" indent="0" algn="just">
              <a:lnSpc>
                <a:spcPct val="20000"/>
              </a:lnSpc>
              <a:buNone/>
              <a:tabLst>
                <a:tab pos="447675" algn="l"/>
                <a:tab pos="1792288" algn="l"/>
              </a:tabLst>
              <a:defRPr/>
            </a:pPr>
            <a:endParaRPr lang="en-US" sz="1800" dirty="0"/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U</a:t>
            </a:r>
            <a:r>
              <a:rPr lang="en-US" sz="1800" dirty="0">
                <a:sym typeface="Symbol" pitchFamily="18" charset="2"/>
              </a:rPr>
              <a:t>= 600-101 = 500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id-ID" sz="1800" i="1" dirty="0"/>
              <a:t>A</a:t>
            </a:r>
            <a:r>
              <a:rPr lang="en-US" sz="1800" dirty="0">
                <a:sym typeface="Symbol" pitchFamily="18" charset="2"/>
              </a:rPr>
              <a:t>= 500/4 = 125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B</a:t>
            </a:r>
            <a:r>
              <a:rPr lang="en-US" sz="1800" dirty="0">
                <a:sym typeface="Symbol" pitchFamily="18" charset="2"/>
              </a:rPr>
              <a:t>= 500/5 = 100</a:t>
            </a:r>
          </a:p>
          <a:p>
            <a:pPr marL="109537" indent="0" algn="just">
              <a:lnSpc>
                <a:spcPts val="2875"/>
              </a:lnSpc>
              <a:buNone/>
              <a:tabLst>
                <a:tab pos="4476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 pitchFamily="18" charset="2"/>
              </a:rPr>
              <a:t> </a:t>
            </a:r>
            <a:r>
              <a:rPr lang="en-US" sz="1800" dirty="0"/>
              <a:t> </a:t>
            </a:r>
            <a:r>
              <a:rPr lang="en-US" sz="1800" i="1" dirty="0">
                <a:sym typeface="Symbol" pitchFamily="18" charset="2"/>
              </a:rPr>
              <a:t>B</a:t>
            </a:r>
            <a:r>
              <a:rPr lang="en-US" sz="1800" dirty="0">
                <a:sym typeface="Symbol" pitchFamily="18" charset="2"/>
              </a:rPr>
              <a:t></a:t>
            </a:r>
            <a:r>
              <a:rPr lang="en-US" sz="1800" dirty="0"/>
              <a:t> = 500/20 = 25</a:t>
            </a:r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C0AF2A-A67A-422E-A6E7-1CC7D1951F6D}" type="slidenum">
              <a:rPr lang="en-US" altLang="en-US">
                <a:solidFill>
                  <a:srgbClr val="FFFFFF"/>
                </a:solidFill>
              </a:rPr>
              <a:pPr/>
              <a:t>50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376988" y="4184651"/>
            <a:ext cx="3211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2400">
                <a:sym typeface="Symbol" panose="05050102010706020507" pitchFamily="18" charset="2"/>
              </a:rPr>
              <a:t>Ditanyakan: </a:t>
            </a:r>
            <a:r>
              <a:rPr lang="en-US" altLang="en-US" sz="2400" i="1"/>
              <a:t>A</a:t>
            </a:r>
            <a:r>
              <a:rPr lang="en-US" altLang="en-US" sz="2400">
                <a:sym typeface="Symbol" panose="05050102010706020507" pitchFamily="18" charset="2"/>
              </a:rPr>
              <a:t> 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?</a:t>
            </a:r>
            <a:endParaRPr lang="en-US" alt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8256588" y="4149725"/>
            <a:ext cx="10080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1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6" y="679450"/>
            <a:ext cx="8397875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Inklusi-Eksklusi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9388"/>
            <a:ext cx="8229600" cy="4572000"/>
          </a:xfrm>
        </p:spPr>
        <p:txBody>
          <a:bodyPr>
            <a:normAutofit/>
          </a:bodyPr>
          <a:lstStyle/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	= </a:t>
            </a:r>
            <a:r>
              <a:rPr lang="id-ID" sz="2000" i="1" dirty="0"/>
              <a:t>A</a:t>
            </a:r>
            <a:r>
              <a:rPr lang="en-US" sz="2000" dirty="0">
                <a:sym typeface="Symbol" pitchFamily="18" charset="2"/>
              </a:rPr>
              <a:t> + </a:t>
            </a:r>
            <a:r>
              <a:rPr lang="en-US" sz="2000" i="1" dirty="0"/>
              <a:t>B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dirty="0"/>
              <a:t> – 2</a:t>
            </a: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</a:t>
            </a:r>
            <a:r>
              <a:rPr lang="en-US" sz="2000" dirty="0"/>
              <a:t>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</a:t>
            </a:r>
            <a:r>
              <a:rPr lang="en-US" sz="2000" dirty="0"/>
              <a:t>= 125 + 100 – 2</a:t>
            </a:r>
            <a:r>
              <a:rPr lang="en-US" sz="2000" dirty="0">
                <a:sym typeface="Symbol" pitchFamily="18" charset="2"/>
              </a:rPr>
              <a:t>25</a:t>
            </a:r>
            <a:r>
              <a:rPr lang="en-US" sz="2000" dirty="0"/>
              <a:t> 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/>
              <a:t>			= 175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792288" algn="l"/>
              </a:tabLst>
              <a:defRPr/>
            </a:pPr>
            <a:endParaRPr lang="en-US" sz="2000" dirty="0"/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	= </a:t>
            </a:r>
            <a:r>
              <a:rPr lang="en-US" sz="2000" i="1" dirty="0"/>
              <a:t>U</a:t>
            </a:r>
            <a:r>
              <a:rPr lang="en-US" sz="2000" dirty="0">
                <a:sym typeface="Symbol" pitchFamily="18" charset="2"/>
              </a:rPr>
              <a:t> – </a:t>
            </a:r>
            <a:r>
              <a:rPr lang="en-US" sz="2000" i="1" dirty="0"/>
              <a:t>A</a:t>
            </a:r>
            <a:r>
              <a:rPr lang="en-US" sz="2000" dirty="0">
                <a:sym typeface="Symbol" pitchFamily="18" charset="2"/>
              </a:rPr>
              <a:t> 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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= 500 – 175 </a:t>
            </a:r>
          </a:p>
          <a:p>
            <a:pPr marL="109537" indent="0">
              <a:lnSpc>
                <a:spcPts val="2880"/>
              </a:lnSpc>
              <a:buNone/>
              <a:tabLst>
                <a:tab pos="447675" algn="l"/>
                <a:tab pos="725488" algn="l"/>
                <a:tab pos="1260475" algn="l"/>
                <a:tab pos="1792288" algn="l"/>
              </a:tabLst>
              <a:defRPr/>
            </a:pPr>
            <a:r>
              <a:rPr lang="en-US" sz="2000" dirty="0">
                <a:sym typeface="Symbol" pitchFamily="18" charset="2"/>
              </a:rPr>
              <a:t>			= </a:t>
            </a:r>
            <a:r>
              <a:rPr lang="en-US" sz="2000" u="sng" dirty="0">
                <a:sym typeface="Symbol" pitchFamily="18" charset="2"/>
              </a:rPr>
              <a:t>325</a:t>
            </a:r>
            <a:endParaRPr lang="en-US" sz="2000" u="dbl" dirty="0"/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EE4AC6-0761-4267-A5BB-C9F366BFD865}" type="slidenum">
              <a:rPr lang="en-US" altLang="en-US">
                <a:solidFill>
                  <a:srgbClr val="FFFFFF"/>
                </a:solidFill>
              </a:rPr>
              <a:pPr/>
              <a:t>51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068638"/>
            <a:ext cx="3721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189163" y="3063875"/>
            <a:ext cx="912812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96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Prinsip</a:t>
            </a:r>
            <a:r>
              <a:rPr 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Inklusi-Eksklusi</a:t>
            </a:r>
            <a:endParaRPr lang="en-US" sz="3200" b="1" u="sng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6" y="1524000"/>
            <a:ext cx="8651875" cy="4643438"/>
          </a:xfrm>
        </p:spPr>
        <p:txBody>
          <a:bodyPr/>
          <a:lstStyle/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Prinsip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inklusi-ekslusi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untuk</a:t>
            </a:r>
            <a:r>
              <a:rPr lang="en-US" altLang="en-US" dirty="0">
                <a:latin typeface="Garamond" panose="02020404030301010803" pitchFamily="18" charset="0"/>
              </a:rPr>
              <a:t> 3 </a:t>
            </a:r>
            <a:r>
              <a:rPr lang="en-US" altLang="en-US" dirty="0" err="1">
                <a:latin typeface="Garamond" panose="02020404030301010803" pitchFamily="18" charset="0"/>
              </a:rPr>
              <a:t>buah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himpunan</a:t>
            </a:r>
            <a:r>
              <a:rPr lang="en-US" altLang="en-US" dirty="0">
                <a:latin typeface="Garamond" panose="02020404030301010803" pitchFamily="18" charset="0"/>
              </a:rPr>
              <a:t> A,B,C :</a:t>
            </a: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Misalkan</a:t>
            </a:r>
            <a:r>
              <a:rPr lang="en-US" altLang="en-US" dirty="0">
                <a:latin typeface="Garamond" panose="02020404030301010803" pitchFamily="18" charset="0"/>
              </a:rPr>
              <a:t> A</a:t>
            </a:r>
            <a:r>
              <a:rPr lang="en-US" altLang="en-US" baseline="-25000" dirty="0">
                <a:latin typeface="Garamond" panose="02020404030301010803" pitchFamily="18" charset="0"/>
              </a:rPr>
              <a:t>1</a:t>
            </a:r>
            <a:r>
              <a:rPr lang="en-US" altLang="en-US" dirty="0">
                <a:latin typeface="Garamond" panose="02020404030301010803" pitchFamily="18" charset="0"/>
              </a:rPr>
              <a:t>, A</a:t>
            </a:r>
            <a:r>
              <a:rPr lang="en-US" altLang="en-US" baseline="-25000" dirty="0">
                <a:latin typeface="Garamond" panose="02020404030301010803" pitchFamily="18" charset="0"/>
              </a:rPr>
              <a:t>2</a:t>
            </a:r>
            <a:r>
              <a:rPr lang="en-US" altLang="en-US" dirty="0">
                <a:latin typeface="Garamond" panose="02020404030301010803" pitchFamily="18" charset="0"/>
              </a:rPr>
              <a:t>, …, A</a:t>
            </a:r>
            <a:r>
              <a:rPr lang="en-US" altLang="en-US" baseline="-25000" dirty="0">
                <a:latin typeface="Garamond" panose="02020404030301010803" pitchFamily="18" charset="0"/>
              </a:rPr>
              <a:t>n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himpunan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hingga</a:t>
            </a:r>
            <a:r>
              <a:rPr lang="en-US" altLang="en-US" dirty="0">
                <a:latin typeface="Garamond" panose="02020404030301010803" pitchFamily="18" charset="0"/>
              </a:rPr>
              <a:t>.</a:t>
            </a:r>
          </a:p>
          <a:p>
            <a:pPr>
              <a:buNone/>
              <a:tabLst>
                <a:tab pos="2968625" algn="l"/>
              </a:tabLst>
            </a:pPr>
            <a:r>
              <a:rPr lang="en-US" altLang="en-US" dirty="0" err="1">
                <a:latin typeface="Garamond" panose="02020404030301010803" pitchFamily="18" charset="0"/>
              </a:rPr>
              <a:t>Maka</a:t>
            </a:r>
            <a:endParaRPr lang="en-US" altLang="en-US" dirty="0">
              <a:latin typeface="Garamond" panose="02020404030301010803" pitchFamily="18" charset="0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b="1" dirty="0">
              <a:solidFill>
                <a:schemeClr val="folHlink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3575" y="4414839"/>
          <a:ext cx="83502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813300" imgH="736600" progId="Equation.3">
                  <p:embed/>
                </p:oleObj>
              </mc:Choice>
              <mc:Fallback>
                <p:oleObj name="Equation" r:id="rId3" imgW="4813300" imgH="7366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414839"/>
                        <a:ext cx="83502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006600" y="2260601"/>
          <a:ext cx="822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4089400" imgH="254000" progId="Equation.DSMT4">
                  <p:embed/>
                </p:oleObj>
              </mc:Choice>
              <mc:Fallback>
                <p:oleObj name="Equation" r:id="rId5" imgW="4089400" imgH="254000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260601"/>
                        <a:ext cx="8229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8BDFF4-A021-48E3-9869-6E312414D350}" type="slidenum">
              <a:rPr lang="en-US" altLang="en-US">
                <a:solidFill>
                  <a:srgbClr val="FFFFFF"/>
                </a:solidFill>
              </a:rPr>
              <a:pPr/>
              <a:t>52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Prinsip</a:t>
            </a:r>
            <a:r>
              <a:rPr 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en-US" sz="32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Inklusi-Eksklusi</a:t>
            </a:r>
            <a:endParaRPr lang="en-US" sz="3200" b="1" u="sng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524001"/>
            <a:ext cx="8382000" cy="4530725"/>
          </a:xfrm>
        </p:spPr>
        <p:txBody>
          <a:bodyPr/>
          <a:lstStyle/>
          <a:p>
            <a:pPr>
              <a:buNone/>
              <a:tabLst>
                <a:tab pos="2968625" algn="l"/>
              </a:tabLst>
            </a:pPr>
            <a:endParaRPr lang="en-US" altLang="en-US" b="1">
              <a:solidFill>
                <a:schemeClr val="folHlink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buNone/>
              <a:tabLst>
                <a:tab pos="2968625" algn="l"/>
              </a:tabLst>
            </a:pPr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100264" y="1430338"/>
            <a:ext cx="8110537" cy="4970462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 err="1">
                <a:latin typeface="Garamond" pitchFamily="18" charset="0"/>
                <a:sym typeface="Symbol" pitchFamily="18" charset="2"/>
              </a:rPr>
              <a:t>Carilah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banyaknya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anggota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dari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|A  B  C  D| </a:t>
            </a:r>
            <a:r>
              <a:rPr lang="en-US" sz="2000" dirty="0" err="1">
                <a:latin typeface="Garamond" pitchFamily="18" charset="0"/>
                <a:sym typeface="Symbol" pitchFamily="18" charset="2"/>
              </a:rPr>
              <a:t>jika</a:t>
            </a:r>
            <a:r>
              <a:rPr lang="en-US" sz="2000" dirty="0">
                <a:latin typeface="Garamond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50,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dua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30, </a:t>
            </a:r>
            <a:r>
              <a:rPr lang="en-US" sz="2000" dirty="0" err="1">
                <a:latin typeface="Garamond" pitchFamily="18" charset="0"/>
              </a:rPr>
              <a:t>setiap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tiga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10, </a:t>
            </a:r>
            <a:r>
              <a:rPr lang="en-US" sz="2000" dirty="0" err="1">
                <a:latin typeface="Garamond" pitchFamily="18" charset="0"/>
              </a:rPr>
              <a:t>dan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irisan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dari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keempat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himpunan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berukuran</a:t>
            </a:r>
            <a:r>
              <a:rPr lang="en-US" sz="2000" dirty="0">
                <a:latin typeface="Garamond" pitchFamily="18" charset="0"/>
              </a:rPr>
              <a:t> 2.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endParaRPr lang="en-US" sz="2000" dirty="0">
              <a:latin typeface="Garamond" pitchFamily="18" charset="0"/>
            </a:endParaRP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b="1" dirty="0" err="1">
                <a:solidFill>
                  <a:schemeClr val="hlink"/>
                </a:solidFill>
                <a:latin typeface="Garamond" pitchFamily="18" charset="0"/>
              </a:rPr>
              <a:t>Solusi</a:t>
            </a:r>
            <a:r>
              <a:rPr lang="en-US" sz="2000" b="1" dirty="0">
                <a:solidFill>
                  <a:schemeClr val="hlink"/>
                </a:solidFill>
                <a:latin typeface="Garamond" pitchFamily="18" charset="0"/>
              </a:rPr>
              <a:t>.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>
                <a:latin typeface="Garamond" pitchFamily="18" charset="0"/>
                <a:sym typeface="Symbol" pitchFamily="18" charset="2"/>
              </a:rPr>
              <a:t>|ABCD|=|A| + |B| + |C| + |D| - |AB| - 							|AC| - |AD| - |BC| - |BD|- 							|CD| + |ABC|+ |ABD|+ 						|ACD|+ |BCD| - 								|A  B  C  D|</a:t>
            </a:r>
          </a:p>
          <a:p>
            <a:pPr marL="0" indent="0" algn="just"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lang="en-US" sz="2000" dirty="0">
                <a:latin typeface="Garamond" pitchFamily="18" charset="0"/>
                <a:sym typeface="Symbol" pitchFamily="18" charset="2"/>
              </a:rPr>
              <a:t>					=		4 . 50 – 6 . 30 + 4 . 10 – 2 = 58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FA7C1-93A3-4C22-A830-33A70AA3F9B3}" type="slidenum">
              <a:rPr lang="en-US" altLang="en-US">
                <a:solidFill>
                  <a:srgbClr val="FFFFFF"/>
                </a:solidFill>
              </a:rPr>
              <a:pPr/>
              <a:t>53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5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r>
              <a:rPr lang="en-US" altLang="en-US"/>
              <a:t>TUGAS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1338" y="1225550"/>
            <a:ext cx="8399462" cy="5327650"/>
          </a:xfrm>
        </p:spPr>
        <p:txBody>
          <a:bodyPr/>
          <a:lstStyle/>
          <a:p>
            <a:pPr marL="623887" indent="-514350">
              <a:buFont typeface="Georgia" panose="02040502050405020303" pitchFamily="18" charset="0"/>
              <a:buAutoNum type="arabicPeriod"/>
              <a:defRPr/>
            </a:pPr>
            <a:r>
              <a:rPr lang="en-US" sz="1800" dirty="0" err="1"/>
              <a:t>Misalkan</a:t>
            </a:r>
            <a:r>
              <a:rPr lang="en-US" sz="1800" dirty="0"/>
              <a:t> 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Periksa</a:t>
            </a:r>
            <a:r>
              <a:rPr lang="en-US" sz="1800" dirty="0"/>
              <a:t> </a:t>
            </a:r>
            <a:r>
              <a:rPr lang="en-US" sz="1800" dirty="0" err="1"/>
              <a:t>apakan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,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seharusnya</a:t>
            </a:r>
            <a:r>
              <a:rPr lang="en-US" sz="1800" dirty="0"/>
              <a:t>:</a:t>
            </a:r>
          </a:p>
          <a:p>
            <a:pPr marL="623887" indent="-514350">
              <a:buNone/>
              <a:defRPr/>
            </a:pPr>
            <a:r>
              <a:rPr lang="en-US" sz="1800" dirty="0"/>
              <a:t>	a.  </a:t>
            </a:r>
          </a:p>
          <a:p>
            <a:pPr marL="623887" indent="-514350">
              <a:buNone/>
              <a:defRPr/>
            </a:pPr>
            <a:r>
              <a:rPr lang="en-US" sz="1800" dirty="0"/>
              <a:t>	b.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r>
              <a:rPr lang="sv-SE" sz="1800" dirty="0"/>
              <a:t>Dalam suatu survey pada 60 orang, didapat bahwa 25 orang membaca majalah Tempo, 26 orang membaca majalah Gatra dan 26 orang membaca majalah Intisari. Juga terdapat 9 orang yang membaca majalah Tempo dan Intisari, 11 orang membaca majalah Tempo dan Gatra, 8 orang membaca Gatra dan Intisari, serta 8 orang tidak membaca majalah satupun. Tentukan jumlah orang yang membaca ketiga majalah tersebut?. Tentukan juga jumlah orang yang benar- benar membaca satu majalah?.</a:t>
            </a:r>
            <a:r>
              <a:rPr lang="en-US" sz="1800" dirty="0"/>
              <a:t> 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r>
              <a:rPr lang="en-US" sz="1800" dirty="0" err="1"/>
              <a:t>Buktikan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hukum-hukum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Misalkan</a:t>
            </a:r>
            <a:r>
              <a:rPr lang="en-US" sz="1800" dirty="0"/>
              <a:t> A </a:t>
            </a:r>
            <a:r>
              <a:rPr lang="en-US" sz="1800" dirty="0" err="1"/>
              <a:t>dan</a:t>
            </a:r>
            <a:r>
              <a:rPr lang="en-US" sz="1800" dirty="0"/>
              <a:t> B </a:t>
            </a:r>
            <a:r>
              <a:rPr lang="en-US" sz="1800" dirty="0" err="1"/>
              <a:t>himpunan</a:t>
            </a:r>
            <a:r>
              <a:rPr lang="en-US" sz="1800" dirty="0"/>
              <a:t>. </a:t>
            </a:r>
            <a:r>
              <a:rPr lang="en-US" sz="1800" dirty="0" err="1"/>
              <a:t>Buktikan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</a:p>
          <a:p>
            <a:pPr marL="450850" indent="-342900" algn="just">
              <a:buFont typeface="+mj-lt"/>
              <a:buAutoNum type="arabicPeriod" startAt="2"/>
              <a:defRPr/>
            </a:pPr>
            <a:endParaRPr lang="en-US" sz="1800" dirty="0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F95AD1-E971-4430-B327-C8A8BD76E224}" type="slidenum">
              <a:rPr lang="en-US" altLang="en-US">
                <a:solidFill>
                  <a:srgbClr val="FFFFFF"/>
                </a:solidFill>
              </a:rPr>
              <a:pPr/>
              <a:t>54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2927350" y="1808164"/>
          <a:ext cx="973138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876300" imgH="203200" progId="Equation.DSMT4">
                  <p:embed/>
                </p:oleObj>
              </mc:Choice>
              <mc:Fallback>
                <p:oleObj name="Equation" r:id="rId3" imgW="876300" imgH="203200" progId="Equation.DSMT4">
                  <p:embed/>
                  <p:pic>
                    <p:nvPicPr>
                      <p:cNvPr id="593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808164"/>
                        <a:ext cx="973138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3"/>
          <p:cNvGraphicFramePr>
            <a:graphicFrameLocks noChangeAspect="1"/>
          </p:cNvGraphicFramePr>
          <p:nvPr/>
        </p:nvGraphicFramePr>
        <p:xfrm>
          <a:off x="2927351" y="2097089"/>
          <a:ext cx="9001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593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097089"/>
                        <a:ext cx="900113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4"/>
          <p:cNvGraphicFramePr>
            <a:graphicFrameLocks noChangeAspect="1"/>
          </p:cNvGraphicFramePr>
          <p:nvPr/>
        </p:nvGraphicFramePr>
        <p:xfrm>
          <a:off x="5483225" y="5338764"/>
          <a:ext cx="2197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1409088" imgH="241195" progId="Equation.DSMT4">
                  <p:embed/>
                </p:oleObj>
              </mc:Choice>
              <mc:Fallback>
                <p:oleObj name="Equation" r:id="rId7" imgW="1409088" imgH="241195" progId="Equation.DSMT4">
                  <p:embed/>
                  <p:pic>
                    <p:nvPicPr>
                      <p:cNvPr id="593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5338764"/>
                        <a:ext cx="21971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972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55800" y="476251"/>
            <a:ext cx="8229600" cy="6699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Tugas: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7851" y="1268413"/>
            <a:ext cx="8569325" cy="4862512"/>
          </a:xfrm>
        </p:spPr>
        <p:txBody>
          <a:bodyPr/>
          <a:lstStyle/>
          <a:p>
            <a:pPr marL="452437" indent="-342900" algn="just">
              <a:buFont typeface="+mj-lt"/>
              <a:buAutoNum type="arabicPeriod" startAt="4"/>
              <a:defRPr/>
            </a:pP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115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, 71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56 </a:t>
            </a:r>
            <a:r>
              <a:rPr lang="en-US" sz="1800" dirty="0" err="1"/>
              <a:t>Geometri</a:t>
            </a:r>
            <a:r>
              <a:rPr lang="en-US" sz="1800" dirty="0"/>
              <a:t>. Di </a:t>
            </a:r>
            <a:r>
              <a:rPr lang="en-US" sz="1800" dirty="0" err="1"/>
              <a:t>antaranya</a:t>
            </a:r>
            <a:r>
              <a:rPr lang="en-US" sz="1800" dirty="0"/>
              <a:t>, 25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14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Diskrit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Geometri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9 orang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Kalkulus</a:t>
            </a:r>
            <a:r>
              <a:rPr lang="en-US" sz="1800" dirty="0"/>
              <a:t> </a:t>
            </a:r>
            <a:r>
              <a:rPr lang="en-US" sz="1800" dirty="0" err="1"/>
              <a:t>Peubah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Geometri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196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paling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</a:t>
            </a:r>
            <a:r>
              <a:rPr lang="en-US" sz="1800" dirty="0" err="1"/>
              <a:t>berapa</a:t>
            </a:r>
            <a:r>
              <a:rPr lang="en-US" sz="1800" dirty="0"/>
              <a:t> orang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sekaligus</a:t>
            </a:r>
            <a:r>
              <a:rPr lang="en-US" sz="1800" dirty="0"/>
              <a:t>?</a:t>
            </a:r>
          </a:p>
          <a:p>
            <a:pPr marL="452437" indent="-342900" algn="just">
              <a:buFont typeface="+mj-lt"/>
              <a:buAutoNum type="arabicPeriod" startAt="4"/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angket</a:t>
            </a:r>
            <a:r>
              <a:rPr lang="en-US" sz="1800" dirty="0"/>
              <a:t> yang </a:t>
            </a:r>
            <a:r>
              <a:rPr lang="en-US" sz="1800" dirty="0" err="1"/>
              <a:t>diikuti</a:t>
            </a:r>
            <a:r>
              <a:rPr lang="en-US" sz="1800" dirty="0"/>
              <a:t> 40 </a:t>
            </a:r>
            <a:r>
              <a:rPr lang="en-US" sz="1800" dirty="0" err="1"/>
              <a:t>pelajar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32 orang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i="1" dirty="0"/>
              <a:t>Internet</a:t>
            </a:r>
            <a:r>
              <a:rPr lang="en-US" sz="1800" dirty="0"/>
              <a:t> </a:t>
            </a:r>
            <a:r>
              <a:rPr lang="en-US" sz="1800" i="1" dirty="0"/>
              <a:t>Explorer</a:t>
            </a:r>
            <a:r>
              <a:rPr lang="en-US" sz="1800" dirty="0"/>
              <a:t>, 18 orang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i="1" dirty="0"/>
              <a:t>Mozilla</a:t>
            </a:r>
            <a:r>
              <a:rPr lang="en-US" sz="1800" dirty="0"/>
              <a:t> </a:t>
            </a:r>
            <a:r>
              <a:rPr lang="en-US" sz="1800" i="1" dirty="0"/>
              <a:t>Firefox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2 orang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menyukai</a:t>
            </a:r>
            <a:r>
              <a:rPr lang="en-US" sz="1800" dirty="0"/>
              <a:t> </a:t>
            </a:r>
            <a:r>
              <a:rPr lang="en-US" sz="1800" dirty="0" err="1"/>
              <a:t>keduanya</a:t>
            </a:r>
            <a:r>
              <a:rPr lang="en-US" sz="1800" dirty="0"/>
              <a:t>. </a:t>
            </a:r>
          </a:p>
          <a:p>
            <a:pPr marL="747713" indent="-290513">
              <a:lnSpc>
                <a:spcPct val="80000"/>
              </a:lnSpc>
              <a:spcBef>
                <a:spcPct val="20000"/>
              </a:spcBef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 err="1"/>
              <a:t>Tentukanlah</a:t>
            </a:r>
            <a:r>
              <a:rPr lang="en-US" sz="1800" dirty="0"/>
              <a:t>:</a:t>
            </a:r>
          </a:p>
          <a:p>
            <a:pPr marL="747713" indent="-290513" algn="just">
              <a:lnSpc>
                <a:spcPct val="80000"/>
              </a:lnSpc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a) 	</a:t>
            </a:r>
            <a:r>
              <a:rPr lang="en-US" sz="1800" dirty="0" err="1">
                <a:sym typeface="Symbol" pitchFamily="18" charset="2"/>
              </a:rPr>
              <a:t>Jumlah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pelajar</a:t>
            </a:r>
            <a:r>
              <a:rPr lang="en-US" sz="1800" dirty="0">
                <a:sym typeface="Symbol" pitchFamily="18" charset="2"/>
              </a:rPr>
              <a:t> yang </a:t>
            </a:r>
            <a:r>
              <a:rPr lang="en-US" sz="1800" dirty="0" err="1">
                <a:sym typeface="Symbol" pitchFamily="18" charset="2"/>
              </a:rPr>
              <a:t>menyukai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Internet Explorer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atau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i="1" dirty="0">
                <a:sym typeface="Symbol" pitchFamily="18" charset="2"/>
              </a:rPr>
              <a:t>Mozilla Firefox</a:t>
            </a:r>
            <a:r>
              <a:rPr lang="en-US" sz="1800" dirty="0">
                <a:sym typeface="Symbol" pitchFamily="18" charset="2"/>
              </a:rPr>
              <a:t>.</a:t>
            </a:r>
            <a:endParaRPr lang="en-US" sz="1800" i="1" dirty="0">
              <a:sym typeface="Symbol" pitchFamily="18" charset="2"/>
            </a:endParaRPr>
          </a:p>
          <a:p>
            <a:pPr marL="747713" indent="-290513" algn="just">
              <a:lnSpc>
                <a:spcPct val="80000"/>
              </a:lnSpc>
              <a:buNone/>
              <a:tabLst>
                <a:tab pos="625475" algn="l"/>
                <a:tab pos="1792288" algn="l"/>
              </a:tabLst>
              <a:defRPr/>
            </a:pPr>
            <a:r>
              <a:rPr lang="en-US" sz="1800" dirty="0">
                <a:sym typeface="Symbol" pitchFamily="18" charset="2"/>
              </a:rPr>
              <a:t>b) 	</a:t>
            </a:r>
            <a:r>
              <a:rPr lang="en-US" sz="1800" dirty="0" err="1">
                <a:sym typeface="Symbol" pitchFamily="18" charset="2"/>
              </a:rPr>
              <a:t>Jumlah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pelajar</a:t>
            </a:r>
            <a:r>
              <a:rPr lang="en-US" sz="1800" dirty="0">
                <a:sym typeface="Symbol" pitchFamily="18" charset="2"/>
              </a:rPr>
              <a:t> yang </a:t>
            </a:r>
            <a:r>
              <a:rPr lang="en-US" sz="1800" dirty="0" err="1">
                <a:sym typeface="Symbol" pitchFamily="18" charset="2"/>
              </a:rPr>
              <a:t>menyukai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Internet Explorer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atau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i="1" dirty="0">
                <a:sym typeface="Symbol" pitchFamily="18" charset="2"/>
              </a:rPr>
              <a:t>Mozilla Firefox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 err="1">
                <a:sym typeface="Symbol" pitchFamily="18" charset="2"/>
              </a:rPr>
              <a:t>tetapi</a:t>
            </a:r>
            <a:r>
              <a:rPr lang="en-US" sz="1800" dirty="0">
                <a:sym typeface="Symbol" pitchFamily="18" charset="2"/>
              </a:rPr>
              <a:t>  </a:t>
            </a:r>
            <a:r>
              <a:rPr lang="en-US" sz="1800" dirty="0" err="1">
                <a:sym typeface="Symbol" pitchFamily="18" charset="2"/>
              </a:rPr>
              <a:t>tidak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keduanya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tabLst>
                <a:tab pos="447675" algn="l"/>
                <a:tab pos="1792288" algn="l"/>
              </a:tabLst>
              <a:defRPr/>
            </a:pPr>
            <a:endParaRPr lang="en-US" sz="2000" dirty="0">
              <a:sym typeface="Symbol" pitchFamily="18" charset="2"/>
            </a:endParaRPr>
          </a:p>
          <a:p>
            <a:pPr marL="109537" indent="0" algn="just">
              <a:buNone/>
              <a:defRPr/>
            </a:pPr>
            <a:r>
              <a:rPr lang="en-US" sz="1800" b="1" dirty="0">
                <a:solidFill>
                  <a:schemeClr val="folHlink"/>
                </a:solidFill>
                <a:latin typeface="+mj-lt"/>
                <a:sym typeface="Symbol" pitchFamily="18" charset="2"/>
              </a:rPr>
              <a:t>	</a:t>
            </a:r>
          </a:p>
          <a:p>
            <a:pPr marL="109537" indent="0">
              <a:buNone/>
              <a:defRPr/>
            </a:pPr>
            <a:endParaRPr lang="en-US" dirty="0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EA300D-CE85-4C7D-A731-CB97E15C008E}" type="slidenum">
              <a:rPr lang="en-US" altLang="en-US">
                <a:solidFill>
                  <a:srgbClr val="FFFFFF"/>
                </a:solidFill>
              </a:rPr>
              <a:pPr/>
              <a:t>55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1919288" y="441326"/>
            <a:ext cx="8229600" cy="665163"/>
          </a:xfrm>
        </p:spPr>
        <p:txBody>
          <a:bodyPr/>
          <a:lstStyle/>
          <a:p>
            <a:pPr eaLnBrk="1" hangingPunct="1"/>
            <a:r>
              <a:rPr lang="en-US" altLang="en-US" sz="3200" b="1" u="sng"/>
              <a:t>Himpunan Kosong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304926"/>
            <a:ext cx="8229600" cy="52689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 err="1">
                <a:cs typeface="Tahoma" pitchFamily="34" charset="0"/>
              </a:rPr>
              <a:t>Himpunan</a:t>
            </a:r>
            <a:r>
              <a:rPr lang="en-US" sz="1800" dirty="0">
                <a:cs typeface="Tahoma" pitchFamily="34" charset="0"/>
              </a:rPr>
              <a:t> yang </a:t>
            </a:r>
            <a:r>
              <a:rPr lang="en-US" sz="1800" dirty="0" err="1">
                <a:cs typeface="Tahoma" pitchFamily="34" charset="0"/>
              </a:rPr>
              <a:t>tidak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memiliki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satupun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elemen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atau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himpunan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dengan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kardinal</a:t>
            </a:r>
            <a:r>
              <a:rPr lang="en-US" sz="1800" dirty="0">
                <a:cs typeface="Tahoma" pitchFamily="34" charset="0"/>
              </a:rPr>
              <a:t> = 0.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 err="1">
                <a:cs typeface="Tahoma" pitchFamily="34" charset="0"/>
              </a:rPr>
              <a:t>Notasi</a:t>
            </a:r>
            <a:r>
              <a:rPr lang="en-US" sz="1800" dirty="0">
                <a:cs typeface="Tahoma" pitchFamily="34" charset="0"/>
              </a:rPr>
              <a:t> : </a:t>
            </a:r>
            <a:r>
              <a:rPr lang="en-US" sz="1800" b="1" dirty="0">
                <a:sym typeface="Symbol" pitchFamily="18" charset="2"/>
              </a:rPr>
              <a:t>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atau</a:t>
            </a:r>
            <a:r>
              <a:rPr lang="en-US" sz="1800" dirty="0">
                <a:sym typeface="Symbol" pitchFamily="18" charset="2"/>
              </a:rPr>
              <a:t> { }</a:t>
            </a:r>
            <a:endParaRPr lang="en-US" sz="1800" dirty="0"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1800" dirty="0" err="1">
                <a:cs typeface="Tahoma" pitchFamily="34" charset="0"/>
              </a:rPr>
              <a:t>Contoh</a:t>
            </a:r>
            <a:r>
              <a:rPr lang="en-US" sz="1800" dirty="0">
                <a:cs typeface="Tahoma" pitchFamily="34" charset="0"/>
              </a:rPr>
              <a:t> 7:</a:t>
            </a:r>
          </a:p>
          <a:p>
            <a:pPr marL="109537" indent="0" algn="just">
              <a:buNone/>
              <a:defRPr/>
            </a:pPr>
            <a:endParaRPr lang="en-US" sz="1800" dirty="0">
              <a:cs typeface="Tahoma" pitchFamily="34" charset="0"/>
            </a:endParaRPr>
          </a:p>
          <a:p>
            <a:pPr marL="411162" lvl="1" indent="0" algn="just">
              <a:buNone/>
              <a:defRPr/>
            </a:pPr>
            <a:r>
              <a:rPr lang="en-US" sz="1800" dirty="0">
                <a:cs typeface="Tahoma" pitchFamily="34" charset="0"/>
              </a:rPr>
              <a:t>(i) A = {x | x &gt; x}, </a:t>
            </a:r>
            <a:r>
              <a:rPr lang="en-US" sz="1800" dirty="0" err="1">
                <a:cs typeface="Tahoma" pitchFamily="34" charset="0"/>
              </a:rPr>
              <a:t>maka</a:t>
            </a:r>
            <a:r>
              <a:rPr lang="en-US" sz="1800" dirty="0">
                <a:cs typeface="Tahoma" pitchFamily="34" charset="0"/>
              </a:rPr>
              <a:t> |A| = 0</a:t>
            </a:r>
          </a:p>
          <a:p>
            <a:pPr marL="411162" lvl="1" indent="0" algn="just">
              <a:buNone/>
              <a:defRPr/>
            </a:pPr>
            <a:r>
              <a:rPr lang="en-US" sz="1800" dirty="0">
                <a:cs typeface="Tahoma" pitchFamily="34" charset="0"/>
              </a:rPr>
              <a:t>(ii) B = {x | x </a:t>
            </a:r>
            <a:r>
              <a:rPr lang="en-US" sz="1800" dirty="0" err="1">
                <a:cs typeface="Tahoma" pitchFamily="34" charset="0"/>
              </a:rPr>
              <a:t>adalah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akar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persamaan</a:t>
            </a: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err="1">
                <a:cs typeface="Tahoma" pitchFamily="34" charset="0"/>
              </a:rPr>
              <a:t>dari</a:t>
            </a:r>
            <a:r>
              <a:rPr lang="en-US" sz="1800" dirty="0">
                <a:cs typeface="Tahoma" pitchFamily="34" charset="0"/>
              </a:rPr>
              <a:t> x</a:t>
            </a:r>
            <a:r>
              <a:rPr lang="en-US" sz="1800" baseline="30000" dirty="0">
                <a:cs typeface="Tahoma" pitchFamily="34" charset="0"/>
              </a:rPr>
              <a:t>2</a:t>
            </a:r>
            <a:r>
              <a:rPr lang="en-US" sz="1800" dirty="0">
                <a:cs typeface="Tahoma" pitchFamily="34" charset="0"/>
              </a:rPr>
              <a:t> + 5x + 10= 0}, </a:t>
            </a:r>
            <a:r>
              <a:rPr lang="en-US" sz="1800" dirty="0" err="1">
                <a:cs typeface="Tahoma" pitchFamily="34" charset="0"/>
              </a:rPr>
              <a:t>maka</a:t>
            </a:r>
            <a:r>
              <a:rPr lang="en-US" sz="1800" dirty="0">
                <a:cs typeface="Tahoma" pitchFamily="34" charset="0"/>
              </a:rPr>
              <a:t> |B| = 0</a:t>
            </a:r>
          </a:p>
          <a:p>
            <a:pPr marL="109537" indent="0">
              <a:buNone/>
              <a:defRPr/>
            </a:pPr>
            <a:r>
              <a:rPr lang="en-US" sz="1800" dirty="0"/>
              <a:t>      (iii) </a:t>
            </a:r>
            <a:r>
              <a:rPr lang="en-US" sz="1800" i="1" dirty="0"/>
              <a:t>E</a:t>
            </a:r>
            <a:r>
              <a:rPr lang="en-US" sz="1800" dirty="0"/>
              <a:t> =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 &lt; </a:t>
            </a:r>
            <a:r>
              <a:rPr lang="en-US" sz="1800" i="1" dirty="0"/>
              <a:t>x</a:t>
            </a:r>
            <a:r>
              <a:rPr lang="en-US" sz="1800" dirty="0"/>
              <a:t>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(</a:t>
            </a:r>
            <a:r>
              <a:rPr lang="en-US" sz="1800" i="1" dirty="0"/>
              <a:t>E</a:t>
            </a:r>
            <a:r>
              <a:rPr lang="en-US" sz="1800" dirty="0"/>
              <a:t>) = 0</a:t>
            </a:r>
          </a:p>
          <a:p>
            <a:pPr marL="109537" indent="0">
              <a:buNone/>
              <a:defRPr/>
            </a:pPr>
            <a:r>
              <a:rPr lang="en-US" sz="1800" dirty="0"/>
              <a:t>      (iv) </a:t>
            </a:r>
            <a:r>
              <a:rPr lang="en-US" sz="1800" i="1" dirty="0"/>
              <a:t>P</a:t>
            </a:r>
            <a:r>
              <a:rPr lang="en-US" sz="1800" dirty="0"/>
              <a:t> = { orang Indonesia yang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dirty="0"/>
              <a:t>) = 0</a:t>
            </a:r>
          </a:p>
          <a:p>
            <a:pPr marL="109537" indent="0">
              <a:buNone/>
              <a:defRPr/>
            </a:pPr>
            <a:r>
              <a:rPr lang="en-US" sz="1800" i="1" dirty="0"/>
              <a:t>      </a:t>
            </a:r>
            <a:r>
              <a:rPr lang="en-US" sz="1800" dirty="0"/>
              <a:t>(v) </a:t>
            </a:r>
            <a:r>
              <a:rPr lang="en-US" sz="1800" i="1" dirty="0"/>
              <a:t> A</a:t>
            </a:r>
            <a:r>
              <a:rPr lang="en-US" sz="1800" dirty="0"/>
              <a:t> = {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kuadrat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baseline="30000" dirty="0"/>
              <a:t>2</a:t>
            </a:r>
            <a:r>
              <a:rPr lang="en-US" sz="1800" dirty="0"/>
              <a:t> + 1 = 0 }, </a:t>
            </a:r>
            <a:r>
              <a:rPr lang="en-US" sz="1800" i="1" dirty="0"/>
              <a:t>n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 = 0	           </a:t>
            </a:r>
          </a:p>
          <a:p>
            <a:pPr marL="109537" indent="0">
              <a:buNone/>
              <a:defRPr/>
            </a:pPr>
            <a:r>
              <a:rPr lang="en-US" sz="1800" dirty="0"/>
              <a:t> </a:t>
            </a:r>
          </a:p>
          <a:p>
            <a:pPr>
              <a:defRPr/>
            </a:pPr>
            <a:r>
              <a:rPr lang="en-US" sz="1800" dirty="0" err="1"/>
              <a:t>himpunan</a:t>
            </a:r>
            <a:r>
              <a:rPr lang="en-US" sz="1800" dirty="0"/>
              <a:t> {{ }}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ditulis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</a:t>
            </a:r>
          </a:p>
          <a:p>
            <a:pPr>
              <a:defRPr/>
            </a:pPr>
            <a:r>
              <a:rPr lang="en-US" sz="1800" dirty="0" err="1"/>
              <a:t>himpunan</a:t>
            </a:r>
            <a:r>
              <a:rPr lang="en-US" sz="1800" dirty="0"/>
              <a:t> {{ }, {{ }}}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ditulis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, 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}}</a:t>
            </a:r>
          </a:p>
          <a:p>
            <a:pPr>
              <a:defRPr/>
            </a:pP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</a:t>
            </a:r>
            <a:r>
              <a:rPr lang="en-US" sz="1800" dirty="0"/>
              <a:t>}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memuat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.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Tahoma" pitchFamily="34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  <a:defRPr/>
            </a:pPr>
            <a:endParaRPr lang="en-US" dirty="0"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dirty="0">
              <a:cs typeface="Tahoma" pitchFamily="34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835CB0-4393-48FD-B3F2-E1473DFB02A7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1919288" y="512763"/>
            <a:ext cx="8229600" cy="5572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/>
              <a:t>Himpunan Bagian (Subset)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233488"/>
            <a:ext cx="8229600" cy="5340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>
                <a:cs typeface="Tahoma" panose="020B0604030504040204" pitchFamily="34" charset="0"/>
              </a:rPr>
              <a:t> Himpunan A dikatakan himpunan bagian (subset) dari himpunan B jika dan hanya jika setiap elemen A merupakan elemen dari B.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>
                <a:cs typeface="Tahoma" panose="020B0604030504040204" pitchFamily="34" charset="0"/>
              </a:rPr>
              <a:t>B dikatakan superset dari A.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>
                <a:cs typeface="Tahoma" panose="020B0604030504040204" pitchFamily="34" charset="0"/>
              </a:rPr>
              <a:t> Notasi : </a:t>
            </a:r>
            <a:r>
              <a:rPr lang="en-US" altLang="en-US" sz="1800">
                <a:sym typeface="Symbol" panose="05050102010706020507" pitchFamily="18" charset="2"/>
              </a:rPr>
              <a:t>A </a:t>
            </a:r>
            <a:r>
              <a:rPr lang="en-US" altLang="en-US" sz="1800" b="1">
                <a:sym typeface="Symbol" panose="05050102010706020507" pitchFamily="18" charset="2"/>
              </a:rPr>
              <a:t></a:t>
            </a:r>
            <a:r>
              <a:rPr lang="en-US" altLang="en-US" sz="1800">
                <a:sym typeface="Symbol" panose="05050102010706020507" pitchFamily="18" charset="2"/>
              </a:rPr>
              <a:t> B</a:t>
            </a:r>
            <a:endParaRPr lang="en-US" altLang="en-US" sz="1800">
              <a:cs typeface="Tahoma" panose="020B060403050404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>
                <a:cs typeface="Tahoma" panose="020B0604030504040204" pitchFamily="34" charset="0"/>
              </a:rPr>
              <a:t> Contoh  8: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sz="1800">
                <a:cs typeface="Tahoma" panose="020B0604030504040204" pitchFamily="34" charset="0"/>
              </a:rPr>
              <a:t> {1, 2, 3}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 b="1">
                <a:sym typeface="Symbol" panose="05050102010706020507" pitchFamily="18" charset="2"/>
              </a:rPr>
              <a:t></a:t>
            </a:r>
            <a:r>
              <a:rPr lang="en-US" altLang="en-US" sz="1800">
                <a:sym typeface="Symbol" panose="05050102010706020507" pitchFamily="18" charset="2"/>
              </a:rPr>
              <a:t> {1,2,3,4,5,6,7,8,9,10}</a:t>
            </a:r>
            <a:r>
              <a:rPr lang="en-US" altLang="en-US" sz="1800">
                <a:cs typeface="Tahoma" panose="020B0604030504040204" pitchFamily="34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sz="1800">
                <a:cs typeface="Tahoma" panose="020B0604030504040204" pitchFamily="34" charset="0"/>
              </a:rPr>
              <a:t> {1, 2, 3}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 b="1">
                <a:sym typeface="Symbol" panose="05050102010706020507" pitchFamily="18" charset="2"/>
              </a:rPr>
              <a:t></a:t>
            </a:r>
            <a:r>
              <a:rPr lang="en-US" altLang="en-US" sz="1800">
                <a:sym typeface="Symbol" panose="05050102010706020507" pitchFamily="18" charset="2"/>
              </a:rPr>
              <a:t> {1,2,3}</a:t>
            </a:r>
            <a:endParaRPr lang="en-US" altLang="en-US" sz="180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sz="1800">
                <a:cs typeface="Tahoma" panose="020B0604030504040204" pitchFamily="34" charset="0"/>
              </a:rPr>
              <a:t> A = {(x,y) | x+y &lt; 4, x≥0, y≥0} dan B = {(x,y) | 2x+y &lt; 4, x≥0, y≥0} maka B </a:t>
            </a:r>
            <a:r>
              <a:rPr lang="en-US" altLang="en-US" sz="1800" b="1">
                <a:sym typeface="Symbol" panose="05050102010706020507" pitchFamily="18" charset="2"/>
              </a:rPr>
              <a:t></a:t>
            </a:r>
            <a:r>
              <a:rPr lang="en-US" altLang="en-US" sz="1800">
                <a:cs typeface="Tahoma" panose="020B0604030504040204" pitchFamily="34" charset="0"/>
              </a:rPr>
              <a:t> A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sz="1800">
                <a:cs typeface="Tahoma" panose="020B0604030504040204" pitchFamily="34" charset="0"/>
              </a:rPr>
              <a:t>Jika </a:t>
            </a:r>
            <a:r>
              <a:rPr lang="en-US" altLang="en-US" sz="1800">
                <a:sym typeface="Symbol" panose="05050102010706020507" pitchFamily="18" charset="2"/>
              </a:rPr>
              <a:t>A </a:t>
            </a:r>
            <a:r>
              <a:rPr lang="en-US" altLang="en-US" sz="1800" b="1">
                <a:sym typeface="Symbol" panose="05050102010706020507" pitchFamily="18" charset="2"/>
              </a:rPr>
              <a:t></a:t>
            </a:r>
            <a:r>
              <a:rPr lang="en-US" altLang="en-US" sz="1800">
                <a:sym typeface="Symbol" panose="05050102010706020507" pitchFamily="18" charset="2"/>
              </a:rPr>
              <a:t> B maka bentuk diagram venn-nya:</a:t>
            </a:r>
            <a:endParaRPr lang="en-US" altLang="en-US" sz="180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AutoNum type="alphaLcPeriod"/>
            </a:pPr>
            <a:endParaRPr lang="en-US" altLang="en-US" sz="1800">
              <a:cs typeface="Tahoma" panose="020B060403050404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ru-RU" altLang="en-US">
              <a:cs typeface="Tahoma" panose="020B0604030504040204" pitchFamily="34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672F13-7370-4E0D-8EDA-FB6482803E9D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4076701"/>
            <a:ext cx="2571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2027239" y="638175"/>
            <a:ext cx="7869237" cy="522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u="sng"/>
              <a:t>Himpunan yang Sama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52197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sebaliknya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. </a:t>
            </a:r>
          </a:p>
          <a:p>
            <a:pPr>
              <a:defRPr/>
            </a:pP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. </a:t>
            </a:r>
          </a:p>
          <a:p>
            <a:pPr>
              <a:defRPr/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demikian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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.</a:t>
            </a:r>
          </a:p>
          <a:p>
            <a:pPr marL="109537" indent="0">
              <a:buNone/>
              <a:defRPr/>
            </a:pPr>
            <a:r>
              <a:rPr lang="en-US" sz="1800" dirty="0"/>
              <a:t> </a:t>
            </a:r>
          </a:p>
          <a:p>
            <a:pPr>
              <a:defRPr/>
            </a:pPr>
            <a:r>
              <a:rPr lang="en-US" sz="1800" b="1" dirty="0" err="1"/>
              <a:t>Notasi</a:t>
            </a:r>
            <a:r>
              <a:rPr lang="en-US" sz="1800" b="1" dirty="0"/>
              <a:t> </a:t>
            </a:r>
            <a:r>
              <a:rPr lang="en-US" sz="1800" dirty="0"/>
              <a:t>: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  </a:t>
            </a:r>
            <a:r>
              <a:rPr lang="en-US" sz="1800" dirty="0">
                <a:sym typeface="Symbol"/>
              </a:rPr>
              <a:t></a:t>
            </a:r>
            <a:r>
              <a:rPr lang="en-US" sz="1800" dirty="0"/>
              <a:t> 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</a:p>
          <a:p>
            <a:pPr marL="109537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Contoh</a:t>
            </a:r>
            <a:r>
              <a:rPr lang="en-US" sz="1800" dirty="0"/>
              <a:t> 9:</a:t>
            </a:r>
          </a:p>
          <a:p>
            <a:pPr marL="344488" indent="0">
              <a:buNone/>
              <a:defRPr/>
            </a:pPr>
            <a:r>
              <a:rPr lang="en-US" sz="1800" dirty="0"/>
              <a:t>(i)  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0, 1 }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{ 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 (</a:t>
            </a:r>
            <a:r>
              <a:rPr lang="en-US" sz="1800" i="1" dirty="0"/>
              <a:t>x </a:t>
            </a:r>
            <a:r>
              <a:rPr lang="en-US" sz="1800" dirty="0"/>
              <a:t>– 1) = 0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endParaRPr lang="en-US" sz="1800" dirty="0"/>
          </a:p>
          <a:p>
            <a:pPr marL="344488" indent="0">
              <a:buNone/>
              <a:defRPr/>
            </a:pPr>
            <a:r>
              <a:rPr lang="en-US" sz="1800" dirty="0"/>
              <a:t>(ii) 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3, 5, 8, 5 }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{5, 3, 8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endParaRPr lang="en-US" sz="1800" dirty="0"/>
          </a:p>
          <a:p>
            <a:pPr marL="344488" indent="0">
              <a:buNone/>
              <a:defRPr/>
            </a:pPr>
            <a:r>
              <a:rPr lang="en-US" sz="1800" dirty="0"/>
              <a:t>(iii)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3, 5, 8, 5 }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{3, 8},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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				             </a:t>
            </a:r>
          </a:p>
          <a:p>
            <a:pPr>
              <a:defRPr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 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aksioma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344488" indent="0">
              <a:buNone/>
              <a:defRPr/>
            </a:pPr>
            <a:r>
              <a:rPr lang="en-US" sz="1800" dirty="0"/>
              <a:t>(a)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C</a:t>
            </a:r>
            <a:r>
              <a:rPr lang="en-US" sz="1800" dirty="0"/>
              <a:t> = </a:t>
            </a:r>
            <a:r>
              <a:rPr lang="en-US" sz="1800" i="1" dirty="0"/>
              <a:t>C</a:t>
            </a:r>
            <a:r>
              <a:rPr lang="en-US" sz="1800" dirty="0"/>
              <a:t>     </a:t>
            </a:r>
          </a:p>
          <a:p>
            <a:pPr marL="344488" indent="0">
              <a:buNone/>
              <a:defRPr/>
            </a:pPr>
            <a:r>
              <a:rPr lang="en-US" sz="1800" dirty="0"/>
              <a:t>(b)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i="1" dirty="0"/>
              <a:t>A</a:t>
            </a:r>
            <a:endParaRPr lang="en-US" sz="1800" dirty="0"/>
          </a:p>
          <a:p>
            <a:pPr marL="344488" indent="0">
              <a:buNone/>
              <a:defRPr/>
            </a:pPr>
            <a:r>
              <a:rPr lang="en-US" sz="1800" dirty="0"/>
              <a:t>(c)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</a:t>
            </a:r>
            <a:r>
              <a:rPr lang="en-US" sz="1800" i="1" dirty="0"/>
              <a:t>C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C</a:t>
            </a:r>
            <a:endParaRPr lang="en-US" sz="1800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42EDB4-6F98-4EC5-B5F9-680083FEC8F4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7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692150"/>
            <a:ext cx="8229600" cy="522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u="sng" dirty="0" err="1"/>
              <a:t>Himpunan</a:t>
            </a:r>
            <a:r>
              <a:rPr lang="en-US" altLang="en-US" sz="3200" u="sng" dirty="0"/>
              <a:t> yang </a:t>
            </a:r>
            <a:r>
              <a:rPr lang="en-US" altLang="en-US" sz="3200" u="sng" dirty="0" err="1"/>
              <a:t>Ekivalen</a:t>
            </a:r>
            <a:endParaRPr lang="en-US" altLang="en-US" sz="3200" u="sng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470900" cy="4068763"/>
          </a:xfrm>
        </p:spPr>
        <p:txBody>
          <a:bodyPr/>
          <a:lstStyle/>
          <a:p>
            <a:pPr algn="just">
              <a:defRPr/>
            </a:pP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ekivalen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kardinal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pPr marL="109537" indent="0" algn="just"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 err="1"/>
              <a:t>Notasi</a:t>
            </a:r>
            <a:r>
              <a:rPr lang="en-US" sz="1800" dirty="0"/>
              <a:t> : </a:t>
            </a:r>
            <a:r>
              <a:rPr lang="en-US" sz="1800" i="1" dirty="0"/>
              <a:t>A</a:t>
            </a:r>
            <a:r>
              <a:rPr lang="en-US" sz="1800" dirty="0"/>
              <a:t> ~ </a:t>
            </a:r>
            <a:r>
              <a:rPr lang="en-US" sz="1800" i="1" dirty="0"/>
              <a:t>B</a:t>
            </a:r>
            <a:r>
              <a:rPr lang="en-US" sz="1800" dirty="0"/>
              <a:t>  </a:t>
            </a:r>
            <a:r>
              <a:rPr lang="en-US" sz="1800" dirty="0">
                <a:sym typeface="Symbol"/>
              </a:rPr>
              <a:t>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B</a:t>
            </a:r>
            <a:r>
              <a:rPr lang="en-US" sz="1800" dirty="0">
                <a:sym typeface="Symbol"/>
              </a:rPr>
              <a:t></a:t>
            </a:r>
            <a:endParaRPr lang="en-US" sz="1800" dirty="0"/>
          </a:p>
          <a:p>
            <a:pPr marL="109537" indent="0" algn="just">
              <a:buNone/>
              <a:defRPr/>
            </a:pPr>
            <a:r>
              <a:rPr lang="en-US" sz="1800" dirty="0"/>
              <a:t>  </a:t>
            </a:r>
          </a:p>
          <a:p>
            <a:pPr algn="just">
              <a:defRPr/>
            </a:pPr>
            <a:r>
              <a:rPr lang="en-US" sz="1800" b="1" dirty="0" err="1"/>
              <a:t>Contoh</a:t>
            </a:r>
            <a:r>
              <a:rPr lang="en-US" sz="1800" b="1" dirty="0"/>
              <a:t> 10:</a:t>
            </a:r>
            <a:r>
              <a:rPr lang="en-US" sz="1800" dirty="0"/>
              <a:t> 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= { 1, 3, 5, 7 }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= { 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c</a:t>
            </a:r>
            <a:r>
              <a:rPr lang="en-US" sz="1800" dirty="0"/>
              <a:t>, </a:t>
            </a:r>
            <a:r>
              <a:rPr lang="en-US" sz="1800" i="1" dirty="0"/>
              <a:t>d</a:t>
            </a:r>
            <a:r>
              <a:rPr lang="en-US" sz="1800" dirty="0"/>
              <a:t> },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~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sebab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A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</a:t>
            </a:r>
            <a:r>
              <a:rPr lang="en-US" sz="1800" dirty="0">
                <a:sym typeface="Symbol"/>
              </a:rPr>
              <a:t></a:t>
            </a:r>
            <a:r>
              <a:rPr lang="en-US" sz="1800" i="1" dirty="0"/>
              <a:t>B</a:t>
            </a:r>
            <a:r>
              <a:rPr lang="en-US" sz="1800" dirty="0">
                <a:sym typeface="Symbol"/>
              </a:rPr>
              <a:t></a:t>
            </a:r>
            <a:r>
              <a:rPr lang="en-US" sz="1800" dirty="0"/>
              <a:t> = 4</a:t>
            </a:r>
            <a:r>
              <a:rPr lang="en-US" dirty="0"/>
              <a:t>	           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2EFA34-462F-4A7E-951A-BEBD4C1B6802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0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B04FB-E97C-489D-86C0-64D63A305254}"/>
</file>

<file path=customXml/itemProps2.xml><?xml version="1.0" encoding="utf-8"?>
<ds:datastoreItem xmlns:ds="http://schemas.openxmlformats.org/officeDocument/2006/customXml" ds:itemID="{B4F7F81E-791A-4419-9EF1-39CEE39B14F7}"/>
</file>

<file path=customXml/itemProps3.xml><?xml version="1.0" encoding="utf-8"?>
<ds:datastoreItem xmlns:ds="http://schemas.openxmlformats.org/officeDocument/2006/customXml" ds:itemID="{A9B019DE-5F64-4C7C-885B-C3F0CDEEF8F3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6397</Words>
  <Application>Microsoft Office PowerPoint</Application>
  <PresentationFormat>Layar Lebar</PresentationFormat>
  <Paragraphs>739</Paragraphs>
  <Slides>55</Slides>
  <Notes>30</Notes>
  <HiddenSlides>0</HiddenSlides>
  <MMClips>0</MMClips>
  <ScaleCrop>false</ScaleCrop>
  <HeadingPairs>
    <vt:vector size="8" baseType="variant">
      <vt:variant>
        <vt:lpstr>Font Dipakai</vt:lpstr>
      </vt:variant>
      <vt:variant>
        <vt:i4>11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55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Edwardian Script ITC</vt:lpstr>
      <vt:lpstr>Garamond</vt:lpstr>
      <vt:lpstr>Georgia</vt:lpstr>
      <vt:lpstr>Symbol</vt:lpstr>
      <vt:lpstr>Tahoma</vt:lpstr>
      <vt:lpstr>Times New Roman</vt:lpstr>
      <vt:lpstr>Wingdings</vt:lpstr>
      <vt:lpstr>Office Theme</vt:lpstr>
      <vt:lpstr>Equation</vt:lpstr>
      <vt:lpstr>Bahan Kuliah</vt:lpstr>
      <vt:lpstr>Himpunan (1)</vt:lpstr>
      <vt:lpstr>Himpunan(2)</vt:lpstr>
      <vt:lpstr>Himpunan(2)</vt:lpstr>
      <vt:lpstr>Kardinalitas</vt:lpstr>
      <vt:lpstr>Himpunan Kosong</vt:lpstr>
      <vt:lpstr>Himpunan Bagian (Subset)</vt:lpstr>
      <vt:lpstr>Himpunan yang Sama</vt:lpstr>
      <vt:lpstr>Himpunan yang Ekivalen</vt:lpstr>
      <vt:lpstr>Himpunan Saling Lepas</vt:lpstr>
      <vt:lpstr>Himpunan Kuasa</vt:lpstr>
      <vt:lpstr>Operasi Himpunan (1)</vt:lpstr>
      <vt:lpstr>Operasi Himpunan (2)</vt:lpstr>
      <vt:lpstr>PRINSIP DUALITAS</vt:lpstr>
      <vt:lpstr>Operasi Himpunan (3)</vt:lpstr>
      <vt:lpstr>Operasi Himpunan (4)</vt:lpstr>
      <vt:lpstr>Operasi Himpunan (5)</vt:lpstr>
      <vt:lpstr>Perkalian Kartesian (cartesian product) </vt:lpstr>
      <vt:lpstr>Perkalian Kartesian (cartesian product) </vt:lpstr>
      <vt:lpstr>Perkalian Kartesian (cartesian product) </vt:lpstr>
      <vt:lpstr>Pembuktian pernyataan suatu himpunan</vt:lpstr>
      <vt:lpstr>Pembuktian pernyataan suatu himpunan</vt:lpstr>
      <vt:lpstr>Pembuktian pernyataan suatu himpunan</vt:lpstr>
      <vt:lpstr>Pembuktian pernyataan suatu himpunan</vt:lpstr>
      <vt:lpstr>Prinsip Inklusi-Eksklusi</vt:lpstr>
      <vt:lpstr>Contoh:</vt:lpstr>
      <vt:lpstr>Prinsip Inklusi-Eksklusi</vt:lpstr>
      <vt:lpstr>Prinsip Inklusi-Eksklusi</vt:lpstr>
      <vt:lpstr>Prinsip Inklusi-Eksklusi</vt:lpstr>
      <vt:lpstr>Prinsip Inklusi-Eksklusi</vt:lpstr>
      <vt:lpstr>TUGAS</vt:lpstr>
      <vt:lpstr>Tugas:</vt:lpstr>
      <vt:lpstr>Himpunan Saling Lepas</vt:lpstr>
      <vt:lpstr>Himpunan Kuasa</vt:lpstr>
      <vt:lpstr>Operasi Himpunan (1)</vt:lpstr>
      <vt:lpstr>Operasi Himpunan (2)</vt:lpstr>
      <vt:lpstr>PRINSIP DUALITAS</vt:lpstr>
      <vt:lpstr>Operasi Himpunan (3)</vt:lpstr>
      <vt:lpstr>Operasi Himpunan (4)</vt:lpstr>
      <vt:lpstr>Operasi Himpunan (5)</vt:lpstr>
      <vt:lpstr>Perkalian Kartesian (cartesian product) </vt:lpstr>
      <vt:lpstr>Perkalian Kartesian (cartesian product) </vt:lpstr>
      <vt:lpstr>Perkalian Kartesian (cartesian product) </vt:lpstr>
      <vt:lpstr>Pembuktian pernyataan suatu himpunan</vt:lpstr>
      <vt:lpstr>Pembuktian pernyataan suatu himpunan</vt:lpstr>
      <vt:lpstr>Pembuktian pernyataan suatu himpunan</vt:lpstr>
      <vt:lpstr>Pembuktian pernyataan suatu himpunan</vt:lpstr>
      <vt:lpstr>Prinsip Inklusi-Eksklusi</vt:lpstr>
      <vt:lpstr>Contoh:</vt:lpstr>
      <vt:lpstr>Prinsip Inklusi-Eksklusi</vt:lpstr>
      <vt:lpstr>Prinsip Inklusi-Eksklusi</vt:lpstr>
      <vt:lpstr>Prinsip Inklusi-Eksklusi</vt:lpstr>
      <vt:lpstr>Prinsip Inklusi-Eksklusi</vt:lpstr>
      <vt:lpstr>TUGAS</vt:lpstr>
      <vt:lpstr>Tugas: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Tri Sutrisno</cp:lastModifiedBy>
  <cp:revision>4</cp:revision>
  <dcterms:created xsi:type="dcterms:W3CDTF">2020-06-08T01:30:48Z</dcterms:created>
  <dcterms:modified xsi:type="dcterms:W3CDTF">2020-09-08T16:30:08Z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