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297" r:id="rId6"/>
    <p:sldId id="298" r:id="rId7"/>
    <p:sldId id="299" r:id="rId8"/>
    <p:sldId id="303" r:id="rId9"/>
    <p:sldId id="302" r:id="rId10"/>
    <p:sldId id="304" r:id="rId11"/>
    <p:sldId id="308" r:id="rId12"/>
    <p:sldId id="300" r:id="rId13"/>
    <p:sldId id="309" r:id="rId14"/>
    <p:sldId id="301" r:id="rId15"/>
    <p:sldId id="310" r:id="rId16"/>
    <p:sldId id="305" r:id="rId17"/>
    <p:sldId id="259" r:id="rId18"/>
    <p:sldId id="261" r:id="rId19"/>
    <p:sldId id="262" r:id="rId20"/>
    <p:sldId id="263" r:id="rId21"/>
    <p:sldId id="264" r:id="rId22"/>
    <p:sldId id="306" r:id="rId23"/>
    <p:sldId id="26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07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66" r:id="rId46"/>
    <p:sldId id="25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7306-1D94-456E-96B2-70B961F187D4}" type="datetimeFigureOut">
              <a:rPr lang="en-ID" smtClean="0"/>
              <a:t>22/09/2020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1D043-C724-47D9-BD35-FEE8807543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33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4E2EA-5383-44D9-96BE-97B5F2C00F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45C12D94-B6E5-4A99-9D26-226BD1FE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48" y="2048767"/>
            <a:ext cx="2438400" cy="35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REPRESENTASI RELASI…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Graf </a:t>
            </a:r>
            <a:r>
              <a:rPr lang="en-US" dirty="0" err="1"/>
              <a:t>berarah</a:t>
            </a:r>
            <a:endParaRPr lang="en-US" dirty="0"/>
          </a:p>
          <a:p>
            <a:pPr lvl="1"/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 </a:t>
            </a:r>
            <a:r>
              <a:rPr lang="en-US" dirty="0" err="1"/>
              <a:t>simpul</a:t>
            </a:r>
            <a:r>
              <a:rPr lang="en-US" dirty="0"/>
              <a:t>, vertex)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jika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US" dirty="0"/>
              <a:t> R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b. </a:t>
            </a:r>
            <a:r>
              <a:rPr lang="en-US" dirty="0" err="1"/>
              <a:t>Simpul</a:t>
            </a:r>
            <a:r>
              <a:rPr lang="en-US" dirty="0"/>
              <a:t> 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/>
              <a:t>simpul</a:t>
            </a:r>
            <a:r>
              <a:rPr lang="en-US" b="1" dirty="0"/>
              <a:t> </a:t>
            </a:r>
            <a:r>
              <a:rPr lang="en-US" b="1" dirty="0" err="1"/>
              <a:t>asal</a:t>
            </a:r>
            <a:r>
              <a:rPr lang="en-US" b="1" dirty="0"/>
              <a:t> </a:t>
            </a:r>
            <a:r>
              <a:rPr lang="es-ES" dirty="0"/>
              <a:t>dan </a:t>
            </a:r>
            <a:r>
              <a:rPr lang="es-ES" dirty="0" err="1"/>
              <a:t>simpul</a:t>
            </a:r>
            <a:r>
              <a:rPr lang="es-ES" dirty="0"/>
              <a:t> b </a:t>
            </a:r>
            <a:r>
              <a:rPr lang="es-ES" dirty="0" err="1"/>
              <a:t>disebut</a:t>
            </a:r>
            <a:r>
              <a:rPr lang="es-ES" dirty="0"/>
              <a:t> </a:t>
            </a:r>
            <a:r>
              <a:rPr lang="es-ES" b="1" dirty="0" err="1"/>
              <a:t>simpul</a:t>
            </a:r>
            <a:r>
              <a:rPr lang="es-ES" b="1" dirty="0"/>
              <a:t> </a:t>
            </a:r>
            <a:r>
              <a:rPr lang="es-ES" b="1" dirty="0" err="1"/>
              <a:t>tujuan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6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926BD17-63B4-44B4-95C1-FA1A05D0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54760"/>
            <a:ext cx="4038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16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SIFAT – SIFAT RELASI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REFLEKSIF</a:t>
            </a:r>
          </a:p>
          <a:p>
            <a:r>
              <a:rPr lang="en-US" dirty="0"/>
              <a:t>SIMETRIS</a:t>
            </a:r>
          </a:p>
          <a:p>
            <a:r>
              <a:rPr lang="en-US" dirty="0"/>
              <a:t>Anti </a:t>
            </a:r>
            <a:r>
              <a:rPr lang="en-US" dirty="0" err="1"/>
              <a:t>simetris</a:t>
            </a:r>
            <a:endParaRPr lang="en-US" dirty="0"/>
          </a:p>
          <a:p>
            <a:r>
              <a:rPr lang="en-US" dirty="0"/>
              <a:t>TRANSITIF</a:t>
            </a:r>
          </a:p>
          <a:p>
            <a:r>
              <a:rPr lang="en-US" dirty="0"/>
              <a:t>EKIVALEN</a:t>
            </a:r>
          </a:p>
        </p:txBody>
      </p:sp>
    </p:spTree>
    <p:extLst>
      <p:ext uri="{BB962C8B-B14F-4D97-AF65-F5344CB8AC3E}">
        <p14:creationId xmlns:p14="http://schemas.microsoft.com/office/powerpoint/2010/main" val="112616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08377" cy="1143000"/>
          </a:xfrm>
        </p:spPr>
        <p:txBody>
          <a:bodyPr/>
          <a:lstStyle/>
          <a:p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712" y="1447800"/>
            <a:ext cx="8476488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Refleksif</a:t>
            </a:r>
            <a:br>
              <a:rPr lang="en-US" sz="2400" dirty="0"/>
            </a:br>
            <a:r>
              <a:rPr lang="en-US" dirty="0"/>
              <a:t>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refleksif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A yang </a:t>
            </a:r>
            <a:r>
              <a:rPr lang="en-US" dirty="0" err="1"/>
              <a:t>dinotasikan</a:t>
            </a:r>
            <a:r>
              <a:rPr lang="en-US" dirty="0"/>
              <a:t> (a, a)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A </a:t>
            </a:r>
            <a:r>
              <a:rPr lang="en-US" dirty="0" err="1"/>
              <a:t>atau</a:t>
            </a:r>
            <a:r>
              <a:rPr lang="en-US" dirty="0"/>
              <a:t> a R a.</a:t>
            </a:r>
            <a:endParaRPr lang="en-US" sz="2000" dirty="0"/>
          </a:p>
          <a:p>
            <a:pPr lvl="1"/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A = {1, 2, 3, 4}</a:t>
            </a:r>
            <a:br>
              <a:rPr lang="en-US" sz="1600" dirty="0"/>
            </a:br>
            <a:r>
              <a:rPr lang="en-US" dirty="0"/>
              <a:t>R = {(1,1), (2, 4), (3, 3), (4, 1), (4, 4)}, </a:t>
            </a:r>
            <a:br>
              <a:rPr lang="en-US" dirty="0"/>
            </a:br>
            <a:r>
              <a:rPr lang="en-US" dirty="0" err="1"/>
              <a:t>maka</a:t>
            </a:r>
            <a:r>
              <a:rPr lang="en-US" dirty="0"/>
              <a:t> R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reflleksif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(2, 2)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R, </a:t>
            </a:r>
            <a:r>
              <a:rPr lang="en-US" dirty="0" err="1"/>
              <a:t>dimana</a:t>
            </a:r>
            <a:r>
              <a:rPr lang="en-US" dirty="0"/>
              <a:t> (a, a)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R.</a:t>
            </a:r>
            <a:endParaRPr lang="en-US" sz="1600" dirty="0"/>
          </a:p>
          <a:p>
            <a:pPr lvl="1"/>
            <a:r>
              <a:rPr lang="en-US" dirty="0" err="1"/>
              <a:t>Soal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A = {1, 2, 3},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relasi-relasi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 !</a:t>
            </a:r>
          </a:p>
          <a:p>
            <a:pPr lvl="2"/>
            <a:r>
              <a:rPr lang="en-US" dirty="0"/>
              <a:t>R1 = {(1,2), (3, 2), (2, 2), (2, 3)}</a:t>
            </a:r>
          </a:p>
          <a:p>
            <a:pPr lvl="2"/>
            <a:r>
              <a:rPr lang="en-US" dirty="0"/>
              <a:t>R2 = {(1,2), (2, 3), (1, 3)}</a:t>
            </a:r>
            <a:endParaRPr lang="en-US" sz="2400" dirty="0"/>
          </a:p>
          <a:p>
            <a:pPr lvl="2"/>
            <a:r>
              <a:rPr lang="en-US" dirty="0"/>
              <a:t>R3 = {(1, 1), (2,2), (2, 3), (3, 2), (3, 3)}</a:t>
            </a:r>
            <a:endParaRPr lang="en-US" sz="1600" dirty="0"/>
          </a:p>
          <a:p>
            <a:pPr lvl="2"/>
            <a:r>
              <a:rPr lang="en-US" dirty="0"/>
              <a:t>R4 = {(1, 2)}</a:t>
            </a:r>
            <a:endParaRPr lang="en-US" sz="1600" dirty="0"/>
          </a:p>
          <a:p>
            <a:pPr lvl="2"/>
            <a:r>
              <a:rPr lang="en-US" dirty="0"/>
              <a:t>R5 = A x A</a:t>
            </a:r>
            <a:br>
              <a:rPr lang="en-US" sz="1600" dirty="0"/>
            </a:br>
            <a:r>
              <a:rPr lang="en-US" dirty="0" err="1"/>
              <a:t>Manakah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refleksif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508377" cy="1143000"/>
          </a:xfrm>
        </p:spPr>
        <p:txBody>
          <a:bodyPr/>
          <a:lstStyle/>
          <a:p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312" y="1295400"/>
            <a:ext cx="8781288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Simetris</a:t>
            </a:r>
            <a:br>
              <a:rPr lang="en-US" sz="2400" dirty="0"/>
            </a:br>
            <a:r>
              <a:rPr lang="en-US" dirty="0"/>
              <a:t>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simetris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b, </a:t>
            </a:r>
            <a:r>
              <a:rPr lang="en-US" dirty="0" err="1"/>
              <a:t>maka</a:t>
            </a:r>
            <a:r>
              <a:rPr lang="en-US" dirty="0"/>
              <a:t> b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denan</a:t>
            </a:r>
            <a:r>
              <a:rPr lang="en-US" dirty="0"/>
              <a:t> a, yang </a:t>
            </a:r>
            <a:r>
              <a:rPr lang="en-US" dirty="0" err="1"/>
              <a:t>dinotasikan</a:t>
            </a:r>
            <a:r>
              <a:rPr lang="en-US" dirty="0"/>
              <a:t> (a, b)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(b, a)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R.</a:t>
            </a:r>
            <a:br>
              <a:rPr lang="en-US" dirty="0"/>
            </a:br>
            <a:r>
              <a:rPr lang="en-US" dirty="0"/>
              <a:t>a R b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b R a; a = b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b = a</a:t>
            </a:r>
            <a:endParaRPr lang="en-US" sz="2400" dirty="0"/>
          </a:p>
          <a:p>
            <a:pPr lvl="1"/>
            <a:r>
              <a:rPr lang="en-US" dirty="0" err="1"/>
              <a:t>Contoh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A = {1, 2, 3, 4}</a:t>
            </a:r>
            <a:br>
              <a:rPr lang="en-US" sz="2000" dirty="0"/>
            </a:br>
            <a:r>
              <a:rPr lang="en-US" dirty="0"/>
              <a:t>R = {(1,3), (4, 2), (2, 4), (2, 3), (3, 1)}, </a:t>
            </a:r>
            <a:br>
              <a:rPr lang="en-US" dirty="0"/>
            </a:br>
            <a:r>
              <a:rPr lang="en-US" dirty="0" err="1"/>
              <a:t>maka</a:t>
            </a:r>
            <a:r>
              <a:rPr lang="en-US" dirty="0"/>
              <a:t> R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simetris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(2, 3)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 </a:t>
            </a:r>
            <a:r>
              <a:rPr lang="en-US" dirty="0" err="1"/>
              <a:t>tetapi</a:t>
            </a:r>
            <a:r>
              <a:rPr lang="en-US" dirty="0"/>
              <a:t> (3, 2) </a:t>
            </a:r>
            <a:r>
              <a:rPr lang="en-US" dirty="0">
                <a:sym typeface="Symbol"/>
              </a:rPr>
              <a:t></a:t>
            </a:r>
            <a:r>
              <a:rPr lang="en-US" dirty="0"/>
              <a:t> R.</a:t>
            </a:r>
          </a:p>
          <a:p>
            <a:pPr lvl="1"/>
            <a:r>
              <a:rPr lang="en-US" dirty="0" err="1"/>
              <a:t>Soal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A = {1, 2, 3},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relasi-relasi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 !</a:t>
            </a:r>
            <a:endParaRPr lang="en-US" sz="2000" dirty="0"/>
          </a:p>
          <a:p>
            <a:pPr lvl="2"/>
            <a:r>
              <a:rPr lang="en-US" dirty="0"/>
              <a:t>R1 = {(1,1), (2, 1), (2, 2), (3, 2), (2, 3)}</a:t>
            </a:r>
          </a:p>
          <a:p>
            <a:pPr lvl="2"/>
            <a:r>
              <a:rPr lang="en-US" dirty="0"/>
              <a:t>R2 = {(1,1)}</a:t>
            </a:r>
            <a:endParaRPr lang="en-US" sz="1600" dirty="0"/>
          </a:p>
          <a:p>
            <a:pPr lvl="2"/>
            <a:r>
              <a:rPr lang="en-US" dirty="0"/>
              <a:t>R3 = {(1, 2}</a:t>
            </a:r>
            <a:endParaRPr lang="en-US" sz="1600" dirty="0"/>
          </a:p>
          <a:p>
            <a:pPr lvl="2"/>
            <a:r>
              <a:rPr lang="en-US" dirty="0"/>
              <a:t>R4 = {(1, 1), (3, 2), (2, 3)}</a:t>
            </a:r>
            <a:endParaRPr lang="en-US" sz="1600" dirty="0"/>
          </a:p>
          <a:p>
            <a:pPr lvl="2"/>
            <a:r>
              <a:rPr lang="en-US" dirty="0"/>
              <a:t>R5 = A x A</a:t>
            </a:r>
            <a:endParaRPr lang="en-US" sz="1600" dirty="0"/>
          </a:p>
          <a:p>
            <a:pPr lvl="2"/>
            <a:r>
              <a:rPr lang="en-US" dirty="0" err="1"/>
              <a:t>Manakah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simetris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Relasi</a:t>
            </a:r>
            <a:r>
              <a:rPr lang="en-US" dirty="0"/>
              <a:t> Anti </a:t>
            </a:r>
            <a:r>
              <a:rPr lang="en-US" dirty="0" err="1"/>
              <a:t>Simetris</a:t>
            </a:r>
            <a:endParaRPr lang="en-US" sz="2400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(a, b)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 </a:t>
            </a:r>
            <a:r>
              <a:rPr lang="en-US" dirty="0" err="1"/>
              <a:t>dan</a:t>
            </a:r>
            <a:r>
              <a:rPr lang="en-US" dirty="0"/>
              <a:t> (b, a)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R, </a:t>
            </a:r>
            <a:r>
              <a:rPr lang="en-US" dirty="0" err="1"/>
              <a:t>maka</a:t>
            </a:r>
            <a:r>
              <a:rPr lang="en-US" dirty="0"/>
              <a:t> a = b.</a:t>
            </a:r>
            <a:endParaRPr lang="en-US" sz="2000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b,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a R b </a:t>
            </a:r>
            <a:r>
              <a:rPr lang="en-US" dirty="0" err="1"/>
              <a:t>dan</a:t>
            </a:r>
            <a:r>
              <a:rPr lang="en-US" dirty="0"/>
              <a:t> b R a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duanya</a:t>
            </a:r>
            <a:r>
              <a:rPr lang="en-US" dirty="0"/>
              <a:t>.</a:t>
            </a:r>
            <a:br>
              <a:rPr lang="en-US" sz="2000" dirty="0"/>
            </a:br>
            <a:r>
              <a:rPr lang="en-US" dirty="0"/>
              <a:t>a R b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b </a:t>
            </a:r>
            <a:r>
              <a:rPr lang="en-US" strike="sngStrike" dirty="0"/>
              <a:t>R</a:t>
            </a:r>
            <a:r>
              <a:rPr lang="en-US" dirty="0"/>
              <a:t> a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antisimetris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?</a:t>
            </a:r>
          </a:p>
        </p:txBody>
      </p:sp>
      <p:pic>
        <p:nvPicPr>
          <p:cNvPr id="4" name="Picture 3" descr="wake-u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717" y="990600"/>
            <a:ext cx="21336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508377" cy="1143000"/>
          </a:xfrm>
        </p:spPr>
        <p:txBody>
          <a:bodyPr/>
          <a:lstStyle/>
          <a:p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47800"/>
            <a:ext cx="8552688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Transitif</a:t>
            </a:r>
            <a:br>
              <a:rPr lang="en-US" sz="2400" dirty="0"/>
            </a:br>
            <a:r>
              <a:rPr lang="en-US" dirty="0"/>
              <a:t>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transitif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A : </a:t>
            </a:r>
            <a:r>
              <a:rPr lang="en-US" dirty="0" err="1"/>
              <a:t>jika</a:t>
            </a:r>
            <a:r>
              <a:rPr lang="en-US" dirty="0"/>
              <a:t> (a, b)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 </a:t>
            </a:r>
            <a:r>
              <a:rPr lang="en-US" dirty="0" err="1"/>
              <a:t>dan</a:t>
            </a:r>
            <a:r>
              <a:rPr lang="en-US" dirty="0"/>
              <a:t> (b, c)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 </a:t>
            </a:r>
            <a:r>
              <a:rPr lang="en-US" dirty="0" err="1"/>
              <a:t>maka</a:t>
            </a:r>
            <a:r>
              <a:rPr lang="en-US" dirty="0"/>
              <a:t> (a, c)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 </a:t>
            </a:r>
            <a:r>
              <a:rPr lang="en-US" dirty="0" err="1"/>
              <a:t>atau</a:t>
            </a:r>
            <a:r>
              <a:rPr lang="en-US" dirty="0"/>
              <a:t> a R b, b R 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 R c.</a:t>
            </a:r>
            <a:endParaRPr lang="en-US" sz="2400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A =  {a, b, c}</a:t>
            </a:r>
            <a:br>
              <a:rPr lang="en-US" sz="2000" dirty="0"/>
            </a:br>
            <a:r>
              <a:rPr lang="en-US" dirty="0"/>
              <a:t>R = {(a, b), (c, b), (b, a), (a, c)}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transitif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(c, b)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 </a:t>
            </a:r>
            <a:r>
              <a:rPr lang="en-US" dirty="0" err="1"/>
              <a:t>dan</a:t>
            </a:r>
            <a:r>
              <a:rPr lang="en-US" dirty="0"/>
              <a:t> (b, a)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 </a:t>
            </a:r>
            <a:r>
              <a:rPr lang="en-US" dirty="0" err="1"/>
              <a:t>tetapi</a:t>
            </a:r>
            <a:r>
              <a:rPr lang="en-US" dirty="0"/>
              <a:t> (c, a) </a:t>
            </a:r>
            <a:r>
              <a:rPr lang="en-US" dirty="0">
                <a:sym typeface="Symbol"/>
              </a:rPr>
              <a:t></a:t>
            </a:r>
            <a:r>
              <a:rPr lang="en-US" dirty="0"/>
              <a:t> R.</a:t>
            </a:r>
          </a:p>
          <a:p>
            <a:r>
              <a:rPr lang="en-US" dirty="0" err="1"/>
              <a:t>Soal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A = {1, 2, 3},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relasi-relasi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 !</a:t>
            </a:r>
            <a:endParaRPr lang="en-US" sz="2000" dirty="0"/>
          </a:p>
          <a:p>
            <a:pPr lvl="1"/>
            <a:r>
              <a:rPr lang="en-US" dirty="0"/>
              <a:t>R1 = {(1, 2), (2, 2) }</a:t>
            </a:r>
            <a:endParaRPr lang="en-US" sz="2000" dirty="0"/>
          </a:p>
          <a:p>
            <a:pPr lvl="1"/>
            <a:r>
              <a:rPr lang="en-US" dirty="0"/>
              <a:t>R2 = {(1, 2), (2, 3), (1, 3), (2, 1), (1, 1)}</a:t>
            </a:r>
            <a:endParaRPr lang="en-US" sz="2000" dirty="0"/>
          </a:p>
          <a:p>
            <a:pPr lvl="1"/>
            <a:r>
              <a:rPr lang="en-US" dirty="0"/>
              <a:t>R3 = {(1, 2), (2, 3), (1, 3), (2, 2)}</a:t>
            </a:r>
            <a:endParaRPr lang="en-US" sz="2000" dirty="0"/>
          </a:p>
          <a:p>
            <a:pPr lvl="1"/>
            <a:r>
              <a:rPr lang="en-US" dirty="0"/>
              <a:t>R4 = A x A</a:t>
            </a:r>
            <a:br>
              <a:rPr lang="en-US" sz="2000" dirty="0"/>
            </a:br>
            <a:r>
              <a:rPr lang="en-US" dirty="0" err="1"/>
              <a:t>Manakah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transitif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Ekivalen</a:t>
            </a:r>
            <a:br>
              <a:rPr lang="en-US" sz="2400" dirty="0"/>
            </a:br>
            <a:r>
              <a:rPr lang="en-US" dirty="0"/>
              <a:t>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ekivalen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A </a:t>
            </a:r>
            <a:r>
              <a:rPr lang="en-US" dirty="0" err="1"/>
              <a:t>jika</a:t>
            </a:r>
            <a:r>
              <a:rPr lang="en-US" dirty="0"/>
              <a:t> :</a:t>
            </a:r>
            <a:endParaRPr lang="en-US" sz="2400" dirty="0"/>
          </a:p>
          <a:p>
            <a:pPr lvl="1"/>
            <a:r>
              <a:rPr lang="en-US" dirty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refleksif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A, (a, a)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</a:t>
            </a:r>
            <a:endParaRPr lang="en-US" sz="2000" dirty="0"/>
          </a:p>
          <a:p>
            <a:pPr lvl="1"/>
            <a:r>
              <a:rPr lang="en-US" dirty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simetris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(a, b)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(b, a)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</a:t>
            </a:r>
            <a:endParaRPr lang="en-US" sz="2000" dirty="0"/>
          </a:p>
          <a:p>
            <a:pPr lvl="1"/>
            <a:r>
              <a:rPr lang="en-US" dirty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transitif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(a, b)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R, (b, c)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(a, c)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Relasi</a:t>
            </a:r>
            <a:r>
              <a:rPr lang="en-US" dirty="0"/>
              <a:t> Invers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Relasi</a:t>
            </a:r>
            <a:r>
              <a:rPr lang="en-US" dirty="0"/>
              <a:t> invers R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</a:t>
            </a:r>
            <a:r>
              <a:rPr lang="en-US" baseline="30000" dirty="0"/>
              <a:t>-1</a:t>
            </a:r>
            <a:r>
              <a:rPr lang="en-US" dirty="0"/>
              <a:t> = {(b, a) </a:t>
            </a:r>
            <a:r>
              <a:rPr lang="en-US" dirty="0">
                <a:sym typeface="Symbol"/>
              </a:rPr>
              <a:t></a:t>
            </a:r>
            <a:r>
              <a:rPr lang="en-US" dirty="0"/>
              <a:t> (a, b)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 :	</a:t>
            </a:r>
            <a:br>
              <a:rPr lang="en-US" dirty="0"/>
            </a:br>
            <a:r>
              <a:rPr lang="en-US" dirty="0"/>
              <a:t>A = {1, 2, 3}</a:t>
            </a:r>
            <a:br>
              <a:rPr lang="en-US" sz="2000" dirty="0"/>
            </a:br>
            <a:r>
              <a:rPr lang="en-US" dirty="0"/>
              <a:t>B = {a, b}</a:t>
            </a:r>
            <a:br>
              <a:rPr lang="en-US" dirty="0"/>
            </a:br>
            <a:r>
              <a:rPr lang="en-US" dirty="0"/>
              <a:t>R = {(1, a), (1, b), (3, a)}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A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B.</a:t>
            </a:r>
          </a:p>
          <a:p>
            <a:pPr lvl="1"/>
            <a:r>
              <a:rPr lang="en-US" dirty="0" err="1"/>
              <a:t>Relasi</a:t>
            </a:r>
            <a:r>
              <a:rPr lang="en-US" dirty="0"/>
              <a:t> invers </a:t>
            </a:r>
            <a:r>
              <a:rPr lang="en-US" dirty="0" err="1"/>
              <a:t>dari</a:t>
            </a:r>
            <a:r>
              <a:rPr lang="en-US" dirty="0"/>
              <a:t> R </a:t>
            </a:r>
            <a:r>
              <a:rPr lang="en-US" dirty="0" err="1"/>
              <a:t>adalah</a:t>
            </a:r>
            <a:r>
              <a:rPr lang="en-US" dirty="0"/>
              <a:t> : R</a:t>
            </a:r>
            <a:r>
              <a:rPr lang="en-US" baseline="30000" dirty="0"/>
              <a:t>-1</a:t>
            </a:r>
            <a:r>
              <a:rPr lang="en-US" dirty="0"/>
              <a:t> = {(a, 1), (b, 1), (a, 3)}.</a:t>
            </a:r>
          </a:p>
        </p:txBody>
      </p:sp>
    </p:spTree>
    <p:extLst>
      <p:ext uri="{BB962C8B-B14F-4D97-AF65-F5344CB8AC3E}">
        <p14:creationId xmlns:p14="http://schemas.microsoft.com/office/powerpoint/2010/main" val="254410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FUNGSI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:</a:t>
            </a:r>
          </a:p>
          <a:p>
            <a:r>
              <a:rPr lang="en-US" dirty="0" err="1"/>
              <a:t>Misal</a:t>
            </a:r>
            <a:r>
              <a:rPr lang="en-US" dirty="0"/>
              <a:t> 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B. f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A </a:t>
            </a:r>
            <a:r>
              <a:rPr lang="en-US" dirty="0" err="1"/>
              <a:t>direlasikan</a:t>
            </a:r>
            <a:r>
              <a:rPr lang="en-US" dirty="0"/>
              <a:t> </a:t>
            </a:r>
            <a:r>
              <a:rPr lang="sv-SE" dirty="0"/>
              <a:t>dengan tepat satu anggota B.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RELASI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yang lain. Cara paling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2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15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pic>
        <p:nvPicPr>
          <p:cNvPr id="4" name="Content Placeholder 3" descr="question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2362201"/>
            <a:ext cx="1409700" cy="140017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276600"/>
            <a:ext cx="8244840" cy="1752600"/>
          </a:xfrm>
        </p:spPr>
        <p:txBody>
          <a:bodyPr/>
          <a:lstStyle/>
          <a:p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Diskrit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Viny</a:t>
            </a:r>
            <a:r>
              <a:rPr lang="en-US" dirty="0"/>
              <a:t> </a:t>
            </a:r>
            <a:r>
              <a:rPr lang="en-US" dirty="0" err="1"/>
              <a:t>Christanti</a:t>
            </a:r>
            <a:r>
              <a:rPr lang="en-US" dirty="0"/>
              <a:t> M., </a:t>
            </a:r>
            <a:r>
              <a:rPr lang="en-US" dirty="0" err="1"/>
              <a:t>M.Kom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59898"/>
            <a:ext cx="7162800" cy="23071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Fungsi</a:t>
            </a:r>
            <a:br>
              <a:rPr lang="en-US" dirty="0"/>
            </a:br>
            <a:r>
              <a:rPr lang="en-US" dirty="0"/>
              <a:t>Product Set</a:t>
            </a:r>
            <a:br>
              <a:rPr lang="en-US" dirty="0"/>
            </a:b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</p:txBody>
      </p:sp>
      <p:pic>
        <p:nvPicPr>
          <p:cNvPr id="5" name="Picture Placeholder 4" descr="happyface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46" r="2846"/>
          <a:stretch>
            <a:fillRect/>
          </a:stretch>
        </p:blipFill>
        <p:spPr>
          <a:xfrm>
            <a:off x="5486400" y="2286001"/>
            <a:ext cx="4419600" cy="35145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Hmm…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457200"/>
            <a:ext cx="7467600" cy="838200"/>
          </a:xfrm>
        </p:spPr>
        <p:txBody>
          <a:bodyPr/>
          <a:lstStyle/>
          <a:p>
            <a:pPr eaLnBrk="1" hangingPunct="1"/>
            <a:r>
              <a:rPr lang="en-US" b="1" dirty="0"/>
              <a:t>FUNGSI</a:t>
            </a:r>
            <a:r>
              <a:rPr lang="en-US" dirty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295400"/>
            <a:ext cx="7543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Definisi</a:t>
            </a:r>
            <a:r>
              <a:rPr lang="en-US" dirty="0"/>
              <a:t> :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A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petakan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 :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 </a:t>
            </a:r>
            <a:r>
              <a:rPr lang="en-US" dirty="0" err="1"/>
              <a:t>atau</a:t>
            </a:r>
            <a:r>
              <a:rPr lang="en-US" dirty="0"/>
              <a:t>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Contoh</a:t>
            </a:r>
            <a:r>
              <a:rPr lang="en-US" dirty="0"/>
              <a:t> :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= {a, b, c, d}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 = {e, f, g, h}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(Next =&gt; </a:t>
            </a:r>
            <a:r>
              <a:rPr lang="en-US" dirty="0" err="1"/>
              <a:t>gambar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1" y="381000"/>
            <a:ext cx="6508377" cy="1143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608" y="1219201"/>
            <a:ext cx="7498080" cy="1931551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diagram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A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B.</a:t>
            </a:r>
          </a:p>
        </p:txBody>
      </p:sp>
      <p:grpSp>
        <p:nvGrpSpPr>
          <p:cNvPr id="11" name="Group 35"/>
          <p:cNvGrpSpPr/>
          <p:nvPr/>
        </p:nvGrpSpPr>
        <p:grpSpPr>
          <a:xfrm>
            <a:off x="3886200" y="2438401"/>
            <a:ext cx="4648200" cy="3738265"/>
            <a:chOff x="2362200" y="2586335"/>
            <a:chExt cx="4648200" cy="3738265"/>
          </a:xfrm>
        </p:grpSpPr>
        <p:grpSp>
          <p:nvGrpSpPr>
            <p:cNvPr id="12" name="Group 10"/>
            <p:cNvGrpSpPr/>
            <p:nvPr/>
          </p:nvGrpSpPr>
          <p:grpSpPr>
            <a:xfrm>
              <a:off x="2362200" y="2586335"/>
              <a:ext cx="1905000" cy="3657600"/>
              <a:chOff x="2286000" y="2362200"/>
              <a:chExt cx="1905000" cy="36576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86000" y="3124200"/>
                <a:ext cx="1905000" cy="2590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20447" y="3124200"/>
                <a:ext cx="689611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 .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945546" y="3733800"/>
                <a:ext cx="71205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 .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62377" y="4267200"/>
                <a:ext cx="65113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c .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22852" y="4876800"/>
                <a:ext cx="71205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d .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65339" y="5558135"/>
                <a:ext cx="118654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24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Domain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16684" y="2362200"/>
                <a:ext cx="49564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</a:t>
                </a:r>
              </a:p>
            </p:txBody>
          </p:sp>
        </p:grpSp>
        <p:grpSp>
          <p:nvGrpSpPr>
            <p:cNvPr id="20" name="Group 11"/>
            <p:cNvGrpSpPr/>
            <p:nvPr/>
          </p:nvGrpSpPr>
          <p:grpSpPr>
            <a:xfrm>
              <a:off x="5105400" y="2590800"/>
              <a:ext cx="1905000" cy="3733800"/>
              <a:chOff x="2286000" y="2362200"/>
              <a:chExt cx="1905000" cy="3733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286000" y="3124200"/>
                <a:ext cx="1905000" cy="2590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95600" y="3124200"/>
                <a:ext cx="69916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904637" y="3733800"/>
                <a:ext cx="598242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f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18294" y="4267200"/>
                <a:ext cx="69275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g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895600" y="4876800"/>
                <a:ext cx="71519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h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57031" y="5634335"/>
                <a:ext cx="1609735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24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Co-Domain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07066" y="2362200"/>
                <a:ext cx="47160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</a:t>
                </a:r>
              </a:p>
            </p:txBody>
          </p:sp>
        </p:grpSp>
        <p:grpSp>
          <p:nvGrpSpPr>
            <p:cNvPr id="22" name="Group 34"/>
            <p:cNvGrpSpPr/>
            <p:nvPr/>
          </p:nvGrpSpPr>
          <p:grpSpPr>
            <a:xfrm>
              <a:off x="3581400" y="3886200"/>
              <a:ext cx="2286000" cy="1677988"/>
              <a:chOff x="3581400" y="3886200"/>
              <a:chExt cx="2286000" cy="1677988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3581400" y="3886200"/>
                <a:ext cx="22860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581400" y="3886200"/>
                <a:ext cx="22860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581400" y="5027612"/>
                <a:ext cx="2286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581400" y="5562600"/>
                <a:ext cx="2286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608" y="152400"/>
            <a:ext cx="7498080" cy="715962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0"/>
            <a:ext cx="86868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Fungsi</a:t>
            </a:r>
            <a:r>
              <a:rPr lang="en-US" dirty="0"/>
              <a:t> 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g(x) = x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domain g </a:t>
            </a:r>
            <a:r>
              <a:rPr lang="en-US" dirty="0" err="1"/>
              <a:t>adalah</a:t>
            </a:r>
            <a:r>
              <a:rPr lang="en-US" dirty="0"/>
              <a:t> {1, 2}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Range of function (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/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= {1, 4 }. </a:t>
            </a:r>
          </a:p>
          <a:p>
            <a:pPr lvl="1"/>
            <a:r>
              <a:rPr lang="en-US" dirty="0" err="1"/>
              <a:t>Pada</a:t>
            </a:r>
            <a:r>
              <a:rPr lang="en-US" dirty="0"/>
              <a:t> diagram: </a:t>
            </a:r>
          </a:p>
          <a:p>
            <a:pPr lvl="2"/>
            <a:r>
              <a:rPr lang="en-US" dirty="0"/>
              <a:t>1,4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1, 2. </a:t>
            </a:r>
          </a:p>
          <a:p>
            <a:pPr lvl="2"/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g(1) = 1 ; g(2) = 4</a:t>
            </a:r>
          </a:p>
        </p:txBody>
      </p:sp>
      <p:grpSp>
        <p:nvGrpSpPr>
          <p:cNvPr id="4" name="Group 30"/>
          <p:cNvGrpSpPr/>
          <p:nvPr/>
        </p:nvGrpSpPr>
        <p:grpSpPr>
          <a:xfrm>
            <a:off x="4038600" y="1676401"/>
            <a:ext cx="4495800" cy="2976265"/>
            <a:chOff x="2514600" y="3204865"/>
            <a:chExt cx="4495800" cy="2976265"/>
          </a:xfrm>
        </p:grpSpPr>
        <p:grpSp>
          <p:nvGrpSpPr>
            <p:cNvPr id="5" name="Group 10"/>
            <p:cNvGrpSpPr/>
            <p:nvPr/>
          </p:nvGrpSpPr>
          <p:grpSpPr>
            <a:xfrm>
              <a:off x="2514600" y="3505200"/>
              <a:ext cx="1600200" cy="2595265"/>
              <a:chOff x="2438400" y="3429000"/>
              <a:chExt cx="1600200" cy="2595265"/>
            </a:xfrm>
          </p:grpSpPr>
          <p:sp>
            <p:nvSpPr>
              <p:cNvPr id="19" name="Oval 3"/>
              <p:cNvSpPr/>
              <p:nvPr/>
            </p:nvSpPr>
            <p:spPr>
              <a:xfrm>
                <a:off x="2438400" y="3429000"/>
                <a:ext cx="1600200" cy="1981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4"/>
              <p:cNvSpPr/>
              <p:nvPr/>
            </p:nvSpPr>
            <p:spPr>
              <a:xfrm>
                <a:off x="2922851" y="3635514"/>
                <a:ext cx="69602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1 .</a:t>
                </a:r>
              </a:p>
            </p:txBody>
          </p:sp>
          <p:sp>
            <p:nvSpPr>
              <p:cNvPr id="23" name="Rectangle 7"/>
              <p:cNvSpPr/>
              <p:nvPr/>
            </p:nvSpPr>
            <p:spPr>
              <a:xfrm>
                <a:off x="2930866" y="4419600"/>
                <a:ext cx="69602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2 .</a:t>
                </a:r>
              </a:p>
            </p:txBody>
          </p:sp>
          <p:sp>
            <p:nvSpPr>
              <p:cNvPr id="24" name="Rectangle 8"/>
              <p:cNvSpPr/>
              <p:nvPr/>
            </p:nvSpPr>
            <p:spPr>
              <a:xfrm>
                <a:off x="2741539" y="5562600"/>
                <a:ext cx="118654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24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Domain</a:t>
                </a:r>
              </a:p>
            </p:txBody>
          </p:sp>
        </p:grpSp>
        <p:grpSp>
          <p:nvGrpSpPr>
            <p:cNvPr id="6" name="Group 11"/>
            <p:cNvGrpSpPr/>
            <p:nvPr/>
          </p:nvGrpSpPr>
          <p:grpSpPr>
            <a:xfrm>
              <a:off x="5105400" y="3204865"/>
              <a:ext cx="1905000" cy="2976265"/>
              <a:chOff x="2286000" y="3124200"/>
              <a:chExt cx="1905000" cy="2976265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286000" y="3124200"/>
                <a:ext cx="1905000" cy="2590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95600" y="3124200"/>
                <a:ext cx="69916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18294" y="3733800"/>
                <a:ext cx="699167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2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918294" y="4267200"/>
                <a:ext cx="69275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3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895600" y="4876800"/>
                <a:ext cx="71519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57031" y="5638800"/>
                <a:ext cx="1609735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24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Co-Domain</a:t>
                </a: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V="1">
              <a:off x="3581400" y="3733802"/>
              <a:ext cx="2286000" cy="45719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581400" y="5029200"/>
              <a:ext cx="2286000" cy="3870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7543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err="1"/>
              <a:t>Macam</a:t>
            </a:r>
            <a:r>
              <a:rPr lang="en-US" sz="4000" dirty="0"/>
              <a:t> – </a:t>
            </a:r>
            <a:r>
              <a:rPr lang="en-US" sz="4000" dirty="0" err="1"/>
              <a:t>macam</a:t>
            </a:r>
            <a:r>
              <a:rPr lang="en-US" sz="4000" dirty="0"/>
              <a:t> </a:t>
            </a:r>
            <a:r>
              <a:rPr lang="en-US" sz="4000" dirty="0" err="1"/>
              <a:t>fungsi</a:t>
            </a:r>
            <a:endParaRPr 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066800"/>
            <a:ext cx="83820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satu-satu</a:t>
            </a:r>
            <a:r>
              <a:rPr lang="en-US" dirty="0"/>
              <a:t> (one-one function): 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domain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tetapkan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co-domain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berkawan</a:t>
            </a:r>
            <a:r>
              <a:rPr lang="en-US" sz="2000" dirty="0"/>
              <a:t> </a:t>
            </a:r>
            <a:r>
              <a:rPr lang="en-US" sz="2000" dirty="0" err="1"/>
              <a:t>tunggal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(identity function):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pemetaan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: f : 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konstan</a:t>
            </a:r>
            <a:r>
              <a:rPr lang="en-US" dirty="0"/>
              <a:t> (constant function): 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bayangan</a:t>
            </a:r>
            <a:r>
              <a:rPr lang="en-US" sz="2000" dirty="0"/>
              <a:t>/</a:t>
            </a:r>
            <a:r>
              <a:rPr lang="en-US" sz="2000" dirty="0" err="1"/>
              <a:t>daerah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Perkalian</a:t>
            </a:r>
            <a:r>
              <a:rPr lang="en-US" dirty="0"/>
              <a:t>/</a:t>
            </a:r>
            <a:r>
              <a:rPr lang="en-US" dirty="0" err="1"/>
              <a:t>pergandaan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(product of function): 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Jika</a:t>
            </a:r>
            <a:r>
              <a:rPr lang="en-US" sz="2000" dirty="0"/>
              <a:t> f : 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 </a:t>
            </a:r>
            <a:r>
              <a:rPr lang="en-US" sz="2000" dirty="0" err="1"/>
              <a:t>dan</a:t>
            </a:r>
            <a:r>
              <a:rPr lang="en-US" sz="2000" dirty="0"/>
              <a:t> g : 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C </a:t>
            </a:r>
            <a:r>
              <a:rPr lang="en-US" sz="2000" dirty="0" err="1"/>
              <a:t>maka</a:t>
            </a:r>
            <a:r>
              <a:rPr lang="en-US" sz="2000" dirty="0"/>
              <a:t> (</a:t>
            </a:r>
            <a:r>
              <a:rPr lang="en-US" sz="2000" dirty="0" err="1"/>
              <a:t>gof</a:t>
            </a:r>
            <a:r>
              <a:rPr lang="en-US" sz="2000" dirty="0"/>
              <a:t>) : 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B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C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a </a:t>
            </a:r>
            <a:r>
              <a:rPr lang="en-US" sz="2000" dirty="0">
                <a:sym typeface="Symbol" pitchFamily="18" charset="2"/>
              </a:rPr>
              <a:t></a:t>
            </a:r>
            <a:r>
              <a:rPr lang="en-US" sz="2000" dirty="0"/>
              <a:t> A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petakan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yang </a:t>
            </a:r>
            <a:r>
              <a:rPr lang="en-US" sz="2000" dirty="0" err="1"/>
              <a:t>terhubung</a:t>
            </a:r>
            <a:r>
              <a:rPr lang="en-US" sz="2000" dirty="0"/>
              <a:t> </a:t>
            </a:r>
            <a:r>
              <a:rPr lang="en-US" sz="2000" dirty="0" err="1"/>
              <a:t>dengannya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g(f(a)) </a:t>
            </a:r>
            <a:r>
              <a:rPr lang="en-US" sz="2000" dirty="0">
                <a:sym typeface="Symbol" pitchFamily="18" charset="2"/>
              </a:rPr>
              <a:t></a:t>
            </a:r>
            <a:r>
              <a:rPr lang="en-US" sz="2000" dirty="0"/>
              <a:t> 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Dinyatakan</a:t>
            </a:r>
            <a:r>
              <a:rPr lang="en-US" sz="2000" dirty="0"/>
              <a:t> (</a:t>
            </a:r>
            <a:r>
              <a:rPr lang="en-US" sz="2000" dirty="0" err="1"/>
              <a:t>gof</a:t>
            </a:r>
            <a:r>
              <a:rPr lang="en-US" sz="2000" dirty="0"/>
              <a:t>) </a:t>
            </a:r>
            <a:r>
              <a:rPr lang="en-US" sz="2000" dirty="0" err="1"/>
              <a:t>atau</a:t>
            </a:r>
            <a:r>
              <a:rPr lang="en-US" sz="2000" dirty="0"/>
              <a:t> (</a:t>
            </a:r>
            <a:r>
              <a:rPr lang="en-US" sz="2000" dirty="0" err="1"/>
              <a:t>gf</a:t>
            </a:r>
            <a:r>
              <a:rPr lang="en-US" sz="2000" dirty="0"/>
              <a:t>) :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komposisi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f </a:t>
            </a:r>
            <a:r>
              <a:rPr lang="en-US" sz="2000" dirty="0" err="1"/>
              <a:t>dan</a:t>
            </a:r>
            <a:r>
              <a:rPr lang="en-US" sz="2000" dirty="0"/>
              <a:t> 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</a:t>
            </a:r>
            <a:r>
              <a:rPr lang="en-US" sz="2000" dirty="0" err="1"/>
              <a:t>gof</a:t>
            </a:r>
            <a:r>
              <a:rPr lang="en-US" sz="2000" dirty="0"/>
              <a:t>)(a) </a:t>
            </a:r>
            <a:r>
              <a:rPr lang="en-US" sz="2000" dirty="0">
                <a:sym typeface="Symbol" pitchFamily="18" charset="2"/>
              </a:rPr>
              <a:t></a:t>
            </a:r>
            <a:r>
              <a:rPr lang="en-US" sz="2000" dirty="0"/>
              <a:t> g(f(a))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33400"/>
            <a:ext cx="6781800" cy="990600"/>
          </a:xfrm>
        </p:spPr>
        <p:txBody>
          <a:bodyPr/>
          <a:lstStyle/>
          <a:p>
            <a:r>
              <a:rPr lang="en-US" dirty="0" err="1"/>
              <a:t>Macam</a:t>
            </a:r>
            <a:r>
              <a:rPr lang="en-US" dirty="0"/>
              <a:t> –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905001"/>
            <a:ext cx="7543800" cy="1496943"/>
          </a:xfrm>
        </p:spPr>
        <p:txBody>
          <a:bodyPr/>
          <a:lstStyle/>
          <a:p>
            <a:pPr lvl="1"/>
            <a:r>
              <a:rPr lang="en-US" dirty="0" err="1"/>
              <a:t>Contoh</a:t>
            </a:r>
            <a:r>
              <a:rPr lang="en-US" dirty="0"/>
              <a:t> product of function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gof</a:t>
            </a:r>
            <a:r>
              <a:rPr lang="en-US" dirty="0"/>
              <a:t>)(1) = g(6) = 9</a:t>
            </a:r>
          </a:p>
          <a:p>
            <a:pPr lvl="2"/>
            <a:r>
              <a:rPr lang="en-US" dirty="0" err="1"/>
              <a:t>gf</a:t>
            </a:r>
            <a:r>
              <a:rPr lang="en-US" dirty="0"/>
              <a:t>(2) = g(5) = 8</a:t>
            </a:r>
          </a:p>
          <a:p>
            <a:pPr lvl="2"/>
            <a:r>
              <a:rPr lang="en-US" dirty="0"/>
              <a:t>g(f(3)) = g(4) = 8</a:t>
            </a:r>
          </a:p>
        </p:txBody>
      </p:sp>
      <p:grpSp>
        <p:nvGrpSpPr>
          <p:cNvPr id="4" name="Group 46"/>
          <p:cNvGrpSpPr/>
          <p:nvPr/>
        </p:nvGrpSpPr>
        <p:grpSpPr>
          <a:xfrm>
            <a:off x="4191000" y="3352800"/>
            <a:ext cx="4876800" cy="2743200"/>
            <a:chOff x="1447800" y="3505200"/>
            <a:chExt cx="4876800" cy="2743200"/>
          </a:xfrm>
        </p:grpSpPr>
        <p:grpSp>
          <p:nvGrpSpPr>
            <p:cNvPr id="5" name="Group 10"/>
            <p:cNvGrpSpPr/>
            <p:nvPr/>
          </p:nvGrpSpPr>
          <p:grpSpPr>
            <a:xfrm>
              <a:off x="1447800" y="3505200"/>
              <a:ext cx="1219200" cy="2743200"/>
              <a:chOff x="2590800" y="2362200"/>
              <a:chExt cx="1219200" cy="2743200"/>
            </a:xfrm>
          </p:grpSpPr>
          <p:sp>
            <p:nvSpPr>
              <p:cNvPr id="19" name="Oval 3"/>
              <p:cNvSpPr/>
              <p:nvPr/>
            </p:nvSpPr>
            <p:spPr>
              <a:xfrm>
                <a:off x="2590800" y="3124200"/>
                <a:ext cx="1219200" cy="1981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4"/>
              <p:cNvSpPr/>
              <p:nvPr/>
            </p:nvSpPr>
            <p:spPr>
              <a:xfrm>
                <a:off x="2922851" y="3124200"/>
                <a:ext cx="69602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1 .</a:t>
                </a:r>
              </a:p>
            </p:txBody>
          </p:sp>
          <p:sp>
            <p:nvSpPr>
              <p:cNvPr id="21" name="Rectangle 5"/>
              <p:cNvSpPr/>
              <p:nvPr/>
            </p:nvSpPr>
            <p:spPr>
              <a:xfrm>
                <a:off x="2945545" y="3733800"/>
                <a:ext cx="69602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2 .</a:t>
                </a:r>
              </a:p>
            </p:txBody>
          </p:sp>
          <p:sp>
            <p:nvSpPr>
              <p:cNvPr id="22" name="Rectangle 6"/>
              <p:cNvSpPr/>
              <p:nvPr/>
            </p:nvSpPr>
            <p:spPr>
              <a:xfrm>
                <a:off x="2945545" y="4267200"/>
                <a:ext cx="69602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3 .</a:t>
                </a:r>
              </a:p>
            </p:txBody>
          </p:sp>
          <p:sp>
            <p:nvSpPr>
              <p:cNvPr id="25" name="Rectangle 9"/>
              <p:cNvSpPr/>
              <p:nvPr/>
            </p:nvSpPr>
            <p:spPr>
              <a:xfrm>
                <a:off x="3016684" y="2362200"/>
                <a:ext cx="49564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</a:t>
                </a:r>
              </a:p>
            </p:txBody>
          </p:sp>
        </p:grpSp>
        <p:grpSp>
          <p:nvGrpSpPr>
            <p:cNvPr id="6" name="Group 11"/>
            <p:cNvGrpSpPr/>
            <p:nvPr/>
          </p:nvGrpSpPr>
          <p:grpSpPr>
            <a:xfrm>
              <a:off x="3352800" y="3505200"/>
              <a:ext cx="1219200" cy="2743200"/>
              <a:chOff x="2667000" y="2362200"/>
              <a:chExt cx="1219200" cy="2743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667000" y="3124200"/>
                <a:ext cx="1219200" cy="1981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95600" y="3124200"/>
                <a:ext cx="69916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4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18294" y="3733800"/>
                <a:ext cx="69916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918294" y="4267200"/>
                <a:ext cx="69275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6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07066" y="2362200"/>
                <a:ext cx="47160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</a:t>
                </a: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2362200" y="4800600"/>
              <a:ext cx="13716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362200" y="4800600"/>
              <a:ext cx="13716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362200" y="5334000"/>
              <a:ext cx="1371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" name="Group 11"/>
            <p:cNvGrpSpPr/>
            <p:nvPr/>
          </p:nvGrpSpPr>
          <p:grpSpPr>
            <a:xfrm>
              <a:off x="5105400" y="3505200"/>
              <a:ext cx="1219200" cy="2743200"/>
              <a:chOff x="2667000" y="2362200"/>
              <a:chExt cx="1219200" cy="27432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667000" y="3124200"/>
                <a:ext cx="1219200" cy="1981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95600" y="3124200"/>
                <a:ext cx="69916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7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18294" y="3733800"/>
                <a:ext cx="69916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8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18294" y="4267200"/>
                <a:ext cx="69275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9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34317" y="2362200"/>
                <a:ext cx="45557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C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4267200" y="5867400"/>
              <a:ext cx="1219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267200" y="4724400"/>
              <a:ext cx="12192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67200" y="5334000"/>
              <a:ext cx="1219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14400"/>
            <a:ext cx="8382001" cy="914400"/>
          </a:xfrm>
        </p:spPr>
        <p:txBody>
          <a:bodyPr/>
          <a:lstStyle/>
          <a:p>
            <a:r>
              <a:rPr lang="en-US" dirty="0" err="1"/>
              <a:t>Macam</a:t>
            </a:r>
            <a:r>
              <a:rPr lang="en-US" dirty="0"/>
              <a:t> –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905000"/>
            <a:ext cx="7543800" cy="2133600"/>
          </a:xfrm>
        </p:spPr>
        <p:txBody>
          <a:bodyPr/>
          <a:lstStyle/>
          <a:p>
            <a:r>
              <a:rPr lang="en-US" dirty="0" err="1"/>
              <a:t>Invers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(inverse of a function)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f :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B 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invers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 </a:t>
            </a:r>
            <a:r>
              <a:rPr lang="en-US" dirty="0" err="1"/>
              <a:t>dinyatakan</a:t>
            </a:r>
            <a:r>
              <a:rPr lang="en-US" dirty="0"/>
              <a:t> : f</a:t>
            </a:r>
            <a:r>
              <a:rPr lang="en-US" baseline="30000" dirty="0"/>
              <a:t>-1</a:t>
            </a:r>
            <a:r>
              <a:rPr lang="en-US" dirty="0"/>
              <a:t>(b)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f </a:t>
            </a:r>
            <a:r>
              <a:rPr lang="en-US" dirty="0" err="1"/>
              <a:t>invers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b.</a:t>
            </a:r>
          </a:p>
          <a:p>
            <a:pPr lvl="1"/>
            <a:r>
              <a:rPr lang="en-US" dirty="0" err="1"/>
              <a:t>Definisi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f</a:t>
            </a:r>
            <a:r>
              <a:rPr lang="en-US" baseline="30000" dirty="0"/>
              <a:t>-1</a:t>
            </a:r>
            <a:r>
              <a:rPr lang="en-US" dirty="0"/>
              <a:t>(b) = {x | x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A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 f(x) = b}</a:t>
            </a:r>
          </a:p>
        </p:txBody>
      </p:sp>
      <p:grpSp>
        <p:nvGrpSpPr>
          <p:cNvPr id="4" name="Group 38"/>
          <p:cNvGrpSpPr/>
          <p:nvPr/>
        </p:nvGrpSpPr>
        <p:grpSpPr>
          <a:xfrm>
            <a:off x="4343400" y="3886200"/>
            <a:ext cx="3124200" cy="2743200"/>
            <a:chOff x="2057400" y="3886200"/>
            <a:chExt cx="3124200" cy="2743200"/>
          </a:xfrm>
        </p:grpSpPr>
        <p:grpSp>
          <p:nvGrpSpPr>
            <p:cNvPr id="5" name="Group 10"/>
            <p:cNvGrpSpPr/>
            <p:nvPr/>
          </p:nvGrpSpPr>
          <p:grpSpPr>
            <a:xfrm>
              <a:off x="2057400" y="3886200"/>
              <a:ext cx="1219200" cy="2743200"/>
              <a:chOff x="2590800" y="2362200"/>
              <a:chExt cx="1219200" cy="2743200"/>
            </a:xfrm>
          </p:grpSpPr>
          <p:sp>
            <p:nvSpPr>
              <p:cNvPr id="24" name="Oval 3"/>
              <p:cNvSpPr/>
              <p:nvPr/>
            </p:nvSpPr>
            <p:spPr>
              <a:xfrm>
                <a:off x="2590800" y="3124200"/>
                <a:ext cx="1219200" cy="1981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4"/>
              <p:cNvSpPr/>
              <p:nvPr/>
            </p:nvSpPr>
            <p:spPr>
              <a:xfrm>
                <a:off x="2934873" y="3124200"/>
                <a:ext cx="67197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x .</a:t>
                </a:r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2953560" y="3733800"/>
                <a:ext cx="67999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y .</a:t>
                </a:r>
              </a:p>
            </p:txBody>
          </p:sp>
          <p:sp>
            <p:nvSpPr>
              <p:cNvPr id="27" name="Rectangle 6"/>
              <p:cNvSpPr/>
              <p:nvPr/>
            </p:nvSpPr>
            <p:spPr>
              <a:xfrm>
                <a:off x="2973597" y="4267200"/>
                <a:ext cx="63991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z .</a:t>
                </a:r>
              </a:p>
            </p:txBody>
          </p:sp>
          <p:sp>
            <p:nvSpPr>
              <p:cNvPr id="28" name="Rectangle 9"/>
              <p:cNvSpPr/>
              <p:nvPr/>
            </p:nvSpPr>
            <p:spPr>
              <a:xfrm>
                <a:off x="3016684" y="2362200"/>
                <a:ext cx="49564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</a:t>
                </a:r>
              </a:p>
            </p:txBody>
          </p:sp>
        </p:grpSp>
        <p:grpSp>
          <p:nvGrpSpPr>
            <p:cNvPr id="6" name="Group 11"/>
            <p:cNvGrpSpPr/>
            <p:nvPr/>
          </p:nvGrpSpPr>
          <p:grpSpPr>
            <a:xfrm>
              <a:off x="3962400" y="3886200"/>
              <a:ext cx="1219200" cy="2743200"/>
              <a:chOff x="2667000" y="2362200"/>
              <a:chExt cx="1219200" cy="2743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667000" y="3124200"/>
                <a:ext cx="1219200" cy="1981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95600" y="3124200"/>
                <a:ext cx="69916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a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918294" y="3733800"/>
                <a:ext cx="71519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b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939101" y="4267200"/>
                <a:ext cx="65113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gradFill>
                      <a:gsLst>
                        <a:gs pos="0">
                          <a:schemeClr val="accent2">
                            <a:tint val="70000"/>
                            <a:satMod val="245000"/>
                          </a:schemeClr>
                        </a:gs>
                        <a:gs pos="75000">
                          <a:schemeClr val="accent2">
                            <a:tint val="90000"/>
                            <a:shade val="60000"/>
                            <a:satMod val="240000"/>
                          </a:schemeClr>
                        </a:gs>
                        <a:gs pos="100000">
                          <a:schemeClr val="accent2">
                            <a:tint val="100000"/>
                            <a:shade val="50000"/>
                            <a:satMod val="240000"/>
                          </a:schemeClr>
                        </a:gs>
                      </a:gsLst>
                      <a:lin ang="5400000"/>
                    </a:gra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 c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007066" y="2362200"/>
                <a:ext cx="471603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4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</a:t>
                </a: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71800" y="5181600"/>
              <a:ext cx="1371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971800" y="5715000"/>
              <a:ext cx="1371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971800" y="5715000"/>
              <a:ext cx="1371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88497" y="4590872"/>
            <a:ext cx="1766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30000" dirty="0"/>
              <a:t>-1</a:t>
            </a:r>
            <a:r>
              <a:rPr lang="en-US" sz="2400" dirty="0"/>
              <a:t>(a) = {x}</a:t>
            </a:r>
          </a:p>
          <a:p>
            <a:r>
              <a:rPr lang="en-US" sz="2400" dirty="0"/>
              <a:t>f</a:t>
            </a:r>
            <a:r>
              <a:rPr lang="en-US" sz="2400" baseline="30000" dirty="0"/>
              <a:t>-1</a:t>
            </a:r>
            <a:r>
              <a:rPr lang="en-US" sz="2400" dirty="0"/>
              <a:t>(b) = {y, z}</a:t>
            </a:r>
          </a:p>
          <a:p>
            <a:r>
              <a:rPr lang="en-US" sz="2400" dirty="0"/>
              <a:t>f</a:t>
            </a:r>
            <a:r>
              <a:rPr lang="en-US" sz="2400" baseline="30000" dirty="0"/>
              <a:t>-1</a:t>
            </a:r>
            <a:r>
              <a:rPr lang="en-US" sz="2400" dirty="0"/>
              <a:t>(c) = { } = </a:t>
            </a:r>
            <a:r>
              <a:rPr lang="en-US" sz="2400" dirty="0">
                <a:sym typeface="Symbol"/>
              </a:rPr>
              <a:t>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08377" cy="1143000"/>
          </a:xfrm>
        </p:spPr>
        <p:txBody>
          <a:bodyPr>
            <a:normAutofit/>
          </a:bodyPr>
          <a:lstStyle/>
          <a:p>
            <a:r>
              <a:rPr lang="en-US" dirty="0"/>
              <a:t>KOMPOSISI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476488" cy="4724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Misal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himpuan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f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 </a:t>
            </a:r>
            <a:r>
              <a:rPr lang="en-US" dirty="0" err="1"/>
              <a:t>ke</a:t>
            </a:r>
            <a:r>
              <a:rPr lang="en-US" dirty="0"/>
              <a:t> C. </a:t>
            </a:r>
          </a:p>
          <a:p>
            <a:r>
              <a:rPr lang="en-US" dirty="0" err="1"/>
              <a:t>Komposisi</a:t>
            </a:r>
            <a:r>
              <a:rPr lang="en-US" dirty="0"/>
              <a:t> f </a:t>
            </a:r>
            <a:r>
              <a:rPr lang="en-US" dirty="0" err="1"/>
              <a:t>dan</a:t>
            </a:r>
            <a:r>
              <a:rPr lang="en-US" dirty="0"/>
              <a:t> g </a:t>
            </a:r>
            <a:r>
              <a:rPr lang="en-US" dirty="0" err="1"/>
              <a:t>dinotasikan</a:t>
            </a:r>
            <a:r>
              <a:rPr lang="en-US" dirty="0"/>
              <a:t> f ° 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C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(f ° g) (a) = f(g(a))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g = {(1,u),(2,u),(3,v)} 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A = {1,2,3} </a:t>
            </a:r>
            <a:r>
              <a:rPr lang="en-US" dirty="0" err="1"/>
              <a:t>ke</a:t>
            </a:r>
            <a:r>
              <a:rPr lang="en-US" dirty="0"/>
              <a:t> B = {</a:t>
            </a:r>
            <a:r>
              <a:rPr lang="en-US" dirty="0" err="1"/>
              <a:t>u,v,w</a:t>
            </a:r>
            <a:r>
              <a:rPr lang="en-US" dirty="0"/>
              <a:t>},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 = {(</a:t>
            </a:r>
            <a:r>
              <a:rPr lang="en-US" dirty="0" err="1"/>
              <a:t>u,y</a:t>
            </a:r>
            <a:r>
              <a:rPr lang="en-US" dirty="0"/>
              <a:t>),(</a:t>
            </a:r>
            <a:r>
              <a:rPr lang="en-US" dirty="0" err="1"/>
              <a:t>v,x</a:t>
            </a:r>
            <a:r>
              <a:rPr lang="en-US" dirty="0"/>
              <a:t>),(</a:t>
            </a:r>
            <a:r>
              <a:rPr lang="en-US" dirty="0" err="1"/>
              <a:t>w,z</a:t>
            </a:r>
            <a:r>
              <a:rPr lang="en-US" dirty="0"/>
              <a:t>)} yang </a:t>
            </a:r>
            <a:r>
              <a:rPr lang="en-US" dirty="0" err="1"/>
              <a:t>memetakan</a:t>
            </a:r>
            <a:r>
              <a:rPr lang="en-US" dirty="0"/>
              <a:t> B={</a:t>
            </a:r>
            <a:r>
              <a:rPr lang="en-US" dirty="0" err="1"/>
              <a:t>u,v,w</a:t>
            </a:r>
            <a:r>
              <a:rPr lang="en-US" dirty="0"/>
              <a:t>} </a:t>
            </a:r>
            <a:r>
              <a:rPr lang="en-US" dirty="0" err="1"/>
              <a:t>ke</a:t>
            </a:r>
            <a:r>
              <a:rPr lang="en-US" dirty="0"/>
              <a:t> C = {</a:t>
            </a:r>
            <a:r>
              <a:rPr lang="en-US" dirty="0" err="1"/>
              <a:t>x,y,z</a:t>
            </a:r>
            <a:r>
              <a:rPr lang="en-US" dirty="0"/>
              <a:t>}. </a:t>
            </a:r>
          </a:p>
          <a:p>
            <a:pPr lvl="1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C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2"/>
            <a:r>
              <a:rPr lang="es-ES" dirty="0"/>
              <a:t>f ° g = {(1,y),(2,y),(3,x)}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1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72000"/>
            <a:ext cx="7467600" cy="13716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Misal</a:t>
            </a:r>
            <a:r>
              <a:rPr lang="en-US" dirty="0"/>
              <a:t> A = {1,2,3}, B={</a:t>
            </a:r>
            <a:r>
              <a:rPr lang="en-US" dirty="0" err="1"/>
              <a:t>u,v,w</a:t>
            </a:r>
            <a:r>
              <a:rPr lang="en-US" dirty="0"/>
              <a:t>}</a:t>
            </a:r>
          </a:p>
          <a:p>
            <a:pPr lvl="1"/>
            <a:r>
              <a:rPr lang="pl-PL" dirty="0"/>
              <a:t>f = {(1,u),(2,v),(3,w)} adalah fungsi</a:t>
            </a:r>
          </a:p>
          <a:p>
            <a:pPr lvl="1"/>
            <a:r>
              <a:rPr lang="pl-PL" dirty="0"/>
              <a:t>f = {(1,u),(2,u),(3,w)} adalah fungsi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Relasi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Misal</a:t>
            </a:r>
            <a:r>
              <a:rPr lang="en-US" dirty="0"/>
              <a:t> A = {1,2,3}, B = {</a:t>
            </a:r>
            <a:r>
              <a:rPr lang="en-US" dirty="0" err="1"/>
              <a:t>a,b</a:t>
            </a:r>
            <a:r>
              <a:rPr lang="en-US" dirty="0"/>
              <a:t>}, </a:t>
            </a:r>
            <a:r>
              <a:rPr lang="en-US" dirty="0" err="1"/>
              <a:t>maka</a:t>
            </a:r>
            <a:r>
              <a:rPr lang="en-US" dirty="0"/>
              <a:t> :</a:t>
            </a:r>
          </a:p>
          <a:p>
            <a:pPr lvl="1"/>
            <a:r>
              <a:rPr lang="pt-BR" dirty="0"/>
              <a:t>A x B = {(1,a), (1,b), (2,a), (2,b), (3,a), (3,b)}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6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Set</a:t>
            </a:r>
          </a:p>
        </p:txBody>
      </p:sp>
      <p:pic>
        <p:nvPicPr>
          <p:cNvPr id="5" name="Picture Placeholder 4" descr="sleepyAdve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562" y="1228725"/>
            <a:ext cx="3524250" cy="2571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en-US" dirty="0"/>
              <a:t>Next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457200"/>
            <a:ext cx="7391400" cy="9906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Pasangan</a:t>
            </a:r>
            <a:r>
              <a:rPr lang="en-US" sz="3200" b="1" dirty="0"/>
              <a:t> </a:t>
            </a:r>
            <a:r>
              <a:rPr lang="en-US" sz="3200" b="1" dirty="0" err="1"/>
              <a:t>Terurut</a:t>
            </a:r>
            <a:r>
              <a:rPr lang="en-US" sz="3200" dirty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1600200"/>
            <a:ext cx="7162800" cy="4876800"/>
          </a:xfrm>
        </p:spPr>
        <p:txBody>
          <a:bodyPr/>
          <a:lstStyle/>
          <a:p>
            <a:pPr eaLnBrk="1" hangingPunct="1"/>
            <a:r>
              <a:rPr lang="en-US" dirty="0"/>
              <a:t>(a, b) </a:t>
            </a:r>
            <a:r>
              <a:rPr lang="en-US" dirty="0" err="1"/>
              <a:t>dan</a:t>
            </a:r>
            <a:r>
              <a:rPr lang="en-US" dirty="0"/>
              <a:t> (c, d)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 = c </a:t>
            </a:r>
            <a:r>
              <a:rPr lang="en-US" dirty="0" err="1"/>
              <a:t>dan</a:t>
            </a:r>
            <a:r>
              <a:rPr lang="en-US" dirty="0"/>
              <a:t> b = d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 err="1"/>
              <a:t>Contoh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Pasangan</a:t>
            </a:r>
            <a:r>
              <a:rPr lang="en-US" sz="2000" dirty="0"/>
              <a:t> </a:t>
            </a:r>
            <a:r>
              <a:rPr lang="en-US" sz="2000" dirty="0" err="1"/>
              <a:t>terurut</a:t>
            </a:r>
            <a:r>
              <a:rPr lang="en-US" sz="2000" dirty="0"/>
              <a:t> (2, 3) </a:t>
            </a:r>
            <a:r>
              <a:rPr lang="en-US" sz="2000" dirty="0" err="1"/>
              <a:t>dan</a:t>
            </a:r>
            <a:r>
              <a:rPr lang="en-US" sz="2000" dirty="0"/>
              <a:t> (3, 2)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beda</a:t>
            </a:r>
            <a:r>
              <a:rPr lang="en-US" sz="2000" dirty="0"/>
              <a:t>.</a:t>
            </a:r>
          </a:p>
          <a:p>
            <a:pPr lvl="1"/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(2, 3) </a:t>
            </a:r>
            <a:r>
              <a:rPr lang="en-US" dirty="0" err="1"/>
              <a:t>dan</a:t>
            </a:r>
            <a:r>
              <a:rPr lang="en-US" dirty="0"/>
              <a:t> (2, 3)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 err="1"/>
              <a:t>Soal</a:t>
            </a:r>
            <a:r>
              <a:rPr lang="en-US" dirty="0"/>
              <a:t> : </a:t>
            </a:r>
          </a:p>
          <a:p>
            <a:pPr lvl="1"/>
            <a:r>
              <a:rPr lang="en-US" sz="2000" dirty="0" err="1"/>
              <a:t>Pasangan</a:t>
            </a:r>
            <a:r>
              <a:rPr lang="en-US" sz="2000" dirty="0"/>
              <a:t> </a:t>
            </a:r>
            <a:r>
              <a:rPr lang="en-US" sz="2000" dirty="0" err="1"/>
              <a:t>terurut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, (x + y, 1) </a:t>
            </a:r>
            <a:r>
              <a:rPr lang="en-US" sz="2000" dirty="0" err="1"/>
              <a:t>dan</a:t>
            </a:r>
            <a:r>
              <a:rPr lang="en-US" sz="2000" dirty="0"/>
              <a:t> (3, x – y),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carilah</a:t>
            </a:r>
            <a:r>
              <a:rPr lang="en-US" sz="2000" dirty="0"/>
              <a:t> x </a:t>
            </a:r>
            <a:r>
              <a:rPr lang="en-US" sz="2000" dirty="0" err="1"/>
              <a:t>dan</a:t>
            </a:r>
            <a:r>
              <a:rPr lang="en-US" sz="1600" dirty="0"/>
              <a:t> y !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457200"/>
            <a:ext cx="7391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Product Set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219200"/>
            <a:ext cx="73914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Hasil</a:t>
            </a:r>
            <a:r>
              <a:rPr lang="en-US" dirty="0"/>
              <a:t> kali </a:t>
            </a:r>
            <a:r>
              <a:rPr lang="en-US" dirty="0" err="1"/>
              <a:t>himpunan</a:t>
            </a:r>
            <a:r>
              <a:rPr lang="en-US" dirty="0"/>
              <a:t> Z </a:t>
            </a:r>
            <a:r>
              <a:rPr lang="en-US" dirty="0" err="1"/>
              <a:t>dan</a:t>
            </a:r>
            <a:r>
              <a:rPr lang="en-US" dirty="0"/>
              <a:t> Y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(a, b)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a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Z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Dinyatakan</a:t>
            </a:r>
            <a:r>
              <a:rPr lang="en-US" dirty="0"/>
              <a:t> : Z x Y = {(a, b) </a:t>
            </a:r>
            <a:r>
              <a:rPr lang="en-US" dirty="0">
                <a:sym typeface="Symbol" pitchFamily="18" charset="2"/>
              </a:rPr>
              <a:t></a:t>
            </a: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Z, b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Y}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Contoh</a:t>
            </a:r>
            <a:r>
              <a:rPr lang="en-US" dirty="0"/>
              <a:t> :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= {2, 4} </a:t>
            </a:r>
            <a:r>
              <a:rPr lang="en-US" dirty="0" err="1"/>
              <a:t>dan</a:t>
            </a:r>
            <a:r>
              <a:rPr lang="en-US" dirty="0"/>
              <a:t> B = {x, y}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x B = {(2, x), (2, y), (4, x), (4, y)}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Soal</a:t>
            </a:r>
            <a:r>
              <a:rPr lang="en-US" dirty="0"/>
              <a:t> :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= {a, b}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 = {2, 3}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 = {3, 4},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Carilah</a:t>
            </a:r>
            <a:r>
              <a:rPr lang="en-US" dirty="0"/>
              <a:t> (A x B)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/>
              <a:t> (A x C), A x B x 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543800" cy="1447800"/>
          </a:xfrm>
        </p:spPr>
        <p:txBody>
          <a:bodyPr/>
          <a:lstStyle/>
          <a:p>
            <a:pPr eaLnBrk="1" hangingPunct="1"/>
            <a:r>
              <a:rPr lang="en-US" sz="4800" dirty="0" err="1"/>
              <a:t>Grafik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Diagram </a:t>
            </a:r>
            <a:r>
              <a:rPr lang="en-US" sz="4800" dirty="0" err="1"/>
              <a:t>Koordinat</a:t>
            </a:r>
            <a:endParaRPr lang="en-US" sz="48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447800"/>
            <a:ext cx="7391400" cy="2895600"/>
          </a:xfrm>
        </p:spPr>
        <p:txBody>
          <a:bodyPr/>
          <a:lstStyle/>
          <a:p>
            <a:pPr eaLnBrk="1" hangingPunct="1"/>
            <a:r>
              <a:rPr lang="en-US" dirty="0"/>
              <a:t>f*  = {(a, b) </a:t>
            </a:r>
            <a:r>
              <a:rPr lang="en-US" dirty="0">
                <a:sym typeface="Symbol" pitchFamily="18" charset="2"/>
              </a:rPr>
              <a:t></a:t>
            </a:r>
            <a:r>
              <a:rPr lang="en-US" dirty="0"/>
              <a:t> a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A, b = f(a)}</a:t>
            </a:r>
          </a:p>
          <a:p>
            <a:pPr eaLnBrk="1" hangingPunct="1"/>
            <a:r>
              <a:rPr lang="en-US" dirty="0"/>
              <a:t>f*  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 :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 </a:t>
            </a:r>
            <a:r>
              <a:rPr lang="en-US" dirty="0" err="1"/>
              <a:t>adalah</a:t>
            </a:r>
            <a:r>
              <a:rPr lang="en-US" dirty="0"/>
              <a:t> sub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x B.</a:t>
            </a:r>
          </a:p>
          <a:p>
            <a:pPr eaLnBrk="1" hangingPunct="1"/>
            <a:r>
              <a:rPr lang="en-US" dirty="0" err="1"/>
              <a:t>Contoh</a:t>
            </a:r>
            <a:r>
              <a:rPr lang="en-US" dirty="0"/>
              <a:t> : f :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diagram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3048000" y="4267201"/>
            <a:ext cx="2019300" cy="1777445"/>
            <a:chOff x="1524000" y="4267200"/>
            <a:chExt cx="2019300" cy="1777445"/>
          </a:xfrm>
        </p:grpSpPr>
        <p:sp>
          <p:nvSpPr>
            <p:cNvPr id="17412" name="Oval 4"/>
            <p:cNvSpPr>
              <a:spLocks noChangeArrowheads="1"/>
            </p:cNvSpPr>
            <p:nvPr/>
          </p:nvSpPr>
          <p:spPr bwMode="auto">
            <a:xfrm>
              <a:off x="1524000" y="4267200"/>
              <a:ext cx="571500" cy="1371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600"/>
                <a:t>a</a:t>
              </a:r>
            </a:p>
            <a:p>
              <a:r>
                <a:rPr lang="en-US" sz="1600"/>
                <a:t>b</a:t>
              </a:r>
            </a:p>
            <a:p>
              <a:r>
                <a:rPr lang="en-US" sz="1600"/>
                <a:t>c</a:t>
              </a:r>
            </a:p>
            <a:p>
              <a:r>
                <a:rPr lang="en-US" sz="1600"/>
                <a:t>d</a:t>
              </a:r>
              <a:endParaRPr lang="en-US"/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auto">
            <a:xfrm>
              <a:off x="2971800" y="4343400"/>
              <a:ext cx="571500" cy="1028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600"/>
                <a:t>1</a:t>
              </a:r>
            </a:p>
            <a:p>
              <a:r>
                <a:rPr lang="en-US" sz="1600"/>
                <a:t>2</a:t>
              </a:r>
            </a:p>
            <a:p>
              <a:r>
                <a:rPr lang="en-US" sz="1600"/>
                <a:t>3</a:t>
              </a:r>
              <a:endParaRPr 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905000" y="4648200"/>
              <a:ext cx="1219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V="1">
              <a:off x="1828800" y="4953000"/>
              <a:ext cx="1295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V="1">
              <a:off x="1981200" y="47244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1905000" y="4876800"/>
              <a:ext cx="1219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1631950" y="5675313"/>
              <a:ext cx="31771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079750" y="5599113"/>
              <a:ext cx="3097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622926" y="4532313"/>
            <a:ext cx="41306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410201" y="4343401"/>
            <a:ext cx="49530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err="1"/>
              <a:t>maka</a:t>
            </a:r>
            <a:r>
              <a:rPr lang="en-US" sz="2400" dirty="0"/>
              <a:t> f(a) = 2, f(b) = 3, f(c) =2, f(d) = 1.</a:t>
            </a:r>
          </a:p>
          <a:p>
            <a:pPr algn="l"/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f </a:t>
            </a:r>
            <a:r>
              <a:rPr lang="en-US" sz="2400" dirty="0" err="1"/>
              <a:t>adalah</a:t>
            </a:r>
            <a:r>
              <a:rPr lang="en-US" sz="2400" dirty="0"/>
              <a:t> f* = {(a,2), (b,3), (c,2), (d,1)}.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1066800"/>
            <a:ext cx="7543800" cy="762000"/>
          </a:xfrm>
        </p:spPr>
        <p:txBody>
          <a:bodyPr/>
          <a:lstStyle/>
          <a:p>
            <a:pPr eaLnBrk="1" hangingPunct="1"/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Diagram </a:t>
            </a:r>
            <a:r>
              <a:rPr lang="en-US" dirty="0" err="1"/>
              <a:t>Koordinat</a:t>
            </a:r>
            <a:r>
              <a:rPr lang="en-US" dirty="0"/>
              <a:t>…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550444"/>
            <a:ext cx="7391400" cy="2697956"/>
          </a:xfrm>
        </p:spPr>
        <p:txBody>
          <a:bodyPr/>
          <a:lstStyle/>
          <a:p>
            <a:pPr eaLnBrk="1" hangingPunct="1"/>
            <a:r>
              <a:rPr lang="en-US" dirty="0" err="1"/>
              <a:t>Maka</a:t>
            </a:r>
            <a:r>
              <a:rPr lang="en-US" dirty="0"/>
              <a:t> f*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diperlihatkan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diagram </a:t>
            </a:r>
            <a:r>
              <a:rPr lang="en-US" dirty="0" err="1"/>
              <a:t>koordinat</a:t>
            </a:r>
            <a:r>
              <a:rPr lang="en-US" dirty="0"/>
              <a:t> A x B </a:t>
            </a:r>
            <a:r>
              <a:rPr lang="en-US" dirty="0" err="1"/>
              <a:t>sbb</a:t>
            </a:r>
            <a:r>
              <a:rPr lang="en-US" dirty="0"/>
              <a:t> :</a:t>
            </a:r>
          </a:p>
        </p:txBody>
      </p:sp>
      <p:sp>
        <p:nvSpPr>
          <p:cNvPr id="18452" name="Line 41"/>
          <p:cNvSpPr>
            <a:spLocks noChangeShapeType="1"/>
          </p:cNvSpPr>
          <p:nvPr/>
        </p:nvSpPr>
        <p:spPr bwMode="auto">
          <a:xfrm>
            <a:off x="3581400" y="9393238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/>
          <p:nvPr/>
        </p:nvGrpSpPr>
        <p:grpSpPr>
          <a:xfrm>
            <a:off x="4038601" y="2667000"/>
            <a:ext cx="2257425" cy="1690490"/>
            <a:chOff x="1828800" y="2514600"/>
            <a:chExt cx="2257425" cy="1690490"/>
          </a:xfrm>
        </p:grpSpPr>
        <p:sp>
          <p:nvSpPr>
            <p:cNvPr id="18435" name="Line 20"/>
            <p:cNvSpPr>
              <a:spLocks noChangeShapeType="1"/>
            </p:cNvSpPr>
            <p:nvPr/>
          </p:nvSpPr>
          <p:spPr bwMode="auto">
            <a:xfrm>
              <a:off x="2286000" y="25146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6" name="Line 21"/>
            <p:cNvSpPr>
              <a:spLocks noChangeShapeType="1"/>
            </p:cNvSpPr>
            <p:nvPr/>
          </p:nvSpPr>
          <p:spPr bwMode="auto">
            <a:xfrm>
              <a:off x="2667000" y="25146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7" name="Line 22"/>
            <p:cNvSpPr>
              <a:spLocks noChangeShapeType="1"/>
            </p:cNvSpPr>
            <p:nvPr/>
          </p:nvSpPr>
          <p:spPr bwMode="auto">
            <a:xfrm>
              <a:off x="3048000" y="25146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" name="Line 23"/>
            <p:cNvSpPr>
              <a:spLocks noChangeShapeType="1"/>
            </p:cNvSpPr>
            <p:nvPr/>
          </p:nvSpPr>
          <p:spPr bwMode="auto">
            <a:xfrm>
              <a:off x="3429000" y="25146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Line 24"/>
            <p:cNvSpPr>
              <a:spLocks noChangeShapeType="1"/>
            </p:cNvSpPr>
            <p:nvPr/>
          </p:nvSpPr>
          <p:spPr bwMode="auto">
            <a:xfrm>
              <a:off x="3886200" y="25146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25"/>
            <p:cNvSpPr>
              <a:spLocks noChangeShapeType="1"/>
            </p:cNvSpPr>
            <p:nvPr/>
          </p:nvSpPr>
          <p:spPr bwMode="auto">
            <a:xfrm>
              <a:off x="2286000" y="37338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26"/>
            <p:cNvSpPr>
              <a:spLocks noChangeShapeType="1"/>
            </p:cNvSpPr>
            <p:nvPr/>
          </p:nvSpPr>
          <p:spPr bwMode="auto">
            <a:xfrm>
              <a:off x="2286000" y="34290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27"/>
            <p:cNvSpPr>
              <a:spLocks noChangeShapeType="1"/>
            </p:cNvSpPr>
            <p:nvPr/>
          </p:nvSpPr>
          <p:spPr bwMode="auto">
            <a:xfrm>
              <a:off x="2286000" y="31242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28"/>
            <p:cNvSpPr>
              <a:spLocks noChangeShapeType="1"/>
            </p:cNvSpPr>
            <p:nvPr/>
          </p:nvSpPr>
          <p:spPr bwMode="auto">
            <a:xfrm>
              <a:off x="2286000" y="2819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Text Box 30"/>
            <p:cNvSpPr txBox="1">
              <a:spLocks noChangeArrowheads="1"/>
            </p:cNvSpPr>
            <p:nvPr/>
          </p:nvSpPr>
          <p:spPr bwMode="auto">
            <a:xfrm>
              <a:off x="2514600" y="3897313"/>
              <a:ext cx="27122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</a:t>
              </a:r>
            </a:p>
          </p:txBody>
        </p:sp>
        <p:sp>
          <p:nvSpPr>
            <p:cNvPr id="18446" name="Text Box 32"/>
            <p:cNvSpPr txBox="1">
              <a:spLocks noChangeArrowheads="1"/>
            </p:cNvSpPr>
            <p:nvPr/>
          </p:nvSpPr>
          <p:spPr bwMode="auto">
            <a:xfrm>
              <a:off x="2895600" y="3886200"/>
              <a:ext cx="2825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18447" name="Text Box 33"/>
            <p:cNvSpPr txBox="1">
              <a:spLocks noChangeArrowheads="1"/>
            </p:cNvSpPr>
            <p:nvPr/>
          </p:nvSpPr>
          <p:spPr bwMode="auto">
            <a:xfrm>
              <a:off x="3303588" y="3886200"/>
              <a:ext cx="2600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18448" name="Text Box 34"/>
            <p:cNvSpPr txBox="1">
              <a:spLocks noChangeArrowheads="1"/>
            </p:cNvSpPr>
            <p:nvPr/>
          </p:nvSpPr>
          <p:spPr bwMode="auto">
            <a:xfrm>
              <a:off x="3756025" y="3886200"/>
              <a:ext cx="2825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d</a:t>
              </a:r>
            </a:p>
          </p:txBody>
        </p:sp>
        <p:sp>
          <p:nvSpPr>
            <p:cNvPr id="18449" name="Text Box 35"/>
            <p:cNvSpPr txBox="1">
              <a:spLocks noChangeArrowheads="1"/>
            </p:cNvSpPr>
            <p:nvPr/>
          </p:nvSpPr>
          <p:spPr bwMode="auto">
            <a:xfrm>
              <a:off x="1839913" y="3287713"/>
              <a:ext cx="2825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18450" name="Text Box 36"/>
            <p:cNvSpPr txBox="1">
              <a:spLocks noChangeArrowheads="1"/>
            </p:cNvSpPr>
            <p:nvPr/>
          </p:nvSpPr>
          <p:spPr bwMode="auto">
            <a:xfrm>
              <a:off x="1828800" y="2971800"/>
              <a:ext cx="2825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18451" name="Text Box 37"/>
            <p:cNvSpPr txBox="1">
              <a:spLocks noChangeArrowheads="1"/>
            </p:cNvSpPr>
            <p:nvPr/>
          </p:nvSpPr>
          <p:spPr bwMode="auto">
            <a:xfrm>
              <a:off x="1828800" y="2667000"/>
              <a:ext cx="2825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18453" name="Rectangle 42"/>
            <p:cNvSpPr>
              <a:spLocks noChangeArrowheads="1"/>
            </p:cNvSpPr>
            <p:nvPr/>
          </p:nvSpPr>
          <p:spPr bwMode="auto">
            <a:xfrm>
              <a:off x="2514600" y="2909888"/>
              <a:ext cx="352425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1" hangingPunct="1"/>
              <a:r>
                <a:rPr lang="en-US" dirty="0">
                  <a:sym typeface="Symbol" pitchFamily="18" charset="2"/>
                </a:rPr>
                <a:t></a:t>
              </a:r>
              <a:r>
                <a:rPr lang="en-US" dirty="0"/>
                <a:t> </a:t>
              </a:r>
            </a:p>
          </p:txBody>
        </p:sp>
        <p:sp>
          <p:nvSpPr>
            <p:cNvPr id="18454" name="Rectangle 43"/>
            <p:cNvSpPr>
              <a:spLocks noChangeArrowheads="1"/>
            </p:cNvSpPr>
            <p:nvPr/>
          </p:nvSpPr>
          <p:spPr bwMode="auto">
            <a:xfrm>
              <a:off x="3305175" y="2909888"/>
              <a:ext cx="352425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1" hangingPunct="1"/>
              <a:r>
                <a:rPr lang="en-US">
                  <a:sym typeface="Symbol" pitchFamily="18" charset="2"/>
                </a:rPr>
                <a:t></a:t>
              </a:r>
              <a:r>
                <a:rPr lang="en-US"/>
                <a:t> </a:t>
              </a:r>
            </a:p>
          </p:txBody>
        </p:sp>
        <p:sp>
          <p:nvSpPr>
            <p:cNvPr id="18455" name="Rectangle 44"/>
            <p:cNvSpPr>
              <a:spLocks noChangeArrowheads="1"/>
            </p:cNvSpPr>
            <p:nvPr/>
          </p:nvSpPr>
          <p:spPr bwMode="auto">
            <a:xfrm>
              <a:off x="2924175" y="2605088"/>
              <a:ext cx="352425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1" hangingPunct="1"/>
              <a:r>
                <a:rPr lang="en-US">
                  <a:sym typeface="Symbol" pitchFamily="18" charset="2"/>
                </a:rPr>
                <a:t></a:t>
              </a:r>
              <a:r>
                <a:rPr lang="en-US"/>
                <a:t> </a:t>
              </a:r>
            </a:p>
          </p:txBody>
        </p:sp>
        <p:sp>
          <p:nvSpPr>
            <p:cNvPr id="18456" name="Rectangle 45"/>
            <p:cNvSpPr>
              <a:spLocks noChangeArrowheads="1"/>
            </p:cNvSpPr>
            <p:nvPr/>
          </p:nvSpPr>
          <p:spPr bwMode="auto">
            <a:xfrm>
              <a:off x="3733800" y="3214688"/>
              <a:ext cx="352425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1" hangingPunct="1"/>
              <a:r>
                <a:rPr lang="en-US">
                  <a:sym typeface="Symbol" pitchFamily="18" charset="2"/>
                </a:rPr>
                <a:t></a:t>
              </a:r>
              <a:r>
                <a:rPr lang="en-US"/>
                <a:t> 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komutatif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  <a:endParaRPr lang="en-US" sz="2400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/>
              <a:t> = k </a:t>
            </a:r>
            <a:r>
              <a:rPr lang="en-US" baseline="-25000" dirty="0">
                <a:sym typeface="Symbol"/>
              </a:rPr>
              <a:t></a:t>
            </a:r>
            <a:r>
              <a:rPr lang="en-US" dirty="0"/>
              <a:t> h,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  <a:endParaRPr lang="en-US" sz="2000" dirty="0"/>
          </a:p>
          <a:p>
            <a:pPr lvl="1"/>
            <a:r>
              <a:rPr lang="en-US" dirty="0" err="1"/>
              <a:t>Maka</a:t>
            </a:r>
            <a:r>
              <a:rPr lang="en-US" dirty="0"/>
              <a:t> diagram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komutatif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</a:t>
            </a:r>
            <a:r>
              <a:rPr lang="en-US" baseline="-25000" dirty="0" err="1">
                <a:sym typeface="Symbol"/>
              </a:rPr>
              <a:t></a:t>
            </a:r>
            <a:r>
              <a:rPr lang="en-US" dirty="0" err="1"/>
              <a:t>h</a:t>
            </a:r>
            <a:r>
              <a:rPr lang="en-US" dirty="0"/>
              <a:t> = </a:t>
            </a:r>
            <a:r>
              <a:rPr lang="en-US" dirty="0" err="1"/>
              <a:t>l</a:t>
            </a:r>
            <a:r>
              <a:rPr lang="en-US" baseline="-25000" dirty="0" err="1">
                <a:sym typeface="Symbol"/>
              </a:rPr>
              <a:t></a:t>
            </a:r>
            <a:r>
              <a:rPr lang="en-US" dirty="0" err="1"/>
              <a:t>i</a:t>
            </a:r>
            <a:r>
              <a:rPr lang="en-US" dirty="0"/>
              <a:t>,  </a:t>
            </a:r>
            <a:r>
              <a:rPr lang="en-US" dirty="0" err="1"/>
              <a:t>k</a:t>
            </a:r>
            <a:r>
              <a:rPr lang="en-US" baseline="-25000" dirty="0" err="1">
                <a:sym typeface="Symbol"/>
              </a:rPr>
              <a:t></a:t>
            </a:r>
            <a:r>
              <a:rPr lang="en-US" dirty="0" err="1"/>
              <a:t>h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, 	</a:t>
            </a:r>
            <a:r>
              <a:rPr lang="en-US" dirty="0" err="1"/>
              <a:t>j</a:t>
            </a:r>
            <a:r>
              <a:rPr lang="en-US" baseline="-25000" dirty="0" err="1">
                <a:sym typeface="Symbol"/>
              </a:rPr>
              <a:t></a:t>
            </a:r>
            <a:r>
              <a:rPr lang="en-US" dirty="0" err="1"/>
              <a:t>h</a:t>
            </a:r>
            <a:r>
              <a:rPr lang="en-US" dirty="0"/>
              <a:t> = </a:t>
            </a:r>
            <a:r>
              <a:rPr lang="en-US" dirty="0" err="1"/>
              <a:t>l</a:t>
            </a:r>
            <a:r>
              <a:rPr lang="en-US" baseline="-25000" dirty="0" err="1">
                <a:sym typeface="Symbol"/>
              </a:rPr>
              <a:t></a:t>
            </a:r>
            <a:r>
              <a:rPr lang="en-US" dirty="0" err="1"/>
              <a:t>k</a:t>
            </a:r>
            <a:r>
              <a:rPr lang="en-US" baseline="-25000" dirty="0" err="1">
                <a:sym typeface="Symbol"/>
              </a:rPr>
              <a:t></a:t>
            </a:r>
            <a:r>
              <a:rPr lang="en-US" dirty="0" err="1"/>
              <a:t>h</a:t>
            </a:r>
            <a:endParaRPr lang="en-US" dirty="0"/>
          </a:p>
        </p:txBody>
      </p:sp>
      <p:grpSp>
        <p:nvGrpSpPr>
          <p:cNvPr id="4" name="Group 29"/>
          <p:cNvGrpSpPr/>
          <p:nvPr/>
        </p:nvGrpSpPr>
        <p:grpSpPr>
          <a:xfrm>
            <a:off x="5486400" y="2983468"/>
            <a:ext cx="2232334" cy="1500664"/>
            <a:chOff x="3962400" y="2983468"/>
            <a:chExt cx="2232334" cy="150066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267200" y="33528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257800" y="3351212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3"/>
            </p:cNvCxnSpPr>
            <p:nvPr/>
          </p:nvCxnSpPr>
          <p:spPr>
            <a:xfrm>
              <a:off x="4280116" y="3385066"/>
              <a:ext cx="672884" cy="7297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5257800" y="3429000"/>
              <a:ext cx="6858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4801394" y="3809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62400" y="32004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2838" y="29834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5800" y="2983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19600" y="366926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3000" y="4114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7400" y="32004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53000" y="3212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62600" y="36576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00600" y="35052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real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:</a:t>
            </a:r>
            <a:endParaRPr lang="en-US" sz="2400" dirty="0"/>
          </a:p>
          <a:p>
            <a:pPr lvl="1"/>
            <a:r>
              <a:rPr lang="en-US" dirty="0"/>
              <a:t>f : A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</a:t>
            </a:r>
            <a:r>
              <a:rPr lang="en-US" baseline="30000" dirty="0"/>
              <a:t>#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 : A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</a:t>
            </a:r>
            <a:r>
              <a:rPr lang="en-US" baseline="30000" dirty="0"/>
              <a:t>#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k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R</a:t>
            </a:r>
            <a:r>
              <a:rPr lang="en-US" baseline="30000" dirty="0"/>
              <a:t>#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</a:t>
            </a:r>
            <a:endParaRPr lang="en-US" sz="2000" dirty="0"/>
          </a:p>
          <a:p>
            <a:pPr lvl="2"/>
            <a:r>
              <a:rPr lang="en-US" dirty="0"/>
              <a:t>(f + k)	:  A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</a:t>
            </a:r>
            <a:r>
              <a:rPr lang="en-US" baseline="30000" dirty="0"/>
              <a:t>#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(f + k)(x)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f(x) + k</a:t>
            </a:r>
            <a:endParaRPr lang="en-US" sz="1600" dirty="0"/>
          </a:p>
          <a:p>
            <a:pPr lvl="2"/>
            <a:r>
              <a:rPr lang="en-US" dirty="0"/>
              <a:t>(</a:t>
            </a:r>
            <a:r>
              <a:rPr lang="en-US" dirty="0">
                <a:sym typeface="Symbol"/>
              </a:rPr>
              <a:t></a:t>
            </a:r>
            <a:r>
              <a:rPr lang="en-US" dirty="0"/>
              <a:t>f</a:t>
            </a:r>
            <a:r>
              <a:rPr lang="en-US" dirty="0">
                <a:sym typeface="Symbol"/>
              </a:rPr>
              <a:t></a:t>
            </a:r>
            <a:r>
              <a:rPr lang="en-US" dirty="0"/>
              <a:t>)	:  A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</a:t>
            </a:r>
            <a:r>
              <a:rPr lang="en-US" baseline="30000" dirty="0"/>
              <a:t>#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(</a:t>
            </a:r>
            <a:r>
              <a:rPr lang="en-US" dirty="0">
                <a:sym typeface="Symbol"/>
              </a:rPr>
              <a:t></a:t>
            </a:r>
            <a:r>
              <a:rPr lang="en-US" dirty="0"/>
              <a:t>f </a:t>
            </a:r>
            <a:r>
              <a:rPr lang="en-US" dirty="0">
                <a:sym typeface="Symbol"/>
              </a:rPr>
              <a:t></a:t>
            </a:r>
            <a:r>
              <a:rPr lang="en-US" dirty="0"/>
              <a:t>)(x)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</a:t>
            </a:r>
            <a:r>
              <a:rPr lang="en-US" dirty="0"/>
              <a:t>f(x)</a:t>
            </a:r>
            <a:r>
              <a:rPr lang="en-US" dirty="0">
                <a:sym typeface="Symbol"/>
              </a:rPr>
              <a:t></a:t>
            </a:r>
            <a:endParaRPr lang="en-US" sz="1600" dirty="0"/>
          </a:p>
          <a:p>
            <a:pPr lvl="2"/>
            <a:r>
              <a:rPr lang="en-US" dirty="0"/>
              <a:t>(</a:t>
            </a:r>
            <a:r>
              <a:rPr lang="en-US" dirty="0" err="1"/>
              <a:t>kf</a:t>
            </a:r>
            <a:r>
              <a:rPr lang="en-US" dirty="0"/>
              <a:t>)	:  A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</a:t>
            </a:r>
            <a:r>
              <a:rPr lang="en-US" baseline="30000" dirty="0"/>
              <a:t>#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(</a:t>
            </a:r>
            <a:r>
              <a:rPr lang="en-US" dirty="0" err="1"/>
              <a:t>kf</a:t>
            </a:r>
            <a:r>
              <a:rPr lang="en-US" dirty="0"/>
              <a:t>)(x)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k(f(x))</a:t>
            </a:r>
            <a:endParaRPr lang="en-US" sz="1600" dirty="0"/>
          </a:p>
          <a:p>
            <a:pPr lvl="2"/>
            <a:r>
              <a:rPr lang="en-US" dirty="0"/>
              <a:t>(</a:t>
            </a:r>
            <a:r>
              <a:rPr lang="en-US" dirty="0" err="1"/>
              <a:t>fg</a:t>
            </a:r>
            <a:r>
              <a:rPr lang="en-US" dirty="0"/>
              <a:t>)	:  A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</a:t>
            </a:r>
            <a:r>
              <a:rPr lang="en-US" baseline="30000" dirty="0"/>
              <a:t>#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(</a:t>
            </a:r>
            <a:r>
              <a:rPr lang="en-US" dirty="0" err="1"/>
              <a:t>fg</a:t>
            </a:r>
            <a:r>
              <a:rPr lang="en-US" dirty="0"/>
              <a:t>)(x)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f(g(x))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f(x)g(x)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= {a, b} </a:t>
            </a:r>
            <a:r>
              <a:rPr lang="en-US" dirty="0" err="1"/>
              <a:t>dan</a:t>
            </a:r>
            <a:r>
              <a:rPr lang="en-US" dirty="0"/>
              <a:t> f : A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</a:t>
            </a:r>
            <a:r>
              <a:rPr lang="en-US" baseline="30000" dirty="0"/>
              <a:t>#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 : A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</a:t>
            </a:r>
            <a:r>
              <a:rPr lang="en-US" baseline="30000" dirty="0"/>
              <a:t>#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didefinisikan</a:t>
            </a:r>
            <a:r>
              <a:rPr lang="en-US" dirty="0"/>
              <a:t> : f(a) = 1, f(b) = 2 </a:t>
            </a:r>
            <a:r>
              <a:rPr lang="en-US" dirty="0" err="1"/>
              <a:t>dan</a:t>
            </a:r>
            <a:r>
              <a:rPr lang="en-US" dirty="0"/>
              <a:t> g(a) = 2, g(b) = 1</a:t>
            </a:r>
          </a:p>
          <a:p>
            <a:r>
              <a:rPr lang="en-US" dirty="0" err="1"/>
              <a:t>Carilah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(3f + 2g)(a) !</a:t>
            </a:r>
          </a:p>
          <a:p>
            <a:pPr lvl="1"/>
            <a:r>
              <a:rPr lang="en-US" dirty="0"/>
              <a:t>(3f + 2g)(b) !</a:t>
            </a:r>
          </a:p>
          <a:p>
            <a:r>
              <a:rPr lang="en-US" dirty="0" err="1"/>
              <a:t>Jawab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f(a) = 1,	f(b) = 2	</a:t>
            </a:r>
            <a:r>
              <a:rPr lang="en-US" dirty="0">
                <a:sym typeface="Symbol"/>
              </a:rPr>
              <a:t></a:t>
            </a:r>
            <a:r>
              <a:rPr lang="en-US" dirty="0"/>
              <a:t> f = {(a, 1), (b, 2)}</a:t>
            </a:r>
          </a:p>
          <a:p>
            <a:pPr lvl="1"/>
            <a:r>
              <a:rPr lang="en-US" dirty="0"/>
              <a:t>g(a) = 2,	g(b) = 1	</a:t>
            </a:r>
            <a:r>
              <a:rPr lang="en-US" dirty="0">
                <a:sym typeface="Symbol"/>
              </a:rPr>
              <a:t></a:t>
            </a:r>
            <a:r>
              <a:rPr lang="en-US" dirty="0"/>
              <a:t> g = {(a, 2), (b, 1)}</a:t>
            </a:r>
            <a:br>
              <a:rPr lang="en-US" dirty="0"/>
            </a:br>
            <a:r>
              <a:rPr lang="en-US" dirty="0" err="1"/>
              <a:t>maka</a:t>
            </a:r>
            <a:r>
              <a:rPr lang="en-US" dirty="0"/>
              <a:t> :		</a:t>
            </a:r>
          </a:p>
          <a:p>
            <a:pPr lvl="1"/>
            <a:r>
              <a:rPr lang="en-US" dirty="0"/>
              <a:t>(3f + 2g)(a)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3f(a) + 2g(a)</a:t>
            </a:r>
            <a:br>
              <a:rPr lang="en-US" dirty="0"/>
            </a:br>
            <a:r>
              <a:rPr lang="en-US" dirty="0"/>
              <a:t>		  = 3(1) + 2(2) = 7</a:t>
            </a:r>
            <a:br>
              <a:rPr lang="en-US" dirty="0"/>
            </a:br>
            <a:r>
              <a:rPr lang="en-US" dirty="0"/>
              <a:t>(3f + 2g)(b) = 3f(b) + 2g(b)</a:t>
            </a:r>
            <a:br>
              <a:rPr lang="en-US" dirty="0"/>
            </a:br>
            <a:r>
              <a:rPr lang="en-US" dirty="0"/>
              <a:t>		  = 3(2) + 2(1) = 8</a:t>
            </a:r>
            <a:br>
              <a:rPr lang="en-US" dirty="0"/>
            </a:br>
            <a:r>
              <a:rPr lang="en-US" dirty="0"/>
              <a:t>3f + 2g = {(a, 7), (b, 8)}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Pilihan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: {A</a:t>
            </a:r>
            <a:r>
              <a:rPr lang="en-US" baseline="-25000" dirty="0"/>
              <a:t>i</a:t>
            </a:r>
            <a:r>
              <a:rPr lang="en-US" dirty="0"/>
              <a:t>}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baseline="-25000" dirty="0">
                <a:sym typeface="Symbol"/>
              </a:rPr>
              <a:t></a:t>
            </a:r>
            <a:r>
              <a:rPr lang="en-US" baseline="-25000" dirty="0"/>
              <a:t> 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B	</a:t>
            </a:r>
            <a:r>
              <a:rPr lang="en-US" dirty="0" err="1"/>
              <a:t>apabila</a:t>
            </a:r>
            <a:r>
              <a:rPr lang="en-US" dirty="0"/>
              <a:t> {A</a:t>
            </a:r>
            <a:r>
              <a:rPr lang="en-US" baseline="-25000" dirty="0"/>
              <a:t>i</a:t>
            </a:r>
            <a:r>
              <a:rPr lang="en-US" dirty="0"/>
              <a:t>}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baseline="-25000" dirty="0">
                <a:sym typeface="Symbol"/>
              </a:rPr>
              <a:t></a:t>
            </a:r>
            <a:r>
              <a:rPr lang="en-US" baseline="-25000" dirty="0"/>
              <a:t> 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B.</a:t>
            </a:r>
            <a:endParaRPr lang="en-US" sz="2400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:</a:t>
            </a:r>
            <a:endParaRPr lang="en-US" sz="2400" dirty="0"/>
          </a:p>
          <a:p>
            <a:pPr lvl="1"/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I, f(A</a:t>
            </a:r>
            <a:r>
              <a:rPr lang="en-US" baseline="-25000" dirty="0"/>
              <a:t>i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A</a:t>
            </a:r>
            <a:r>
              <a:rPr lang="en-US" baseline="-25000" dirty="0"/>
              <a:t>i	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33400"/>
            <a:ext cx="6781800" cy="10668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7543800" cy="44958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{1, 2, 3}, A</a:t>
            </a:r>
            <a:r>
              <a:rPr lang="en-US" baseline="-25000" dirty="0"/>
              <a:t>2</a:t>
            </a:r>
            <a:r>
              <a:rPr lang="en-US" dirty="0"/>
              <a:t> = {1, 3, 4}, A</a:t>
            </a:r>
            <a:r>
              <a:rPr lang="en-US" baseline="-25000" dirty="0"/>
              <a:t>3</a:t>
            </a:r>
            <a:r>
              <a:rPr lang="en-US" dirty="0"/>
              <a:t> = {2, 5}</a:t>
            </a:r>
            <a:br>
              <a:rPr lang="en-US" dirty="0"/>
            </a:br>
            <a:r>
              <a:rPr lang="en-US" dirty="0"/>
              <a:t>B  = {1, 2, 3, 4, 5}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perhatikan</a:t>
            </a:r>
            <a:r>
              <a:rPr lang="en-US" dirty="0"/>
              <a:t> !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f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	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f(A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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/>
              <a:t>g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	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g(A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;  g(A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;  g(A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endParaRPr lang="en-US" dirty="0"/>
          </a:p>
        </p:txBody>
      </p:sp>
      <p:grpSp>
        <p:nvGrpSpPr>
          <p:cNvPr id="7" name="Group 13"/>
          <p:cNvGrpSpPr/>
          <p:nvPr/>
        </p:nvGrpSpPr>
        <p:grpSpPr>
          <a:xfrm>
            <a:off x="3200400" y="2590800"/>
            <a:ext cx="2895600" cy="1828800"/>
            <a:chOff x="1371600" y="2590800"/>
            <a:chExt cx="2895600" cy="1828800"/>
          </a:xfrm>
        </p:grpSpPr>
        <p:sp>
          <p:nvSpPr>
            <p:cNvPr id="4" name="Oval 3"/>
            <p:cNvSpPr/>
            <p:nvPr/>
          </p:nvSpPr>
          <p:spPr>
            <a:xfrm>
              <a:off x="3200400" y="2743200"/>
              <a:ext cx="10668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.1</a:t>
              </a:r>
            </a:p>
            <a:p>
              <a:pPr algn="ctr"/>
              <a:r>
                <a:rPr lang="en-US" dirty="0"/>
                <a:t>.2</a:t>
              </a:r>
            </a:p>
            <a:p>
              <a:pPr algn="ctr"/>
              <a:r>
                <a:rPr lang="en-US" dirty="0"/>
                <a:t>.3</a:t>
              </a:r>
            </a:p>
            <a:p>
              <a:pPr algn="ctr"/>
              <a:r>
                <a:rPr lang="en-US" dirty="0"/>
                <a:t>.4</a:t>
              </a:r>
            </a:p>
            <a:p>
              <a:pPr algn="ctr"/>
              <a:r>
                <a:rPr lang="en-US" dirty="0"/>
                <a:t>.5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371600" y="2895600"/>
              <a:ext cx="9144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A1.</a:t>
              </a:r>
            </a:p>
            <a:p>
              <a:pPr algn="ctr"/>
              <a:r>
                <a:rPr lang="en-US" dirty="0"/>
                <a:t>A2.</a:t>
              </a:r>
            </a:p>
            <a:p>
              <a:pPr algn="ctr"/>
              <a:r>
                <a:rPr lang="en-US" dirty="0"/>
                <a:t>A3.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026" y="259080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133600" y="3276600"/>
              <a:ext cx="13716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133600" y="3352800"/>
              <a:ext cx="1371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133600" y="3886200"/>
              <a:ext cx="1371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6"/>
          <p:cNvGrpSpPr/>
          <p:nvPr/>
        </p:nvGrpSpPr>
        <p:grpSpPr>
          <a:xfrm>
            <a:off x="6629400" y="2590800"/>
            <a:ext cx="2895600" cy="1828800"/>
            <a:chOff x="5105400" y="2590800"/>
            <a:chExt cx="2895600" cy="1828800"/>
          </a:xfrm>
        </p:grpSpPr>
        <p:sp>
          <p:nvSpPr>
            <p:cNvPr id="15" name="Oval 14"/>
            <p:cNvSpPr/>
            <p:nvPr/>
          </p:nvSpPr>
          <p:spPr>
            <a:xfrm>
              <a:off x="6934200" y="2743200"/>
              <a:ext cx="10668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.1</a:t>
              </a:r>
            </a:p>
            <a:p>
              <a:pPr algn="ctr"/>
              <a:r>
                <a:rPr lang="en-US" dirty="0"/>
                <a:t>.2</a:t>
              </a:r>
            </a:p>
            <a:p>
              <a:pPr algn="ctr"/>
              <a:r>
                <a:rPr lang="en-US" dirty="0"/>
                <a:t>.3</a:t>
              </a:r>
            </a:p>
            <a:p>
              <a:pPr algn="ctr"/>
              <a:r>
                <a:rPr lang="en-US" dirty="0"/>
                <a:t>.4</a:t>
              </a:r>
            </a:p>
            <a:p>
              <a:pPr algn="ctr"/>
              <a:r>
                <a:rPr lang="en-US" dirty="0"/>
                <a:t>.5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105400" y="2895600"/>
              <a:ext cx="9144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A1.</a:t>
              </a:r>
            </a:p>
            <a:p>
              <a:pPr algn="ctr"/>
              <a:r>
                <a:rPr lang="en-US" dirty="0"/>
                <a:t>A2.</a:t>
              </a:r>
            </a:p>
            <a:p>
              <a:pPr algn="ctr"/>
              <a:r>
                <a:rPr lang="en-US" dirty="0"/>
                <a:t>A3.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10826" y="2590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867400" y="3276600"/>
              <a:ext cx="13716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867400" y="3581400"/>
              <a:ext cx="1371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5867400" y="3352800"/>
              <a:ext cx="13716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04800"/>
            <a:ext cx="6508377" cy="1143000"/>
          </a:xfrm>
        </p:spPr>
        <p:txBody>
          <a:bodyPr/>
          <a:lstStyle/>
          <a:p>
            <a:r>
              <a:rPr lang="en-US" dirty="0" err="1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447800"/>
            <a:ext cx="8247888" cy="4800600"/>
          </a:xfrm>
        </p:spPr>
        <p:txBody>
          <a:bodyPr>
            <a:normAutofit/>
          </a:bodyPr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A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B</a:t>
            </a:r>
          </a:p>
          <a:p>
            <a:pPr lvl="1"/>
            <a:r>
              <a:rPr lang="en-US" dirty="0" err="1"/>
              <a:t>Ungkapan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P(x, y)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P(a, b)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(a, b)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 x B.</a:t>
            </a:r>
          </a:p>
          <a:p>
            <a:r>
              <a:rPr lang="en-US" dirty="0" err="1"/>
              <a:t>Maka</a:t>
            </a:r>
            <a:r>
              <a:rPr lang="en-US" dirty="0"/>
              <a:t> 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B : R = (A, B, P(x, y))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P(a, b)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a R b </a:t>
            </a:r>
            <a:r>
              <a:rPr lang="en-US" dirty="0" err="1"/>
              <a:t>atau</a:t>
            </a:r>
            <a:r>
              <a:rPr lang="en-US" dirty="0"/>
              <a:t> R(a, b), </a:t>
            </a:r>
            <a:r>
              <a:rPr lang="en-US" dirty="0" err="1"/>
              <a:t>dibaca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“ a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b” </a:t>
            </a:r>
            <a:r>
              <a:rPr lang="en-US" dirty="0" err="1"/>
              <a:t>atau</a:t>
            </a:r>
            <a:r>
              <a:rPr lang="en-US" dirty="0"/>
              <a:t> “a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 dg b”.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P(a, b)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a </a:t>
            </a:r>
            <a:r>
              <a:rPr lang="en-US" strike="sngStrike" dirty="0"/>
              <a:t>R</a:t>
            </a:r>
            <a:r>
              <a:rPr lang="en-US" dirty="0"/>
              <a:t> b.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{a, b, c}, f dan 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dan di </a:t>
            </a:r>
            <a:r>
              <a:rPr lang="en-US" dirty="0" err="1"/>
              <a:t>definisikan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f(a) = 2, f(b) = -2, f(c) = 3</a:t>
            </a:r>
          </a:p>
          <a:p>
            <a:pPr lvl="1"/>
            <a:r>
              <a:rPr lang="en-US" dirty="0"/>
              <a:t>g(a) = 2, g(b) = 0, g(c) = 1</a:t>
            </a:r>
          </a:p>
          <a:p>
            <a:pPr lvl="1"/>
            <a:r>
              <a:rPr lang="en-US" dirty="0" err="1"/>
              <a:t>Carilah</a:t>
            </a:r>
            <a:r>
              <a:rPr lang="en-US" dirty="0"/>
              <a:t> :	</a:t>
            </a:r>
          </a:p>
          <a:p>
            <a:pPr lvl="2"/>
            <a:r>
              <a:rPr lang="en-US" dirty="0"/>
              <a:t>f + 3g;</a:t>
            </a:r>
          </a:p>
          <a:p>
            <a:pPr lvl="2"/>
            <a:r>
              <a:rPr lang="en-US" dirty="0" err="1"/>
              <a:t>fg</a:t>
            </a:r>
            <a:r>
              <a:rPr lang="en-US" dirty="0"/>
              <a:t> – 3f;</a:t>
            </a:r>
          </a:p>
          <a:p>
            <a:pPr lvl="2"/>
            <a:r>
              <a:rPr lang="en-US">
                <a:sym typeface="Symbol"/>
              </a:rPr>
              <a:t></a:t>
            </a:r>
            <a:r>
              <a:rPr lang="en-US"/>
              <a:t>g</a:t>
            </a:r>
            <a:r>
              <a:rPr lang="en-US" dirty="0">
                <a:sym typeface="Symbol"/>
              </a:rPr>
              <a:t></a:t>
            </a:r>
            <a:r>
              <a:rPr lang="en-US" dirty="0"/>
              <a:t>(x);</a:t>
            </a:r>
          </a:p>
          <a:p>
            <a:pPr lvl="2"/>
            <a:r>
              <a:rPr lang="en-US" dirty="0"/>
              <a:t>(g + 2)(x)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pic>
        <p:nvPicPr>
          <p:cNvPr id="6" name="Picture 2" descr="D:\Users\Viny Christanti\Pictures\sport characters APRE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/>
          <a:srcRect l="-46704" r="-46704"/>
          <a:stretch/>
        </p:blipFill>
        <p:spPr bwMode="auto">
          <a:prstGeom prst="rect">
            <a:avLst/>
          </a:prstGeom>
          <a:noFill/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133600"/>
            <a:ext cx="7498080" cy="1143000"/>
          </a:xfrm>
        </p:spPr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08377" cy="1143000"/>
          </a:xfrm>
        </p:spPr>
        <p:txBody>
          <a:bodyPr/>
          <a:lstStyle/>
          <a:p>
            <a:r>
              <a:rPr lang="en-US" dirty="0" err="1"/>
              <a:t>Relasi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8628888" cy="4648200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R = (A, A, P(x, y)) </a:t>
            </a:r>
            <a:r>
              <a:rPr lang="en-US" dirty="0" err="1"/>
              <a:t>dimana</a:t>
            </a:r>
            <a:r>
              <a:rPr lang="en-US" dirty="0"/>
              <a:t> A </a:t>
            </a:r>
            <a:r>
              <a:rPr lang="en-US" dirty="0" err="1"/>
              <a:t>bilangan-bilangan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P(x, y) </a:t>
            </a:r>
            <a:r>
              <a:rPr lang="en-US" dirty="0" err="1"/>
              <a:t>berbunyi</a:t>
            </a:r>
            <a:r>
              <a:rPr lang="en-US" dirty="0"/>
              <a:t> “y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x” </a:t>
            </a:r>
            <a:r>
              <a:rPr lang="en-US" dirty="0" err="1"/>
              <a:t>maka</a:t>
            </a:r>
            <a:r>
              <a:rPr lang="en-US" dirty="0"/>
              <a:t> 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3 R 12, 5 R 15, 2 </a:t>
            </a:r>
            <a:r>
              <a:rPr lang="en-US" strike="sngStrike" dirty="0"/>
              <a:t>R</a:t>
            </a:r>
            <a:r>
              <a:rPr lang="en-US" dirty="0"/>
              <a:t> 7.</a:t>
            </a:r>
          </a:p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B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diagram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x B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R.</a:t>
            </a:r>
          </a:p>
        </p:txBody>
      </p:sp>
    </p:spTree>
    <p:extLst>
      <p:ext uri="{BB962C8B-B14F-4D97-AF65-F5344CB8AC3E}">
        <p14:creationId xmlns:p14="http://schemas.microsoft.com/office/powerpoint/2010/main" val="72433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R = (A, B, P(x, y))</a:t>
            </a:r>
            <a:br>
              <a:rPr lang="en-US" dirty="0"/>
            </a:br>
            <a:r>
              <a:rPr lang="en-US" dirty="0"/>
              <a:t>A = {2, 3, 4}</a:t>
            </a:r>
            <a:br>
              <a:rPr lang="en-US" dirty="0"/>
            </a:br>
            <a:r>
              <a:rPr lang="en-US" dirty="0"/>
              <a:t>B = {3, 4, 5, 6}</a:t>
            </a:r>
            <a:br>
              <a:rPr lang="en-US" dirty="0"/>
            </a:b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P(x, y) : “y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x”.</a:t>
            </a:r>
          </a:p>
          <a:p>
            <a:pPr lvl="1"/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*</a:t>
            </a:r>
            <a:r>
              <a:rPr lang="en-US" dirty="0"/>
              <a:t> = {(2, 4), (2, 6), (3, 3), (3, 6), (4, 4)}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781800" y="1295400"/>
            <a:ext cx="2209800" cy="1842890"/>
            <a:chOff x="2514600" y="2514600"/>
            <a:chExt cx="2209800" cy="184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2514600" y="2514600"/>
              <a:ext cx="2209800" cy="1842890"/>
              <a:chOff x="1828800" y="2362200"/>
              <a:chExt cx="2209800" cy="1842890"/>
            </a:xfrm>
          </p:grpSpPr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2286000" y="2514600"/>
                <a:ext cx="0" cy="1371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2667000" y="2514600"/>
                <a:ext cx="0" cy="1371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3048000" y="2514600"/>
                <a:ext cx="0" cy="1371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3429000" y="2514600"/>
                <a:ext cx="0" cy="1371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2286000" y="3733800"/>
                <a:ext cx="1752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2286000" y="3429000"/>
                <a:ext cx="1752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2286000" y="3124200"/>
                <a:ext cx="1752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>
                <a:off x="2286000" y="2819400"/>
                <a:ext cx="1752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30"/>
              <p:cNvSpPr txBox="1">
                <a:spLocks noChangeArrowheads="1"/>
              </p:cNvSpPr>
              <p:nvPr/>
            </p:nvSpPr>
            <p:spPr bwMode="auto">
              <a:xfrm>
                <a:off x="2514600" y="3897313"/>
                <a:ext cx="27443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2895600" y="3886200"/>
                <a:ext cx="27443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3303588" y="3886200"/>
                <a:ext cx="27443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39" name="Text Box 35"/>
              <p:cNvSpPr txBox="1">
                <a:spLocks noChangeArrowheads="1"/>
              </p:cNvSpPr>
              <p:nvPr/>
            </p:nvSpPr>
            <p:spPr bwMode="auto">
              <a:xfrm>
                <a:off x="1839913" y="3287713"/>
                <a:ext cx="27443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40" name="Text Box 36"/>
              <p:cNvSpPr txBox="1">
                <a:spLocks noChangeArrowheads="1"/>
              </p:cNvSpPr>
              <p:nvPr/>
            </p:nvSpPr>
            <p:spPr bwMode="auto">
              <a:xfrm>
                <a:off x="1828800" y="2971800"/>
                <a:ext cx="27443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41" name="Text Box 37"/>
              <p:cNvSpPr txBox="1">
                <a:spLocks noChangeArrowheads="1"/>
              </p:cNvSpPr>
              <p:nvPr/>
            </p:nvSpPr>
            <p:spPr bwMode="auto">
              <a:xfrm>
                <a:off x="1828800" y="2667000"/>
                <a:ext cx="27443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auto">
              <a:xfrm>
                <a:off x="2514600" y="2362200"/>
                <a:ext cx="352425" cy="3667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l" eaLnBrk="1" hangingPunct="1"/>
                <a:r>
                  <a:rPr lang="en-US" dirty="0">
                    <a:sym typeface="Symbol" pitchFamily="18" charset="2"/>
                  </a:rPr>
                  <a:t>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>
                <a:off x="3305175" y="2971800"/>
                <a:ext cx="352425" cy="3667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l" eaLnBrk="1" hangingPunct="1"/>
                <a:r>
                  <a:rPr lang="en-US" dirty="0">
                    <a:sym typeface="Symbol" pitchFamily="18" charset="2"/>
                  </a:rPr>
                  <a:t>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2924175" y="2362200"/>
                <a:ext cx="352425" cy="3667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l" eaLnBrk="1" hangingPunct="1"/>
                <a:r>
                  <a:rPr lang="en-US" dirty="0">
                    <a:sym typeface="Symbol" pitchFamily="18" charset="2"/>
                  </a:rPr>
                  <a:t>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45" name="Rectangle 45"/>
              <p:cNvSpPr>
                <a:spLocks noChangeArrowheads="1"/>
              </p:cNvSpPr>
              <p:nvPr/>
            </p:nvSpPr>
            <p:spPr bwMode="auto">
              <a:xfrm>
                <a:off x="2924175" y="3276600"/>
                <a:ext cx="352425" cy="3667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l" eaLnBrk="1" hangingPunct="1"/>
                <a:r>
                  <a:rPr lang="en-US" dirty="0">
                    <a:sym typeface="Symbol" pitchFamily="18" charset="2"/>
                  </a:rPr>
                  <a:t></a:t>
                </a:r>
                <a:r>
                  <a:rPr lang="en-US" dirty="0"/>
                  <a:t> </a:t>
                </a:r>
              </a:p>
            </p:txBody>
          </p:sp>
        </p:grp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>
              <a:off x="2971800" y="26670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37"/>
            <p:cNvSpPr txBox="1">
              <a:spLocks noChangeArrowheads="1"/>
            </p:cNvSpPr>
            <p:nvPr/>
          </p:nvSpPr>
          <p:spPr bwMode="auto">
            <a:xfrm>
              <a:off x="2514600" y="2514600"/>
              <a:ext cx="274434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3200400" y="3124200"/>
              <a:ext cx="352425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1" hangingPunct="1"/>
              <a:r>
                <a:rPr lang="en-US" dirty="0">
                  <a:sym typeface="Symbol" pitchFamily="18" charset="2"/>
                </a:rPr>
                <a:t></a:t>
              </a:r>
              <a:r>
                <a:rPr lang="en-US" dirty="0"/>
                <a:t> </a:t>
              </a: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4724400" y="26670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2971800" y="40386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23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REPRESENTASI 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TABEL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Misal</a:t>
            </a:r>
            <a:r>
              <a:rPr lang="en-US" dirty="0"/>
              <a:t> P = {2,4,8,9,15}, Q = {2,3,4}. </a:t>
            </a:r>
          </a:p>
          <a:p>
            <a:pPr lvl="2"/>
            <a:r>
              <a:rPr lang="en-US" dirty="0" err="1"/>
              <a:t>Relasi</a:t>
            </a:r>
            <a:r>
              <a:rPr lang="en-US" dirty="0"/>
              <a:t> R </a:t>
            </a:r>
            <a:r>
              <a:rPr lang="en-US" dirty="0" err="1"/>
              <a:t>dari</a:t>
            </a:r>
            <a:r>
              <a:rPr lang="en-US" dirty="0"/>
              <a:t> P </a:t>
            </a:r>
            <a:r>
              <a:rPr lang="en-US" dirty="0" err="1"/>
              <a:t>ke</a:t>
            </a:r>
            <a:r>
              <a:rPr lang="en-US" dirty="0"/>
              <a:t> Q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: (</a:t>
            </a:r>
            <a:r>
              <a:rPr lang="en-US" dirty="0" err="1"/>
              <a:t>p,q</a:t>
            </a:r>
            <a:r>
              <a:rPr lang="en-US" dirty="0"/>
              <a:t>)</a:t>
            </a:r>
            <a:r>
              <a:rPr lang="en-US" dirty="0">
                <a:sym typeface="Symbol" panose="05050102010706020507" pitchFamily="18" charset="2"/>
              </a:rPr>
              <a:t>  </a:t>
            </a:r>
            <a:r>
              <a:rPr lang="en-US" dirty="0"/>
              <a:t>R </a:t>
            </a:r>
            <a:r>
              <a:rPr lang="en-US" dirty="0" err="1"/>
              <a:t>jika</a:t>
            </a:r>
            <a:r>
              <a:rPr lang="en-US" dirty="0"/>
              <a:t> p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q, </a:t>
            </a:r>
            <a:r>
              <a:rPr lang="en-US" dirty="0" err="1"/>
              <a:t>maka</a:t>
            </a:r>
            <a:r>
              <a:rPr lang="en-US" dirty="0"/>
              <a:t>:</a:t>
            </a:r>
          </a:p>
          <a:p>
            <a:pPr lvl="2"/>
            <a:r>
              <a:rPr lang="pt-BR" dirty="0"/>
              <a:t>R = {(2,2), (4,2), (8,2), (9,3), (15,3), (4,4), (8,4)}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38E5E0D-2FBE-441A-81D7-1C5DF0E3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82" y="643466"/>
            <a:ext cx="383703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REPRESENTASI RELASI…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209801"/>
            <a:ext cx="7543800" cy="2971800"/>
          </a:xfrm>
        </p:spPr>
        <p:txBody>
          <a:bodyPr/>
          <a:lstStyle/>
          <a:p>
            <a:r>
              <a:rPr lang="en-US" dirty="0"/>
              <a:t>MATRIKS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= {a1,a2, …, am} </a:t>
            </a:r>
            <a:r>
              <a:rPr lang="en-US" dirty="0" err="1"/>
              <a:t>ke</a:t>
            </a:r>
            <a:r>
              <a:rPr lang="en-US" dirty="0"/>
              <a:t> B = {b1,b2,…,</a:t>
            </a:r>
            <a:r>
              <a:rPr lang="en-US" dirty="0" err="1"/>
              <a:t>bn</a:t>
            </a:r>
            <a:r>
              <a:rPr lang="en-US" dirty="0"/>
              <a:t>}. </a:t>
            </a:r>
            <a:r>
              <a:rPr lang="en-US" dirty="0" err="1"/>
              <a:t>Relasi</a:t>
            </a:r>
            <a:r>
              <a:rPr lang="en-US" dirty="0"/>
              <a:t> 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M = [</a:t>
            </a:r>
            <a:r>
              <a:rPr lang="en-US" dirty="0" err="1"/>
              <a:t>mij</a:t>
            </a:r>
            <a:r>
              <a:rPr lang="en-US" dirty="0"/>
              <a:t>],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30457"/>
            <a:ext cx="3281438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63" y="4286750"/>
            <a:ext cx="3912400" cy="9924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0" y="5710536"/>
            <a:ext cx="7781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sz="2400" dirty="0"/>
              <a:t>R = {(2,2), (4,2), (8,2), (9,3), (15,3), (4,4), (8,4)}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94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2" ma:contentTypeDescription="Create a new document." ma:contentTypeScope="" ma:versionID="d66051a588c7cbe86d186e93d92b0f11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8b280834b70642240926481860e096ad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32A683-E2F8-4A81-B7AD-675146845C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b42f39-4ce3-48da-a7ed-4d3f762f4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312BFB-B9FA-4EAA-98DA-663AA30BDE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2CC870-FA9C-4580-AD39-F3268D717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3284</Words>
  <Application>Microsoft Office PowerPoint</Application>
  <PresentationFormat>Widescreen</PresentationFormat>
  <Paragraphs>342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Wingdings</vt:lpstr>
      <vt:lpstr>Office Theme</vt:lpstr>
      <vt:lpstr>Relasi dan Fungsi</vt:lpstr>
      <vt:lpstr>Fungsi dan Relasi</vt:lpstr>
      <vt:lpstr>Contoh Fungsi dan Relasi</vt:lpstr>
      <vt:lpstr>Relasi</vt:lpstr>
      <vt:lpstr>Relasi…</vt:lpstr>
      <vt:lpstr>Grafik relasi</vt:lpstr>
      <vt:lpstr>REPRESENTASI RELASI</vt:lpstr>
      <vt:lpstr>PowerPoint Presentation</vt:lpstr>
      <vt:lpstr>REPRESENTASI RELASI…</vt:lpstr>
      <vt:lpstr>PowerPoint Presentation</vt:lpstr>
      <vt:lpstr>REPRESENTASI RELASI…</vt:lpstr>
      <vt:lpstr>PowerPoint Presentation</vt:lpstr>
      <vt:lpstr>SIFAT – SIFAT RELASI</vt:lpstr>
      <vt:lpstr>Sifat-sifat relasi</vt:lpstr>
      <vt:lpstr>Sifat-sifat relasi…</vt:lpstr>
      <vt:lpstr>Sifat-sifat relasi…</vt:lpstr>
      <vt:lpstr>Sifat-sifat relasi…</vt:lpstr>
      <vt:lpstr>Sifat-sifat relasi…</vt:lpstr>
      <vt:lpstr>Relasi Invers</vt:lpstr>
      <vt:lpstr>Latihan</vt:lpstr>
      <vt:lpstr>Fungsi Product Set Grafik Fungsi</vt:lpstr>
      <vt:lpstr>Fungsi</vt:lpstr>
      <vt:lpstr>FUNGSI </vt:lpstr>
      <vt:lpstr>Contoh…</vt:lpstr>
      <vt:lpstr>Contoh…</vt:lpstr>
      <vt:lpstr>Macam – macam fungsi</vt:lpstr>
      <vt:lpstr>Macam – macam fungsi…</vt:lpstr>
      <vt:lpstr>Macam – macam fungsi…</vt:lpstr>
      <vt:lpstr>KOMPOSISI FUNGSI</vt:lpstr>
      <vt:lpstr>Product Set</vt:lpstr>
      <vt:lpstr>Pasangan Terurut </vt:lpstr>
      <vt:lpstr>Product Set</vt:lpstr>
      <vt:lpstr>Grafik dan Diagram Koordinat</vt:lpstr>
      <vt:lpstr>Grafik dan Diagram Koordinat…</vt:lpstr>
      <vt:lpstr>Diagram Fungsi</vt:lpstr>
      <vt:lpstr>Aljabar Fungsi</vt:lpstr>
      <vt:lpstr>Contoh:</vt:lpstr>
      <vt:lpstr>Fungsi Pilihan</vt:lpstr>
      <vt:lpstr>Contoh:</vt:lpstr>
      <vt:lpstr>Latihan</vt:lpstr>
      <vt:lpstr>Latihan</vt:lpstr>
      <vt:lpstr>Selamat Belajar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dan Fungsi</dc:title>
  <dc:creator>Tri Sutrisno</dc:creator>
  <cp:lastModifiedBy>Afina Putri</cp:lastModifiedBy>
  <cp:revision>8</cp:revision>
  <dcterms:created xsi:type="dcterms:W3CDTF">2020-09-16T00:47:09Z</dcterms:created>
  <dcterms:modified xsi:type="dcterms:W3CDTF">2020-09-22T12:30:45Z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