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585" r:id="rId3"/>
    <p:sldId id="586" r:id="rId4"/>
    <p:sldId id="587" r:id="rId5"/>
    <p:sldId id="588" r:id="rId6"/>
    <p:sldId id="589" r:id="rId7"/>
    <p:sldId id="590" r:id="rId8"/>
    <p:sldId id="591" r:id="rId9"/>
    <p:sldId id="592" r:id="rId10"/>
    <p:sldId id="593" r:id="rId11"/>
    <p:sldId id="594" r:id="rId12"/>
    <p:sldId id="595" r:id="rId13"/>
    <p:sldId id="596" r:id="rId14"/>
    <p:sldId id="597" r:id="rId15"/>
    <p:sldId id="598" r:id="rId16"/>
    <p:sldId id="599" r:id="rId17"/>
    <p:sldId id="600" r:id="rId18"/>
    <p:sldId id="601" r:id="rId19"/>
    <p:sldId id="602" r:id="rId20"/>
    <p:sldId id="603" r:id="rId21"/>
    <p:sldId id="604" r:id="rId22"/>
    <p:sldId id="605" r:id="rId23"/>
    <p:sldId id="606" r:id="rId24"/>
    <p:sldId id="607" r:id="rId25"/>
    <p:sldId id="608" r:id="rId26"/>
    <p:sldId id="609" r:id="rId27"/>
    <p:sldId id="610" r:id="rId28"/>
    <p:sldId id="611" r:id="rId29"/>
    <p:sldId id="612" r:id="rId30"/>
    <p:sldId id="613" r:id="rId31"/>
    <p:sldId id="614" r:id="rId32"/>
    <p:sldId id="615" r:id="rId33"/>
    <p:sldId id="616" r:id="rId34"/>
    <p:sldId id="617" r:id="rId35"/>
    <p:sldId id="618" r:id="rId36"/>
    <p:sldId id="619" r:id="rId37"/>
    <p:sldId id="620" r:id="rId38"/>
    <p:sldId id="621" r:id="rId39"/>
    <p:sldId id="622" r:id="rId40"/>
    <p:sldId id="623" r:id="rId41"/>
    <p:sldId id="624" r:id="rId42"/>
    <p:sldId id="625" r:id="rId43"/>
    <p:sldId id="626" r:id="rId44"/>
    <p:sldId id="627" r:id="rId45"/>
    <p:sldId id="628" r:id="rId46"/>
    <p:sldId id="629" r:id="rId47"/>
    <p:sldId id="630" r:id="rId48"/>
    <p:sldId id="631" r:id="rId49"/>
    <p:sldId id="632" r:id="rId50"/>
    <p:sldId id="633" r:id="rId51"/>
    <p:sldId id="634" r:id="rId52"/>
    <p:sldId id="635" r:id="rId53"/>
    <p:sldId id="636" r:id="rId54"/>
    <p:sldId id="637" r:id="rId55"/>
    <p:sldId id="638" r:id="rId56"/>
    <p:sldId id="639" r:id="rId57"/>
    <p:sldId id="640" r:id="rId58"/>
    <p:sldId id="641" r:id="rId59"/>
    <p:sldId id="642" r:id="rId60"/>
    <p:sldId id="643" r:id="rId61"/>
    <p:sldId id="644" r:id="rId62"/>
    <p:sldId id="645" r:id="rId63"/>
    <p:sldId id="646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18C95-A04A-41A1-8188-D0BD5DCC456E}" type="datetimeFigureOut">
              <a:rPr lang="en-ID" smtClean="0"/>
              <a:t>22/09/2020</a:t>
            </a:fld>
            <a:endParaRPr lang="en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2DED2-313B-45D9-8BA2-7A45C60185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5130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BB387B-2061-4951-90C9-787B0F19B3B5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en-US" b="1"/>
          </a:p>
        </p:txBody>
      </p:sp>
    </p:spTree>
    <p:extLst>
      <p:ext uri="{BB962C8B-B14F-4D97-AF65-F5344CB8AC3E}">
        <p14:creationId xmlns:p14="http://schemas.microsoft.com/office/powerpoint/2010/main" val="137039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C9188E-758F-4AEE-B188-E8082789DF2A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75996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B782D9-015F-4B0B-94E8-170431F466C7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412959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327B1A-173C-486F-870D-53F0F2F8B739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970447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60F25783-EA1A-443D-94D0-785E579DAE65}" type="slidenum">
              <a:rPr lang="en-US" altLang="en-US" sz="1200"/>
              <a:pPr algn="r"/>
              <a:t>41</a:t>
            </a:fld>
            <a:endParaRPr lang="en-US" alt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700870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400800" y="19050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400800" y="40386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26D607-10AD-4FF7-9B2F-0CA1B2D76D4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44693864"/>
      </p:ext>
    </p:extLst>
  </p:cSld>
  <p:clrMapOvr>
    <a:masterClrMapping/>
  </p:clrMapOvr>
  <p:transition spd="med">
    <p:newsfla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43A338-A14A-4511-8392-92170BD69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50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12800" y="304800"/>
            <a:ext cx="10668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BF148B-994C-43C0-B59F-A66590FD609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16742539"/>
      </p:ext>
    </p:extLst>
  </p:cSld>
  <p:clrMapOvr>
    <a:masterClrMapping/>
  </p:clrMapOvr>
  <p:transition spd="med"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9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33"/>
          <p:cNvGrpSpPr>
            <a:grpSpLocks/>
          </p:cNvGrpSpPr>
          <p:nvPr/>
        </p:nvGrpSpPr>
        <p:grpSpPr bwMode="auto">
          <a:xfrm>
            <a:off x="2495550" y="908051"/>
            <a:ext cx="3024188" cy="2232025"/>
            <a:chOff x="703" y="965"/>
            <a:chExt cx="4536" cy="2556"/>
          </a:xfrm>
        </p:grpSpPr>
        <p:sp>
          <p:nvSpPr>
            <p:cNvPr id="87042" name="Oval 2"/>
            <p:cNvSpPr>
              <a:spLocks noChangeArrowheads="1"/>
            </p:cNvSpPr>
            <p:nvPr/>
          </p:nvSpPr>
          <p:spPr bwMode="auto">
            <a:xfrm>
              <a:off x="703" y="1434"/>
              <a:ext cx="1314" cy="1860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677" name="Oval 3"/>
            <p:cNvSpPr>
              <a:spLocks noChangeArrowheads="1"/>
            </p:cNvSpPr>
            <p:nvPr/>
          </p:nvSpPr>
          <p:spPr bwMode="auto">
            <a:xfrm>
              <a:off x="3833" y="1434"/>
              <a:ext cx="1406" cy="2087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678" name="Oval 5"/>
            <p:cNvSpPr>
              <a:spLocks noChangeArrowheads="1"/>
            </p:cNvSpPr>
            <p:nvPr/>
          </p:nvSpPr>
          <p:spPr bwMode="auto">
            <a:xfrm>
              <a:off x="4468" y="1706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679" name="Line 6"/>
            <p:cNvSpPr>
              <a:spLocks noChangeShapeType="1"/>
            </p:cNvSpPr>
            <p:nvPr/>
          </p:nvSpPr>
          <p:spPr bwMode="auto">
            <a:xfrm>
              <a:off x="1338" y="1752"/>
              <a:ext cx="3175" cy="7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80" name="Line 7"/>
            <p:cNvSpPr>
              <a:spLocks noChangeShapeType="1"/>
            </p:cNvSpPr>
            <p:nvPr/>
          </p:nvSpPr>
          <p:spPr bwMode="auto">
            <a:xfrm>
              <a:off x="1383" y="1752"/>
              <a:ext cx="1905" cy="4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81" name="Text Box 8"/>
            <p:cNvSpPr txBox="1">
              <a:spLocks noChangeArrowheads="1"/>
            </p:cNvSpPr>
            <p:nvPr/>
          </p:nvSpPr>
          <p:spPr bwMode="auto">
            <a:xfrm>
              <a:off x="1234" y="989"/>
              <a:ext cx="553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/>
                <a:t>A</a:t>
              </a:r>
            </a:p>
          </p:txBody>
        </p:sp>
        <p:sp>
          <p:nvSpPr>
            <p:cNvPr id="67682" name="Text Box 9"/>
            <p:cNvSpPr txBox="1">
              <a:spLocks noChangeArrowheads="1"/>
            </p:cNvSpPr>
            <p:nvPr/>
          </p:nvSpPr>
          <p:spPr bwMode="auto">
            <a:xfrm>
              <a:off x="4334" y="965"/>
              <a:ext cx="545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/>
                <a:t>B</a:t>
              </a:r>
            </a:p>
          </p:txBody>
        </p:sp>
        <p:sp>
          <p:nvSpPr>
            <p:cNvPr id="67683" name="Text Box 10"/>
            <p:cNvSpPr txBox="1">
              <a:spLocks noChangeArrowheads="1"/>
            </p:cNvSpPr>
            <p:nvPr/>
          </p:nvSpPr>
          <p:spPr bwMode="auto">
            <a:xfrm>
              <a:off x="1065" y="1647"/>
              <a:ext cx="476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b="0" i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7684" name="Text Box 11"/>
            <p:cNvSpPr txBox="1">
              <a:spLocks noChangeArrowheads="1"/>
            </p:cNvSpPr>
            <p:nvPr/>
          </p:nvSpPr>
          <p:spPr bwMode="auto">
            <a:xfrm>
              <a:off x="4648" y="1570"/>
              <a:ext cx="410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 i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7685" name="Oval 13"/>
            <p:cNvSpPr>
              <a:spLocks noChangeArrowheads="1"/>
            </p:cNvSpPr>
            <p:nvPr/>
          </p:nvSpPr>
          <p:spPr bwMode="auto">
            <a:xfrm>
              <a:off x="4468" y="2432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686" name="Oval 14"/>
            <p:cNvSpPr>
              <a:spLocks noChangeArrowheads="1"/>
            </p:cNvSpPr>
            <p:nvPr/>
          </p:nvSpPr>
          <p:spPr bwMode="auto">
            <a:xfrm>
              <a:off x="4468" y="3113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687" name="Oval 16"/>
            <p:cNvSpPr>
              <a:spLocks noChangeArrowheads="1"/>
            </p:cNvSpPr>
            <p:nvPr/>
          </p:nvSpPr>
          <p:spPr bwMode="auto">
            <a:xfrm>
              <a:off x="4468" y="2069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688" name="Line 20"/>
            <p:cNvSpPr>
              <a:spLocks noChangeShapeType="1"/>
            </p:cNvSpPr>
            <p:nvPr/>
          </p:nvSpPr>
          <p:spPr bwMode="auto">
            <a:xfrm flipV="1">
              <a:off x="1338" y="1752"/>
              <a:ext cx="3175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89" name="Line 21"/>
            <p:cNvSpPr>
              <a:spLocks noChangeShapeType="1"/>
            </p:cNvSpPr>
            <p:nvPr/>
          </p:nvSpPr>
          <p:spPr bwMode="auto">
            <a:xfrm>
              <a:off x="1383" y="2886"/>
              <a:ext cx="313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90" name="Line 23"/>
            <p:cNvSpPr>
              <a:spLocks noChangeShapeType="1"/>
            </p:cNvSpPr>
            <p:nvPr/>
          </p:nvSpPr>
          <p:spPr bwMode="auto">
            <a:xfrm flipV="1">
              <a:off x="1338" y="1933"/>
              <a:ext cx="2268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91" name="Line 24"/>
            <p:cNvSpPr>
              <a:spLocks noChangeShapeType="1"/>
            </p:cNvSpPr>
            <p:nvPr/>
          </p:nvSpPr>
          <p:spPr bwMode="auto">
            <a:xfrm>
              <a:off x="1383" y="2886"/>
              <a:ext cx="1497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92" name="Text Box 26"/>
            <p:cNvSpPr txBox="1">
              <a:spLocks noChangeArrowheads="1"/>
            </p:cNvSpPr>
            <p:nvPr/>
          </p:nvSpPr>
          <p:spPr bwMode="auto">
            <a:xfrm>
              <a:off x="1022" y="2159"/>
              <a:ext cx="529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 i="1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67693" name="Text Box 27"/>
            <p:cNvSpPr txBox="1">
              <a:spLocks noChangeArrowheads="1"/>
            </p:cNvSpPr>
            <p:nvPr/>
          </p:nvSpPr>
          <p:spPr bwMode="auto">
            <a:xfrm>
              <a:off x="1060" y="2659"/>
              <a:ext cx="488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 i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67694" name="Text Box 29"/>
            <p:cNvSpPr txBox="1">
              <a:spLocks noChangeArrowheads="1"/>
            </p:cNvSpPr>
            <p:nvPr/>
          </p:nvSpPr>
          <p:spPr bwMode="auto">
            <a:xfrm>
              <a:off x="4648" y="1932"/>
              <a:ext cx="527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 i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7695" name="Text Box 30"/>
            <p:cNvSpPr txBox="1">
              <a:spLocks noChangeArrowheads="1"/>
            </p:cNvSpPr>
            <p:nvPr/>
          </p:nvSpPr>
          <p:spPr bwMode="auto">
            <a:xfrm>
              <a:off x="4648" y="2341"/>
              <a:ext cx="527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 i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7696" name="Text Box 31"/>
            <p:cNvSpPr txBox="1">
              <a:spLocks noChangeArrowheads="1"/>
            </p:cNvSpPr>
            <p:nvPr/>
          </p:nvSpPr>
          <p:spPr bwMode="auto">
            <a:xfrm>
              <a:off x="4603" y="2976"/>
              <a:ext cx="529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 i="1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67587" name="Group 34"/>
          <p:cNvGrpSpPr>
            <a:grpSpLocks/>
          </p:cNvGrpSpPr>
          <p:nvPr/>
        </p:nvGrpSpPr>
        <p:grpSpPr bwMode="auto">
          <a:xfrm>
            <a:off x="2208214" y="4149726"/>
            <a:ext cx="3240087" cy="2473325"/>
            <a:chOff x="703" y="965"/>
            <a:chExt cx="4536" cy="2556"/>
          </a:xfrm>
        </p:grpSpPr>
        <p:sp>
          <p:nvSpPr>
            <p:cNvPr id="87075" name="Oval 35"/>
            <p:cNvSpPr>
              <a:spLocks noChangeArrowheads="1"/>
            </p:cNvSpPr>
            <p:nvPr/>
          </p:nvSpPr>
          <p:spPr bwMode="auto">
            <a:xfrm>
              <a:off x="703" y="1434"/>
              <a:ext cx="1316" cy="1860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649" name="Oval 36"/>
            <p:cNvSpPr>
              <a:spLocks noChangeArrowheads="1"/>
            </p:cNvSpPr>
            <p:nvPr/>
          </p:nvSpPr>
          <p:spPr bwMode="auto">
            <a:xfrm>
              <a:off x="3833" y="1434"/>
              <a:ext cx="1406" cy="2087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650" name="Oval 37"/>
            <p:cNvSpPr>
              <a:spLocks noChangeArrowheads="1"/>
            </p:cNvSpPr>
            <p:nvPr/>
          </p:nvSpPr>
          <p:spPr bwMode="auto">
            <a:xfrm>
              <a:off x="1292" y="1706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651" name="Oval 38"/>
            <p:cNvSpPr>
              <a:spLocks noChangeArrowheads="1"/>
            </p:cNvSpPr>
            <p:nvPr/>
          </p:nvSpPr>
          <p:spPr bwMode="auto">
            <a:xfrm>
              <a:off x="4468" y="1706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652" name="Line 39"/>
            <p:cNvSpPr>
              <a:spLocks noChangeShapeType="1"/>
            </p:cNvSpPr>
            <p:nvPr/>
          </p:nvSpPr>
          <p:spPr bwMode="auto">
            <a:xfrm>
              <a:off x="1338" y="1752"/>
              <a:ext cx="3175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53" name="Line 40"/>
            <p:cNvSpPr>
              <a:spLocks noChangeShapeType="1"/>
            </p:cNvSpPr>
            <p:nvPr/>
          </p:nvSpPr>
          <p:spPr bwMode="auto">
            <a:xfrm>
              <a:off x="1383" y="1752"/>
              <a:ext cx="2132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54" name="Text Box 41"/>
            <p:cNvSpPr txBox="1">
              <a:spLocks noChangeArrowheads="1"/>
            </p:cNvSpPr>
            <p:nvPr/>
          </p:nvSpPr>
          <p:spPr bwMode="auto">
            <a:xfrm>
              <a:off x="1234" y="986"/>
              <a:ext cx="514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/>
                <a:t>A</a:t>
              </a:r>
            </a:p>
          </p:txBody>
        </p:sp>
        <p:sp>
          <p:nvSpPr>
            <p:cNvPr id="67655" name="Text Box 42"/>
            <p:cNvSpPr txBox="1">
              <a:spLocks noChangeArrowheads="1"/>
            </p:cNvSpPr>
            <p:nvPr/>
          </p:nvSpPr>
          <p:spPr bwMode="auto">
            <a:xfrm>
              <a:off x="4332" y="965"/>
              <a:ext cx="512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/>
                <a:t>B</a:t>
              </a:r>
            </a:p>
          </p:txBody>
        </p:sp>
        <p:sp>
          <p:nvSpPr>
            <p:cNvPr id="67656" name="Text Box 43"/>
            <p:cNvSpPr txBox="1">
              <a:spLocks noChangeArrowheads="1"/>
            </p:cNvSpPr>
            <p:nvPr/>
          </p:nvSpPr>
          <p:spPr bwMode="auto">
            <a:xfrm>
              <a:off x="1065" y="1570"/>
              <a:ext cx="483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 i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7657" name="Text Box 44"/>
            <p:cNvSpPr txBox="1">
              <a:spLocks noChangeArrowheads="1"/>
            </p:cNvSpPr>
            <p:nvPr/>
          </p:nvSpPr>
          <p:spPr bwMode="auto">
            <a:xfrm>
              <a:off x="4650" y="1570"/>
              <a:ext cx="491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 i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7658" name="Oval 45"/>
            <p:cNvSpPr>
              <a:spLocks noChangeArrowheads="1"/>
            </p:cNvSpPr>
            <p:nvPr/>
          </p:nvSpPr>
          <p:spPr bwMode="auto">
            <a:xfrm>
              <a:off x="4468" y="2659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659" name="Oval 46"/>
            <p:cNvSpPr>
              <a:spLocks noChangeArrowheads="1"/>
            </p:cNvSpPr>
            <p:nvPr/>
          </p:nvSpPr>
          <p:spPr bwMode="auto">
            <a:xfrm>
              <a:off x="4468" y="3113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660" name="Oval 47"/>
            <p:cNvSpPr>
              <a:spLocks noChangeArrowheads="1"/>
            </p:cNvSpPr>
            <p:nvPr/>
          </p:nvSpPr>
          <p:spPr bwMode="auto">
            <a:xfrm>
              <a:off x="4468" y="2160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661" name="Oval 48"/>
            <p:cNvSpPr>
              <a:spLocks noChangeArrowheads="1"/>
            </p:cNvSpPr>
            <p:nvPr/>
          </p:nvSpPr>
          <p:spPr bwMode="auto">
            <a:xfrm>
              <a:off x="1292" y="2115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662" name="Oval 49"/>
            <p:cNvSpPr>
              <a:spLocks noChangeArrowheads="1"/>
            </p:cNvSpPr>
            <p:nvPr/>
          </p:nvSpPr>
          <p:spPr bwMode="auto">
            <a:xfrm>
              <a:off x="1338" y="2523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663" name="Oval 50"/>
            <p:cNvSpPr>
              <a:spLocks noChangeArrowheads="1"/>
            </p:cNvSpPr>
            <p:nvPr/>
          </p:nvSpPr>
          <p:spPr bwMode="auto">
            <a:xfrm>
              <a:off x="1338" y="2931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664" name="Line 51"/>
            <p:cNvSpPr>
              <a:spLocks noChangeShapeType="1"/>
            </p:cNvSpPr>
            <p:nvPr/>
          </p:nvSpPr>
          <p:spPr bwMode="auto">
            <a:xfrm flipV="1">
              <a:off x="1338" y="1752"/>
              <a:ext cx="3175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65" name="Line 52"/>
            <p:cNvSpPr>
              <a:spLocks noChangeShapeType="1"/>
            </p:cNvSpPr>
            <p:nvPr/>
          </p:nvSpPr>
          <p:spPr bwMode="auto">
            <a:xfrm>
              <a:off x="1383" y="2568"/>
              <a:ext cx="313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66" name="Line 53"/>
            <p:cNvSpPr>
              <a:spLocks noChangeShapeType="1"/>
            </p:cNvSpPr>
            <p:nvPr/>
          </p:nvSpPr>
          <p:spPr bwMode="auto">
            <a:xfrm flipV="1">
              <a:off x="1383" y="2205"/>
              <a:ext cx="3130" cy="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67" name="Line 54"/>
            <p:cNvSpPr>
              <a:spLocks noChangeShapeType="1"/>
            </p:cNvSpPr>
            <p:nvPr/>
          </p:nvSpPr>
          <p:spPr bwMode="auto">
            <a:xfrm flipV="1">
              <a:off x="1338" y="1888"/>
              <a:ext cx="2132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68" name="Line 55"/>
            <p:cNvSpPr>
              <a:spLocks noChangeShapeType="1"/>
            </p:cNvSpPr>
            <p:nvPr/>
          </p:nvSpPr>
          <p:spPr bwMode="auto">
            <a:xfrm>
              <a:off x="1383" y="2568"/>
              <a:ext cx="2041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69" name="Line 56"/>
            <p:cNvSpPr>
              <a:spLocks noChangeShapeType="1"/>
            </p:cNvSpPr>
            <p:nvPr/>
          </p:nvSpPr>
          <p:spPr bwMode="auto">
            <a:xfrm flipV="1">
              <a:off x="1383" y="2478"/>
              <a:ext cx="1951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70" name="Text Box 57"/>
            <p:cNvSpPr txBox="1">
              <a:spLocks noChangeArrowheads="1"/>
            </p:cNvSpPr>
            <p:nvPr/>
          </p:nvSpPr>
          <p:spPr bwMode="auto">
            <a:xfrm>
              <a:off x="1021" y="2025"/>
              <a:ext cx="496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 i="1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67671" name="Text Box 58"/>
            <p:cNvSpPr txBox="1">
              <a:spLocks noChangeArrowheads="1"/>
            </p:cNvSpPr>
            <p:nvPr/>
          </p:nvSpPr>
          <p:spPr bwMode="auto">
            <a:xfrm>
              <a:off x="1021" y="2387"/>
              <a:ext cx="455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 i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67672" name="Text Box 59"/>
            <p:cNvSpPr txBox="1">
              <a:spLocks noChangeArrowheads="1"/>
            </p:cNvSpPr>
            <p:nvPr/>
          </p:nvSpPr>
          <p:spPr bwMode="auto">
            <a:xfrm>
              <a:off x="1021" y="2794"/>
              <a:ext cx="493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 i="1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67673" name="Text Box 60"/>
            <p:cNvSpPr txBox="1">
              <a:spLocks noChangeArrowheads="1"/>
            </p:cNvSpPr>
            <p:nvPr/>
          </p:nvSpPr>
          <p:spPr bwMode="auto">
            <a:xfrm>
              <a:off x="4650" y="1935"/>
              <a:ext cx="494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 i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7674" name="Text Box 61"/>
            <p:cNvSpPr txBox="1">
              <a:spLocks noChangeArrowheads="1"/>
            </p:cNvSpPr>
            <p:nvPr/>
          </p:nvSpPr>
          <p:spPr bwMode="auto">
            <a:xfrm>
              <a:off x="4650" y="2568"/>
              <a:ext cx="494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 i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7675" name="Text Box 62"/>
            <p:cNvSpPr txBox="1">
              <a:spLocks noChangeArrowheads="1"/>
            </p:cNvSpPr>
            <p:nvPr/>
          </p:nvSpPr>
          <p:spPr bwMode="auto">
            <a:xfrm>
              <a:off x="4695" y="2976"/>
              <a:ext cx="504" cy="48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 i="1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67588" name="Group 63"/>
          <p:cNvGrpSpPr>
            <a:grpSpLocks/>
          </p:cNvGrpSpPr>
          <p:nvPr/>
        </p:nvGrpSpPr>
        <p:grpSpPr bwMode="auto">
          <a:xfrm>
            <a:off x="6743700" y="4076700"/>
            <a:ext cx="3386138" cy="2503488"/>
            <a:chOff x="440" y="623"/>
            <a:chExt cx="4173" cy="2783"/>
          </a:xfrm>
        </p:grpSpPr>
        <p:sp>
          <p:nvSpPr>
            <p:cNvPr id="87104" name="Oval 64"/>
            <p:cNvSpPr>
              <a:spLocks noChangeArrowheads="1"/>
            </p:cNvSpPr>
            <p:nvPr/>
          </p:nvSpPr>
          <p:spPr bwMode="auto">
            <a:xfrm>
              <a:off x="440" y="1135"/>
              <a:ext cx="1209" cy="202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623" name="Oval 65"/>
            <p:cNvSpPr>
              <a:spLocks noChangeArrowheads="1"/>
            </p:cNvSpPr>
            <p:nvPr/>
          </p:nvSpPr>
          <p:spPr bwMode="auto">
            <a:xfrm>
              <a:off x="3320" y="1134"/>
              <a:ext cx="1293" cy="2272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624" name="Oval 66"/>
            <p:cNvSpPr>
              <a:spLocks noChangeArrowheads="1"/>
            </p:cNvSpPr>
            <p:nvPr/>
          </p:nvSpPr>
          <p:spPr bwMode="auto">
            <a:xfrm>
              <a:off x="3904" y="1430"/>
              <a:ext cx="83" cy="9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625" name="Line 67"/>
            <p:cNvSpPr>
              <a:spLocks noChangeShapeType="1"/>
            </p:cNvSpPr>
            <p:nvPr/>
          </p:nvSpPr>
          <p:spPr bwMode="auto">
            <a:xfrm>
              <a:off x="1015" y="1480"/>
              <a:ext cx="2921" cy="4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26" name="Line 68"/>
            <p:cNvSpPr>
              <a:spLocks noChangeShapeType="1"/>
            </p:cNvSpPr>
            <p:nvPr/>
          </p:nvSpPr>
          <p:spPr bwMode="auto">
            <a:xfrm>
              <a:off x="1057" y="1480"/>
              <a:ext cx="1961" cy="34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27" name="Text Box 69"/>
            <p:cNvSpPr txBox="1">
              <a:spLocks noChangeArrowheads="1"/>
            </p:cNvSpPr>
            <p:nvPr/>
          </p:nvSpPr>
          <p:spPr bwMode="auto">
            <a:xfrm>
              <a:off x="929" y="669"/>
              <a:ext cx="455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/>
                <a:t>A</a:t>
              </a:r>
            </a:p>
          </p:txBody>
        </p:sp>
        <p:sp>
          <p:nvSpPr>
            <p:cNvPr id="67628" name="Text Box 70"/>
            <p:cNvSpPr txBox="1">
              <a:spLocks noChangeArrowheads="1"/>
            </p:cNvSpPr>
            <p:nvPr/>
          </p:nvSpPr>
          <p:spPr bwMode="auto">
            <a:xfrm>
              <a:off x="3780" y="623"/>
              <a:ext cx="451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/>
                <a:t>B</a:t>
              </a:r>
            </a:p>
          </p:txBody>
        </p:sp>
        <p:sp>
          <p:nvSpPr>
            <p:cNvPr id="67629" name="Text Box 71"/>
            <p:cNvSpPr txBox="1">
              <a:spLocks noChangeArrowheads="1"/>
            </p:cNvSpPr>
            <p:nvPr/>
          </p:nvSpPr>
          <p:spPr bwMode="auto">
            <a:xfrm>
              <a:off x="757" y="1301"/>
              <a:ext cx="344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 i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7630" name="Text Box 72"/>
            <p:cNvSpPr txBox="1">
              <a:spLocks noChangeArrowheads="1"/>
            </p:cNvSpPr>
            <p:nvPr/>
          </p:nvSpPr>
          <p:spPr bwMode="auto">
            <a:xfrm>
              <a:off x="4069" y="1281"/>
              <a:ext cx="435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 i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7631" name="Oval 73"/>
            <p:cNvSpPr>
              <a:spLocks noChangeArrowheads="1"/>
            </p:cNvSpPr>
            <p:nvPr/>
          </p:nvSpPr>
          <p:spPr bwMode="auto">
            <a:xfrm>
              <a:off x="3904" y="2467"/>
              <a:ext cx="83" cy="1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632" name="Oval 74"/>
            <p:cNvSpPr>
              <a:spLocks noChangeArrowheads="1"/>
            </p:cNvSpPr>
            <p:nvPr/>
          </p:nvSpPr>
          <p:spPr bwMode="auto">
            <a:xfrm>
              <a:off x="3904" y="2962"/>
              <a:ext cx="83" cy="9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633" name="Oval 75"/>
            <p:cNvSpPr>
              <a:spLocks noChangeArrowheads="1"/>
            </p:cNvSpPr>
            <p:nvPr/>
          </p:nvSpPr>
          <p:spPr bwMode="auto">
            <a:xfrm>
              <a:off x="3904" y="1924"/>
              <a:ext cx="83" cy="9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634" name="Line 76"/>
            <p:cNvSpPr>
              <a:spLocks noChangeShapeType="1"/>
            </p:cNvSpPr>
            <p:nvPr/>
          </p:nvSpPr>
          <p:spPr bwMode="auto">
            <a:xfrm flipV="1">
              <a:off x="1020" y="1480"/>
              <a:ext cx="2916" cy="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35" name="Line 77"/>
            <p:cNvSpPr>
              <a:spLocks noChangeShapeType="1"/>
            </p:cNvSpPr>
            <p:nvPr/>
          </p:nvSpPr>
          <p:spPr bwMode="auto">
            <a:xfrm>
              <a:off x="1066" y="2368"/>
              <a:ext cx="2879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36" name="Line 78"/>
            <p:cNvSpPr>
              <a:spLocks noChangeShapeType="1"/>
            </p:cNvSpPr>
            <p:nvPr/>
          </p:nvSpPr>
          <p:spPr bwMode="auto">
            <a:xfrm flipV="1">
              <a:off x="1075" y="1984"/>
              <a:ext cx="2879" cy="8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37" name="Line 79"/>
            <p:cNvSpPr>
              <a:spLocks noChangeShapeType="1"/>
            </p:cNvSpPr>
            <p:nvPr/>
          </p:nvSpPr>
          <p:spPr bwMode="auto">
            <a:xfrm>
              <a:off x="1066" y="2368"/>
              <a:ext cx="1877" cy="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38" name="Line 80"/>
            <p:cNvSpPr>
              <a:spLocks noChangeShapeType="1"/>
            </p:cNvSpPr>
            <p:nvPr/>
          </p:nvSpPr>
          <p:spPr bwMode="auto">
            <a:xfrm flipV="1">
              <a:off x="1066" y="2256"/>
              <a:ext cx="1959" cy="5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39" name="Text Box 81"/>
            <p:cNvSpPr txBox="1">
              <a:spLocks noChangeArrowheads="1"/>
            </p:cNvSpPr>
            <p:nvPr/>
          </p:nvSpPr>
          <p:spPr bwMode="auto">
            <a:xfrm>
              <a:off x="732" y="1775"/>
              <a:ext cx="434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 i="1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67640" name="Text Box 82"/>
            <p:cNvSpPr txBox="1">
              <a:spLocks noChangeArrowheads="1"/>
            </p:cNvSpPr>
            <p:nvPr/>
          </p:nvSpPr>
          <p:spPr bwMode="auto">
            <a:xfrm>
              <a:off x="732" y="2172"/>
              <a:ext cx="401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 i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67641" name="Text Box 83"/>
            <p:cNvSpPr txBox="1">
              <a:spLocks noChangeArrowheads="1"/>
            </p:cNvSpPr>
            <p:nvPr/>
          </p:nvSpPr>
          <p:spPr bwMode="auto">
            <a:xfrm>
              <a:off x="732" y="2615"/>
              <a:ext cx="434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 i="1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67642" name="Text Box 84"/>
            <p:cNvSpPr txBox="1">
              <a:spLocks noChangeArrowheads="1"/>
            </p:cNvSpPr>
            <p:nvPr/>
          </p:nvSpPr>
          <p:spPr bwMode="auto">
            <a:xfrm>
              <a:off x="4069" y="1677"/>
              <a:ext cx="435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 i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7643" name="Text Box 85"/>
            <p:cNvSpPr txBox="1">
              <a:spLocks noChangeArrowheads="1"/>
            </p:cNvSpPr>
            <p:nvPr/>
          </p:nvSpPr>
          <p:spPr bwMode="auto">
            <a:xfrm>
              <a:off x="4069" y="2367"/>
              <a:ext cx="435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 i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7644" name="Text Box 86"/>
            <p:cNvSpPr txBox="1">
              <a:spLocks noChangeArrowheads="1"/>
            </p:cNvSpPr>
            <p:nvPr/>
          </p:nvSpPr>
          <p:spPr bwMode="auto">
            <a:xfrm>
              <a:off x="4112" y="2813"/>
              <a:ext cx="435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 i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7645" name="Line 87"/>
            <p:cNvSpPr>
              <a:spLocks noChangeShapeType="1"/>
            </p:cNvSpPr>
            <p:nvPr/>
          </p:nvSpPr>
          <p:spPr bwMode="auto">
            <a:xfrm>
              <a:off x="1020" y="1480"/>
              <a:ext cx="140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46" name="Line 88"/>
            <p:cNvSpPr>
              <a:spLocks noChangeShapeType="1"/>
            </p:cNvSpPr>
            <p:nvPr/>
          </p:nvSpPr>
          <p:spPr bwMode="auto">
            <a:xfrm>
              <a:off x="1020" y="1938"/>
              <a:ext cx="2903" cy="10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47" name="Line 89"/>
            <p:cNvSpPr>
              <a:spLocks noChangeShapeType="1"/>
            </p:cNvSpPr>
            <p:nvPr/>
          </p:nvSpPr>
          <p:spPr bwMode="auto">
            <a:xfrm>
              <a:off x="1020" y="1938"/>
              <a:ext cx="1905" cy="6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7589" name="Group 90"/>
          <p:cNvGrpSpPr>
            <a:grpSpLocks/>
          </p:cNvGrpSpPr>
          <p:nvPr/>
        </p:nvGrpSpPr>
        <p:grpSpPr bwMode="auto">
          <a:xfrm>
            <a:off x="6888164" y="836614"/>
            <a:ext cx="3024187" cy="2447925"/>
            <a:chOff x="471" y="709"/>
            <a:chExt cx="5035" cy="2601"/>
          </a:xfrm>
        </p:grpSpPr>
        <p:sp>
          <p:nvSpPr>
            <p:cNvPr id="87131" name="Oval 91"/>
            <p:cNvSpPr>
              <a:spLocks noChangeArrowheads="1"/>
            </p:cNvSpPr>
            <p:nvPr/>
          </p:nvSpPr>
          <p:spPr bwMode="auto">
            <a:xfrm>
              <a:off x="471" y="1207"/>
              <a:ext cx="1459" cy="189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597" name="Oval 92"/>
            <p:cNvSpPr>
              <a:spLocks noChangeArrowheads="1"/>
            </p:cNvSpPr>
            <p:nvPr/>
          </p:nvSpPr>
          <p:spPr bwMode="auto">
            <a:xfrm>
              <a:off x="3945" y="1186"/>
              <a:ext cx="1561" cy="2124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598" name="Oval 93"/>
            <p:cNvSpPr>
              <a:spLocks noChangeArrowheads="1"/>
            </p:cNvSpPr>
            <p:nvPr/>
          </p:nvSpPr>
          <p:spPr bwMode="auto">
            <a:xfrm>
              <a:off x="1125" y="1484"/>
              <a:ext cx="101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599" name="Oval 94"/>
            <p:cNvSpPr>
              <a:spLocks noChangeArrowheads="1"/>
            </p:cNvSpPr>
            <p:nvPr/>
          </p:nvSpPr>
          <p:spPr bwMode="auto">
            <a:xfrm>
              <a:off x="4650" y="1463"/>
              <a:ext cx="101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600" name="Line 95"/>
            <p:cNvSpPr>
              <a:spLocks noChangeShapeType="1"/>
            </p:cNvSpPr>
            <p:nvPr/>
          </p:nvSpPr>
          <p:spPr bwMode="auto">
            <a:xfrm>
              <a:off x="1181" y="1510"/>
              <a:ext cx="3513" cy="6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01" name="Line 96"/>
            <p:cNvSpPr>
              <a:spLocks noChangeShapeType="1"/>
            </p:cNvSpPr>
            <p:nvPr/>
          </p:nvSpPr>
          <p:spPr bwMode="auto">
            <a:xfrm>
              <a:off x="1231" y="1510"/>
              <a:ext cx="2239" cy="42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02" name="Text Box 97"/>
            <p:cNvSpPr txBox="1">
              <a:spLocks noChangeArrowheads="1"/>
            </p:cNvSpPr>
            <p:nvPr/>
          </p:nvSpPr>
          <p:spPr bwMode="auto">
            <a:xfrm>
              <a:off x="1039" y="749"/>
              <a:ext cx="611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/>
                <a:t>A</a:t>
              </a:r>
            </a:p>
          </p:txBody>
        </p:sp>
        <p:sp>
          <p:nvSpPr>
            <p:cNvPr id="67603" name="Text Box 98"/>
            <p:cNvSpPr txBox="1">
              <a:spLocks noChangeArrowheads="1"/>
            </p:cNvSpPr>
            <p:nvPr/>
          </p:nvSpPr>
          <p:spPr bwMode="auto">
            <a:xfrm>
              <a:off x="4478" y="709"/>
              <a:ext cx="605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/>
                <a:t>B</a:t>
              </a:r>
            </a:p>
          </p:txBody>
        </p:sp>
        <p:sp>
          <p:nvSpPr>
            <p:cNvPr id="67604" name="Text Box 99"/>
            <p:cNvSpPr txBox="1">
              <a:spLocks noChangeArrowheads="1"/>
            </p:cNvSpPr>
            <p:nvPr/>
          </p:nvSpPr>
          <p:spPr bwMode="auto">
            <a:xfrm>
              <a:off x="849" y="1325"/>
              <a:ext cx="577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 i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7605" name="Text Box 100"/>
            <p:cNvSpPr txBox="1">
              <a:spLocks noChangeArrowheads="1"/>
            </p:cNvSpPr>
            <p:nvPr/>
          </p:nvSpPr>
          <p:spPr bwMode="auto">
            <a:xfrm>
              <a:off x="4824" y="1325"/>
              <a:ext cx="588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 i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7606" name="Oval 101"/>
            <p:cNvSpPr>
              <a:spLocks noChangeArrowheads="1"/>
            </p:cNvSpPr>
            <p:nvPr/>
          </p:nvSpPr>
          <p:spPr bwMode="auto">
            <a:xfrm>
              <a:off x="4644" y="2795"/>
              <a:ext cx="101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607" name="Oval 102"/>
            <p:cNvSpPr>
              <a:spLocks noChangeArrowheads="1"/>
            </p:cNvSpPr>
            <p:nvPr/>
          </p:nvSpPr>
          <p:spPr bwMode="auto">
            <a:xfrm>
              <a:off x="4644" y="2115"/>
              <a:ext cx="101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608" name="Oval 103"/>
            <p:cNvSpPr>
              <a:spLocks noChangeArrowheads="1"/>
            </p:cNvSpPr>
            <p:nvPr/>
          </p:nvSpPr>
          <p:spPr bwMode="auto">
            <a:xfrm>
              <a:off x="1125" y="1900"/>
              <a:ext cx="101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609" name="Oval 104"/>
            <p:cNvSpPr>
              <a:spLocks noChangeArrowheads="1"/>
            </p:cNvSpPr>
            <p:nvPr/>
          </p:nvSpPr>
          <p:spPr bwMode="auto">
            <a:xfrm>
              <a:off x="1176" y="2315"/>
              <a:ext cx="101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610" name="Oval 105"/>
            <p:cNvSpPr>
              <a:spLocks noChangeArrowheads="1"/>
            </p:cNvSpPr>
            <p:nvPr/>
          </p:nvSpPr>
          <p:spPr bwMode="auto">
            <a:xfrm>
              <a:off x="1176" y="2731"/>
              <a:ext cx="101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611" name="Line 106"/>
            <p:cNvSpPr>
              <a:spLocks noChangeShapeType="1"/>
            </p:cNvSpPr>
            <p:nvPr/>
          </p:nvSpPr>
          <p:spPr bwMode="auto">
            <a:xfrm flipV="1">
              <a:off x="1202" y="1525"/>
              <a:ext cx="3524" cy="4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12" name="Line 107"/>
            <p:cNvSpPr>
              <a:spLocks noChangeShapeType="1"/>
            </p:cNvSpPr>
            <p:nvPr/>
          </p:nvSpPr>
          <p:spPr bwMode="auto">
            <a:xfrm>
              <a:off x="1202" y="2341"/>
              <a:ext cx="3492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13" name="Line 108"/>
            <p:cNvSpPr>
              <a:spLocks noChangeShapeType="1"/>
            </p:cNvSpPr>
            <p:nvPr/>
          </p:nvSpPr>
          <p:spPr bwMode="auto">
            <a:xfrm flipV="1">
              <a:off x="1231" y="2160"/>
              <a:ext cx="3463" cy="5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14" name="Line 109"/>
            <p:cNvSpPr>
              <a:spLocks noChangeShapeType="1"/>
            </p:cNvSpPr>
            <p:nvPr/>
          </p:nvSpPr>
          <p:spPr bwMode="auto">
            <a:xfrm flipV="1">
              <a:off x="1181" y="1648"/>
              <a:ext cx="2366" cy="2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15" name="Line 110"/>
            <p:cNvSpPr>
              <a:spLocks noChangeShapeType="1"/>
            </p:cNvSpPr>
            <p:nvPr/>
          </p:nvSpPr>
          <p:spPr bwMode="auto">
            <a:xfrm>
              <a:off x="1231" y="2340"/>
              <a:ext cx="1921" cy="2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16" name="Line 111"/>
            <p:cNvSpPr>
              <a:spLocks noChangeShapeType="1"/>
            </p:cNvSpPr>
            <p:nvPr/>
          </p:nvSpPr>
          <p:spPr bwMode="auto">
            <a:xfrm flipV="1">
              <a:off x="1247" y="2387"/>
              <a:ext cx="2165" cy="3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17" name="Text Box 112"/>
            <p:cNvSpPr txBox="1">
              <a:spLocks noChangeArrowheads="1"/>
            </p:cNvSpPr>
            <p:nvPr/>
          </p:nvSpPr>
          <p:spPr bwMode="auto">
            <a:xfrm>
              <a:off x="796" y="1787"/>
              <a:ext cx="587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 i="1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67618" name="Text Box 113"/>
            <p:cNvSpPr txBox="1">
              <a:spLocks noChangeArrowheads="1"/>
            </p:cNvSpPr>
            <p:nvPr/>
          </p:nvSpPr>
          <p:spPr bwMode="auto">
            <a:xfrm>
              <a:off x="788" y="2156"/>
              <a:ext cx="542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 i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67619" name="Text Box 114"/>
            <p:cNvSpPr txBox="1">
              <a:spLocks noChangeArrowheads="1"/>
            </p:cNvSpPr>
            <p:nvPr/>
          </p:nvSpPr>
          <p:spPr bwMode="auto">
            <a:xfrm>
              <a:off x="796" y="2571"/>
              <a:ext cx="587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 i="1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67620" name="Text Box 115"/>
            <p:cNvSpPr txBox="1">
              <a:spLocks noChangeArrowheads="1"/>
            </p:cNvSpPr>
            <p:nvPr/>
          </p:nvSpPr>
          <p:spPr bwMode="auto">
            <a:xfrm>
              <a:off x="4824" y="1696"/>
              <a:ext cx="431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 i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7621" name="Text Box 116"/>
            <p:cNvSpPr txBox="1">
              <a:spLocks noChangeArrowheads="1"/>
            </p:cNvSpPr>
            <p:nvPr/>
          </p:nvSpPr>
          <p:spPr bwMode="auto">
            <a:xfrm>
              <a:off x="4853" y="2340"/>
              <a:ext cx="584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 i="1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67590" name="Text Box 117"/>
          <p:cNvSpPr txBox="1">
            <a:spLocks noChangeArrowheads="1"/>
          </p:cNvSpPr>
          <p:nvPr/>
        </p:nvSpPr>
        <p:spPr bwMode="auto">
          <a:xfrm>
            <a:off x="2187576" y="322264"/>
            <a:ext cx="2727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Fungsi satu ke satu,</a:t>
            </a:r>
          </a:p>
          <a:p>
            <a:pPr eaLnBrk="1" hangingPunct="1"/>
            <a:r>
              <a:rPr lang="en-US" altLang="en-US"/>
              <a:t>bukan pada</a:t>
            </a:r>
          </a:p>
        </p:txBody>
      </p:sp>
      <p:sp>
        <p:nvSpPr>
          <p:cNvPr id="67591" name="Text Box 118"/>
          <p:cNvSpPr txBox="1">
            <a:spLocks noChangeArrowheads="1"/>
          </p:cNvSpPr>
          <p:nvPr/>
        </p:nvSpPr>
        <p:spPr bwMode="auto">
          <a:xfrm>
            <a:off x="2208214" y="3500439"/>
            <a:ext cx="3559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Bukan</a:t>
            </a:r>
            <a:r>
              <a:rPr lang="en-US" altLang="en-US" b="0"/>
              <a:t> </a:t>
            </a:r>
            <a:r>
              <a:rPr lang="en-US" altLang="en-US"/>
              <a:t>fungsi satu ke satu,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maupun pada</a:t>
            </a:r>
          </a:p>
        </p:txBody>
      </p:sp>
      <p:sp>
        <p:nvSpPr>
          <p:cNvPr id="67592" name="Text Box 119"/>
          <p:cNvSpPr txBox="1">
            <a:spLocks noChangeArrowheads="1"/>
          </p:cNvSpPr>
          <p:nvPr/>
        </p:nvSpPr>
        <p:spPr bwMode="auto">
          <a:xfrm>
            <a:off x="6743700" y="260351"/>
            <a:ext cx="25987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Fungsi pada,</a:t>
            </a:r>
          </a:p>
          <a:p>
            <a:pPr eaLnBrk="1" hangingPunct="1"/>
            <a:r>
              <a:rPr lang="en-US" altLang="en-US"/>
              <a:t>bukan satu ke satu</a:t>
            </a:r>
          </a:p>
        </p:txBody>
      </p:sp>
      <p:sp>
        <p:nvSpPr>
          <p:cNvPr id="67593" name="Text Box 121"/>
          <p:cNvSpPr txBox="1">
            <a:spLocks noChangeArrowheads="1"/>
          </p:cNvSpPr>
          <p:nvPr/>
        </p:nvSpPr>
        <p:spPr bwMode="auto">
          <a:xfrm>
            <a:off x="7464425" y="3573464"/>
            <a:ext cx="185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Bukan</a:t>
            </a:r>
            <a:r>
              <a:rPr lang="en-US" altLang="en-US" b="0"/>
              <a:t> </a:t>
            </a:r>
            <a:r>
              <a:rPr lang="en-US" altLang="en-US"/>
              <a:t>fungsi</a:t>
            </a:r>
          </a:p>
        </p:txBody>
      </p:sp>
      <p:sp>
        <p:nvSpPr>
          <p:cNvPr id="67594" name="Text Box 122"/>
          <p:cNvSpPr txBox="1">
            <a:spLocks noChangeArrowheads="1"/>
          </p:cNvSpPr>
          <p:nvPr/>
        </p:nvSpPr>
        <p:spPr bwMode="auto">
          <a:xfrm>
            <a:off x="5375275" y="64008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FF"/>
                </a:solidFill>
              </a:rPr>
              <a:t>Gambar  3.8</a:t>
            </a:r>
          </a:p>
        </p:txBody>
      </p:sp>
      <p:sp>
        <p:nvSpPr>
          <p:cNvPr id="67595" name="Text Box 124"/>
          <p:cNvSpPr txBox="1">
            <a:spLocks noChangeArrowheads="1"/>
          </p:cNvSpPr>
          <p:nvPr/>
        </p:nvSpPr>
        <p:spPr bwMode="auto">
          <a:xfrm>
            <a:off x="8183563" y="4437064"/>
            <a:ext cx="773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b="0"/>
              <a:t>relasi</a:t>
            </a:r>
          </a:p>
        </p:txBody>
      </p:sp>
    </p:spTree>
    <p:extLst>
      <p:ext uri="{BB962C8B-B14F-4D97-AF65-F5344CB8AC3E}">
        <p14:creationId xmlns:p14="http://schemas.microsoft.com/office/powerpoint/2010/main" val="245465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3000376" y="2565401"/>
            <a:ext cx="2016125" cy="2879725"/>
          </a:xfrm>
          <a:prstGeom prst="ellipse">
            <a:avLst/>
          </a:prstGeom>
          <a:gradFill rotWithShape="1">
            <a:gsLst>
              <a:gs pos="0">
                <a:srgbClr val="66FF33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en-US" altLang="en-US" sz="2400" b="0"/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7175501" y="2565401"/>
            <a:ext cx="2016125" cy="2879725"/>
          </a:xfrm>
          <a:prstGeom prst="ellipse">
            <a:avLst/>
          </a:prstGeom>
          <a:gradFill rotWithShape="1">
            <a:gsLst>
              <a:gs pos="0">
                <a:srgbClr val="FFCCFF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en-US" altLang="en-US" sz="2400" b="0"/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8112126" y="3573463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3937001" y="3573463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25608" name="AutoShape 8"/>
          <p:cNvCxnSpPr>
            <a:cxnSpLocks noChangeShapeType="1"/>
            <a:stCxn id="25607" idx="0"/>
            <a:endCxn id="25606" idx="0"/>
          </p:cNvCxnSpPr>
          <p:nvPr/>
        </p:nvCxnSpPr>
        <p:spPr bwMode="auto">
          <a:xfrm rot="5400000" flipV="1">
            <a:off x="6095208" y="1486695"/>
            <a:ext cx="1587" cy="4175125"/>
          </a:xfrm>
          <a:prstGeom prst="curvedConnector3">
            <a:avLst>
              <a:gd name="adj1" fmla="val -5490001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9" name="AutoShape 9"/>
          <p:cNvCxnSpPr>
            <a:cxnSpLocks noChangeShapeType="1"/>
          </p:cNvCxnSpPr>
          <p:nvPr/>
        </p:nvCxnSpPr>
        <p:spPr bwMode="auto">
          <a:xfrm rot="5400000">
            <a:off x="6095208" y="1629570"/>
            <a:ext cx="1587" cy="4175125"/>
          </a:xfrm>
          <a:prstGeom prst="curvedConnector3">
            <a:avLst>
              <a:gd name="adj1" fmla="val 5450001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5602" name="Object 10"/>
          <p:cNvGraphicFramePr>
            <a:graphicFrameLocks noChangeAspect="1"/>
          </p:cNvGraphicFramePr>
          <p:nvPr/>
        </p:nvGraphicFramePr>
        <p:xfrm>
          <a:off x="5735639" y="2060575"/>
          <a:ext cx="8651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330120" imgH="215640" progId="Equation.3">
                  <p:embed/>
                </p:oleObj>
              </mc:Choice>
              <mc:Fallback>
                <p:oleObj name="Equation" r:id="rId3" imgW="330120" imgH="215640" progId="Equation.3">
                  <p:embed/>
                  <p:pic>
                    <p:nvPicPr>
                      <p:cNvPr id="256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9" y="2060575"/>
                        <a:ext cx="86518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11"/>
          <p:cNvGraphicFramePr>
            <a:graphicFrameLocks noChangeAspect="1"/>
          </p:cNvGraphicFramePr>
          <p:nvPr/>
        </p:nvGraphicFramePr>
        <p:xfrm>
          <a:off x="5591175" y="4652964"/>
          <a:ext cx="1131888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431640" imgH="228600" progId="Equation.3">
                  <p:embed/>
                </p:oleObj>
              </mc:Choice>
              <mc:Fallback>
                <p:oleObj name="Equation" r:id="rId5" imgW="431640" imgH="228600" progId="Equation.3">
                  <p:embed/>
                  <p:pic>
                    <p:nvPicPr>
                      <p:cNvPr id="256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4652964"/>
                        <a:ext cx="1131888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Text Box 13"/>
          <p:cNvSpPr txBox="1">
            <a:spLocks noChangeArrowheads="1"/>
          </p:cNvSpPr>
          <p:nvPr/>
        </p:nvSpPr>
        <p:spPr bwMode="auto">
          <a:xfrm>
            <a:off x="3503614" y="3357563"/>
            <a:ext cx="344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/>
              <a:t>a</a:t>
            </a:r>
          </a:p>
        </p:txBody>
      </p:sp>
      <p:sp>
        <p:nvSpPr>
          <p:cNvPr id="25611" name="Text Box 15"/>
          <p:cNvSpPr txBox="1">
            <a:spLocks noChangeArrowheads="1"/>
          </p:cNvSpPr>
          <p:nvPr/>
        </p:nvSpPr>
        <p:spPr bwMode="auto">
          <a:xfrm>
            <a:off x="8328026" y="3357563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/>
              <a:t>b</a:t>
            </a:r>
          </a:p>
        </p:txBody>
      </p:sp>
      <p:sp>
        <p:nvSpPr>
          <p:cNvPr id="25612" name="Rectangle 16"/>
          <p:cNvSpPr>
            <a:spLocks noChangeArrowheads="1"/>
          </p:cNvSpPr>
          <p:nvPr/>
        </p:nvSpPr>
        <p:spPr bwMode="auto">
          <a:xfrm>
            <a:off x="2133601" y="620714"/>
            <a:ext cx="4754563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4400" b="0">
                <a:solidFill>
                  <a:schemeClr val="tx2"/>
                </a:solidFill>
              </a:rPr>
              <a:t>13. Fungsi Inversi</a:t>
            </a:r>
          </a:p>
        </p:txBody>
      </p:sp>
      <p:sp>
        <p:nvSpPr>
          <p:cNvPr id="25613" name="Text Box 17"/>
          <p:cNvSpPr txBox="1">
            <a:spLocks noChangeArrowheads="1"/>
          </p:cNvSpPr>
          <p:nvPr/>
        </p:nvSpPr>
        <p:spPr bwMode="auto">
          <a:xfrm>
            <a:off x="5016500" y="5661025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/>
              <a:t>Gambar  3.9</a:t>
            </a:r>
          </a:p>
        </p:txBody>
      </p:sp>
    </p:spTree>
    <p:extLst>
      <p:ext uri="{BB962C8B-B14F-4D97-AF65-F5344CB8AC3E}">
        <p14:creationId xmlns:p14="http://schemas.microsoft.com/office/powerpoint/2010/main" val="207000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4"/>
          <p:cNvSpPr txBox="1">
            <a:spLocks noChangeArrowheads="1"/>
          </p:cNvSpPr>
          <p:nvPr/>
        </p:nvSpPr>
        <p:spPr bwMode="auto">
          <a:xfrm>
            <a:off x="1919289" y="1700213"/>
            <a:ext cx="862043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/>
              <a:t>Jika f adalah fungsi berkoresponden satu-ke-satu dari A ke B, </a:t>
            </a:r>
          </a:p>
          <a:p>
            <a:pPr eaLnBrk="1" hangingPunct="1"/>
            <a:r>
              <a:rPr lang="en-US" altLang="en-US" sz="2400" b="0"/>
              <a:t>maka kita dapat menemukan </a:t>
            </a:r>
            <a:r>
              <a:rPr lang="en-US" altLang="en-US" sz="2400" b="0">
                <a:solidFill>
                  <a:srgbClr val="FF0000"/>
                </a:solidFill>
              </a:rPr>
              <a:t>balikan</a:t>
            </a:r>
            <a:r>
              <a:rPr lang="en-US" altLang="en-US" sz="2400" b="0"/>
              <a:t> atau </a:t>
            </a:r>
            <a:r>
              <a:rPr lang="en-US" altLang="en-US" sz="2400" b="0">
                <a:solidFill>
                  <a:srgbClr val="FF0000"/>
                </a:solidFill>
              </a:rPr>
              <a:t>inversi</a:t>
            </a:r>
            <a:r>
              <a:rPr lang="en-US" altLang="en-US" sz="2400" b="0"/>
              <a:t> (</a:t>
            </a:r>
            <a:r>
              <a:rPr lang="en-US" altLang="en-US" sz="2400" b="0" i="1"/>
              <a:t>invers</a:t>
            </a:r>
            <a:r>
              <a:rPr lang="en-US" altLang="en-US" sz="2400" b="0"/>
              <a:t>) </a:t>
            </a:r>
          </a:p>
          <a:p>
            <a:pPr eaLnBrk="1" hangingPunct="1"/>
            <a:r>
              <a:rPr lang="en-US" altLang="en-US" sz="2400" b="0"/>
              <a:t>dari fungsi f.</a:t>
            </a:r>
          </a:p>
          <a:p>
            <a:pPr eaLnBrk="1" hangingPunct="1"/>
            <a:r>
              <a:rPr lang="en-US" altLang="en-US" sz="2400" b="0">
                <a:solidFill>
                  <a:srgbClr val="0000FF"/>
                </a:solidFill>
              </a:rPr>
              <a:t>Fungsi inversi</a:t>
            </a:r>
            <a:r>
              <a:rPr lang="en-US" altLang="en-US" sz="2400" b="0"/>
              <a:t> dari f dilambangkan dengan </a:t>
            </a:r>
            <a:r>
              <a:rPr lang="en-US" altLang="en-US" sz="2400">
                <a:solidFill>
                  <a:srgbClr val="0000FF"/>
                </a:solidFill>
              </a:rPr>
              <a:t>f </a:t>
            </a:r>
            <a:r>
              <a:rPr lang="en-US" altLang="en-US" sz="2400" baseline="30000">
                <a:solidFill>
                  <a:srgbClr val="0000FF"/>
                </a:solidFill>
              </a:rPr>
              <a:t>-1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68611" name="Rectangle 5"/>
          <p:cNvSpPr>
            <a:spLocks noChangeArrowheads="1"/>
          </p:cNvSpPr>
          <p:nvPr/>
        </p:nvSpPr>
        <p:spPr bwMode="auto">
          <a:xfrm>
            <a:off x="1992314" y="3429000"/>
            <a:ext cx="204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id-ID" altLang="en-US" sz="2400">
                <a:solidFill>
                  <a:srgbClr val="009900"/>
                </a:solidFill>
              </a:rPr>
              <a:t>Contoh</a:t>
            </a:r>
            <a:r>
              <a:rPr lang="en-US" altLang="en-US" sz="2400">
                <a:solidFill>
                  <a:srgbClr val="009900"/>
                </a:solidFill>
              </a:rPr>
              <a:t> 3.49</a:t>
            </a:r>
          </a:p>
        </p:txBody>
      </p:sp>
      <p:sp>
        <p:nvSpPr>
          <p:cNvPr id="68612" name="Text Box 6"/>
          <p:cNvSpPr txBox="1">
            <a:spLocks noChangeArrowheads="1"/>
          </p:cNvSpPr>
          <p:nvPr/>
        </p:nvSpPr>
        <p:spPr bwMode="auto">
          <a:xfrm>
            <a:off x="2135188" y="4076701"/>
            <a:ext cx="78930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b="0"/>
              <a:t>Relasi </a:t>
            </a:r>
            <a:r>
              <a:rPr lang="en-US" altLang="en-US" b="0">
                <a:solidFill>
                  <a:srgbClr val="0000FF"/>
                </a:solidFill>
              </a:rPr>
              <a:t>f = {(1,u),(2,v),(3,w)}</a:t>
            </a:r>
            <a:r>
              <a:rPr lang="en-US" altLang="en-US" b="0"/>
              <a:t> dari A = {1,2,3} ke B = {u,v,w} adalah</a:t>
            </a:r>
          </a:p>
          <a:p>
            <a:pPr eaLnBrk="1" hangingPunct="1"/>
            <a:r>
              <a:rPr lang="en-US" altLang="en-US" b="0">
                <a:solidFill>
                  <a:srgbClr val="0000FF"/>
                </a:solidFill>
              </a:rPr>
              <a:t>fungsi</a:t>
            </a:r>
            <a:r>
              <a:rPr lang="en-US" altLang="en-US" b="0"/>
              <a:t> yang berkoresponden satu-ke-satu.</a:t>
            </a:r>
          </a:p>
          <a:p>
            <a:pPr eaLnBrk="1" hangingPunct="1"/>
            <a:r>
              <a:rPr lang="en-US" altLang="en-US" b="0"/>
              <a:t>Inversi fungsi f adalah f </a:t>
            </a:r>
            <a:r>
              <a:rPr lang="en-US" altLang="en-US" b="0" baseline="30000"/>
              <a:t>-1</a:t>
            </a:r>
            <a:r>
              <a:rPr lang="en-US" altLang="en-US" b="0"/>
              <a:t> = </a:t>
            </a:r>
            <a:r>
              <a:rPr lang="en-US" altLang="en-US" b="0">
                <a:solidFill>
                  <a:srgbClr val="0000FF"/>
                </a:solidFill>
              </a:rPr>
              <a:t>{(u,1),(v,2),(w,3)}</a:t>
            </a:r>
            <a:r>
              <a:rPr lang="en-US" altLang="en-US" b="0"/>
              <a:t>.</a:t>
            </a:r>
          </a:p>
          <a:p>
            <a:pPr eaLnBrk="1" hangingPunct="1"/>
            <a:r>
              <a:rPr lang="en-US" altLang="en-US" b="0"/>
              <a:t>Jadi f adalah fungsi </a:t>
            </a:r>
            <a:r>
              <a:rPr lang="en-US" altLang="en-US" b="0" i="1"/>
              <a:t>invertible </a:t>
            </a:r>
            <a:r>
              <a:rPr lang="en-US" altLang="en-US" b="0"/>
              <a:t>(dapat dibalikkan)</a:t>
            </a:r>
            <a:r>
              <a:rPr lang="en-US" altLang="en-US" b="0" i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75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2" name="Rectangle 13"/>
          <p:cNvSpPr>
            <a:spLocks noChangeArrowheads="1"/>
          </p:cNvSpPr>
          <p:nvPr/>
        </p:nvSpPr>
        <p:spPr bwMode="auto">
          <a:xfrm>
            <a:off x="2135189" y="404813"/>
            <a:ext cx="554672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4400" b="0">
                <a:solidFill>
                  <a:schemeClr val="tx2"/>
                </a:solidFill>
              </a:rPr>
              <a:t>14. Komposisi Fungsi </a:t>
            </a:r>
          </a:p>
        </p:txBody>
      </p:sp>
      <p:grpSp>
        <p:nvGrpSpPr>
          <p:cNvPr id="26633" name="Group 28"/>
          <p:cNvGrpSpPr>
            <a:grpSpLocks/>
          </p:cNvGrpSpPr>
          <p:nvPr/>
        </p:nvGrpSpPr>
        <p:grpSpPr bwMode="auto">
          <a:xfrm>
            <a:off x="2135188" y="1484314"/>
            <a:ext cx="7632700" cy="4681537"/>
            <a:chOff x="385" y="935"/>
            <a:chExt cx="4808" cy="2949"/>
          </a:xfrm>
        </p:grpSpPr>
        <p:sp>
          <p:nvSpPr>
            <p:cNvPr id="26635" name="Oval 2"/>
            <p:cNvSpPr>
              <a:spLocks noChangeArrowheads="1"/>
            </p:cNvSpPr>
            <p:nvPr/>
          </p:nvSpPr>
          <p:spPr bwMode="auto">
            <a:xfrm>
              <a:off x="385" y="2070"/>
              <a:ext cx="1270" cy="1814"/>
            </a:xfrm>
            <a:prstGeom prst="ellipse">
              <a:avLst/>
            </a:prstGeom>
            <a:gradFill rotWithShape="1">
              <a:gsLst>
                <a:gs pos="0">
                  <a:srgbClr val="66FF33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2400" b="0"/>
            </a:p>
          </p:txBody>
        </p:sp>
        <p:sp>
          <p:nvSpPr>
            <p:cNvPr id="26636" name="Oval 3"/>
            <p:cNvSpPr>
              <a:spLocks noChangeArrowheads="1"/>
            </p:cNvSpPr>
            <p:nvPr/>
          </p:nvSpPr>
          <p:spPr bwMode="auto">
            <a:xfrm>
              <a:off x="2154" y="2070"/>
              <a:ext cx="1270" cy="1814"/>
            </a:xfrm>
            <a:prstGeom prst="ellipse">
              <a:avLst/>
            </a:prstGeom>
            <a:gradFill rotWithShape="1">
              <a:gsLst>
                <a:gs pos="0">
                  <a:srgbClr val="FF00FF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2400" b="0"/>
            </a:p>
          </p:txBody>
        </p:sp>
        <p:sp>
          <p:nvSpPr>
            <p:cNvPr id="26637" name="Oval 4"/>
            <p:cNvSpPr>
              <a:spLocks noChangeArrowheads="1"/>
            </p:cNvSpPr>
            <p:nvPr/>
          </p:nvSpPr>
          <p:spPr bwMode="auto">
            <a:xfrm>
              <a:off x="2744" y="2659"/>
              <a:ext cx="90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38" name="Oval 5"/>
            <p:cNvSpPr>
              <a:spLocks noChangeArrowheads="1"/>
            </p:cNvSpPr>
            <p:nvPr/>
          </p:nvSpPr>
          <p:spPr bwMode="auto">
            <a:xfrm>
              <a:off x="975" y="2659"/>
              <a:ext cx="90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6639" name="AutoShape 6"/>
            <p:cNvCxnSpPr>
              <a:cxnSpLocks noChangeShapeType="1"/>
              <a:stCxn id="26638" idx="0"/>
              <a:endCxn id="26637" idx="0"/>
            </p:cNvCxnSpPr>
            <p:nvPr/>
          </p:nvCxnSpPr>
          <p:spPr bwMode="auto">
            <a:xfrm rot="5400000" flipV="1">
              <a:off x="1904" y="1775"/>
              <a:ext cx="1" cy="1769"/>
            </a:xfrm>
            <a:prstGeom prst="curvedConnector3">
              <a:avLst>
                <a:gd name="adj1" fmla="val -39000014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26626" name="Object 8"/>
            <p:cNvGraphicFramePr>
              <a:graphicFrameLocks noChangeAspect="1"/>
            </p:cNvGraphicFramePr>
            <p:nvPr/>
          </p:nvGraphicFramePr>
          <p:xfrm>
            <a:off x="2377" y="935"/>
            <a:ext cx="1006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3" imgW="609480" imgH="215640" progId="Equation.3">
                    <p:embed/>
                  </p:oleObj>
                </mc:Choice>
                <mc:Fallback>
                  <p:oleObj name="Equation" r:id="rId3" imgW="609480" imgH="215640" progId="Equation.3">
                    <p:embed/>
                    <p:pic>
                      <p:nvPicPr>
                        <p:cNvPr id="2662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7" y="935"/>
                          <a:ext cx="1006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0" name="Text Box 10"/>
            <p:cNvSpPr txBox="1">
              <a:spLocks noChangeArrowheads="1"/>
            </p:cNvSpPr>
            <p:nvPr/>
          </p:nvSpPr>
          <p:spPr bwMode="auto">
            <a:xfrm>
              <a:off x="884" y="1706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/>
                <a:t>A</a:t>
              </a:r>
            </a:p>
          </p:txBody>
        </p:sp>
        <p:sp>
          <p:nvSpPr>
            <p:cNvPr id="26641" name="Oval 14"/>
            <p:cNvSpPr>
              <a:spLocks noChangeArrowheads="1"/>
            </p:cNvSpPr>
            <p:nvPr/>
          </p:nvSpPr>
          <p:spPr bwMode="auto">
            <a:xfrm>
              <a:off x="3923" y="2069"/>
              <a:ext cx="1270" cy="1814"/>
            </a:xfrm>
            <a:prstGeom prst="ellipse">
              <a:avLst/>
            </a:prstGeom>
            <a:gradFill rotWithShape="1">
              <a:gsLst>
                <a:gs pos="0">
                  <a:srgbClr val="FFCCFF"/>
                </a:gs>
                <a:gs pos="100000">
                  <a:srgbClr val="66FF33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2400" b="0"/>
            </a:p>
          </p:txBody>
        </p:sp>
        <p:cxnSp>
          <p:nvCxnSpPr>
            <p:cNvPr id="26642" name="AutoShape 15"/>
            <p:cNvCxnSpPr>
              <a:cxnSpLocks noChangeShapeType="1"/>
            </p:cNvCxnSpPr>
            <p:nvPr/>
          </p:nvCxnSpPr>
          <p:spPr bwMode="auto">
            <a:xfrm rot="5400000" flipV="1">
              <a:off x="3719" y="1774"/>
              <a:ext cx="1" cy="1769"/>
            </a:xfrm>
            <a:prstGeom prst="curvedConnector3">
              <a:avLst>
                <a:gd name="adj1" fmla="val -39000014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43" name="Oval 16"/>
            <p:cNvSpPr>
              <a:spLocks noChangeArrowheads="1"/>
            </p:cNvSpPr>
            <p:nvPr/>
          </p:nvSpPr>
          <p:spPr bwMode="auto">
            <a:xfrm>
              <a:off x="4558" y="2659"/>
              <a:ext cx="90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6644" name="AutoShape 17"/>
            <p:cNvCxnSpPr>
              <a:cxnSpLocks noChangeShapeType="1"/>
              <a:stCxn id="26638" idx="1"/>
              <a:endCxn id="26643" idx="7"/>
            </p:cNvCxnSpPr>
            <p:nvPr/>
          </p:nvCxnSpPr>
          <p:spPr bwMode="auto">
            <a:xfrm rot="5400000" flipV="1">
              <a:off x="2811" y="849"/>
              <a:ext cx="1" cy="3647"/>
            </a:xfrm>
            <a:prstGeom prst="curvedConnector3">
              <a:avLst>
                <a:gd name="adj1" fmla="val -135200065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26627" name="Object 20"/>
            <p:cNvGraphicFramePr>
              <a:graphicFrameLocks noChangeAspect="1"/>
            </p:cNvGraphicFramePr>
            <p:nvPr/>
          </p:nvGraphicFramePr>
          <p:xfrm>
            <a:off x="4186" y="2750"/>
            <a:ext cx="838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5" imgW="507960" imgH="215640" progId="Equation.3">
                    <p:embed/>
                  </p:oleObj>
                </mc:Choice>
                <mc:Fallback>
                  <p:oleObj name="Equation" r:id="rId5" imgW="507960" imgH="215640" progId="Equation.3">
                    <p:embed/>
                    <p:pic>
                      <p:nvPicPr>
                        <p:cNvPr id="26627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6" y="2750"/>
                          <a:ext cx="838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8" name="Object 22"/>
            <p:cNvGraphicFramePr>
              <a:graphicFrameLocks noChangeAspect="1"/>
            </p:cNvGraphicFramePr>
            <p:nvPr/>
          </p:nvGraphicFramePr>
          <p:xfrm>
            <a:off x="2527" y="2750"/>
            <a:ext cx="52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7" imgW="317160" imgH="215640" progId="Equation.3">
                    <p:embed/>
                  </p:oleObj>
                </mc:Choice>
                <mc:Fallback>
                  <p:oleObj name="Equation" r:id="rId7" imgW="317160" imgH="215640" progId="Equation.3">
                    <p:embed/>
                    <p:pic>
                      <p:nvPicPr>
                        <p:cNvPr id="2662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7" y="2750"/>
                          <a:ext cx="524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" name="Object 23"/>
            <p:cNvGraphicFramePr>
              <a:graphicFrameLocks noChangeAspect="1"/>
            </p:cNvGraphicFramePr>
            <p:nvPr/>
          </p:nvGraphicFramePr>
          <p:xfrm>
            <a:off x="1655" y="1888"/>
            <a:ext cx="52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Microsoft Equation 3.0" r:id="rId9" imgW="317160" imgH="215640" progId="Equation.3">
                    <p:embed/>
                  </p:oleObj>
                </mc:Choice>
                <mc:Fallback>
                  <p:oleObj name="Microsoft Equation 3.0" r:id="rId9" imgW="317160" imgH="215640" progId="Equation.3">
                    <p:embed/>
                    <p:pic>
                      <p:nvPicPr>
                        <p:cNvPr id="26629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888"/>
                          <a:ext cx="524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0" name="Object 24"/>
            <p:cNvGraphicFramePr>
              <a:graphicFrameLocks noChangeAspect="1"/>
            </p:cNvGraphicFramePr>
            <p:nvPr/>
          </p:nvGraphicFramePr>
          <p:xfrm>
            <a:off x="3288" y="1888"/>
            <a:ext cx="838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Equation" r:id="rId11" imgW="507960" imgH="215640" progId="Equation.3">
                    <p:embed/>
                  </p:oleObj>
                </mc:Choice>
                <mc:Fallback>
                  <p:oleObj name="Equation" r:id="rId11" imgW="507960" imgH="215640" progId="Equation.3">
                    <p:embed/>
                    <p:pic>
                      <p:nvPicPr>
                        <p:cNvPr id="2663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1888"/>
                          <a:ext cx="838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5" name="Text Box 25"/>
            <p:cNvSpPr txBox="1">
              <a:spLocks noChangeArrowheads="1"/>
            </p:cNvSpPr>
            <p:nvPr/>
          </p:nvSpPr>
          <p:spPr bwMode="auto">
            <a:xfrm>
              <a:off x="2653" y="1706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/>
                <a:t>B</a:t>
              </a:r>
            </a:p>
          </p:txBody>
        </p:sp>
        <p:sp>
          <p:nvSpPr>
            <p:cNvPr id="26646" name="Text Box 26"/>
            <p:cNvSpPr txBox="1">
              <a:spLocks noChangeArrowheads="1"/>
            </p:cNvSpPr>
            <p:nvPr/>
          </p:nvSpPr>
          <p:spPr bwMode="auto">
            <a:xfrm>
              <a:off x="4468" y="1706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/>
                <a:t>C</a:t>
              </a:r>
            </a:p>
          </p:txBody>
        </p:sp>
      </p:grpSp>
      <p:sp>
        <p:nvSpPr>
          <p:cNvPr id="26634" name="Text Box 27"/>
          <p:cNvSpPr txBox="1">
            <a:spLocks noChangeArrowheads="1"/>
          </p:cNvSpPr>
          <p:nvPr/>
        </p:nvSpPr>
        <p:spPr bwMode="auto">
          <a:xfrm>
            <a:off x="3503614" y="6237288"/>
            <a:ext cx="2244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/>
              <a:t>Gambar  3.10</a:t>
            </a:r>
          </a:p>
        </p:txBody>
      </p:sp>
    </p:spTree>
    <p:extLst>
      <p:ext uri="{BB962C8B-B14F-4D97-AF65-F5344CB8AC3E}">
        <p14:creationId xmlns:p14="http://schemas.microsoft.com/office/powerpoint/2010/main" val="2375290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1919289" y="5084763"/>
            <a:ext cx="204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id-ID" altLang="en-US" sz="2400">
                <a:solidFill>
                  <a:srgbClr val="009900"/>
                </a:solidFill>
              </a:rPr>
              <a:t>Contoh</a:t>
            </a:r>
            <a:r>
              <a:rPr lang="en-US" altLang="en-US" sz="2400">
                <a:solidFill>
                  <a:srgbClr val="009900"/>
                </a:solidFill>
              </a:rPr>
              <a:t> 3.52</a:t>
            </a:r>
          </a:p>
        </p:txBody>
      </p:sp>
      <p:sp>
        <p:nvSpPr>
          <p:cNvPr id="27656" name="Text Box 5"/>
          <p:cNvSpPr txBox="1">
            <a:spLocks noChangeArrowheads="1"/>
          </p:cNvSpPr>
          <p:nvPr/>
        </p:nvSpPr>
        <p:spPr bwMode="auto">
          <a:xfrm>
            <a:off x="1992314" y="333376"/>
            <a:ext cx="8193087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b="0"/>
              <a:t>Diberikan fungsi </a:t>
            </a:r>
            <a:r>
              <a:rPr lang="en-US" altLang="en-US" b="0">
                <a:solidFill>
                  <a:srgbClr val="0000FF"/>
                </a:solidFill>
              </a:rPr>
              <a:t>g = {(1,u),(2,v),(3,w)}</a:t>
            </a:r>
            <a:r>
              <a:rPr lang="en-US" altLang="en-US" b="0"/>
              <a:t> yang memetakan  A = {1,2,3} </a:t>
            </a:r>
          </a:p>
          <a:p>
            <a:pPr eaLnBrk="1" hangingPunct="1"/>
            <a:r>
              <a:rPr lang="en-US" altLang="en-US" b="0"/>
              <a:t>ke B = {u,v,w} dan fungsi </a:t>
            </a:r>
            <a:r>
              <a:rPr lang="en-US" altLang="en-US" b="0">
                <a:solidFill>
                  <a:srgbClr val="0000FF"/>
                </a:solidFill>
              </a:rPr>
              <a:t>f = {(u,y),(v,x),(w,z)}</a:t>
            </a:r>
            <a:r>
              <a:rPr lang="en-US" altLang="en-US" b="0"/>
              <a:t> yang menyatakan </a:t>
            </a:r>
          </a:p>
          <a:p>
            <a:pPr eaLnBrk="1" hangingPunct="1"/>
            <a:r>
              <a:rPr lang="en-US" altLang="en-US" b="0"/>
              <a:t>B = {u,v,w} ke C = {y,x,z} .</a:t>
            </a:r>
          </a:p>
          <a:p>
            <a:pPr eaLnBrk="1" hangingPunct="1"/>
            <a:r>
              <a:rPr lang="en-US" altLang="en-US" b="0"/>
              <a:t>Fungsi komposisi dari A ke C adalah</a:t>
            </a:r>
          </a:p>
          <a:p>
            <a:pPr eaLnBrk="1" hangingPunct="1"/>
            <a:endParaRPr lang="en-US" altLang="en-US" b="0"/>
          </a:p>
          <a:p>
            <a:pPr eaLnBrk="1" hangingPunct="1"/>
            <a:r>
              <a:rPr lang="en-US" altLang="en-US" b="0"/>
              <a:t>	f o g = </a:t>
            </a:r>
            <a:r>
              <a:rPr lang="en-US" altLang="en-US" b="0">
                <a:solidFill>
                  <a:srgbClr val="0000FF"/>
                </a:solidFill>
              </a:rPr>
              <a:t>{(1,y),(2,x),(3,z)}</a:t>
            </a:r>
            <a:r>
              <a:rPr lang="en-US" altLang="en-US" b="0"/>
              <a:t> </a:t>
            </a:r>
          </a:p>
        </p:txBody>
      </p:sp>
      <p:grpSp>
        <p:nvGrpSpPr>
          <p:cNvPr id="27657" name="Group 6"/>
          <p:cNvGrpSpPr>
            <a:grpSpLocks/>
          </p:cNvGrpSpPr>
          <p:nvPr/>
        </p:nvGrpSpPr>
        <p:grpSpPr bwMode="auto">
          <a:xfrm>
            <a:off x="4295776" y="1557338"/>
            <a:ext cx="5832475" cy="4464050"/>
            <a:chOff x="385" y="935"/>
            <a:chExt cx="4808" cy="2949"/>
          </a:xfrm>
        </p:grpSpPr>
        <p:sp>
          <p:nvSpPr>
            <p:cNvPr id="27667" name="Oval 7"/>
            <p:cNvSpPr>
              <a:spLocks noChangeArrowheads="1"/>
            </p:cNvSpPr>
            <p:nvPr/>
          </p:nvSpPr>
          <p:spPr bwMode="auto">
            <a:xfrm>
              <a:off x="385" y="2070"/>
              <a:ext cx="1270" cy="1814"/>
            </a:xfrm>
            <a:prstGeom prst="ellipse">
              <a:avLst/>
            </a:prstGeom>
            <a:gradFill rotWithShape="1">
              <a:gsLst>
                <a:gs pos="0">
                  <a:srgbClr val="66FF33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2400" b="0"/>
            </a:p>
          </p:txBody>
        </p:sp>
        <p:sp>
          <p:nvSpPr>
            <p:cNvPr id="27668" name="Oval 8"/>
            <p:cNvSpPr>
              <a:spLocks noChangeArrowheads="1"/>
            </p:cNvSpPr>
            <p:nvPr/>
          </p:nvSpPr>
          <p:spPr bwMode="auto">
            <a:xfrm>
              <a:off x="2154" y="2070"/>
              <a:ext cx="1270" cy="1814"/>
            </a:xfrm>
            <a:prstGeom prst="ellipse">
              <a:avLst/>
            </a:prstGeom>
            <a:gradFill rotWithShape="1">
              <a:gsLst>
                <a:gs pos="0">
                  <a:srgbClr val="FF00FF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2400" b="0"/>
            </a:p>
          </p:txBody>
        </p:sp>
        <p:sp>
          <p:nvSpPr>
            <p:cNvPr id="27669" name="Oval 9"/>
            <p:cNvSpPr>
              <a:spLocks noChangeArrowheads="1"/>
            </p:cNvSpPr>
            <p:nvPr/>
          </p:nvSpPr>
          <p:spPr bwMode="auto">
            <a:xfrm>
              <a:off x="2744" y="2659"/>
              <a:ext cx="90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70" name="Oval 10"/>
            <p:cNvSpPr>
              <a:spLocks noChangeArrowheads="1"/>
            </p:cNvSpPr>
            <p:nvPr/>
          </p:nvSpPr>
          <p:spPr bwMode="auto">
            <a:xfrm>
              <a:off x="975" y="2659"/>
              <a:ext cx="90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7671" name="AutoShape 11"/>
            <p:cNvCxnSpPr>
              <a:cxnSpLocks noChangeShapeType="1"/>
              <a:stCxn id="27670" idx="0"/>
              <a:endCxn id="27669" idx="0"/>
            </p:cNvCxnSpPr>
            <p:nvPr/>
          </p:nvCxnSpPr>
          <p:spPr bwMode="auto">
            <a:xfrm rot="5400000" flipV="1">
              <a:off x="1904" y="1775"/>
              <a:ext cx="1" cy="1769"/>
            </a:xfrm>
            <a:prstGeom prst="curvedConnector3">
              <a:avLst>
                <a:gd name="adj1" fmla="val -39000014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27650" name="Object 12"/>
            <p:cNvGraphicFramePr>
              <a:graphicFrameLocks noChangeAspect="1"/>
            </p:cNvGraphicFramePr>
            <p:nvPr/>
          </p:nvGraphicFramePr>
          <p:xfrm>
            <a:off x="2377" y="935"/>
            <a:ext cx="1006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tion" r:id="rId3" imgW="609480" imgH="215640" progId="Equation.3">
                    <p:embed/>
                  </p:oleObj>
                </mc:Choice>
                <mc:Fallback>
                  <p:oleObj name="Equation" r:id="rId3" imgW="609480" imgH="215640" progId="Equation.3">
                    <p:embed/>
                    <p:pic>
                      <p:nvPicPr>
                        <p:cNvPr id="2765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7" y="935"/>
                          <a:ext cx="1006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2" name="Text Box 13"/>
            <p:cNvSpPr txBox="1">
              <a:spLocks noChangeArrowheads="1"/>
            </p:cNvSpPr>
            <p:nvPr/>
          </p:nvSpPr>
          <p:spPr bwMode="auto">
            <a:xfrm>
              <a:off x="884" y="1706"/>
              <a:ext cx="304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/>
                <a:t>A</a:t>
              </a:r>
            </a:p>
          </p:txBody>
        </p:sp>
        <p:sp>
          <p:nvSpPr>
            <p:cNvPr id="27673" name="Oval 14"/>
            <p:cNvSpPr>
              <a:spLocks noChangeArrowheads="1"/>
            </p:cNvSpPr>
            <p:nvPr/>
          </p:nvSpPr>
          <p:spPr bwMode="auto">
            <a:xfrm>
              <a:off x="3923" y="2069"/>
              <a:ext cx="1270" cy="1814"/>
            </a:xfrm>
            <a:prstGeom prst="ellipse">
              <a:avLst/>
            </a:prstGeom>
            <a:gradFill rotWithShape="1">
              <a:gsLst>
                <a:gs pos="0">
                  <a:srgbClr val="FFCCFF"/>
                </a:gs>
                <a:gs pos="100000">
                  <a:srgbClr val="66FF33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2400" b="0"/>
            </a:p>
          </p:txBody>
        </p:sp>
        <p:cxnSp>
          <p:nvCxnSpPr>
            <p:cNvPr id="27674" name="AutoShape 15"/>
            <p:cNvCxnSpPr>
              <a:cxnSpLocks noChangeShapeType="1"/>
            </p:cNvCxnSpPr>
            <p:nvPr/>
          </p:nvCxnSpPr>
          <p:spPr bwMode="auto">
            <a:xfrm rot="5400000" flipV="1">
              <a:off x="3719" y="1774"/>
              <a:ext cx="1" cy="1769"/>
            </a:xfrm>
            <a:prstGeom prst="curvedConnector3">
              <a:avLst>
                <a:gd name="adj1" fmla="val -39000014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75" name="Oval 16"/>
            <p:cNvSpPr>
              <a:spLocks noChangeArrowheads="1"/>
            </p:cNvSpPr>
            <p:nvPr/>
          </p:nvSpPr>
          <p:spPr bwMode="auto">
            <a:xfrm>
              <a:off x="4558" y="2659"/>
              <a:ext cx="90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7676" name="AutoShape 17"/>
            <p:cNvCxnSpPr>
              <a:cxnSpLocks noChangeShapeType="1"/>
              <a:stCxn id="27670" idx="1"/>
              <a:endCxn id="27675" idx="7"/>
            </p:cNvCxnSpPr>
            <p:nvPr/>
          </p:nvCxnSpPr>
          <p:spPr bwMode="auto">
            <a:xfrm rot="5400000" flipV="1">
              <a:off x="2811" y="849"/>
              <a:ext cx="1" cy="3647"/>
            </a:xfrm>
            <a:prstGeom prst="curvedConnector3">
              <a:avLst>
                <a:gd name="adj1" fmla="val -135200065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27651" name="Object 18"/>
            <p:cNvGraphicFramePr>
              <a:graphicFrameLocks noChangeAspect="1"/>
            </p:cNvGraphicFramePr>
            <p:nvPr/>
          </p:nvGraphicFramePr>
          <p:xfrm>
            <a:off x="4186" y="2750"/>
            <a:ext cx="838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Equation" r:id="rId5" imgW="507960" imgH="215640" progId="Equation.3">
                    <p:embed/>
                  </p:oleObj>
                </mc:Choice>
                <mc:Fallback>
                  <p:oleObj name="Equation" r:id="rId5" imgW="507960" imgH="215640" progId="Equation.3">
                    <p:embed/>
                    <p:pic>
                      <p:nvPicPr>
                        <p:cNvPr id="27651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6" y="2750"/>
                          <a:ext cx="838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2" name="Object 19"/>
            <p:cNvGraphicFramePr>
              <a:graphicFrameLocks noChangeAspect="1"/>
            </p:cNvGraphicFramePr>
            <p:nvPr/>
          </p:nvGraphicFramePr>
          <p:xfrm>
            <a:off x="2527" y="2750"/>
            <a:ext cx="52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Equation" r:id="rId7" imgW="317160" imgH="215640" progId="Equation.3">
                    <p:embed/>
                  </p:oleObj>
                </mc:Choice>
                <mc:Fallback>
                  <p:oleObj name="Equation" r:id="rId7" imgW="317160" imgH="215640" progId="Equation.3">
                    <p:embed/>
                    <p:pic>
                      <p:nvPicPr>
                        <p:cNvPr id="27652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7" y="2750"/>
                          <a:ext cx="524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3" name="Object 20"/>
            <p:cNvGraphicFramePr>
              <a:graphicFrameLocks noChangeAspect="1"/>
            </p:cNvGraphicFramePr>
            <p:nvPr/>
          </p:nvGraphicFramePr>
          <p:xfrm>
            <a:off x="1655" y="1888"/>
            <a:ext cx="52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Microsoft Equation 3.0" r:id="rId9" imgW="317160" imgH="215640" progId="Equation.3">
                    <p:embed/>
                  </p:oleObj>
                </mc:Choice>
                <mc:Fallback>
                  <p:oleObj name="Microsoft Equation 3.0" r:id="rId9" imgW="317160" imgH="215640" progId="Equation.3">
                    <p:embed/>
                    <p:pic>
                      <p:nvPicPr>
                        <p:cNvPr id="27653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888"/>
                          <a:ext cx="524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4" name="Object 21"/>
            <p:cNvGraphicFramePr>
              <a:graphicFrameLocks noChangeAspect="1"/>
            </p:cNvGraphicFramePr>
            <p:nvPr/>
          </p:nvGraphicFramePr>
          <p:xfrm>
            <a:off x="3288" y="1888"/>
            <a:ext cx="838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Equation" r:id="rId11" imgW="507960" imgH="215640" progId="Equation.3">
                    <p:embed/>
                  </p:oleObj>
                </mc:Choice>
                <mc:Fallback>
                  <p:oleObj name="Equation" r:id="rId11" imgW="507960" imgH="215640" progId="Equation.3">
                    <p:embed/>
                    <p:pic>
                      <p:nvPicPr>
                        <p:cNvPr id="27654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1888"/>
                          <a:ext cx="838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7" name="Text Box 22"/>
            <p:cNvSpPr txBox="1">
              <a:spLocks noChangeArrowheads="1"/>
            </p:cNvSpPr>
            <p:nvPr/>
          </p:nvSpPr>
          <p:spPr bwMode="auto">
            <a:xfrm>
              <a:off x="2653" y="1706"/>
              <a:ext cx="302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/>
                <a:t>B</a:t>
              </a:r>
            </a:p>
          </p:txBody>
        </p:sp>
        <p:sp>
          <p:nvSpPr>
            <p:cNvPr id="27678" name="Text Box 23"/>
            <p:cNvSpPr txBox="1">
              <a:spLocks noChangeArrowheads="1"/>
            </p:cNvSpPr>
            <p:nvPr/>
          </p:nvSpPr>
          <p:spPr bwMode="auto">
            <a:xfrm>
              <a:off x="4468" y="1706"/>
              <a:ext cx="304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/>
                <a:t>C</a:t>
              </a:r>
            </a:p>
          </p:txBody>
        </p:sp>
      </p:grpSp>
      <p:sp>
        <p:nvSpPr>
          <p:cNvPr id="27658" name="Text Box 24"/>
          <p:cNvSpPr txBox="1">
            <a:spLocks noChangeArrowheads="1"/>
          </p:cNvSpPr>
          <p:nvPr/>
        </p:nvSpPr>
        <p:spPr bwMode="auto">
          <a:xfrm>
            <a:off x="4872038" y="4437063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</a:p>
        </p:txBody>
      </p:sp>
      <p:sp>
        <p:nvSpPr>
          <p:cNvPr id="27659" name="Text Box 25"/>
          <p:cNvSpPr txBox="1">
            <a:spLocks noChangeArrowheads="1"/>
          </p:cNvSpPr>
          <p:nvPr/>
        </p:nvSpPr>
        <p:spPr bwMode="auto">
          <a:xfrm>
            <a:off x="4872038" y="4868863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</a:p>
        </p:txBody>
      </p:sp>
      <p:sp>
        <p:nvSpPr>
          <p:cNvPr id="27660" name="Text Box 26"/>
          <p:cNvSpPr txBox="1">
            <a:spLocks noChangeArrowheads="1"/>
          </p:cNvSpPr>
          <p:nvPr/>
        </p:nvSpPr>
        <p:spPr bwMode="auto">
          <a:xfrm>
            <a:off x="4872038" y="5300663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</a:p>
        </p:txBody>
      </p:sp>
      <p:sp>
        <p:nvSpPr>
          <p:cNvPr id="27661" name="Text Box 27"/>
          <p:cNvSpPr txBox="1">
            <a:spLocks noChangeArrowheads="1"/>
          </p:cNvSpPr>
          <p:nvPr/>
        </p:nvSpPr>
        <p:spPr bwMode="auto">
          <a:xfrm>
            <a:off x="7032625" y="5516563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FFCC"/>
                </a:solidFill>
              </a:rPr>
              <a:t>w</a:t>
            </a:r>
          </a:p>
        </p:txBody>
      </p:sp>
      <p:sp>
        <p:nvSpPr>
          <p:cNvPr id="27662" name="Text Box 28"/>
          <p:cNvSpPr txBox="1">
            <a:spLocks noChangeArrowheads="1"/>
          </p:cNvSpPr>
          <p:nvPr/>
        </p:nvSpPr>
        <p:spPr bwMode="auto">
          <a:xfrm>
            <a:off x="7032626" y="5157788"/>
            <a:ext cx="315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FFCC"/>
                </a:solidFill>
              </a:rPr>
              <a:t>v</a:t>
            </a:r>
          </a:p>
        </p:txBody>
      </p:sp>
      <p:sp>
        <p:nvSpPr>
          <p:cNvPr id="27663" name="Text Box 29"/>
          <p:cNvSpPr txBox="1">
            <a:spLocks noChangeArrowheads="1"/>
          </p:cNvSpPr>
          <p:nvPr/>
        </p:nvSpPr>
        <p:spPr bwMode="auto">
          <a:xfrm>
            <a:off x="7032625" y="4797426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FFCC"/>
                </a:solidFill>
              </a:rPr>
              <a:t>u</a:t>
            </a:r>
          </a:p>
        </p:txBody>
      </p:sp>
      <p:sp>
        <p:nvSpPr>
          <p:cNvPr id="27664" name="Text Box 30"/>
          <p:cNvSpPr txBox="1">
            <a:spLocks noChangeArrowheads="1"/>
          </p:cNvSpPr>
          <p:nvPr/>
        </p:nvSpPr>
        <p:spPr bwMode="auto">
          <a:xfrm>
            <a:off x="9191625" y="5516563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/>
              <a:t>z</a:t>
            </a:r>
          </a:p>
        </p:txBody>
      </p:sp>
      <p:sp>
        <p:nvSpPr>
          <p:cNvPr id="27665" name="Text Box 31"/>
          <p:cNvSpPr txBox="1">
            <a:spLocks noChangeArrowheads="1"/>
          </p:cNvSpPr>
          <p:nvPr/>
        </p:nvSpPr>
        <p:spPr bwMode="auto">
          <a:xfrm>
            <a:off x="9191626" y="5157788"/>
            <a:ext cx="322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/>
              <a:t>x</a:t>
            </a:r>
          </a:p>
        </p:txBody>
      </p:sp>
      <p:sp>
        <p:nvSpPr>
          <p:cNvPr id="27666" name="Text Box 32"/>
          <p:cNvSpPr txBox="1">
            <a:spLocks noChangeArrowheads="1"/>
          </p:cNvSpPr>
          <p:nvPr/>
        </p:nvSpPr>
        <p:spPr bwMode="auto">
          <a:xfrm>
            <a:off x="9191626" y="4797426"/>
            <a:ext cx="315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702262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ChangeArrowheads="1"/>
          </p:cNvSpPr>
          <p:nvPr/>
        </p:nvSpPr>
        <p:spPr bwMode="auto">
          <a:xfrm>
            <a:off x="2063751" y="549275"/>
            <a:ext cx="204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id-ID" altLang="en-US" sz="2400">
                <a:solidFill>
                  <a:srgbClr val="009900"/>
                </a:solidFill>
              </a:rPr>
              <a:t>Contoh</a:t>
            </a:r>
            <a:r>
              <a:rPr lang="en-US" altLang="en-US" sz="2400">
                <a:solidFill>
                  <a:srgbClr val="009900"/>
                </a:solidFill>
              </a:rPr>
              <a:t> 3.53</a:t>
            </a:r>
          </a:p>
        </p:txBody>
      </p:sp>
      <p:sp>
        <p:nvSpPr>
          <p:cNvPr id="69635" name="Text Box 5"/>
          <p:cNvSpPr txBox="1">
            <a:spLocks noChangeArrowheads="1"/>
          </p:cNvSpPr>
          <p:nvPr/>
        </p:nvSpPr>
        <p:spPr bwMode="auto">
          <a:xfrm>
            <a:off x="2403476" y="1690689"/>
            <a:ext cx="7739063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b="0"/>
              <a:t>Diberikan fungsi f(x)= x-1 dan </a:t>
            </a:r>
            <a:r>
              <a:rPr lang="en-US" altLang="en-US" b="0">
                <a:solidFill>
                  <a:srgbClr val="FF0000"/>
                </a:solidFill>
              </a:rPr>
              <a:t>g(x)</a:t>
            </a:r>
            <a:r>
              <a:rPr lang="en-US" altLang="en-US" b="0"/>
              <a:t> = </a:t>
            </a:r>
            <a:r>
              <a:rPr lang="en-US" altLang="en-US" b="0">
                <a:solidFill>
                  <a:srgbClr val="FF0000"/>
                </a:solidFill>
              </a:rPr>
              <a:t>x</a:t>
            </a:r>
            <a:r>
              <a:rPr lang="en-US" altLang="en-US" b="0" baseline="30000">
                <a:solidFill>
                  <a:srgbClr val="FF0000"/>
                </a:solidFill>
              </a:rPr>
              <a:t>2</a:t>
            </a:r>
            <a:r>
              <a:rPr lang="en-US" altLang="en-US" b="0">
                <a:solidFill>
                  <a:srgbClr val="FF0000"/>
                </a:solidFill>
              </a:rPr>
              <a:t>+1</a:t>
            </a:r>
            <a:r>
              <a:rPr lang="en-US" altLang="en-US" b="0"/>
              <a:t> . Tentukan fog dan gof.</a:t>
            </a:r>
          </a:p>
          <a:p>
            <a:pPr eaLnBrk="1" hangingPunct="1"/>
            <a:endParaRPr lang="en-US" altLang="en-US" b="0"/>
          </a:p>
          <a:p>
            <a:pPr eaLnBrk="1" hangingPunct="1"/>
            <a:endParaRPr lang="en-US" altLang="en-US" b="0"/>
          </a:p>
          <a:p>
            <a:pPr eaLnBrk="1" hangingPunct="1">
              <a:buFontTx/>
              <a:buAutoNum type="romanLcParenBoth"/>
            </a:pPr>
            <a:r>
              <a:rPr lang="en-US" altLang="en-US" b="0"/>
              <a:t>(f o g)(x)=f( </a:t>
            </a:r>
            <a:r>
              <a:rPr lang="en-US" altLang="en-US" b="0">
                <a:solidFill>
                  <a:srgbClr val="FF0000"/>
                </a:solidFill>
              </a:rPr>
              <a:t>g(x)</a:t>
            </a:r>
            <a:r>
              <a:rPr lang="en-US" altLang="en-US" b="0"/>
              <a:t> )= f(</a:t>
            </a:r>
            <a:r>
              <a:rPr lang="en-US" altLang="en-US" b="0">
                <a:solidFill>
                  <a:srgbClr val="FF0000"/>
                </a:solidFill>
              </a:rPr>
              <a:t>x</a:t>
            </a:r>
            <a:r>
              <a:rPr lang="en-US" altLang="en-US" b="0" baseline="30000">
                <a:solidFill>
                  <a:srgbClr val="FF0000"/>
                </a:solidFill>
              </a:rPr>
              <a:t>2</a:t>
            </a:r>
            <a:r>
              <a:rPr lang="en-US" altLang="en-US" b="0">
                <a:solidFill>
                  <a:srgbClr val="FF0000"/>
                </a:solidFill>
              </a:rPr>
              <a:t>+1</a:t>
            </a:r>
            <a:r>
              <a:rPr lang="en-US" altLang="en-US" b="0"/>
              <a:t>)= </a:t>
            </a:r>
            <a:r>
              <a:rPr lang="en-US" altLang="en-US" b="0">
                <a:solidFill>
                  <a:srgbClr val="FF0000"/>
                </a:solidFill>
              </a:rPr>
              <a:t>x</a:t>
            </a:r>
            <a:r>
              <a:rPr lang="en-US" altLang="en-US" b="0" baseline="30000">
                <a:solidFill>
                  <a:srgbClr val="FF0000"/>
                </a:solidFill>
              </a:rPr>
              <a:t>2</a:t>
            </a:r>
            <a:r>
              <a:rPr lang="en-US" altLang="en-US" b="0">
                <a:solidFill>
                  <a:srgbClr val="FF0000"/>
                </a:solidFill>
              </a:rPr>
              <a:t>+1</a:t>
            </a:r>
            <a:r>
              <a:rPr lang="en-US" altLang="en-US" b="0"/>
              <a:t>-1= x</a:t>
            </a:r>
            <a:r>
              <a:rPr lang="en-US" altLang="en-US" b="0" baseline="30000"/>
              <a:t>2</a:t>
            </a:r>
            <a:r>
              <a:rPr lang="en-US" altLang="en-US" b="0"/>
              <a:t>. </a:t>
            </a:r>
          </a:p>
          <a:p>
            <a:pPr eaLnBrk="1" hangingPunct="1">
              <a:buFontTx/>
              <a:buAutoNum type="romanLcParenBoth"/>
            </a:pPr>
            <a:endParaRPr lang="en-US" altLang="en-US" b="0"/>
          </a:p>
          <a:p>
            <a:pPr eaLnBrk="1" hangingPunct="1">
              <a:buFontTx/>
              <a:buAutoNum type="romanLcParenBoth"/>
            </a:pPr>
            <a:r>
              <a:rPr lang="en-US" altLang="en-US" b="0"/>
              <a:t>(g o f)(x)=g( f(x) )= g(x-1)= (x-1)</a:t>
            </a:r>
            <a:r>
              <a:rPr lang="en-US" altLang="en-US" b="0" baseline="30000"/>
              <a:t>2</a:t>
            </a:r>
            <a:r>
              <a:rPr lang="en-US" altLang="en-US" b="0"/>
              <a:t>+1 = x</a:t>
            </a:r>
            <a:r>
              <a:rPr lang="en-US" altLang="en-US" b="0" baseline="30000"/>
              <a:t>2</a:t>
            </a:r>
            <a:r>
              <a:rPr lang="en-US" altLang="en-US" b="0"/>
              <a:t>-2x+2</a:t>
            </a:r>
          </a:p>
        </p:txBody>
      </p:sp>
    </p:spTree>
    <p:extLst>
      <p:ext uri="{BB962C8B-B14F-4D97-AF65-F5344CB8AC3E}">
        <p14:creationId xmlns:p14="http://schemas.microsoft.com/office/powerpoint/2010/main" val="1362001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15. Beberapa Fungsi Khusus</a:t>
            </a:r>
          </a:p>
        </p:txBody>
      </p:sp>
      <p:sp>
        <p:nvSpPr>
          <p:cNvPr id="706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Bagian ini memberikan beberapa fungsi yang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dipakai di dalam ilmu komputer, yaitu fungsi :</a:t>
            </a:r>
          </a:p>
          <a:p>
            <a:pPr eaLnBrk="1" hangingPunct="1"/>
            <a:r>
              <a:rPr lang="en-US" altLang="en-US"/>
              <a:t>Floor dan Ceiling</a:t>
            </a:r>
          </a:p>
          <a:p>
            <a:pPr eaLnBrk="1" hangingPunct="1"/>
            <a:r>
              <a:rPr lang="en-US" altLang="en-US"/>
              <a:t>Modulo</a:t>
            </a:r>
          </a:p>
          <a:p>
            <a:pPr eaLnBrk="1" hangingPunct="1"/>
            <a:r>
              <a:rPr lang="en-US" altLang="en-US"/>
              <a:t>Faktorial</a:t>
            </a:r>
          </a:p>
          <a:p>
            <a:pPr eaLnBrk="1" hangingPunct="1"/>
            <a:r>
              <a:rPr lang="en-US" altLang="en-US"/>
              <a:t>Perpangkatan</a:t>
            </a:r>
          </a:p>
          <a:p>
            <a:pPr eaLnBrk="1" hangingPunct="1"/>
            <a:r>
              <a:rPr lang="en-US" altLang="en-US"/>
              <a:t>Eksponensial dan Logaritmik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80360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620714"/>
            <a:ext cx="6986588" cy="827087"/>
          </a:xfrm>
        </p:spPr>
        <p:txBody>
          <a:bodyPr/>
          <a:lstStyle/>
          <a:p>
            <a:pPr eaLnBrk="1" hangingPunct="1"/>
            <a:r>
              <a:rPr lang="en-US" altLang="en-US"/>
              <a:t>a. Fungsi</a:t>
            </a:r>
            <a:r>
              <a:rPr lang="en-US" altLang="en-US" i="1"/>
              <a:t> Floor </a:t>
            </a:r>
            <a:r>
              <a:rPr lang="en-US" altLang="en-US"/>
              <a:t>dan</a:t>
            </a:r>
            <a:r>
              <a:rPr lang="en-US" altLang="en-US" i="1"/>
              <a:t> Ceiling</a:t>
            </a:r>
            <a:endParaRPr lang="en-GB" altLang="en-US" i="1"/>
          </a:p>
        </p:txBody>
      </p:sp>
      <p:sp>
        <p:nvSpPr>
          <p:cNvPr id="716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Misalkan x adalah bilangan riil, berarti x berada di antara dua bilangan bulat.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Fungsi </a:t>
            </a:r>
            <a:r>
              <a:rPr lang="en-US" altLang="en-US">
                <a:solidFill>
                  <a:srgbClr val="FF00FF"/>
                </a:solidFill>
              </a:rPr>
              <a:t>floor</a:t>
            </a:r>
            <a:r>
              <a:rPr lang="en-US" altLang="en-US"/>
              <a:t> dari x, dilambangkan dengan </a:t>
            </a:r>
            <a:r>
              <a:rPr lang="en-US" altLang="en-US" b="1">
                <a:solidFill>
                  <a:srgbClr val="FF0000"/>
                </a:solidFill>
                <a:sym typeface="Symbol" panose="05050102010706020507" pitchFamily="18" charset="2"/>
              </a:rPr>
              <a:t></a:t>
            </a:r>
            <a:r>
              <a:rPr lang="en-US" altLang="en-US">
                <a:sym typeface="Symbol" panose="05050102010706020507" pitchFamily="18" charset="2"/>
              </a:rPr>
              <a:t>x</a:t>
            </a:r>
            <a:r>
              <a:rPr lang="en-US" altLang="en-US" b="1">
                <a:solidFill>
                  <a:srgbClr val="FF0000"/>
                </a:solidFill>
                <a:sym typeface="Symbol" panose="05050102010706020507" pitchFamily="18" charset="2"/>
              </a:rPr>
              <a:t></a:t>
            </a:r>
            <a:r>
              <a:rPr lang="en-US" altLang="en-US">
                <a:sym typeface="Symbol" panose="05050102010706020507" pitchFamily="18" charset="2"/>
              </a:rPr>
              <a:t> dan fungsi </a:t>
            </a:r>
            <a:r>
              <a:rPr lang="en-US" altLang="en-US">
                <a:solidFill>
                  <a:srgbClr val="FF00FF"/>
                </a:solidFill>
                <a:sym typeface="Symbol" panose="05050102010706020507" pitchFamily="18" charset="2"/>
              </a:rPr>
              <a:t>ceiling</a:t>
            </a:r>
            <a:r>
              <a:rPr lang="en-US" altLang="en-US">
                <a:sym typeface="Symbol" panose="05050102010706020507" pitchFamily="18" charset="2"/>
              </a:rPr>
              <a:t> dari x dilambangkan  dengan </a:t>
            </a:r>
            <a:r>
              <a:rPr lang="en-US" altLang="en-US" b="1">
                <a:solidFill>
                  <a:srgbClr val="FF0000"/>
                </a:solidFill>
                <a:sym typeface="Symbol" panose="05050102010706020507" pitchFamily="18" charset="2"/>
              </a:rPr>
              <a:t></a:t>
            </a:r>
            <a:r>
              <a:rPr lang="en-US" altLang="en-US">
                <a:sym typeface="Symbol" panose="05050102010706020507" pitchFamily="18" charset="2"/>
              </a:rPr>
              <a:t>x</a:t>
            </a:r>
            <a:r>
              <a:rPr lang="en-US" altLang="en-US" b="1">
                <a:solidFill>
                  <a:srgbClr val="FF0000"/>
                </a:solidFill>
                <a:sym typeface="Symbol" panose="05050102010706020507" pitchFamily="18" charset="2"/>
              </a:rPr>
              <a:t></a:t>
            </a:r>
            <a:r>
              <a:rPr lang="en-US" altLang="en-US">
                <a:sym typeface="Symbol" panose="05050102010706020507" pitchFamily="18" charset="2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ym typeface="Symbol" panose="05050102010706020507" pitchFamily="18" charset="2"/>
              </a:rPr>
              <a:t>	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9026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67490" y="609600"/>
            <a:ext cx="7024744" cy="1143000"/>
          </a:xfrm>
        </p:spPr>
        <p:txBody>
          <a:bodyPr/>
          <a:lstStyle/>
          <a:p>
            <a:pPr eaLnBrk="1" hangingPunct="1"/>
            <a:r>
              <a:rPr lang="en-US" altLang="en-US" sz="3200">
                <a:sym typeface="Symbol" panose="05050102010706020507" pitchFamily="18" charset="2"/>
              </a:rPr>
              <a:t>Definisi</a:t>
            </a:r>
            <a:r>
              <a:rPr lang="en-US" altLang="en-US" sz="3200" dirty="0"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ym typeface="Symbol" panose="05050102010706020507" pitchFamily="18" charset="2"/>
              </a:rPr>
              <a:t>fungsi</a:t>
            </a:r>
            <a:r>
              <a:rPr lang="en-US" altLang="en-US" sz="3200" dirty="0">
                <a:sym typeface="Symbol" panose="05050102010706020507" pitchFamily="18" charset="2"/>
              </a:rPr>
              <a:t> floor </a:t>
            </a:r>
            <a:r>
              <a:rPr lang="en-US" altLang="en-US" sz="3200" dirty="0" err="1">
                <a:sym typeface="Symbol" panose="05050102010706020507" pitchFamily="18" charset="2"/>
              </a:rPr>
              <a:t>dan</a:t>
            </a:r>
            <a:r>
              <a:rPr lang="en-US" altLang="en-US" sz="3200" dirty="0">
                <a:sym typeface="Symbol" panose="05050102010706020507" pitchFamily="18" charset="2"/>
              </a:rPr>
              <a:t> ceiling </a:t>
            </a:r>
            <a:r>
              <a:rPr lang="en-US" altLang="en-US" sz="3200" dirty="0" err="1">
                <a:sym typeface="Symbol" panose="05050102010706020507" pitchFamily="18" charset="2"/>
              </a:rPr>
              <a:t>adalah</a:t>
            </a:r>
            <a:r>
              <a:rPr lang="en-US" altLang="en-US" sz="3200" dirty="0">
                <a:sym typeface="Symbol" panose="05050102010706020507" pitchFamily="18" charset="2"/>
              </a:rPr>
              <a:t> :</a:t>
            </a:r>
            <a:endParaRPr lang="en-GB" altLang="en-US" sz="3200" dirty="0">
              <a:sym typeface="Symbol" panose="05050102010706020507" pitchFamily="18" charset="2"/>
            </a:endParaRPr>
          </a:p>
        </p:txBody>
      </p:sp>
      <p:sp>
        <p:nvSpPr>
          <p:cNvPr id="727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362200" y="1700214"/>
            <a:ext cx="7772400" cy="10191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x menyatakan nilai bilangan bulat </a:t>
            </a:r>
            <a:r>
              <a:rPr lang="en-US" altLang="en-US">
                <a:solidFill>
                  <a:srgbClr val="FF00FF"/>
                </a:solidFill>
                <a:sym typeface="Symbol" panose="05050102010706020507" pitchFamily="18" charset="2"/>
              </a:rPr>
              <a:t>terbesar</a:t>
            </a:r>
            <a:r>
              <a:rPr lang="en-US" altLang="en-US">
                <a:sym typeface="Symbol" panose="05050102010706020507" pitchFamily="18" charset="2"/>
              </a:rPr>
              <a:t> yang lebih kecil atau sama dengan x.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72708" name="Text Box 5"/>
          <p:cNvSpPr txBox="1">
            <a:spLocks noChangeArrowheads="1"/>
          </p:cNvSpPr>
          <p:nvPr/>
        </p:nvSpPr>
        <p:spPr bwMode="auto">
          <a:xfrm>
            <a:off x="2690814" y="2781301"/>
            <a:ext cx="1995487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800" b="0"/>
              <a:t> </a:t>
            </a:r>
            <a:r>
              <a:rPr lang="en-US" altLang="en-US" sz="2800" b="0">
                <a:sym typeface="Symbol" panose="05050102010706020507" pitchFamily="18" charset="2"/>
              </a:rPr>
              <a:t></a:t>
            </a:r>
            <a:r>
              <a:rPr lang="en-US" altLang="en-US" sz="2800" b="0">
                <a:solidFill>
                  <a:srgbClr val="FF00FF"/>
                </a:solidFill>
                <a:sym typeface="Symbol" panose="05050102010706020507" pitchFamily="18" charset="2"/>
              </a:rPr>
              <a:t>3.5</a:t>
            </a:r>
            <a:r>
              <a:rPr lang="en-US" altLang="en-US" sz="2800" b="0">
                <a:sym typeface="Symbol" panose="05050102010706020507" pitchFamily="18" charset="2"/>
              </a:rPr>
              <a:t> = </a:t>
            </a:r>
            <a:r>
              <a:rPr lang="en-US" altLang="en-US" sz="2800" b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</a:p>
          <a:p>
            <a:pPr eaLnBrk="1" hangingPunct="1"/>
            <a:r>
              <a:rPr lang="en-US" altLang="en-US" sz="2800" b="0"/>
              <a:t> </a:t>
            </a:r>
            <a:r>
              <a:rPr lang="en-US" altLang="en-US" sz="2800" b="0">
                <a:sym typeface="Symbol" panose="05050102010706020507" pitchFamily="18" charset="2"/>
              </a:rPr>
              <a:t>0.5 = 0</a:t>
            </a:r>
          </a:p>
          <a:p>
            <a:pPr eaLnBrk="1" hangingPunct="1"/>
            <a:r>
              <a:rPr lang="en-US" altLang="en-US" sz="2800" b="0"/>
              <a:t> </a:t>
            </a:r>
            <a:r>
              <a:rPr lang="en-US" altLang="en-US" sz="2800" b="0">
                <a:sym typeface="Symbol" panose="05050102010706020507" pitchFamily="18" charset="2"/>
              </a:rPr>
              <a:t>4.8 = 4</a:t>
            </a:r>
          </a:p>
          <a:p>
            <a:pPr eaLnBrk="1" hangingPunct="1"/>
            <a:r>
              <a:rPr lang="en-US" altLang="en-US" sz="2800" b="0"/>
              <a:t> </a:t>
            </a:r>
            <a:r>
              <a:rPr lang="en-US" altLang="en-US" sz="2800" b="0">
                <a:sym typeface="Symbol" panose="05050102010706020507" pitchFamily="18" charset="2"/>
              </a:rPr>
              <a:t>-0.5 = -1</a:t>
            </a:r>
          </a:p>
          <a:p>
            <a:pPr eaLnBrk="1" hangingPunct="1"/>
            <a:r>
              <a:rPr lang="en-US" altLang="en-US" sz="2800" b="0"/>
              <a:t> </a:t>
            </a:r>
            <a:r>
              <a:rPr lang="en-US" altLang="en-US" sz="2800" b="0">
                <a:sym typeface="Symbol" panose="05050102010706020507" pitchFamily="18" charset="2"/>
              </a:rPr>
              <a:t>-3.5 = -4</a:t>
            </a:r>
          </a:p>
        </p:txBody>
      </p:sp>
      <p:sp>
        <p:nvSpPr>
          <p:cNvPr id="72709" name="Line 7"/>
          <p:cNvSpPr>
            <a:spLocks noChangeShapeType="1"/>
          </p:cNvSpPr>
          <p:nvPr/>
        </p:nvSpPr>
        <p:spPr bwMode="auto">
          <a:xfrm>
            <a:off x="2782889" y="6092825"/>
            <a:ext cx="72739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10" name="Oval 26"/>
          <p:cNvSpPr>
            <a:spLocks noChangeArrowheads="1"/>
          </p:cNvSpPr>
          <p:nvPr/>
        </p:nvSpPr>
        <p:spPr bwMode="auto">
          <a:xfrm>
            <a:off x="2711451" y="6021388"/>
            <a:ext cx="144463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1" name="Oval 27"/>
          <p:cNvSpPr>
            <a:spLocks noChangeArrowheads="1"/>
          </p:cNvSpPr>
          <p:nvPr/>
        </p:nvSpPr>
        <p:spPr bwMode="auto">
          <a:xfrm>
            <a:off x="9983788" y="6021388"/>
            <a:ext cx="144462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2" name="Oval 28"/>
          <p:cNvSpPr>
            <a:spLocks noChangeArrowheads="1"/>
          </p:cNvSpPr>
          <p:nvPr/>
        </p:nvSpPr>
        <p:spPr bwMode="auto">
          <a:xfrm>
            <a:off x="6311901" y="6021388"/>
            <a:ext cx="144463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3" name="Oval 29"/>
          <p:cNvSpPr>
            <a:spLocks noChangeArrowheads="1"/>
          </p:cNvSpPr>
          <p:nvPr/>
        </p:nvSpPr>
        <p:spPr bwMode="auto">
          <a:xfrm>
            <a:off x="8759826" y="6021388"/>
            <a:ext cx="144463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4" name="Oval 30"/>
          <p:cNvSpPr>
            <a:spLocks noChangeArrowheads="1"/>
          </p:cNvSpPr>
          <p:nvPr/>
        </p:nvSpPr>
        <p:spPr bwMode="auto">
          <a:xfrm>
            <a:off x="5735638" y="6021388"/>
            <a:ext cx="144462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5" name="Oval 31"/>
          <p:cNvSpPr>
            <a:spLocks noChangeArrowheads="1"/>
          </p:cNvSpPr>
          <p:nvPr/>
        </p:nvSpPr>
        <p:spPr bwMode="auto">
          <a:xfrm>
            <a:off x="6959601" y="6021388"/>
            <a:ext cx="144463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6" name="Oval 32"/>
          <p:cNvSpPr>
            <a:spLocks noChangeArrowheads="1"/>
          </p:cNvSpPr>
          <p:nvPr/>
        </p:nvSpPr>
        <p:spPr bwMode="auto">
          <a:xfrm>
            <a:off x="5159376" y="6021388"/>
            <a:ext cx="144463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7" name="Oval 33"/>
          <p:cNvSpPr>
            <a:spLocks noChangeArrowheads="1"/>
          </p:cNvSpPr>
          <p:nvPr/>
        </p:nvSpPr>
        <p:spPr bwMode="auto">
          <a:xfrm>
            <a:off x="4511676" y="6021388"/>
            <a:ext cx="144463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8" name="Oval 34"/>
          <p:cNvSpPr>
            <a:spLocks noChangeArrowheads="1"/>
          </p:cNvSpPr>
          <p:nvPr/>
        </p:nvSpPr>
        <p:spPr bwMode="auto">
          <a:xfrm>
            <a:off x="7535863" y="6021388"/>
            <a:ext cx="144462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9" name="Text Box 35"/>
          <p:cNvSpPr txBox="1">
            <a:spLocks noChangeArrowheads="1"/>
          </p:cNvSpPr>
          <p:nvPr/>
        </p:nvSpPr>
        <p:spPr bwMode="auto">
          <a:xfrm>
            <a:off x="6240464" y="5507039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2720" name="Text Box 36"/>
          <p:cNvSpPr txBox="1">
            <a:spLocks noChangeArrowheads="1"/>
          </p:cNvSpPr>
          <p:nvPr/>
        </p:nvSpPr>
        <p:spPr bwMode="auto">
          <a:xfrm>
            <a:off x="6888164" y="5516564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72721" name="Text Box 37"/>
          <p:cNvSpPr txBox="1">
            <a:spLocks noChangeArrowheads="1"/>
          </p:cNvSpPr>
          <p:nvPr/>
        </p:nvSpPr>
        <p:spPr bwMode="auto">
          <a:xfrm>
            <a:off x="7478714" y="5516564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72722" name="Text Box 38"/>
          <p:cNvSpPr txBox="1">
            <a:spLocks noChangeArrowheads="1"/>
          </p:cNvSpPr>
          <p:nvPr/>
        </p:nvSpPr>
        <p:spPr bwMode="auto">
          <a:xfrm>
            <a:off x="9926639" y="5516564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6</a:t>
            </a:r>
          </a:p>
        </p:txBody>
      </p:sp>
      <p:sp>
        <p:nvSpPr>
          <p:cNvPr id="72723" name="Text Box 39"/>
          <p:cNvSpPr txBox="1">
            <a:spLocks noChangeArrowheads="1"/>
          </p:cNvSpPr>
          <p:nvPr/>
        </p:nvSpPr>
        <p:spPr bwMode="auto">
          <a:xfrm>
            <a:off x="8688389" y="5516564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2724" name="Text Box 40"/>
          <p:cNvSpPr txBox="1">
            <a:spLocks noChangeArrowheads="1"/>
          </p:cNvSpPr>
          <p:nvPr/>
        </p:nvSpPr>
        <p:spPr bwMode="auto">
          <a:xfrm>
            <a:off x="5591176" y="5516564"/>
            <a:ext cx="455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72725" name="Text Box 41"/>
          <p:cNvSpPr txBox="1">
            <a:spLocks noChangeArrowheads="1"/>
          </p:cNvSpPr>
          <p:nvPr/>
        </p:nvSpPr>
        <p:spPr bwMode="auto">
          <a:xfrm>
            <a:off x="5016501" y="5516564"/>
            <a:ext cx="455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-2</a:t>
            </a:r>
          </a:p>
        </p:txBody>
      </p:sp>
      <p:sp>
        <p:nvSpPr>
          <p:cNvPr id="72726" name="Text Box 42"/>
          <p:cNvSpPr txBox="1">
            <a:spLocks noChangeArrowheads="1"/>
          </p:cNvSpPr>
          <p:nvPr/>
        </p:nvSpPr>
        <p:spPr bwMode="auto">
          <a:xfrm>
            <a:off x="4367213" y="5516564"/>
            <a:ext cx="455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-3</a:t>
            </a:r>
          </a:p>
        </p:txBody>
      </p:sp>
      <p:sp>
        <p:nvSpPr>
          <p:cNvPr id="72727" name="Text Box 43"/>
          <p:cNvSpPr txBox="1">
            <a:spLocks noChangeArrowheads="1"/>
          </p:cNvSpPr>
          <p:nvPr/>
        </p:nvSpPr>
        <p:spPr bwMode="auto">
          <a:xfrm>
            <a:off x="2566988" y="5516564"/>
            <a:ext cx="455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-6</a:t>
            </a:r>
          </a:p>
        </p:txBody>
      </p:sp>
      <p:sp>
        <p:nvSpPr>
          <p:cNvPr id="72728" name="Text Box 44"/>
          <p:cNvSpPr txBox="1">
            <a:spLocks noChangeArrowheads="1"/>
          </p:cNvSpPr>
          <p:nvPr/>
        </p:nvSpPr>
        <p:spPr bwMode="auto">
          <a:xfrm>
            <a:off x="3719513" y="5516564"/>
            <a:ext cx="455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-4</a:t>
            </a:r>
          </a:p>
        </p:txBody>
      </p:sp>
      <p:sp>
        <p:nvSpPr>
          <p:cNvPr id="72729" name="Oval 45"/>
          <p:cNvSpPr>
            <a:spLocks noChangeArrowheads="1"/>
          </p:cNvSpPr>
          <p:nvPr/>
        </p:nvSpPr>
        <p:spPr bwMode="auto">
          <a:xfrm>
            <a:off x="8183563" y="6021388"/>
            <a:ext cx="144462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30" name="Text Box 46"/>
          <p:cNvSpPr txBox="1">
            <a:spLocks noChangeArrowheads="1"/>
          </p:cNvSpPr>
          <p:nvPr/>
        </p:nvSpPr>
        <p:spPr bwMode="auto">
          <a:xfrm>
            <a:off x="8040689" y="5516564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2731" name="Text Box 47"/>
          <p:cNvSpPr txBox="1">
            <a:spLocks noChangeArrowheads="1"/>
          </p:cNvSpPr>
          <p:nvPr/>
        </p:nvSpPr>
        <p:spPr bwMode="auto">
          <a:xfrm>
            <a:off x="8256588" y="5157788"/>
            <a:ext cx="5969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FF"/>
                </a:solidFill>
              </a:rPr>
              <a:t>3.5</a:t>
            </a:r>
          </a:p>
        </p:txBody>
      </p:sp>
      <p:sp>
        <p:nvSpPr>
          <p:cNvPr id="72732" name="Line 48"/>
          <p:cNvSpPr>
            <a:spLocks noChangeShapeType="1"/>
          </p:cNvSpPr>
          <p:nvPr/>
        </p:nvSpPr>
        <p:spPr bwMode="auto">
          <a:xfrm flipH="1">
            <a:off x="7248526" y="5373688"/>
            <a:ext cx="10080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33" name="Text Box 49"/>
          <p:cNvSpPr txBox="1">
            <a:spLocks noChangeArrowheads="1"/>
          </p:cNvSpPr>
          <p:nvPr/>
        </p:nvSpPr>
        <p:spPr bwMode="auto">
          <a:xfrm>
            <a:off x="4008439" y="5157788"/>
            <a:ext cx="706437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FF"/>
                </a:solidFill>
              </a:rPr>
              <a:t>-3.5</a:t>
            </a:r>
          </a:p>
        </p:txBody>
      </p:sp>
      <p:sp>
        <p:nvSpPr>
          <p:cNvPr id="72734" name="Line 50"/>
          <p:cNvSpPr>
            <a:spLocks noChangeShapeType="1"/>
          </p:cNvSpPr>
          <p:nvPr/>
        </p:nvSpPr>
        <p:spPr bwMode="auto">
          <a:xfrm flipH="1">
            <a:off x="3000376" y="5373688"/>
            <a:ext cx="10080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06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67490" y="609600"/>
            <a:ext cx="7024744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ym typeface="Symbol" panose="05050102010706020507" pitchFamily="18" charset="2"/>
              </a:rPr>
              <a:t>Definisi</a:t>
            </a:r>
            <a:r>
              <a:rPr lang="en-US" altLang="en-US" sz="3200" dirty="0"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ym typeface="Symbol" panose="05050102010706020507" pitchFamily="18" charset="2"/>
              </a:rPr>
              <a:t>fungsi</a:t>
            </a:r>
            <a:r>
              <a:rPr lang="en-US" altLang="en-US" sz="3200" dirty="0">
                <a:sym typeface="Symbol" panose="05050102010706020507" pitchFamily="18" charset="2"/>
              </a:rPr>
              <a:t> floor </a:t>
            </a:r>
            <a:r>
              <a:rPr lang="en-US" altLang="en-US" sz="3200" dirty="0" err="1">
                <a:sym typeface="Symbol" panose="05050102010706020507" pitchFamily="18" charset="2"/>
              </a:rPr>
              <a:t>dan</a:t>
            </a:r>
            <a:r>
              <a:rPr lang="en-US" altLang="en-US" sz="3200" dirty="0">
                <a:sym typeface="Symbol" panose="05050102010706020507" pitchFamily="18" charset="2"/>
              </a:rPr>
              <a:t> ceiling </a:t>
            </a:r>
            <a:r>
              <a:rPr lang="en-US" altLang="en-US" sz="3200" dirty="0" err="1">
                <a:sym typeface="Symbol" panose="05050102010706020507" pitchFamily="18" charset="2"/>
              </a:rPr>
              <a:t>adalah</a:t>
            </a:r>
            <a:r>
              <a:rPr lang="en-US" altLang="en-US" sz="3200" dirty="0">
                <a:sym typeface="Symbol" panose="05050102010706020507" pitchFamily="18" charset="2"/>
              </a:rPr>
              <a:t> :</a:t>
            </a:r>
            <a:endParaRPr lang="en-GB" altLang="en-US" sz="3200" dirty="0">
              <a:sym typeface="Symbol" panose="05050102010706020507" pitchFamily="18" charset="2"/>
            </a:endParaRPr>
          </a:p>
        </p:txBody>
      </p:sp>
      <p:sp>
        <p:nvSpPr>
          <p:cNvPr id="73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362200" y="1905001"/>
            <a:ext cx="7772400" cy="46196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>
                <a:sym typeface="Symbol" panose="05050102010706020507" pitchFamily="18" charset="2"/>
              </a:rPr>
              <a:t>x menyatakan bilangan bulat </a:t>
            </a:r>
            <a:r>
              <a:rPr lang="en-US" altLang="en-US" sz="2400">
                <a:solidFill>
                  <a:srgbClr val="FF00FF"/>
                </a:solidFill>
                <a:sym typeface="Symbol" panose="05050102010706020507" pitchFamily="18" charset="2"/>
              </a:rPr>
              <a:t>terkecil</a:t>
            </a:r>
            <a:r>
              <a:rPr lang="en-US" altLang="en-US" sz="2400">
                <a:sym typeface="Symbol" panose="05050102010706020507" pitchFamily="18" charset="2"/>
              </a:rPr>
              <a:t> yang lebih besar atau sama dengan x.</a:t>
            </a:r>
          </a:p>
          <a:p>
            <a:pPr eaLnBrk="1" hangingPunct="1"/>
            <a:endParaRPr lang="en-US" altLang="en-US" sz="2400">
              <a:sym typeface="Symbol" panose="05050102010706020507" pitchFamily="18" charset="2"/>
            </a:endParaRPr>
          </a:p>
          <a:p>
            <a:pPr eaLnBrk="1" hangingPunct="1"/>
            <a:endParaRPr lang="en-US" altLang="en-US" sz="240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>
              <a:sym typeface="Symbol" panose="05050102010706020507" pitchFamily="18" charset="2"/>
            </a:endParaRPr>
          </a:p>
          <a:p>
            <a:pPr eaLnBrk="1" hangingPunct="1"/>
            <a:endParaRPr lang="en-US" altLang="en-US" sz="2400">
              <a:sym typeface="Symbol" panose="05050102010706020507" pitchFamily="18" charset="2"/>
            </a:endParaRPr>
          </a:p>
          <a:p>
            <a:pPr eaLnBrk="1" hangingPunct="1"/>
            <a:endParaRPr lang="en-US" altLang="en-US" sz="2400">
              <a:sym typeface="Symbol" panose="05050102010706020507" pitchFamily="18" charset="2"/>
            </a:endParaRPr>
          </a:p>
          <a:p>
            <a:pPr eaLnBrk="1" hangingPunct="1"/>
            <a:endParaRPr lang="en-US" altLang="en-US" sz="240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400">
                <a:sym typeface="Symbol" panose="05050102010706020507" pitchFamily="18" charset="2"/>
              </a:rPr>
              <a:t>Dengan kata lain, fungsi </a:t>
            </a:r>
            <a:r>
              <a:rPr lang="en-US" altLang="en-US" sz="2400">
                <a:solidFill>
                  <a:srgbClr val="0000FF"/>
                </a:solidFill>
                <a:sym typeface="Symbol" panose="05050102010706020507" pitchFamily="18" charset="2"/>
              </a:rPr>
              <a:t>floor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membulatkan x ke </a:t>
            </a:r>
            <a:r>
              <a:rPr lang="en-US" altLang="en-US" sz="2400">
                <a:solidFill>
                  <a:srgbClr val="0000FF"/>
                </a:solidFill>
                <a:sym typeface="Symbol" panose="05050102010706020507" pitchFamily="18" charset="2"/>
              </a:rPr>
              <a:t>bawah</a:t>
            </a:r>
            <a:r>
              <a:rPr lang="en-US" altLang="en-US" sz="2400">
                <a:sym typeface="Symbol" panose="05050102010706020507" pitchFamily="18" charset="2"/>
              </a:rPr>
              <a:t>, sedangkan fungsi </a:t>
            </a:r>
            <a:r>
              <a:rPr lang="en-US" altLang="en-US" sz="2400">
                <a:solidFill>
                  <a:srgbClr val="009900"/>
                </a:solidFill>
                <a:sym typeface="Symbol" panose="05050102010706020507" pitchFamily="18" charset="2"/>
              </a:rPr>
              <a:t>ceiling</a:t>
            </a:r>
            <a:r>
              <a:rPr lang="en-US" altLang="en-US" sz="2400">
                <a:sym typeface="Symbol" panose="05050102010706020507" pitchFamily="18" charset="2"/>
              </a:rPr>
              <a:t> membulatkan x ke </a:t>
            </a:r>
            <a:r>
              <a:rPr lang="en-US" altLang="en-US" sz="2400">
                <a:solidFill>
                  <a:srgbClr val="009900"/>
                </a:solidFill>
                <a:sym typeface="Symbol" panose="05050102010706020507" pitchFamily="18" charset="2"/>
              </a:rPr>
              <a:t>atas</a:t>
            </a:r>
            <a:r>
              <a:rPr lang="en-US" altLang="en-US" sz="2400">
                <a:sym typeface="Symbol" panose="05050102010706020507" pitchFamily="18" charset="2"/>
              </a:rPr>
              <a:t>.</a:t>
            </a:r>
            <a:endParaRPr lang="en-GB" altLang="en-US" sz="2400">
              <a:sym typeface="Symbol" panose="05050102010706020507" pitchFamily="18" charset="2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648076" y="2924176"/>
            <a:ext cx="2100263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 </a:t>
            </a:r>
            <a:r>
              <a:rPr lang="en-US" altLang="en-US" sz="2800" b="0">
                <a:solidFill>
                  <a:srgbClr val="FF00FF"/>
                </a:solidFill>
                <a:sym typeface="Symbol" panose="05050102010706020507" pitchFamily="18" charset="2"/>
              </a:rPr>
              <a:t>3.5</a:t>
            </a:r>
            <a:r>
              <a:rPr lang="en-US" altLang="en-US" sz="2800" b="0">
                <a:sym typeface="Symbol" panose="05050102010706020507" pitchFamily="18" charset="2"/>
              </a:rPr>
              <a:t> </a:t>
            </a:r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</a:t>
            </a:r>
            <a:r>
              <a:rPr lang="en-US" altLang="en-US" sz="2800" b="0"/>
              <a:t> </a:t>
            </a:r>
            <a:r>
              <a:rPr lang="en-US" altLang="en-US" sz="2800" b="0">
                <a:sym typeface="Symbol" panose="05050102010706020507" pitchFamily="18" charset="2"/>
              </a:rPr>
              <a:t>= </a:t>
            </a:r>
            <a:r>
              <a:rPr lang="en-US" altLang="en-US" sz="2800" b="0">
                <a:solidFill>
                  <a:srgbClr val="FF0000"/>
                </a:solidFill>
                <a:sym typeface="Symbol" panose="05050102010706020507" pitchFamily="18" charset="2"/>
              </a:rPr>
              <a:t>4</a:t>
            </a:r>
          </a:p>
          <a:p>
            <a:pPr eaLnBrk="1" hangingPunct="1"/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 </a:t>
            </a:r>
            <a:r>
              <a:rPr lang="en-US" altLang="en-US" sz="2800" b="0">
                <a:sym typeface="Symbol" panose="05050102010706020507" pitchFamily="18" charset="2"/>
              </a:rPr>
              <a:t>0.5 </a:t>
            </a:r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</a:t>
            </a:r>
            <a:r>
              <a:rPr lang="en-US" altLang="en-US" sz="2800" b="0">
                <a:sym typeface="Symbol" panose="05050102010706020507" pitchFamily="18" charset="2"/>
              </a:rPr>
              <a:t> = 1</a:t>
            </a:r>
          </a:p>
          <a:p>
            <a:pPr eaLnBrk="1" hangingPunct="1"/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 </a:t>
            </a:r>
            <a:r>
              <a:rPr lang="en-US" altLang="en-US" sz="2800" b="0">
                <a:sym typeface="Symbol" panose="05050102010706020507" pitchFamily="18" charset="2"/>
              </a:rPr>
              <a:t>4.8</a:t>
            </a:r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 </a:t>
            </a:r>
            <a:r>
              <a:rPr lang="en-US" altLang="en-US" sz="2800" b="0">
                <a:sym typeface="Symbol" panose="05050102010706020507" pitchFamily="18" charset="2"/>
              </a:rPr>
              <a:t> = 5</a:t>
            </a:r>
          </a:p>
          <a:p>
            <a:pPr eaLnBrk="1" hangingPunct="1"/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 </a:t>
            </a:r>
            <a:r>
              <a:rPr lang="en-US" altLang="en-US" sz="2800" b="0">
                <a:sym typeface="Symbol" panose="05050102010706020507" pitchFamily="18" charset="2"/>
              </a:rPr>
              <a:t>-0.5</a:t>
            </a:r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 </a:t>
            </a:r>
            <a:r>
              <a:rPr lang="en-US" altLang="en-US" sz="2800" b="0">
                <a:sym typeface="Symbol" panose="05050102010706020507" pitchFamily="18" charset="2"/>
              </a:rPr>
              <a:t> = 0</a:t>
            </a:r>
          </a:p>
          <a:p>
            <a:pPr eaLnBrk="1" hangingPunct="1"/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 </a:t>
            </a:r>
            <a:r>
              <a:rPr lang="en-US" altLang="en-US" sz="2800" b="0">
                <a:sym typeface="Symbol" panose="05050102010706020507" pitchFamily="18" charset="2"/>
              </a:rPr>
              <a:t>-3.5 </a:t>
            </a:r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</a:t>
            </a:r>
            <a:r>
              <a:rPr lang="en-US" altLang="en-US" sz="2800" b="0">
                <a:sym typeface="Symbol" panose="05050102010706020507" pitchFamily="18" charset="2"/>
              </a:rPr>
              <a:t> = -3</a:t>
            </a:r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>
            <a:off x="7032625" y="3644900"/>
            <a:ext cx="30241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9983788" y="3573463"/>
            <a:ext cx="144462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35" name="Oval 7"/>
          <p:cNvSpPr>
            <a:spLocks noChangeArrowheads="1"/>
          </p:cNvSpPr>
          <p:nvPr/>
        </p:nvSpPr>
        <p:spPr bwMode="auto">
          <a:xfrm>
            <a:off x="6959601" y="3573463"/>
            <a:ext cx="144463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36" name="Oval 8"/>
          <p:cNvSpPr>
            <a:spLocks noChangeArrowheads="1"/>
          </p:cNvSpPr>
          <p:nvPr/>
        </p:nvSpPr>
        <p:spPr bwMode="auto">
          <a:xfrm>
            <a:off x="8112126" y="3573463"/>
            <a:ext cx="144463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9840914" y="3068639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6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8040689" y="3068639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6816726" y="3068639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7319963" y="2781300"/>
            <a:ext cx="5969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FF"/>
                </a:solidFill>
              </a:rPr>
              <a:t>3.5</a:t>
            </a:r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>
            <a:off x="7896225" y="2997200"/>
            <a:ext cx="10795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4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12. Fungsi</a:t>
            </a:r>
          </a:p>
        </p:txBody>
      </p:sp>
      <p:sp>
        <p:nvSpPr>
          <p:cNvPr id="5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u="sng"/>
              <a:t>Definisi</a:t>
            </a:r>
            <a:r>
              <a:rPr lang="en-US" altLang="en-US"/>
              <a:t> :</a:t>
            </a:r>
          </a:p>
          <a:p>
            <a:pPr eaLnBrk="1" hangingPunct="1"/>
            <a:r>
              <a:rPr lang="en-US" altLang="en-US"/>
              <a:t>Misalkan A dan B himpunan. Relasi biner </a:t>
            </a:r>
            <a:r>
              <a:rPr lang="en-US" altLang="en-US" b="1" i="1">
                <a:solidFill>
                  <a:srgbClr val="0000FF"/>
                </a:solidFill>
              </a:rPr>
              <a:t>f </a:t>
            </a:r>
            <a:r>
              <a:rPr lang="en-US" altLang="en-US"/>
              <a:t>dari A ke B merupakan suatu fungsi </a:t>
            </a:r>
            <a:r>
              <a:rPr lang="en-US" altLang="en-US">
                <a:solidFill>
                  <a:srgbClr val="0000FF"/>
                </a:solidFill>
              </a:rPr>
              <a:t>jika</a:t>
            </a:r>
            <a:r>
              <a:rPr lang="en-US" altLang="en-US"/>
              <a:t> setiap elemen di dalam A </a:t>
            </a:r>
            <a:r>
              <a:rPr lang="en-US" altLang="en-US">
                <a:solidFill>
                  <a:srgbClr val="0000FF"/>
                </a:solidFill>
              </a:rPr>
              <a:t>dihubungkan</a:t>
            </a:r>
            <a:r>
              <a:rPr lang="en-US" altLang="en-US"/>
              <a:t> dengan </a:t>
            </a:r>
            <a:r>
              <a:rPr lang="en-US" altLang="en-US">
                <a:solidFill>
                  <a:srgbClr val="0000FF"/>
                </a:solidFill>
              </a:rPr>
              <a:t>tepat satu</a:t>
            </a:r>
            <a:r>
              <a:rPr lang="en-US" altLang="en-US"/>
              <a:t> elemen di dalam B.</a:t>
            </a:r>
          </a:p>
          <a:p>
            <a:pPr eaLnBrk="1" hangingPunct="1"/>
            <a:r>
              <a:rPr lang="en-US" altLang="en-US"/>
              <a:t>Jika </a:t>
            </a:r>
            <a:r>
              <a:rPr lang="en-US" altLang="en-US" i="1"/>
              <a:t>f </a:t>
            </a:r>
            <a:r>
              <a:rPr lang="en-US" altLang="en-US"/>
              <a:t>adalah fungsi dari A ke B, kita menuliskan 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b="1" i="1"/>
              <a:t>f</a:t>
            </a:r>
            <a:r>
              <a:rPr lang="en-US" altLang="en-US" b="1"/>
              <a:t> : A </a:t>
            </a:r>
            <a:r>
              <a:rPr lang="en-US" altLang="en-US" b="1">
                <a:sym typeface="Symbol" panose="05050102010706020507" pitchFamily="18" charset="2"/>
              </a:rPr>
              <a:t> B</a:t>
            </a:r>
            <a:r>
              <a:rPr lang="en-US" altLang="en-US">
                <a:sym typeface="Symbol" panose="05050102010706020507" pitchFamily="18" charset="2"/>
              </a:rPr>
              <a:t> , yang artinya </a:t>
            </a:r>
            <a:r>
              <a:rPr lang="en-US" altLang="en-US" i="1">
                <a:sym typeface="Symbol" panose="05050102010706020507" pitchFamily="18" charset="2"/>
              </a:rPr>
              <a:t>f </a:t>
            </a:r>
            <a:r>
              <a:rPr lang="en-US" altLang="en-US">
                <a:sym typeface="Symbol" panose="05050102010706020507" pitchFamily="18" charset="2"/>
              </a:rPr>
              <a:t>memetakan A ke B.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95476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1" y="692150"/>
            <a:ext cx="4683125" cy="755650"/>
          </a:xfrm>
        </p:spPr>
        <p:txBody>
          <a:bodyPr/>
          <a:lstStyle/>
          <a:p>
            <a:pPr eaLnBrk="1" hangingPunct="1"/>
            <a:r>
              <a:rPr lang="en-US" altLang="en-US" sz="4000"/>
              <a:t>b. Fungsi Modulo</a:t>
            </a:r>
            <a:endParaRPr lang="en-GB" altLang="en-US" sz="4000"/>
          </a:p>
        </p:txBody>
      </p:sp>
      <p:sp>
        <p:nvSpPr>
          <p:cNvPr id="747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992313" y="1916113"/>
            <a:ext cx="8424862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Misalkan </a:t>
            </a:r>
            <a:r>
              <a:rPr lang="en-US" altLang="en-US">
                <a:solidFill>
                  <a:srgbClr val="FF3300"/>
                </a:solidFill>
              </a:rPr>
              <a:t>a</a:t>
            </a:r>
            <a:r>
              <a:rPr lang="en-US" altLang="en-US"/>
              <a:t> adalah sembarang bilangan bulat dan </a:t>
            </a:r>
            <a:r>
              <a:rPr lang="en-US" altLang="en-US" i="1">
                <a:solidFill>
                  <a:srgbClr val="FF3300"/>
                </a:solidFill>
              </a:rPr>
              <a:t>m</a:t>
            </a:r>
            <a:r>
              <a:rPr lang="en-US" altLang="en-US"/>
              <a:t> adalah bilangan bulat positif.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Fungsi modulo adalah fungsi dengan operator </a:t>
            </a:r>
            <a:r>
              <a:rPr lang="en-US" altLang="en-US" b="1">
                <a:solidFill>
                  <a:srgbClr val="0000FF"/>
                </a:solidFill>
              </a:rPr>
              <a:t>mod</a:t>
            </a:r>
            <a:r>
              <a:rPr lang="en-US" altLang="en-US"/>
              <a:t>, yang dalam hal ini 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i="1">
                <a:solidFill>
                  <a:srgbClr val="FF3300"/>
                </a:solidFill>
              </a:rPr>
              <a:t>a </a:t>
            </a:r>
            <a:r>
              <a:rPr lang="en-US" altLang="en-US" i="1">
                <a:solidFill>
                  <a:srgbClr val="0000FF"/>
                </a:solidFill>
              </a:rPr>
              <a:t>mod</a:t>
            </a:r>
            <a:r>
              <a:rPr lang="en-US" altLang="en-US" i="1">
                <a:solidFill>
                  <a:srgbClr val="FF3300"/>
                </a:solidFill>
              </a:rPr>
              <a:t> m</a:t>
            </a:r>
            <a:r>
              <a:rPr lang="en-US" altLang="en-US"/>
              <a:t> memberikan sisa pembagian bilangan bulat bila a dibagi dengan m.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73111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216150" y="530226"/>
            <a:ext cx="7766050" cy="64801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</a:t>
            </a:r>
            <a:r>
              <a:rPr lang="en-US" altLang="en-US" sz="2400" b="1" dirty="0"/>
              <a:t>a mod m = r</a:t>
            </a:r>
            <a:r>
              <a:rPr lang="en-US" altLang="en-US" sz="2400" dirty="0"/>
              <a:t>  </a:t>
            </a:r>
            <a:r>
              <a:rPr lang="en-US" altLang="en-US" sz="2400" dirty="0" err="1"/>
              <a:t>sedemikian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sehingga</a:t>
            </a: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a = </a:t>
            </a:r>
            <a:r>
              <a:rPr lang="en-US" altLang="en-US" sz="2400" dirty="0" err="1"/>
              <a:t>mq</a:t>
            </a:r>
            <a:r>
              <a:rPr lang="en-US" altLang="en-US" sz="2400" dirty="0"/>
              <a:t> + r,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 0 </a:t>
            </a:r>
            <a:r>
              <a:rPr lang="en-US" altLang="en-US" sz="2400" dirty="0">
                <a:sym typeface="Symbol" panose="05050102010706020507" pitchFamily="18" charset="2"/>
              </a:rPr>
              <a:t> </a:t>
            </a:r>
            <a:r>
              <a:rPr lang="en-US" altLang="en-US" sz="2400" dirty="0"/>
              <a:t>r </a:t>
            </a:r>
            <a:r>
              <a:rPr lang="en-US" altLang="en-US" sz="2400" dirty="0">
                <a:sym typeface="Symbol" panose="05050102010706020507" pitchFamily="18" charset="2"/>
              </a:rPr>
              <a:t></a:t>
            </a:r>
            <a:r>
              <a:rPr lang="en-US" altLang="en-US" sz="2400" dirty="0"/>
              <a:t> m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err="1"/>
              <a:t>Contoh</a:t>
            </a:r>
            <a:r>
              <a:rPr lang="en-US" altLang="en-US" sz="2400" b="1" dirty="0"/>
              <a:t> 3.55 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25 mod 7 = </a:t>
            </a:r>
            <a:r>
              <a:rPr lang="en-US" altLang="en-US" sz="2400" dirty="0">
                <a:solidFill>
                  <a:srgbClr val="FF3300"/>
                </a:solidFill>
              </a:rPr>
              <a:t>4</a:t>
            </a:r>
            <a:r>
              <a:rPr lang="en-US" altLang="en-US" sz="2400" dirty="0"/>
              <a:t> 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15 mod 4 = 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3612 mod 45 = 12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0 mod 5 = </a:t>
            </a:r>
            <a:r>
              <a:rPr lang="en-US" altLang="en-US" sz="2400" dirty="0">
                <a:solidFill>
                  <a:srgbClr val="FF3300"/>
                </a:solidFill>
              </a:rPr>
              <a:t>0</a:t>
            </a:r>
            <a:r>
              <a:rPr lang="en-US" altLang="en-US" sz="2400" dirty="0"/>
              <a:t> 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-25 mod 7 = </a:t>
            </a:r>
            <a:r>
              <a:rPr lang="en-US" altLang="en-US" sz="2400" dirty="0">
                <a:solidFill>
                  <a:srgbClr val="FF3300"/>
                </a:solidFill>
              </a:rPr>
              <a:t>3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 (</a:t>
            </a:r>
            <a:r>
              <a:rPr lang="en-US" altLang="en-US" sz="2400" dirty="0" err="1">
                <a:sym typeface="Wingdings" panose="05000000000000000000" pitchFamily="2" charset="2"/>
              </a:rPr>
              <a:t>sebab</a:t>
            </a:r>
            <a:r>
              <a:rPr lang="en-US" altLang="en-US" sz="2400" dirty="0">
                <a:sym typeface="Wingdings" panose="05000000000000000000" pitchFamily="2" charset="2"/>
              </a:rPr>
              <a:t> -25 = 7.(-4) + 3)</a:t>
            </a: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                                             = -28 + </a:t>
            </a:r>
            <a:r>
              <a:rPr lang="en-US" altLang="en-US" sz="2400" dirty="0">
                <a:solidFill>
                  <a:srgbClr val="FF3300"/>
                </a:solidFill>
              </a:rPr>
              <a:t>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                                             = -25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sz="2400" dirty="0"/>
          </a:p>
        </p:txBody>
      </p:sp>
      <p:graphicFrame>
        <p:nvGraphicFramePr>
          <p:cNvPr id="2867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448301" y="2060576"/>
          <a:ext cx="2087563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825480" imgH="393480" progId="Equation.3">
                  <p:embed/>
                </p:oleObj>
              </mc:Choice>
              <mc:Fallback>
                <p:oleObj name="Equation" r:id="rId3" imgW="825480" imgH="393480" progId="Equation.3">
                  <p:embed/>
                  <p:pic>
                    <p:nvPicPr>
                      <p:cNvPr id="286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1" y="2060576"/>
                        <a:ext cx="2087563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519738" y="3933826"/>
          <a:ext cx="163195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761760" imgH="393480" progId="Equation.3">
                  <p:embed/>
                </p:oleObj>
              </mc:Choice>
              <mc:Fallback>
                <p:oleObj name="Equation" r:id="rId5" imgW="761760" imgH="393480" progId="Equation.3">
                  <p:embed/>
                  <p:pic>
                    <p:nvPicPr>
                      <p:cNvPr id="286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3933826"/>
                        <a:ext cx="163195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3185066"/>
      </p:ext>
    </p:extLst>
  </p:cSld>
  <p:clrMapOvr>
    <a:masterClrMapping/>
  </p:clrMapOvr>
  <p:transition spd="med">
    <p:newsfla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826000" cy="838200"/>
          </a:xfrm>
        </p:spPr>
        <p:txBody>
          <a:bodyPr/>
          <a:lstStyle/>
          <a:p>
            <a:pPr eaLnBrk="1" hangingPunct="1"/>
            <a:r>
              <a:rPr lang="en-US" altLang="en-US"/>
              <a:t>c. Fungsi Faktorial</a:t>
            </a:r>
            <a:endParaRPr lang="en-GB" altLang="en-US"/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063751" y="1557338"/>
            <a:ext cx="8208963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Untuk sembarang </a:t>
            </a:r>
            <a:r>
              <a:rPr lang="en-US" altLang="en-US">
                <a:solidFill>
                  <a:srgbClr val="FF3300"/>
                </a:solidFill>
              </a:rPr>
              <a:t>bilangan bulat tidak negatif</a:t>
            </a:r>
            <a:r>
              <a:rPr lang="en-US" altLang="en-US"/>
              <a:t> n, faktorial dari n, dilambangkan dengan n!, didefinisikan sebagai 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/>
          </a:p>
        </p:txBody>
      </p:sp>
      <p:graphicFrame>
        <p:nvGraphicFramePr>
          <p:cNvPr id="29698" name="Object 4"/>
          <p:cNvGraphicFramePr>
            <a:graphicFrameLocks noChangeAspect="1"/>
          </p:cNvGraphicFramePr>
          <p:nvPr/>
        </p:nvGraphicFramePr>
        <p:xfrm>
          <a:off x="2286000" y="2971800"/>
          <a:ext cx="7848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057400" imgH="457200" progId="Equation.3">
                  <p:embed/>
                </p:oleObj>
              </mc:Choice>
              <mc:Fallback>
                <p:oleObj name="Equation" r:id="rId3" imgW="2057400" imgH="457200" progId="Equation.3">
                  <p:embed/>
                  <p:pic>
                    <p:nvPicPr>
                      <p:cNvPr id="296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971800"/>
                        <a:ext cx="7848600" cy="12192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346326" y="4495801"/>
            <a:ext cx="679767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Contoh 3.57</a:t>
            </a:r>
            <a:r>
              <a:rPr lang="en-US" altLang="en-US" sz="2800" b="0"/>
              <a:t> :	0! = 1</a:t>
            </a:r>
          </a:p>
          <a:p>
            <a:pPr eaLnBrk="1" hangingPunct="1"/>
            <a:r>
              <a:rPr lang="en-US" altLang="en-US" sz="2800" b="0"/>
              <a:t>		1! = 1</a:t>
            </a:r>
          </a:p>
          <a:p>
            <a:pPr eaLnBrk="1" hangingPunct="1"/>
            <a:r>
              <a:rPr lang="en-US" altLang="en-US" sz="2800" b="0"/>
              <a:t>		</a:t>
            </a:r>
            <a:r>
              <a:rPr lang="en-US" altLang="en-US" sz="2800" b="0">
                <a:solidFill>
                  <a:srgbClr val="FF3300"/>
                </a:solidFill>
              </a:rPr>
              <a:t>2</a:t>
            </a:r>
            <a:r>
              <a:rPr lang="en-US" altLang="en-US" sz="2800" b="0"/>
              <a:t>! = </a:t>
            </a:r>
            <a:r>
              <a:rPr lang="en-US" altLang="en-US" sz="2800" b="0">
                <a:solidFill>
                  <a:srgbClr val="FF3300"/>
                </a:solidFill>
              </a:rPr>
              <a:t>2</a:t>
            </a:r>
            <a:r>
              <a:rPr lang="en-US" altLang="en-US" sz="2800" b="0"/>
              <a:t> x 1 = 2</a:t>
            </a:r>
          </a:p>
          <a:p>
            <a:pPr eaLnBrk="1" hangingPunct="1"/>
            <a:r>
              <a:rPr lang="en-US" altLang="en-US" sz="2800" b="0"/>
              <a:t>		</a:t>
            </a:r>
            <a:r>
              <a:rPr lang="en-US" altLang="en-US" sz="2800" b="0">
                <a:solidFill>
                  <a:srgbClr val="009900"/>
                </a:solidFill>
              </a:rPr>
              <a:t>4</a:t>
            </a:r>
            <a:r>
              <a:rPr lang="en-US" altLang="en-US" sz="2800" b="0"/>
              <a:t>! = </a:t>
            </a:r>
            <a:r>
              <a:rPr lang="en-US" altLang="en-US" sz="2800" b="0">
                <a:solidFill>
                  <a:srgbClr val="009900"/>
                </a:solidFill>
              </a:rPr>
              <a:t>4</a:t>
            </a:r>
            <a:r>
              <a:rPr lang="en-US" altLang="en-US" sz="2800" b="0"/>
              <a:t> x 3 x 2 x 1 = 24</a:t>
            </a:r>
            <a:endParaRPr lang="en-US" altLang="en-US" sz="3200" b="0"/>
          </a:p>
          <a:p>
            <a:pPr eaLnBrk="1" hangingPunct="1"/>
            <a:r>
              <a:rPr lang="en-US" altLang="en-US" sz="2800" b="0"/>
              <a:t>		</a:t>
            </a:r>
            <a:r>
              <a:rPr lang="en-US" altLang="en-US" sz="2800" b="0">
                <a:solidFill>
                  <a:srgbClr val="FF00FF"/>
                </a:solidFill>
              </a:rPr>
              <a:t>5</a:t>
            </a:r>
            <a:r>
              <a:rPr lang="en-US" altLang="en-US" sz="2800" b="0"/>
              <a:t>! = </a:t>
            </a:r>
            <a:r>
              <a:rPr lang="en-US" altLang="en-US" sz="2800" b="0">
                <a:solidFill>
                  <a:srgbClr val="FF00FF"/>
                </a:solidFill>
              </a:rPr>
              <a:t>5</a:t>
            </a:r>
            <a:r>
              <a:rPr lang="en-US" altLang="en-US" sz="2800" b="0"/>
              <a:t> x 4 x 3 x 2 x 1 = 120</a:t>
            </a:r>
            <a:endParaRPr lang="en-GB" altLang="en-US" sz="2800" b="0"/>
          </a:p>
        </p:txBody>
      </p:sp>
    </p:spTree>
    <p:extLst>
      <p:ext uri="{BB962C8B-B14F-4D97-AF65-F5344CB8AC3E}">
        <p14:creationId xmlns:p14="http://schemas.microsoft.com/office/powerpoint/2010/main" val="2387998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533400"/>
            <a:ext cx="83058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d. </a:t>
            </a:r>
            <a:r>
              <a:rPr lang="en-US" altLang="en-US" sz="3600" dirty="0" err="1"/>
              <a:t>Fungsi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Eksponensial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Logaritmik</a:t>
            </a:r>
            <a:r>
              <a:rPr lang="en-US" altLang="en-US" sz="3600" dirty="0"/>
              <a:t>.</a:t>
            </a:r>
            <a:endParaRPr lang="en-GB" altLang="en-US" sz="3600" dirty="0"/>
          </a:p>
        </p:txBody>
      </p:sp>
      <p:sp>
        <p:nvSpPr>
          <p:cNvPr id="307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362200" y="15240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/>
              <a:t>Fungsi Eksponensial berbentuk :</a:t>
            </a:r>
            <a:endParaRPr lang="en-GB" altLang="en-US"/>
          </a:p>
        </p:txBody>
      </p:sp>
      <p:graphicFrame>
        <p:nvGraphicFramePr>
          <p:cNvPr id="30722" name="Object 4"/>
          <p:cNvGraphicFramePr>
            <a:graphicFrameLocks noChangeAspect="1"/>
          </p:cNvGraphicFramePr>
          <p:nvPr/>
        </p:nvGraphicFramePr>
        <p:xfrm>
          <a:off x="2819400" y="2362200"/>
          <a:ext cx="5791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993680" imgH="457200" progId="Equation.3">
                  <p:embed/>
                </p:oleObj>
              </mc:Choice>
              <mc:Fallback>
                <p:oleObj name="Equation" r:id="rId3" imgW="1993680" imgH="457200" progId="Equation.3">
                  <p:embed/>
                  <p:pic>
                    <p:nvPicPr>
                      <p:cNvPr id="307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362200"/>
                        <a:ext cx="5791200" cy="12954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5"/>
          <p:cNvSpPr txBox="1">
            <a:spLocks noChangeArrowheads="1"/>
          </p:cNvSpPr>
          <p:nvPr/>
        </p:nvSpPr>
        <p:spPr bwMode="auto">
          <a:xfrm>
            <a:off x="2514600" y="3810001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800" b="0"/>
              <a:t>Untuk kasus Perpangkatan negatif,</a:t>
            </a:r>
            <a:endParaRPr lang="en-GB" altLang="en-US" sz="2800" b="0"/>
          </a:p>
        </p:txBody>
      </p:sp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3032125" y="45291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2400" b="0"/>
          </a:p>
        </p:txBody>
      </p:sp>
      <p:graphicFrame>
        <p:nvGraphicFramePr>
          <p:cNvPr id="30723" name="Object 8"/>
          <p:cNvGraphicFramePr>
            <a:graphicFrameLocks noChangeAspect="1"/>
          </p:cNvGraphicFramePr>
          <p:nvPr/>
        </p:nvGraphicFramePr>
        <p:xfrm>
          <a:off x="2743200" y="4572000"/>
          <a:ext cx="1981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583920" imgH="393480" progId="Equation.3">
                  <p:embed/>
                </p:oleObj>
              </mc:Choice>
              <mc:Fallback>
                <p:oleObj name="Equation" r:id="rId5" imgW="583920" imgH="393480" progId="Equation.3">
                  <p:embed/>
                  <p:pic>
                    <p:nvPicPr>
                      <p:cNvPr id="3072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572000"/>
                        <a:ext cx="1981200" cy="13716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5486401" y="4476751"/>
            <a:ext cx="5110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800" b="0"/>
              <a:t>Fungsi Logaritma berbentuk :</a:t>
            </a:r>
            <a:endParaRPr lang="en-GB" altLang="en-US" sz="2800" b="0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6232525" y="52911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2400" b="0"/>
          </a:p>
        </p:txBody>
      </p:sp>
      <p:graphicFrame>
        <p:nvGraphicFramePr>
          <p:cNvPr id="30724" name="Object 11"/>
          <p:cNvGraphicFramePr>
            <a:graphicFrameLocks noChangeAspect="1"/>
          </p:cNvGraphicFramePr>
          <p:nvPr/>
        </p:nvGraphicFramePr>
        <p:xfrm>
          <a:off x="5505450" y="5029200"/>
          <a:ext cx="49339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1180800" imgH="228600" progId="Equation.3">
                  <p:embed/>
                </p:oleObj>
              </mc:Choice>
              <mc:Fallback>
                <p:oleObj name="Equation" r:id="rId7" imgW="1180800" imgH="228600" progId="Equation.3">
                  <p:embed/>
                  <p:pic>
                    <p:nvPicPr>
                      <p:cNvPr id="3072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50" y="5029200"/>
                        <a:ext cx="4933950" cy="8382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3811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2055812" y="533400"/>
            <a:ext cx="2592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800" dirty="0" err="1"/>
              <a:t>Contoh</a:t>
            </a:r>
            <a:r>
              <a:rPr lang="en-US" altLang="en-US" sz="2800" dirty="0"/>
              <a:t> 3.58 :</a:t>
            </a:r>
          </a:p>
        </p:txBody>
      </p:sp>
      <p:graphicFrame>
        <p:nvGraphicFramePr>
          <p:cNvPr id="31746" name="Object 5"/>
          <p:cNvGraphicFramePr>
            <a:graphicFrameLocks noChangeAspect="1"/>
          </p:cNvGraphicFramePr>
          <p:nvPr/>
        </p:nvGraphicFramePr>
        <p:xfrm>
          <a:off x="2136776" y="1844675"/>
          <a:ext cx="7921625" cy="263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3441600" imgH="1143000" progId="Equation.3">
                  <p:embed/>
                </p:oleObj>
              </mc:Choice>
              <mc:Fallback>
                <p:oleObj name="Equation" r:id="rId3" imgW="3441600" imgH="1143000" progId="Equation.3">
                  <p:embed/>
                  <p:pic>
                    <p:nvPicPr>
                      <p:cNvPr id="3174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6" y="1844675"/>
                        <a:ext cx="7921625" cy="263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610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4212" y="723900"/>
            <a:ext cx="8713788" cy="723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16. </a:t>
            </a:r>
            <a:r>
              <a:rPr lang="en-US" altLang="en-US" dirty="0" err="1"/>
              <a:t>Fungsi</a:t>
            </a:r>
            <a:r>
              <a:rPr lang="en-US" altLang="en-US" dirty="0"/>
              <a:t> </a:t>
            </a:r>
            <a:r>
              <a:rPr lang="en-US" altLang="en-US" dirty="0" err="1"/>
              <a:t>Rekursif</a:t>
            </a:r>
            <a:r>
              <a:rPr lang="en-US" altLang="en-US" sz="4800" dirty="0"/>
              <a:t> </a:t>
            </a:r>
            <a:r>
              <a:rPr lang="en-US" altLang="en-US" sz="3600" dirty="0"/>
              <a:t>(</a:t>
            </a:r>
            <a:r>
              <a:rPr lang="en-US" altLang="en-US" sz="3600" dirty="0" err="1"/>
              <a:t>relasi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rekursif</a:t>
            </a:r>
            <a:r>
              <a:rPr lang="en-US" altLang="en-US" sz="3600" dirty="0"/>
              <a:t>)</a:t>
            </a:r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u="sng"/>
              <a:t>Definisi :</a:t>
            </a:r>
          </a:p>
          <a:p>
            <a:pPr eaLnBrk="1" hangingPunct="1"/>
            <a:r>
              <a:rPr lang="en-US" altLang="en-US"/>
              <a:t>Fungsi f dikatakan fungsi rekursif jika definisi fungsinya mengacu pada dirinya sendiri.</a:t>
            </a:r>
          </a:p>
          <a:p>
            <a:pPr eaLnBrk="1" hangingPunct="1"/>
            <a:r>
              <a:rPr lang="en-US" altLang="en-US"/>
              <a:t>Fungsi rekursif adalah </a:t>
            </a:r>
            <a:r>
              <a:rPr lang="en-US" altLang="en-US">
                <a:solidFill>
                  <a:srgbClr val="FF3300"/>
                </a:solidFill>
              </a:rPr>
              <a:t>relasi rekursif</a:t>
            </a:r>
            <a:r>
              <a:rPr lang="en-US" altLang="en-US"/>
              <a:t>, karena fungsi adalah bentuk khusus dari relasi.</a:t>
            </a:r>
          </a:p>
        </p:txBody>
      </p:sp>
    </p:spTree>
    <p:extLst>
      <p:ext uri="{BB962C8B-B14F-4D97-AF65-F5344CB8AC3E}">
        <p14:creationId xmlns:p14="http://schemas.microsoft.com/office/powerpoint/2010/main" val="4202178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4"/>
          <p:cNvGraphicFramePr>
            <a:graphicFrameLocks noChangeAspect="1"/>
          </p:cNvGraphicFramePr>
          <p:nvPr/>
        </p:nvGraphicFramePr>
        <p:xfrm>
          <a:off x="2279650" y="260350"/>
          <a:ext cx="7848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2057400" imgH="457200" progId="Equation.3">
                  <p:embed/>
                </p:oleObj>
              </mc:Choice>
              <mc:Fallback>
                <p:oleObj name="Equation" r:id="rId3" imgW="2057400" imgH="457200" progId="Equation.3">
                  <p:embed/>
                  <p:pic>
                    <p:nvPicPr>
                      <p:cNvPr id="327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260350"/>
                        <a:ext cx="7848600" cy="12192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2351089" y="1773238"/>
            <a:ext cx="6797675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800" b="0"/>
              <a:t>		0! = 1</a:t>
            </a:r>
          </a:p>
          <a:p>
            <a:pPr eaLnBrk="1" hangingPunct="1"/>
            <a:r>
              <a:rPr lang="en-US" altLang="en-US" sz="2800" b="0"/>
              <a:t>		1! = 1</a:t>
            </a:r>
          </a:p>
          <a:p>
            <a:pPr eaLnBrk="1" hangingPunct="1"/>
            <a:r>
              <a:rPr lang="en-US" altLang="en-US" sz="2800" b="0"/>
              <a:t>		</a:t>
            </a:r>
            <a:r>
              <a:rPr lang="en-US" altLang="en-US" sz="2800" b="0">
                <a:solidFill>
                  <a:srgbClr val="FF3300"/>
                </a:solidFill>
              </a:rPr>
              <a:t>2</a:t>
            </a:r>
            <a:r>
              <a:rPr lang="en-US" altLang="en-US" sz="2800" b="0"/>
              <a:t>! = 1 x </a:t>
            </a:r>
            <a:r>
              <a:rPr lang="en-US" altLang="en-US" sz="2800" b="0">
                <a:solidFill>
                  <a:srgbClr val="FF3300"/>
                </a:solidFill>
              </a:rPr>
              <a:t>2</a:t>
            </a:r>
            <a:r>
              <a:rPr lang="en-US" altLang="en-US" sz="2800" b="0"/>
              <a:t> = 2</a:t>
            </a:r>
          </a:p>
          <a:p>
            <a:pPr eaLnBrk="1" hangingPunct="1"/>
            <a:r>
              <a:rPr lang="en-US" altLang="en-US" sz="2800" b="0"/>
              <a:t>		</a:t>
            </a:r>
            <a:r>
              <a:rPr lang="en-US" altLang="en-US" sz="2800" b="0">
                <a:solidFill>
                  <a:srgbClr val="009900"/>
                </a:solidFill>
              </a:rPr>
              <a:t>3</a:t>
            </a:r>
            <a:r>
              <a:rPr lang="en-US" altLang="en-US" sz="2800" b="0"/>
              <a:t>! = 1 x 2 x </a:t>
            </a:r>
            <a:r>
              <a:rPr lang="en-US" altLang="en-US" sz="2800" b="0">
                <a:solidFill>
                  <a:srgbClr val="009900"/>
                </a:solidFill>
              </a:rPr>
              <a:t>3</a:t>
            </a:r>
            <a:r>
              <a:rPr lang="en-US" altLang="en-US" sz="2800" b="0"/>
              <a:t> = 6 		</a:t>
            </a:r>
          </a:p>
          <a:p>
            <a:pPr eaLnBrk="1" hangingPunct="1"/>
            <a:r>
              <a:rPr lang="en-US" altLang="en-US" sz="2800" b="0"/>
              <a:t>		</a:t>
            </a:r>
            <a:r>
              <a:rPr lang="en-US" altLang="en-US" sz="2800" b="0">
                <a:solidFill>
                  <a:srgbClr val="FF00FF"/>
                </a:solidFill>
              </a:rPr>
              <a:t>4</a:t>
            </a:r>
            <a:r>
              <a:rPr lang="en-US" altLang="en-US" sz="2800" b="0"/>
              <a:t>! = 1 x 2 x 3 x </a:t>
            </a:r>
            <a:r>
              <a:rPr lang="en-US" altLang="en-US" sz="2800" b="0">
                <a:solidFill>
                  <a:srgbClr val="FF00FF"/>
                </a:solidFill>
              </a:rPr>
              <a:t>4</a:t>
            </a:r>
            <a:r>
              <a:rPr lang="en-US" altLang="en-US" sz="2800" b="0"/>
              <a:t> = 24 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2351089" y="4149726"/>
            <a:ext cx="679767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800" b="0"/>
              <a:t>		0! = 1</a:t>
            </a:r>
          </a:p>
          <a:p>
            <a:pPr eaLnBrk="1" hangingPunct="1"/>
            <a:r>
              <a:rPr lang="en-US" altLang="en-US" sz="2800" b="0"/>
              <a:t>		1! = 1 x 0!</a:t>
            </a:r>
          </a:p>
          <a:p>
            <a:pPr eaLnBrk="1" hangingPunct="1"/>
            <a:r>
              <a:rPr lang="en-US" altLang="en-US" sz="2800" b="0"/>
              <a:t>		</a:t>
            </a:r>
            <a:r>
              <a:rPr lang="en-US" altLang="en-US" sz="2800" b="0">
                <a:solidFill>
                  <a:srgbClr val="FF3300"/>
                </a:solidFill>
              </a:rPr>
              <a:t>2</a:t>
            </a:r>
            <a:r>
              <a:rPr lang="en-US" altLang="en-US" sz="2800" b="0"/>
              <a:t>! = </a:t>
            </a:r>
            <a:r>
              <a:rPr lang="en-US" altLang="en-US" sz="2800" b="0">
                <a:solidFill>
                  <a:srgbClr val="FF3300"/>
                </a:solidFill>
              </a:rPr>
              <a:t>2</a:t>
            </a:r>
            <a:r>
              <a:rPr lang="en-US" altLang="en-US" sz="2800" b="0"/>
              <a:t> x 1! = 2</a:t>
            </a:r>
          </a:p>
          <a:p>
            <a:pPr eaLnBrk="1" hangingPunct="1"/>
            <a:r>
              <a:rPr lang="en-US" altLang="en-US" sz="2800" b="0"/>
              <a:t>		</a:t>
            </a:r>
            <a:r>
              <a:rPr lang="en-US" altLang="en-US" sz="2800" b="0">
                <a:solidFill>
                  <a:srgbClr val="009900"/>
                </a:solidFill>
              </a:rPr>
              <a:t>3</a:t>
            </a:r>
            <a:r>
              <a:rPr lang="en-US" altLang="en-US" sz="2800" b="0"/>
              <a:t>! = </a:t>
            </a:r>
            <a:r>
              <a:rPr lang="en-US" altLang="en-US" sz="2800" b="0">
                <a:solidFill>
                  <a:srgbClr val="009900"/>
                </a:solidFill>
              </a:rPr>
              <a:t>3</a:t>
            </a:r>
            <a:r>
              <a:rPr lang="en-US" altLang="en-US" sz="2800" b="0"/>
              <a:t> x 2! = 6</a:t>
            </a:r>
            <a:endParaRPr lang="en-US" altLang="en-US" sz="3200" b="0"/>
          </a:p>
          <a:p>
            <a:pPr eaLnBrk="1" hangingPunct="1"/>
            <a:r>
              <a:rPr lang="en-US" altLang="en-US" sz="2800" b="0"/>
              <a:t>		</a:t>
            </a:r>
            <a:r>
              <a:rPr lang="en-US" altLang="en-US" sz="2800" b="0">
                <a:solidFill>
                  <a:srgbClr val="FF00FF"/>
                </a:solidFill>
              </a:rPr>
              <a:t>4</a:t>
            </a:r>
            <a:r>
              <a:rPr lang="en-US" altLang="en-US" sz="2800" b="0"/>
              <a:t>! = </a:t>
            </a:r>
            <a:r>
              <a:rPr lang="en-US" altLang="en-US" sz="2800" b="0">
                <a:solidFill>
                  <a:srgbClr val="FF00FF"/>
                </a:solidFill>
              </a:rPr>
              <a:t>4</a:t>
            </a:r>
            <a:r>
              <a:rPr lang="en-US" altLang="en-US" sz="2800" b="0"/>
              <a:t> x 3! = 24</a:t>
            </a:r>
            <a:endParaRPr lang="en-GB" altLang="en-US" sz="2800" b="0"/>
          </a:p>
        </p:txBody>
      </p:sp>
    </p:spTree>
    <p:extLst>
      <p:ext uri="{BB962C8B-B14F-4D97-AF65-F5344CB8AC3E}">
        <p14:creationId xmlns:p14="http://schemas.microsoft.com/office/powerpoint/2010/main" val="240108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62" name="Rectangle 14"/>
          <p:cNvSpPr>
            <a:spLocks noChangeArrowheads="1"/>
          </p:cNvSpPr>
          <p:nvPr/>
        </p:nvSpPr>
        <p:spPr bwMode="auto">
          <a:xfrm>
            <a:off x="3352800" y="2514600"/>
            <a:ext cx="6567824" cy="71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62" b="1">
                <a:latin typeface="Georgia" panose="02040502050405020303" pitchFamily="18" charset="0"/>
              </a:rPr>
              <a:t>LOGIKA MATEMATIKA</a:t>
            </a:r>
          </a:p>
        </p:txBody>
      </p:sp>
    </p:spTree>
    <p:extLst>
      <p:ext uri="{BB962C8B-B14F-4D97-AF65-F5344CB8AC3E}">
        <p14:creationId xmlns:p14="http://schemas.microsoft.com/office/powerpoint/2010/main" val="22097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7382608" cy="984738"/>
          </a:xfrm>
        </p:spPr>
        <p:txBody>
          <a:bodyPr/>
          <a:lstStyle/>
          <a:p>
            <a:pPr eaLnBrk="1" hangingPunct="1"/>
            <a:r>
              <a:rPr lang="en-US" altLang="en-US" dirty="0"/>
              <a:t>PENGERTIAN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946031" y="2022231"/>
            <a:ext cx="8352692" cy="3587262"/>
          </a:xfrm>
        </p:spPr>
        <p:txBody>
          <a:bodyPr/>
          <a:lstStyle/>
          <a:p>
            <a:pPr marL="337047" indent="-235933">
              <a:lnSpc>
                <a:spcPct val="80000"/>
              </a:lnSpc>
              <a:buNone/>
            </a:pPr>
            <a:r>
              <a:rPr lang="en-US" altLang="en-US" sz="2585">
                <a:latin typeface="Georgia" panose="02040502050405020303" pitchFamily="18" charset="0"/>
              </a:rPr>
              <a:t>1. Logika matematika adalah  Ilmu yang mempelajari tentang cara berpikir yang logis/masuk akal</a:t>
            </a:r>
          </a:p>
          <a:p>
            <a:pPr marL="337047" indent="-235933">
              <a:lnSpc>
                <a:spcPct val="80000"/>
              </a:lnSpc>
              <a:buNone/>
            </a:pPr>
            <a:r>
              <a:rPr lang="en-US" altLang="en-US" sz="2585">
                <a:latin typeface="Georgia" panose="02040502050405020303" pitchFamily="18" charset="0"/>
              </a:rPr>
              <a:t>	</a:t>
            </a:r>
          </a:p>
          <a:p>
            <a:pPr marL="337047" indent="-235933">
              <a:lnSpc>
                <a:spcPct val="80000"/>
              </a:lnSpc>
              <a:buNone/>
            </a:pPr>
            <a:r>
              <a:rPr lang="en-US" altLang="en-US" sz="2585">
                <a:latin typeface="Georgia" panose="02040502050405020303" pitchFamily="18" charset="0"/>
              </a:rPr>
              <a:t>2.	Logika matematika adalah	ilmu yang digunakan untuk menentukan nilai kebenaran dari </a:t>
            </a:r>
            <a:r>
              <a:rPr lang="en-US" altLang="en-US" sz="2585" b="1">
                <a:latin typeface="Georgia" panose="02040502050405020303" pitchFamily="18" charset="0"/>
              </a:rPr>
              <a:t>suatu pernyataan</a:t>
            </a:r>
            <a:r>
              <a:rPr lang="en-US" altLang="en-US" sz="2585">
                <a:latin typeface="Georgia" panose="02040502050405020303" pitchFamily="18" charset="0"/>
              </a:rPr>
              <a:t> atau </a:t>
            </a:r>
            <a:r>
              <a:rPr lang="en-US" altLang="en-US" sz="2585" b="1">
                <a:latin typeface="Georgia" panose="02040502050405020303" pitchFamily="18" charset="0"/>
              </a:rPr>
              <a:t>penarikan kesimpulan</a:t>
            </a:r>
            <a:r>
              <a:rPr lang="en-US" altLang="en-US" sz="2585">
                <a:latin typeface="Georgia" panose="02040502050405020303" pitchFamily="18" charset="0"/>
              </a:rPr>
              <a:t> </a:t>
            </a:r>
          </a:p>
          <a:p>
            <a:pPr marL="337047" indent="-235933">
              <a:lnSpc>
                <a:spcPct val="80000"/>
              </a:lnSpc>
              <a:buNone/>
            </a:pPr>
            <a:r>
              <a:rPr lang="en-US" altLang="en-US" sz="2585">
                <a:latin typeface="Georgia" panose="02040502050405020303" pitchFamily="18" charset="0"/>
              </a:rPr>
              <a:t>	berdasarkan aturan-aturan dasar yang berlaku.</a:t>
            </a:r>
          </a:p>
        </p:txBody>
      </p:sp>
    </p:spTree>
    <p:extLst>
      <p:ext uri="{BB962C8B-B14F-4D97-AF65-F5344CB8AC3E}">
        <p14:creationId xmlns:p14="http://schemas.microsoft.com/office/powerpoint/2010/main" val="3892706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8" t="19792" r="20313" b="22917"/>
          <a:stretch>
            <a:fillRect/>
          </a:stretch>
        </p:blipFill>
        <p:spPr bwMode="auto">
          <a:xfrm>
            <a:off x="1875693" y="545124"/>
            <a:ext cx="8370277" cy="577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AutoShape 10"/>
          <p:cNvSpPr>
            <a:spLocks noChangeArrowheads="1"/>
          </p:cNvSpPr>
          <p:nvPr/>
        </p:nvSpPr>
        <p:spPr bwMode="auto">
          <a:xfrm>
            <a:off x="7502770" y="3217985"/>
            <a:ext cx="1125415" cy="281354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>
                <a:latin typeface="Albertus" pitchFamily="34" charset="0"/>
              </a:rPr>
              <a:t>Kontradiksi</a:t>
            </a:r>
          </a:p>
        </p:txBody>
      </p:sp>
      <p:sp>
        <p:nvSpPr>
          <p:cNvPr id="6148" name="Text Box 11"/>
          <p:cNvSpPr txBox="1">
            <a:spLocks noChangeArrowheads="1"/>
          </p:cNvSpPr>
          <p:nvPr/>
        </p:nvSpPr>
        <p:spPr bwMode="auto">
          <a:xfrm>
            <a:off x="8276493" y="3851031"/>
            <a:ext cx="1055077" cy="35169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108">
                <a:cs typeface="Times New Roman" panose="02020603050405020304" pitchFamily="18" charset="0"/>
              </a:rPr>
              <a:t>Biimplikasi</a:t>
            </a:r>
          </a:p>
        </p:txBody>
      </p:sp>
      <p:sp>
        <p:nvSpPr>
          <p:cNvPr id="6149" name="Rectangle 12"/>
          <p:cNvSpPr>
            <a:spLocks noChangeArrowheads="1"/>
          </p:cNvSpPr>
          <p:nvPr/>
        </p:nvSpPr>
        <p:spPr bwMode="auto">
          <a:xfrm>
            <a:off x="8387861" y="4062048"/>
            <a:ext cx="538930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108"/>
              <a:t>p ↔ q</a:t>
            </a:r>
          </a:p>
        </p:txBody>
      </p:sp>
      <p:sp>
        <p:nvSpPr>
          <p:cNvPr id="6150" name="Rectangle 14"/>
          <p:cNvSpPr>
            <a:spLocks noChangeArrowheads="1"/>
          </p:cNvSpPr>
          <p:nvPr/>
        </p:nvSpPr>
        <p:spPr bwMode="auto">
          <a:xfrm>
            <a:off x="7854462" y="4695093"/>
            <a:ext cx="422031" cy="14067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215"/>
          </a:p>
        </p:txBody>
      </p:sp>
      <p:sp>
        <p:nvSpPr>
          <p:cNvPr id="6151" name="Rectangle 13"/>
          <p:cNvSpPr>
            <a:spLocks noChangeArrowheads="1"/>
          </p:cNvSpPr>
          <p:nvPr/>
        </p:nvSpPr>
        <p:spPr bwMode="auto">
          <a:xfrm>
            <a:off x="7784123" y="4624756"/>
            <a:ext cx="538930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108"/>
              <a:t>p ↔ q</a:t>
            </a:r>
          </a:p>
        </p:txBody>
      </p:sp>
    </p:spTree>
    <p:extLst>
      <p:ext uri="{BB962C8B-B14F-4D97-AF65-F5344CB8AC3E}">
        <p14:creationId xmlns:p14="http://schemas.microsoft.com/office/powerpoint/2010/main" val="214231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905001" y="844550"/>
            <a:ext cx="8424863" cy="53276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Nama lain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fungsi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</a:t>
            </a:r>
            <a:r>
              <a:rPr lang="en-US" altLang="en-US" sz="2400" dirty="0" err="1">
                <a:solidFill>
                  <a:srgbClr val="0000FF"/>
                </a:solidFill>
              </a:rPr>
              <a:t>pemetaan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atau</a:t>
            </a:r>
            <a:r>
              <a:rPr lang="en-US" altLang="en-US" sz="2400" dirty="0"/>
              <a:t> </a:t>
            </a:r>
            <a:r>
              <a:rPr lang="en-US" altLang="en-US" sz="2400" dirty="0" err="1">
                <a:solidFill>
                  <a:srgbClr val="0000FF"/>
                </a:solidFill>
              </a:rPr>
              <a:t>transformasi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/>
              <a:t>f(a)=b </a:t>
            </a:r>
            <a:r>
              <a:rPr lang="en-US" altLang="en-US" sz="2400" dirty="0" err="1">
                <a:solidFill>
                  <a:srgbClr val="FF0000"/>
                </a:solidFill>
              </a:rPr>
              <a:t>jika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elemen</a:t>
            </a:r>
            <a:r>
              <a:rPr lang="en-US" altLang="en-US" sz="2400" dirty="0"/>
              <a:t> a di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A </a:t>
            </a:r>
            <a:r>
              <a:rPr lang="en-US" altLang="en-US" sz="2400" dirty="0" err="1">
                <a:solidFill>
                  <a:srgbClr val="FF0000"/>
                </a:solidFill>
              </a:rPr>
              <a:t>dihubungkan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elemen</a:t>
            </a:r>
            <a:r>
              <a:rPr lang="en-US" altLang="en-US" sz="2400" dirty="0"/>
              <a:t> b di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B.</a:t>
            </a:r>
          </a:p>
          <a:p>
            <a:pPr eaLnBrk="1" hangingPunct="1"/>
            <a:r>
              <a:rPr lang="en-US" altLang="en-US" sz="2400" dirty="0" err="1"/>
              <a:t>Himpunan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CC0000"/>
                </a:solidFill>
              </a:rPr>
              <a:t>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disebut</a:t>
            </a:r>
            <a:r>
              <a:rPr lang="en-US" altLang="en-US" sz="2400" dirty="0"/>
              <a:t> </a:t>
            </a:r>
            <a:r>
              <a:rPr lang="en-US" altLang="en-US" sz="2400" dirty="0" err="1">
                <a:solidFill>
                  <a:srgbClr val="CC0000"/>
                </a:solidFill>
              </a:rPr>
              <a:t>daerah</a:t>
            </a:r>
            <a:r>
              <a:rPr lang="en-US" altLang="en-US" sz="2400" dirty="0">
                <a:solidFill>
                  <a:srgbClr val="CC0000"/>
                </a:solidFill>
              </a:rPr>
              <a:t> </a:t>
            </a:r>
            <a:r>
              <a:rPr lang="en-US" altLang="en-US" sz="2400" dirty="0" err="1">
                <a:solidFill>
                  <a:srgbClr val="CC0000"/>
                </a:solidFill>
              </a:rPr>
              <a:t>asal</a:t>
            </a:r>
            <a:r>
              <a:rPr lang="en-US" altLang="en-US" sz="2400" dirty="0"/>
              <a:t> (domain)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f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himpunan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CC0000"/>
                </a:solidFill>
              </a:rPr>
              <a:t>B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disebut</a:t>
            </a:r>
            <a:r>
              <a:rPr lang="en-US" altLang="en-US" sz="2400" dirty="0"/>
              <a:t> </a:t>
            </a:r>
            <a:r>
              <a:rPr lang="en-US" altLang="en-US" sz="2400" dirty="0" err="1">
                <a:solidFill>
                  <a:srgbClr val="CC0000"/>
                </a:solidFill>
              </a:rPr>
              <a:t>daerah</a:t>
            </a:r>
            <a:r>
              <a:rPr lang="en-US" altLang="en-US" sz="2400" dirty="0">
                <a:solidFill>
                  <a:srgbClr val="CC0000"/>
                </a:solidFill>
              </a:rPr>
              <a:t> </a:t>
            </a:r>
            <a:r>
              <a:rPr lang="en-US" altLang="en-US" sz="2400" dirty="0" err="1">
                <a:solidFill>
                  <a:srgbClr val="CC0000"/>
                </a:solidFill>
              </a:rPr>
              <a:t>hasil</a:t>
            </a:r>
            <a:r>
              <a:rPr lang="en-US" altLang="en-US" sz="2400" dirty="0"/>
              <a:t> (codomain)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f.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 err="1"/>
              <a:t>Jika</a:t>
            </a:r>
            <a:r>
              <a:rPr lang="en-US" altLang="en-US" sz="2400" dirty="0"/>
              <a:t> f(a)=b , </a:t>
            </a:r>
            <a:r>
              <a:rPr lang="en-US" altLang="en-US" sz="2400" dirty="0" err="1"/>
              <a:t>maka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FF0000"/>
                </a:solidFill>
              </a:rPr>
              <a:t>b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dinamakan</a:t>
            </a:r>
            <a:r>
              <a:rPr lang="en-US" altLang="en-US" sz="2400" dirty="0"/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bayangan</a:t>
            </a:r>
            <a:r>
              <a:rPr lang="en-US" altLang="en-US" sz="2400" dirty="0"/>
              <a:t> (image)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00FF"/>
                </a:solidFill>
              </a:rPr>
              <a:t>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400" dirty="0"/>
              <a:t>	</a:t>
            </a:r>
            <a:r>
              <a:rPr lang="en-GB" altLang="en-US" sz="2400" dirty="0" err="1"/>
              <a:t>dan</a:t>
            </a:r>
            <a:r>
              <a:rPr lang="en-GB" altLang="en-US" sz="2400" dirty="0"/>
              <a:t> </a:t>
            </a:r>
            <a:r>
              <a:rPr lang="en-GB" altLang="en-US" sz="2400" b="1" dirty="0">
                <a:solidFill>
                  <a:srgbClr val="0000FF"/>
                </a:solidFill>
              </a:rPr>
              <a:t>a</a:t>
            </a:r>
            <a:r>
              <a:rPr lang="en-GB" altLang="en-US" sz="2400" dirty="0"/>
              <a:t> </a:t>
            </a:r>
            <a:r>
              <a:rPr lang="en-GB" altLang="en-US" sz="2400" dirty="0" err="1"/>
              <a:t>dinamakan</a:t>
            </a:r>
            <a:r>
              <a:rPr lang="en-GB" altLang="en-US" sz="2400" dirty="0"/>
              <a:t> </a:t>
            </a:r>
            <a:r>
              <a:rPr lang="en-GB" altLang="en-US" sz="2400" dirty="0" err="1">
                <a:solidFill>
                  <a:srgbClr val="0000FF"/>
                </a:solidFill>
              </a:rPr>
              <a:t>pra-bayangan</a:t>
            </a:r>
            <a:r>
              <a:rPr lang="en-GB" altLang="en-US" sz="2400" dirty="0"/>
              <a:t> (pre-image) </a:t>
            </a:r>
            <a:r>
              <a:rPr lang="en-GB" altLang="en-US" sz="2400" dirty="0" err="1"/>
              <a:t>dari</a:t>
            </a:r>
            <a:r>
              <a:rPr lang="en-GB" altLang="en-US" sz="2400" dirty="0"/>
              <a:t> b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400" dirty="0"/>
              <a:t>	</a:t>
            </a:r>
            <a:r>
              <a:rPr lang="en-GB" altLang="en-US" sz="2400" dirty="0" err="1"/>
              <a:t>Himpunan</a:t>
            </a:r>
            <a:r>
              <a:rPr lang="en-GB" altLang="en-US" sz="2400" dirty="0"/>
              <a:t> yang </a:t>
            </a:r>
            <a:r>
              <a:rPr lang="en-GB" altLang="en-US" sz="2400" dirty="0" err="1"/>
              <a:t>berisi</a:t>
            </a:r>
            <a:r>
              <a:rPr lang="en-GB" altLang="en-US" sz="2400" dirty="0"/>
              <a:t> </a:t>
            </a:r>
            <a:r>
              <a:rPr lang="en-GB" altLang="en-US" sz="2400" dirty="0" err="1">
                <a:solidFill>
                  <a:srgbClr val="009900"/>
                </a:solidFill>
              </a:rPr>
              <a:t>semua</a:t>
            </a:r>
            <a:r>
              <a:rPr lang="en-GB" altLang="en-US" sz="2400" dirty="0">
                <a:solidFill>
                  <a:srgbClr val="009900"/>
                </a:solidFill>
              </a:rPr>
              <a:t> </a:t>
            </a:r>
            <a:r>
              <a:rPr lang="en-GB" altLang="en-US" sz="2400" dirty="0" err="1">
                <a:solidFill>
                  <a:srgbClr val="009900"/>
                </a:solidFill>
              </a:rPr>
              <a:t>nilai</a:t>
            </a:r>
            <a:r>
              <a:rPr lang="en-GB" altLang="en-US" sz="2400" dirty="0"/>
              <a:t> </a:t>
            </a:r>
            <a:r>
              <a:rPr lang="en-GB" altLang="en-US" sz="2400" dirty="0" err="1"/>
              <a:t>pemetaan</a:t>
            </a:r>
            <a:r>
              <a:rPr lang="en-GB" altLang="en-US" sz="2400" dirty="0"/>
              <a:t> f </a:t>
            </a:r>
            <a:r>
              <a:rPr lang="en-GB" altLang="en-US" sz="2400" dirty="0" err="1"/>
              <a:t>disebut</a:t>
            </a:r>
            <a:r>
              <a:rPr lang="en-GB" altLang="en-US" sz="2400" dirty="0"/>
              <a:t> </a:t>
            </a:r>
            <a:r>
              <a:rPr lang="en-GB" altLang="en-US" sz="2400" dirty="0" err="1">
                <a:solidFill>
                  <a:srgbClr val="FF00FF"/>
                </a:solidFill>
              </a:rPr>
              <a:t>jelajah</a:t>
            </a:r>
            <a:r>
              <a:rPr lang="en-GB" altLang="en-US" sz="2400" dirty="0">
                <a:solidFill>
                  <a:srgbClr val="FF00FF"/>
                </a:solidFill>
              </a:rPr>
              <a:t> (range)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sz="2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587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2010508" y="914401"/>
            <a:ext cx="4009292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323" b="1" dirty="0">
                <a:latin typeface="Georgia" panose="02040502050405020303" pitchFamily="18" charset="0"/>
              </a:rPr>
              <a:t>I. PERNYATAAN 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2057401" y="2162909"/>
            <a:ext cx="8088923" cy="327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585" b="1" dirty="0">
                <a:latin typeface="Georgia" panose="02040502050405020303" pitchFamily="18" charset="0"/>
              </a:rPr>
              <a:t>1. </a:t>
            </a:r>
            <a:r>
              <a:rPr lang="en-US" altLang="en-US" sz="2585" b="1" dirty="0" err="1">
                <a:latin typeface="Georgia" panose="02040502050405020303" pitchFamily="18" charset="0"/>
              </a:rPr>
              <a:t>Pengertian</a:t>
            </a:r>
            <a:endParaRPr lang="en-US" altLang="en-US" sz="2585" b="1" dirty="0">
              <a:latin typeface="Georgia" panose="02040502050405020303" pitchFamily="18" charset="0"/>
            </a:endParaRPr>
          </a:p>
          <a:p>
            <a:r>
              <a:rPr lang="en-US" altLang="en-US" sz="2585" dirty="0" err="1">
                <a:latin typeface="Georgia" panose="02040502050405020303" pitchFamily="18" charset="0"/>
              </a:rPr>
              <a:t>Pernyataan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adalah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adalah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suatu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kalimat</a:t>
            </a:r>
            <a:r>
              <a:rPr lang="en-US" altLang="en-US" sz="2585" dirty="0">
                <a:latin typeface="Georgia" panose="02040502050405020303" pitchFamily="18" charset="0"/>
              </a:rPr>
              <a:t> yang </a:t>
            </a:r>
            <a:r>
              <a:rPr lang="en-US" altLang="en-US" sz="2585" dirty="0" err="1">
                <a:latin typeface="Georgia" panose="02040502050405020303" pitchFamily="18" charset="0"/>
              </a:rPr>
              <a:t>bernilai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i="1" dirty="0" err="1">
                <a:latin typeface="Georgia" panose="02040502050405020303" pitchFamily="18" charset="0"/>
              </a:rPr>
              <a:t>benar</a:t>
            </a:r>
            <a:r>
              <a:rPr lang="en-US" altLang="en-US" sz="2585" i="1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saja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atau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i="1" dirty="0" err="1">
                <a:latin typeface="Georgia" panose="02040502050405020303" pitchFamily="18" charset="0"/>
              </a:rPr>
              <a:t>salah</a:t>
            </a:r>
            <a:r>
              <a:rPr lang="en-US" altLang="en-US" sz="2585" i="1" dirty="0">
                <a:latin typeface="Georgia" panose="02040502050405020303" pitchFamily="18" charset="0"/>
              </a:rPr>
              <a:t> </a:t>
            </a:r>
            <a:r>
              <a:rPr lang="en-US" altLang="en-US" sz="2585" i="1" dirty="0" err="1">
                <a:latin typeface="Georgia" panose="02040502050405020303" pitchFamily="18" charset="0"/>
              </a:rPr>
              <a:t>saja</a:t>
            </a:r>
            <a:r>
              <a:rPr lang="en-US" altLang="en-US" sz="2585" dirty="0">
                <a:latin typeface="Georgia" panose="02040502050405020303" pitchFamily="18" charset="0"/>
              </a:rPr>
              <a:t>. </a:t>
            </a:r>
            <a:r>
              <a:rPr lang="en-US" altLang="en-US" sz="2585" dirty="0" err="1">
                <a:latin typeface="Georgia" panose="02040502050405020303" pitchFamily="18" charset="0"/>
              </a:rPr>
              <a:t>Dengan</a:t>
            </a:r>
            <a:r>
              <a:rPr lang="en-US" altLang="en-US" sz="2585" dirty="0">
                <a:latin typeface="Georgia" panose="02040502050405020303" pitchFamily="18" charset="0"/>
              </a:rPr>
              <a:t> kata lain, </a:t>
            </a:r>
            <a:r>
              <a:rPr lang="en-US" altLang="en-US" sz="2585" dirty="0" err="1">
                <a:latin typeface="Georgia" panose="02040502050405020303" pitchFamily="18" charset="0"/>
              </a:rPr>
              <a:t>tidak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sekaligus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kedua-duanya</a:t>
            </a:r>
            <a:r>
              <a:rPr lang="en-US" altLang="en-US" sz="2585" dirty="0">
                <a:latin typeface="Georgia" panose="02040502050405020303" pitchFamily="18" charset="0"/>
              </a:rPr>
              <a:t>.</a:t>
            </a:r>
          </a:p>
          <a:p>
            <a:endParaRPr lang="en-US" altLang="en-US" sz="2585" dirty="0">
              <a:latin typeface="Georgia" panose="02040502050405020303" pitchFamily="18" charset="0"/>
            </a:endParaRPr>
          </a:p>
          <a:p>
            <a:r>
              <a:rPr lang="en-US" altLang="en-US" sz="2585" dirty="0" err="1">
                <a:latin typeface="Georgia" panose="02040502050405020303" pitchFamily="18" charset="0"/>
              </a:rPr>
              <a:t>Pernyataan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disebut</a:t>
            </a:r>
            <a:r>
              <a:rPr lang="en-US" altLang="en-US" sz="2585" dirty="0">
                <a:latin typeface="Georgia" panose="02040502050405020303" pitchFamily="18" charset="0"/>
              </a:rPr>
              <a:t> juga </a:t>
            </a:r>
            <a:r>
              <a:rPr lang="en-US" altLang="en-US" sz="2585" dirty="0" err="1">
                <a:latin typeface="Georgia" panose="02040502050405020303" pitchFamily="18" charset="0"/>
              </a:rPr>
              <a:t>kalimat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tertutup</a:t>
            </a:r>
            <a:r>
              <a:rPr lang="en-US" altLang="en-US" sz="2585" dirty="0">
                <a:latin typeface="Georgia" panose="02040502050405020303" pitchFamily="18" charset="0"/>
              </a:rPr>
              <a:t>.</a:t>
            </a:r>
          </a:p>
          <a:p>
            <a:endParaRPr lang="en-US" altLang="en-US" sz="2585" dirty="0">
              <a:latin typeface="Georgia" panose="02040502050405020303" pitchFamily="18" charset="0"/>
            </a:endParaRPr>
          </a:p>
          <a:p>
            <a:r>
              <a:rPr lang="en-US" altLang="en-US" sz="2585" dirty="0">
                <a:latin typeface="Georgia" panose="02040502050405020303" pitchFamily="18" charset="0"/>
                <a:sym typeface="Wingdings" panose="05000000000000000000" pitchFamily="2" charset="2"/>
              </a:rPr>
              <a:t></a:t>
            </a:r>
            <a:r>
              <a:rPr lang="en-US" altLang="en-US" sz="2585" dirty="0" err="1">
                <a:latin typeface="Georgia" panose="02040502050405020303" pitchFamily="18" charset="0"/>
              </a:rPr>
              <a:t>Kalimat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terbuka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bukan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pernyataan</a:t>
            </a:r>
            <a:r>
              <a:rPr lang="en-US" altLang="en-US" sz="2585" b="1" dirty="0">
                <a:latin typeface="Georgia" panose="02040502050405020303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98207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8" grpId="0"/>
      <p:bldP spid="4199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2016369" y="545125"/>
            <a:ext cx="7666892" cy="148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85" b="1">
                <a:latin typeface="Georgia" panose="02040502050405020303" pitchFamily="18" charset="0"/>
              </a:rPr>
              <a:t>Contoh : </a:t>
            </a:r>
          </a:p>
          <a:p>
            <a:pPr>
              <a:spcBef>
                <a:spcPct val="50000"/>
              </a:spcBef>
            </a:pPr>
            <a:r>
              <a:rPr lang="en-US" altLang="en-US" sz="2585" b="1">
                <a:latin typeface="Georgia" panose="02040502050405020303" pitchFamily="18" charset="0"/>
              </a:rPr>
              <a:t>Tentukan mana yang merupakan pernyataan dan yang bukan pernyataan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2016370" y="2343150"/>
            <a:ext cx="8370277" cy="367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sz="2585" b="1">
                <a:latin typeface="Georgia" panose="02040502050405020303" pitchFamily="18" charset="0"/>
              </a:rPr>
              <a:t>5 adalah bilangan prima</a:t>
            </a:r>
          </a:p>
          <a:p>
            <a:r>
              <a:rPr lang="en-US" altLang="en-US" sz="2585" b="1">
                <a:latin typeface="Georgia" panose="02040502050405020303" pitchFamily="18" charset="0"/>
              </a:rPr>
              <a:t>		</a:t>
            </a:r>
            <a:r>
              <a:rPr lang="en-US" altLang="en-US" sz="2585" b="1">
                <a:latin typeface="Georgia" panose="02040502050405020303" pitchFamily="18" charset="0"/>
                <a:sym typeface="Wingdings" panose="05000000000000000000" pitchFamily="2" charset="2"/>
              </a:rPr>
              <a:t> pernyataan</a:t>
            </a:r>
            <a:endParaRPr lang="en-US" altLang="en-US" sz="2585" b="1">
              <a:latin typeface="Georgia" panose="02040502050405020303" pitchFamily="18" charset="0"/>
            </a:endParaRPr>
          </a:p>
          <a:p>
            <a:r>
              <a:rPr lang="en-US" altLang="en-US" sz="2585" b="1">
                <a:latin typeface="Georgia" panose="02040502050405020303" pitchFamily="18" charset="0"/>
              </a:rPr>
              <a:t>		</a:t>
            </a:r>
            <a:r>
              <a:rPr lang="en-US" altLang="en-US" sz="2585" b="1">
                <a:latin typeface="Georgia" panose="02040502050405020303" pitchFamily="18" charset="0"/>
                <a:sym typeface="Wingdings" panose="05000000000000000000" pitchFamily="2" charset="2"/>
              </a:rPr>
              <a:t> Benar</a:t>
            </a:r>
            <a:endParaRPr lang="en-US" altLang="en-US" sz="2585" b="1">
              <a:latin typeface="Georgia" panose="02040502050405020303" pitchFamily="18" charset="0"/>
            </a:endParaRPr>
          </a:p>
          <a:p>
            <a:r>
              <a:rPr lang="en-US" altLang="en-US" sz="2585" b="1">
                <a:latin typeface="Georgia" panose="02040502050405020303" pitchFamily="18" charset="0"/>
              </a:rPr>
              <a:t>2. 14 merupakan bilangan kelipatan 5</a:t>
            </a:r>
          </a:p>
          <a:p>
            <a:r>
              <a:rPr lang="en-US" altLang="en-US" sz="2585" b="1">
                <a:sym typeface="Wingdings" panose="05000000000000000000" pitchFamily="2" charset="2"/>
              </a:rPr>
              <a:t>	 pernyataan</a:t>
            </a:r>
            <a:endParaRPr lang="en-US" altLang="en-US" sz="2585" b="1"/>
          </a:p>
          <a:p>
            <a:r>
              <a:rPr lang="en-US" altLang="en-US" sz="2585" b="1"/>
              <a:t>	</a:t>
            </a:r>
            <a:r>
              <a:rPr lang="en-US" altLang="en-US" sz="2585" b="1">
                <a:sym typeface="Wingdings" panose="05000000000000000000" pitchFamily="2" charset="2"/>
              </a:rPr>
              <a:t> Salah</a:t>
            </a:r>
            <a:endParaRPr lang="en-US" altLang="en-US" sz="2585" b="1"/>
          </a:p>
          <a:p>
            <a:r>
              <a:rPr lang="sv-SE" altLang="en-US" sz="2585" b="1">
                <a:latin typeface="Georgia" panose="02040502050405020303" pitchFamily="18" charset="0"/>
              </a:rPr>
              <a:t>3. Siapakah yang tidak mengerjakan PR ?</a:t>
            </a:r>
          </a:p>
          <a:p>
            <a:r>
              <a:rPr lang="sv-SE" altLang="en-US" sz="2585" b="1">
                <a:latin typeface="Georgia" panose="02040502050405020303" pitchFamily="18" charset="0"/>
              </a:rPr>
              <a:t>		</a:t>
            </a:r>
            <a:r>
              <a:rPr lang="sv-SE" altLang="en-US" sz="2585" b="1">
                <a:latin typeface="Georgia" panose="02040502050405020303" pitchFamily="18" charset="0"/>
                <a:sym typeface="Wingdings" panose="05000000000000000000" pitchFamily="2" charset="2"/>
              </a:rPr>
              <a:t> Bukan pernyataan</a:t>
            </a:r>
          </a:p>
          <a:p>
            <a:r>
              <a:rPr lang="sv-SE" altLang="en-US" sz="2585" b="1">
                <a:latin typeface="Georgia" panose="02040502050405020303" pitchFamily="18" charset="0"/>
                <a:sym typeface="Wingdings" panose="05000000000000000000" pitchFamily="2" charset="2"/>
              </a:rPr>
              <a:t>		 B?  S?</a:t>
            </a:r>
            <a:endParaRPr lang="en-US" altLang="en-US" sz="2585" b="1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5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7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7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7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7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7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7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7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7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25" name="Text Box 13"/>
          <p:cNvSpPr txBox="1">
            <a:spLocks noChangeArrowheads="1"/>
          </p:cNvSpPr>
          <p:nvPr/>
        </p:nvSpPr>
        <p:spPr bwMode="auto">
          <a:xfrm>
            <a:off x="2438401" y="1107831"/>
            <a:ext cx="7737231" cy="5064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sv-SE" altLang="en-US" sz="2585" b="1">
                <a:latin typeface="Georgia" panose="02040502050405020303" pitchFamily="18" charset="0"/>
              </a:rPr>
              <a:t>Lambang pernyataan:  </a:t>
            </a:r>
          </a:p>
          <a:p>
            <a:pPr>
              <a:spcBef>
                <a:spcPct val="50000"/>
              </a:spcBef>
            </a:pPr>
            <a:r>
              <a:rPr lang="sv-SE" altLang="en-US" sz="2585" b="1">
                <a:latin typeface="Georgia" panose="02040502050405020303" pitchFamily="18" charset="0"/>
              </a:rPr>
              <a:t>	p, q, r , dst. (huruf kecil)</a:t>
            </a:r>
          </a:p>
          <a:p>
            <a:pPr>
              <a:spcBef>
                <a:spcPct val="50000"/>
              </a:spcBef>
            </a:pPr>
            <a:endParaRPr lang="sv-SE" altLang="en-US" sz="2585" b="1">
              <a:latin typeface="Georgia" panose="02040502050405020303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585" b="1">
                <a:latin typeface="Georgia" panose="02040502050405020303" pitchFamily="18" charset="0"/>
              </a:rPr>
              <a:t>Nilai kebenaran pernyataan :</a:t>
            </a:r>
          </a:p>
          <a:p>
            <a:pPr>
              <a:spcBef>
                <a:spcPct val="50000"/>
              </a:spcBef>
            </a:pPr>
            <a:r>
              <a:rPr lang="en-US" altLang="en-US" sz="2585" b="1">
                <a:latin typeface="Georgia" panose="02040502050405020303" pitchFamily="18" charset="0"/>
              </a:rPr>
              <a:t>	B (benar) </a:t>
            </a:r>
          </a:p>
          <a:p>
            <a:pPr>
              <a:spcBef>
                <a:spcPct val="50000"/>
              </a:spcBef>
            </a:pPr>
            <a:r>
              <a:rPr lang="en-US" altLang="en-US" sz="2585" b="1">
                <a:latin typeface="Georgia" panose="02040502050405020303" pitchFamily="18" charset="0"/>
              </a:rPr>
              <a:t>	S (salah)</a:t>
            </a:r>
          </a:p>
          <a:p>
            <a:pPr>
              <a:spcBef>
                <a:spcPct val="50000"/>
              </a:spcBef>
            </a:pPr>
            <a:endParaRPr lang="en-US" altLang="en-US" sz="2585" b="1">
              <a:latin typeface="Georgia" panose="02040502050405020303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585" b="1">
                <a:latin typeface="Georgia" panose="02040502050405020303" pitchFamily="18" charset="0"/>
              </a:rPr>
              <a:t>Contoh :   </a:t>
            </a:r>
          </a:p>
          <a:p>
            <a:r>
              <a:rPr lang="en-US" altLang="en-US" sz="2585" b="1">
                <a:latin typeface="Georgia" panose="02040502050405020303" pitchFamily="18" charset="0"/>
              </a:rPr>
              <a:t>	p : Bogor adalah kota hujan (B)</a:t>
            </a:r>
          </a:p>
        </p:txBody>
      </p:sp>
    </p:spTree>
    <p:extLst>
      <p:ext uri="{BB962C8B-B14F-4D97-AF65-F5344CB8AC3E}">
        <p14:creationId xmlns:p14="http://schemas.microsoft.com/office/powerpoint/2010/main" val="215926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41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41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41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41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41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41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41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41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41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41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41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41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41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41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41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41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41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41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2057400" y="685800"/>
            <a:ext cx="6400800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85" dirty="0">
                <a:latin typeface="Georgia" panose="02040502050405020303" pitchFamily="18" charset="0"/>
              </a:rPr>
              <a:t>2. INGKARAN/NEGASI</a:t>
            </a:r>
          </a:p>
        </p:txBody>
      </p: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2080846" y="1459523"/>
            <a:ext cx="7596554" cy="108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85" dirty="0" err="1">
                <a:latin typeface="Georgia" panose="02040502050405020303" pitchFamily="18" charset="0"/>
              </a:rPr>
              <a:t>Lambang</a:t>
            </a:r>
            <a:r>
              <a:rPr lang="en-US" altLang="en-US" sz="2585" dirty="0">
                <a:latin typeface="Georgia" panose="02040502050405020303" pitchFamily="18" charset="0"/>
              </a:rPr>
              <a:t> 	: “ </a:t>
            </a:r>
            <a:r>
              <a:rPr lang="en-US" altLang="en-US" sz="2585" dirty="0">
                <a:latin typeface="Georgia" panose="02040502050405020303" pitchFamily="18" charset="0"/>
                <a:sym typeface="Symbol" panose="05050102010706020507" pitchFamily="18" charset="2"/>
              </a:rPr>
              <a:t></a:t>
            </a:r>
            <a:r>
              <a:rPr lang="en-US" altLang="en-US" sz="2585" dirty="0">
                <a:latin typeface="Georgia" panose="02040502050405020303" pitchFamily="18" charset="0"/>
              </a:rPr>
              <a:t> “ </a:t>
            </a:r>
            <a:r>
              <a:rPr lang="en-US" altLang="en-US" sz="2585" dirty="0" err="1">
                <a:latin typeface="Georgia" panose="02040502050405020303" pitchFamily="18" charset="0"/>
              </a:rPr>
              <a:t>atau</a:t>
            </a:r>
            <a:r>
              <a:rPr lang="en-US" altLang="en-US" sz="2585" dirty="0">
                <a:latin typeface="Georgia" panose="02040502050405020303" pitchFamily="18" charset="0"/>
              </a:rPr>
              <a:t> “ ….        “</a:t>
            </a:r>
          </a:p>
          <a:p>
            <a:pPr>
              <a:spcBef>
                <a:spcPct val="50000"/>
              </a:spcBef>
            </a:pPr>
            <a:r>
              <a:rPr lang="en-US" altLang="en-US" sz="2585" dirty="0">
                <a:latin typeface="Georgia" panose="02040502050405020303" pitchFamily="18" charset="0"/>
              </a:rPr>
              <a:t>		   </a:t>
            </a:r>
            <a:r>
              <a:rPr lang="en-US" altLang="en-US" sz="2585" dirty="0" err="1">
                <a:latin typeface="Georgia" panose="02040502050405020303" pitchFamily="18" charset="0"/>
              </a:rPr>
              <a:t>dibaca</a:t>
            </a:r>
            <a:r>
              <a:rPr lang="en-US" altLang="en-US" sz="2585" dirty="0">
                <a:latin typeface="Georgia" panose="02040502050405020303" pitchFamily="18" charset="0"/>
              </a:rPr>
              <a:t> : </a:t>
            </a:r>
            <a:r>
              <a:rPr lang="en-US" altLang="en-US" sz="2585" dirty="0" err="1">
                <a:latin typeface="Georgia" panose="02040502050405020303" pitchFamily="18" charset="0"/>
              </a:rPr>
              <a:t>bukan</a:t>
            </a:r>
            <a:r>
              <a:rPr lang="en-US" altLang="en-US" sz="2585" dirty="0">
                <a:latin typeface="Georgia" panose="02040502050405020303" pitchFamily="18" charset="0"/>
              </a:rPr>
              <a:t>/</a:t>
            </a:r>
            <a:r>
              <a:rPr lang="en-US" altLang="en-US" sz="2585" dirty="0" err="1">
                <a:latin typeface="Georgia" panose="02040502050405020303" pitchFamily="18" charset="0"/>
              </a:rPr>
              <a:t>tidak</a:t>
            </a:r>
            <a:endParaRPr lang="en-US" altLang="en-US" sz="2585" dirty="0">
              <a:latin typeface="Georgia" panose="02040502050405020303" pitchFamily="18" charset="0"/>
            </a:endParaRP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1975338" y="2373923"/>
            <a:ext cx="8159262" cy="108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85" dirty="0">
                <a:solidFill>
                  <a:srgbClr val="FFFF0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Contoh</a:t>
            </a:r>
            <a:r>
              <a:rPr lang="en-US" altLang="en-US" sz="2585" dirty="0">
                <a:latin typeface="Georgia" panose="02040502050405020303" pitchFamily="18" charset="0"/>
              </a:rPr>
              <a:t> 	: </a:t>
            </a:r>
          </a:p>
          <a:p>
            <a:pPr>
              <a:spcBef>
                <a:spcPct val="50000"/>
              </a:spcBef>
            </a:pPr>
            <a:r>
              <a:rPr lang="en-US" altLang="en-US" sz="2585" dirty="0" err="1">
                <a:latin typeface="Georgia" panose="02040502050405020303" pitchFamily="18" charset="0"/>
              </a:rPr>
              <a:t>Tentukanlah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negasi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dari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pernyataan</a:t>
            </a:r>
            <a:r>
              <a:rPr lang="en-US" altLang="en-US" sz="2585" dirty="0">
                <a:latin typeface="Georgia" panose="02040502050405020303" pitchFamily="18" charset="0"/>
              </a:rPr>
              <a:t>  </a:t>
            </a:r>
            <a:r>
              <a:rPr lang="en-US" altLang="en-US" sz="2585" dirty="0" err="1">
                <a:latin typeface="Georgia" panose="02040502050405020303" pitchFamily="18" charset="0"/>
              </a:rPr>
              <a:t>berikut</a:t>
            </a:r>
            <a:endParaRPr lang="en-US" altLang="en-US" sz="2585" dirty="0">
              <a:latin typeface="Georgia" panose="02040502050405020303" pitchFamily="18" charset="0"/>
            </a:endParaRPr>
          </a:p>
        </p:txBody>
      </p:sp>
      <p:sp>
        <p:nvSpPr>
          <p:cNvPr id="100365" name="Text Box 13"/>
          <p:cNvSpPr txBox="1">
            <a:spLocks noChangeArrowheads="1"/>
          </p:cNvSpPr>
          <p:nvPr/>
        </p:nvSpPr>
        <p:spPr bwMode="auto">
          <a:xfrm>
            <a:off x="2074986" y="3447660"/>
            <a:ext cx="7526215" cy="287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585" dirty="0">
                <a:latin typeface="Georgia" panose="02040502050405020303" pitchFamily="18" charset="0"/>
              </a:rPr>
              <a:t>1. p : 2 + 5 = 7</a:t>
            </a:r>
          </a:p>
          <a:p>
            <a:r>
              <a:rPr lang="en-US" altLang="en-US" sz="2585" dirty="0">
                <a:latin typeface="Georgia" panose="02040502050405020303" pitchFamily="18" charset="0"/>
              </a:rPr>
              <a:t>         </a:t>
            </a:r>
            <a:r>
              <a:rPr lang="en-US" altLang="en-US" sz="2585" dirty="0">
                <a:latin typeface="Georgia" panose="02040502050405020303" pitchFamily="18" charset="0"/>
                <a:sym typeface="Symbol" panose="05050102010706020507" pitchFamily="18" charset="2"/>
              </a:rPr>
              <a:t></a:t>
            </a:r>
            <a:r>
              <a:rPr lang="en-US" altLang="en-US" sz="2585" dirty="0">
                <a:latin typeface="Georgia" panose="02040502050405020303" pitchFamily="18" charset="0"/>
              </a:rPr>
              <a:t>p : 2 +  5 </a:t>
            </a:r>
            <a:r>
              <a:rPr lang="en-US" altLang="en-US" sz="2585" dirty="0">
                <a:latin typeface="Georgia" panose="02040502050405020303" pitchFamily="18" charset="0"/>
                <a:sym typeface="Symbol" panose="05050102010706020507" pitchFamily="18" charset="2"/>
              </a:rPr>
              <a:t></a:t>
            </a:r>
            <a:r>
              <a:rPr lang="en-US" altLang="en-US" sz="2585" dirty="0">
                <a:latin typeface="Georgia" panose="02040502050405020303" pitchFamily="18" charset="0"/>
              </a:rPr>
              <a:t> 7 </a:t>
            </a:r>
          </a:p>
          <a:p>
            <a:r>
              <a:rPr lang="en-US" altLang="en-US" sz="2585" dirty="0">
                <a:latin typeface="Georgia" panose="02040502050405020303" pitchFamily="18" charset="0"/>
              </a:rPr>
              <a:t>         </a:t>
            </a:r>
            <a:r>
              <a:rPr lang="en-US" altLang="en-US" sz="2585" i="1" dirty="0" err="1">
                <a:latin typeface="Georgia" panose="02040502050405020303" pitchFamily="18" charset="0"/>
              </a:rPr>
              <a:t>Tidak</a:t>
            </a:r>
            <a:r>
              <a:rPr lang="en-US" altLang="en-US" sz="2585" i="1" dirty="0">
                <a:latin typeface="Georgia" panose="02040502050405020303" pitchFamily="18" charset="0"/>
              </a:rPr>
              <a:t> </a:t>
            </a:r>
            <a:r>
              <a:rPr lang="en-US" altLang="en-US" sz="2585" i="1" dirty="0" err="1">
                <a:latin typeface="Georgia" panose="02040502050405020303" pitchFamily="18" charset="0"/>
              </a:rPr>
              <a:t>benar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bahwa</a:t>
            </a:r>
            <a:r>
              <a:rPr lang="en-US" altLang="en-US" sz="2585" dirty="0">
                <a:latin typeface="Georgia" panose="02040502050405020303" pitchFamily="18" charset="0"/>
              </a:rPr>
              <a:t> 2 + 5 = 7</a:t>
            </a:r>
          </a:p>
          <a:p>
            <a:r>
              <a:rPr lang="en-US" altLang="en-US" sz="2585" dirty="0">
                <a:latin typeface="Georgia" panose="02040502050405020303" pitchFamily="18" charset="0"/>
              </a:rPr>
              <a:t>2. q : </a:t>
            </a:r>
            <a:r>
              <a:rPr lang="en-US" altLang="en-US" sz="2585" dirty="0" err="1">
                <a:latin typeface="Georgia" panose="02040502050405020303" pitchFamily="18" charset="0"/>
              </a:rPr>
              <a:t>Semua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pelajar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berbaju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putih</a:t>
            </a:r>
            <a:endParaRPr lang="en-US" altLang="en-US" sz="2585" dirty="0">
              <a:latin typeface="Georgia" panose="02040502050405020303" pitchFamily="18" charset="0"/>
            </a:endParaRPr>
          </a:p>
          <a:p>
            <a:r>
              <a:rPr lang="en-US" altLang="en-US" sz="2585" dirty="0">
                <a:latin typeface="Georgia" panose="02040502050405020303" pitchFamily="18" charset="0"/>
              </a:rPr>
              <a:t>   </a:t>
            </a:r>
            <a:r>
              <a:rPr lang="en-US" altLang="en-US" sz="2585" dirty="0">
                <a:latin typeface="Georgia" panose="02040502050405020303" pitchFamily="18" charset="0"/>
                <a:sym typeface="Symbol" panose="05050102010706020507" pitchFamily="18" charset="2"/>
              </a:rPr>
              <a:t></a:t>
            </a:r>
            <a:r>
              <a:rPr lang="en-US" altLang="en-US" sz="2585" dirty="0">
                <a:latin typeface="Georgia" panose="02040502050405020303" pitchFamily="18" charset="0"/>
              </a:rPr>
              <a:t>q : </a:t>
            </a:r>
            <a:r>
              <a:rPr lang="en-US" altLang="en-US" sz="2585" i="1" dirty="0" err="1">
                <a:latin typeface="Georgia" panose="02040502050405020303" pitchFamily="18" charset="0"/>
              </a:rPr>
              <a:t>Tidak</a:t>
            </a:r>
            <a:r>
              <a:rPr lang="en-US" altLang="en-US" sz="2585" i="1" dirty="0">
                <a:latin typeface="Georgia" panose="02040502050405020303" pitchFamily="18" charset="0"/>
              </a:rPr>
              <a:t> </a:t>
            </a:r>
            <a:r>
              <a:rPr lang="en-US" altLang="en-US" sz="2585" i="1" dirty="0" err="1">
                <a:latin typeface="Georgia" panose="02040502050405020303" pitchFamily="18" charset="0"/>
              </a:rPr>
              <a:t>benar</a:t>
            </a:r>
            <a:r>
              <a:rPr lang="en-US" altLang="en-US" sz="2585" i="1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semua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pelajar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berbaju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putih</a:t>
            </a:r>
            <a:endParaRPr lang="en-US" altLang="en-US" sz="2585" dirty="0">
              <a:latin typeface="Georgia" panose="02040502050405020303" pitchFamily="18" charset="0"/>
            </a:endParaRPr>
          </a:p>
          <a:p>
            <a:r>
              <a:rPr lang="en-US" altLang="en-US" sz="2585" dirty="0">
                <a:latin typeface="Georgia" panose="02040502050405020303" pitchFamily="18" charset="0"/>
              </a:rPr>
              <a:t>   </a:t>
            </a:r>
            <a:r>
              <a:rPr lang="en-US" altLang="en-US" sz="2585" dirty="0">
                <a:latin typeface="Georgia" panose="02040502050405020303" pitchFamily="18" charset="0"/>
                <a:sym typeface="Symbol" panose="05050102010706020507" pitchFamily="18" charset="2"/>
              </a:rPr>
              <a:t></a:t>
            </a:r>
            <a:r>
              <a:rPr lang="en-US" altLang="en-US" sz="2585" dirty="0">
                <a:latin typeface="Georgia" panose="02040502050405020303" pitchFamily="18" charset="0"/>
              </a:rPr>
              <a:t>q : </a:t>
            </a:r>
            <a:r>
              <a:rPr lang="en-US" altLang="en-US" sz="2585" i="1" dirty="0" err="1">
                <a:latin typeface="Georgia" panose="02040502050405020303" pitchFamily="18" charset="0"/>
              </a:rPr>
              <a:t>Beberapa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pelajar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i="1" dirty="0" err="1">
                <a:latin typeface="Georgia" panose="02040502050405020303" pitchFamily="18" charset="0"/>
              </a:rPr>
              <a:t>tidak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berbaju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putih</a:t>
            </a:r>
            <a:endParaRPr lang="en-US" altLang="en-US" sz="2585" dirty="0">
              <a:latin typeface="Georgia" panose="02040502050405020303" pitchFamily="18" charset="0"/>
            </a:endParaRPr>
          </a:p>
          <a:p>
            <a:r>
              <a:rPr lang="en-US" altLang="en-US" sz="2585" dirty="0">
                <a:latin typeface="Georgia" panose="02040502050405020303" pitchFamily="18" charset="0"/>
              </a:rPr>
              <a:t>   </a:t>
            </a:r>
            <a:r>
              <a:rPr lang="en-US" altLang="en-US" sz="2585" dirty="0">
                <a:latin typeface="Georgia" panose="02040502050405020303" pitchFamily="18" charset="0"/>
                <a:sym typeface="Symbol" panose="05050102010706020507" pitchFamily="18" charset="2"/>
              </a:rPr>
              <a:t></a:t>
            </a:r>
            <a:r>
              <a:rPr lang="en-US" altLang="en-US" sz="2585" dirty="0">
                <a:latin typeface="Georgia" panose="02040502050405020303" pitchFamily="18" charset="0"/>
              </a:rPr>
              <a:t>q : </a:t>
            </a:r>
            <a:r>
              <a:rPr lang="en-US" altLang="en-US" sz="2585" i="1" dirty="0">
                <a:latin typeface="Georgia" panose="02040502050405020303" pitchFamily="18" charset="0"/>
              </a:rPr>
              <a:t>Ada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pelajar</a:t>
            </a:r>
            <a:r>
              <a:rPr lang="en-US" altLang="en-US" sz="2585" dirty="0">
                <a:latin typeface="Georgia" panose="02040502050405020303" pitchFamily="18" charset="0"/>
              </a:rPr>
              <a:t> yang </a:t>
            </a:r>
            <a:r>
              <a:rPr lang="en-US" altLang="en-US" sz="2585" i="1" dirty="0" err="1">
                <a:latin typeface="Georgia" panose="02040502050405020303" pitchFamily="18" charset="0"/>
              </a:rPr>
              <a:t>tidak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berbaju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putih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1031" name="Rectangle 15"/>
          <p:cNvSpPr>
            <a:spLocks noChangeArrowheads="1"/>
          </p:cNvSpPr>
          <p:nvPr/>
        </p:nvSpPr>
        <p:spPr bwMode="auto">
          <a:xfrm>
            <a:off x="1524001" y="47172"/>
            <a:ext cx="184731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215"/>
          </a:p>
        </p:txBody>
      </p:sp>
      <p:graphicFrame>
        <p:nvGraphicFramePr>
          <p:cNvPr id="100366" name="Object 14"/>
          <p:cNvGraphicFramePr>
            <a:graphicFrameLocks noChangeAspect="1"/>
          </p:cNvGraphicFramePr>
          <p:nvPr/>
        </p:nvGraphicFramePr>
        <p:xfrm>
          <a:off x="5331071" y="1318847"/>
          <a:ext cx="835269" cy="422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90440" imgH="304560" progId="Equation.3">
                  <p:embed/>
                </p:oleObj>
              </mc:Choice>
              <mc:Fallback>
                <p:oleObj name="Equation" r:id="rId3" imgW="190440" imgH="304560" progId="Equation.3">
                  <p:embed/>
                  <p:pic>
                    <p:nvPicPr>
                      <p:cNvPr id="10036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1071" y="1318847"/>
                        <a:ext cx="835269" cy="42203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568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0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0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0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0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0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0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0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0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0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2" grpId="0"/>
      <p:bldP spid="10036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2649415" y="1600202"/>
            <a:ext cx="6963508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323" b="1">
                <a:latin typeface="Georgia" panose="02040502050405020303" pitchFamily="18" charset="0"/>
              </a:rPr>
              <a:t>Table kebenaran ingkaran</a:t>
            </a:r>
          </a:p>
        </p:txBody>
      </p:sp>
      <p:graphicFrame>
        <p:nvGraphicFramePr>
          <p:cNvPr id="48191" name="Group 63"/>
          <p:cNvGraphicFramePr>
            <a:graphicFrameLocks noGrp="1"/>
          </p:cNvGraphicFramePr>
          <p:nvPr/>
        </p:nvGraphicFramePr>
        <p:xfrm>
          <a:off x="4056185" y="2451590"/>
          <a:ext cx="2743200" cy="1751135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3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~p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6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846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8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8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4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8" t="26775" r="21992" b="22917"/>
          <a:stretch>
            <a:fillRect/>
          </a:stretch>
        </p:blipFill>
        <p:spPr bwMode="auto">
          <a:xfrm>
            <a:off x="1946032" y="826479"/>
            <a:ext cx="8370277" cy="5559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7"/>
          <p:cNvSpPr>
            <a:spLocks noChangeArrowheads="1"/>
          </p:cNvSpPr>
          <p:nvPr/>
        </p:nvSpPr>
        <p:spPr bwMode="auto">
          <a:xfrm>
            <a:off x="2157047" y="826477"/>
            <a:ext cx="3868615" cy="218049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215"/>
          </a:p>
        </p:txBody>
      </p:sp>
      <p:sp>
        <p:nvSpPr>
          <p:cNvPr id="11268" name="Rectangle 8"/>
          <p:cNvSpPr>
            <a:spLocks noChangeArrowheads="1"/>
          </p:cNvSpPr>
          <p:nvPr/>
        </p:nvSpPr>
        <p:spPr bwMode="auto">
          <a:xfrm>
            <a:off x="2016369" y="2233246"/>
            <a:ext cx="2743200" cy="218049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215"/>
          </a:p>
        </p:txBody>
      </p:sp>
      <p:sp>
        <p:nvSpPr>
          <p:cNvPr id="11269" name="Rectangle 9"/>
          <p:cNvSpPr>
            <a:spLocks noChangeArrowheads="1"/>
          </p:cNvSpPr>
          <p:nvPr/>
        </p:nvSpPr>
        <p:spPr bwMode="auto">
          <a:xfrm>
            <a:off x="4196862" y="1600200"/>
            <a:ext cx="2813538" cy="98473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215"/>
          </a:p>
        </p:txBody>
      </p:sp>
      <p:sp>
        <p:nvSpPr>
          <p:cNvPr id="11270" name="Rectangle 10"/>
          <p:cNvSpPr>
            <a:spLocks noChangeArrowheads="1"/>
          </p:cNvSpPr>
          <p:nvPr/>
        </p:nvSpPr>
        <p:spPr bwMode="auto">
          <a:xfrm>
            <a:off x="4267200" y="1459524"/>
            <a:ext cx="2743200" cy="21101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215"/>
          </a:p>
        </p:txBody>
      </p:sp>
      <p:sp>
        <p:nvSpPr>
          <p:cNvPr id="11271" name="Rectangle 11"/>
          <p:cNvSpPr>
            <a:spLocks noChangeArrowheads="1"/>
          </p:cNvSpPr>
          <p:nvPr/>
        </p:nvSpPr>
        <p:spPr bwMode="auto">
          <a:xfrm>
            <a:off x="4900246" y="1318846"/>
            <a:ext cx="2743200" cy="281354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215"/>
          </a:p>
        </p:txBody>
      </p:sp>
      <p:sp>
        <p:nvSpPr>
          <p:cNvPr id="11272" name="AutoShape 15"/>
          <p:cNvSpPr>
            <a:spLocks noChangeArrowheads="1"/>
          </p:cNvSpPr>
          <p:nvPr/>
        </p:nvSpPr>
        <p:spPr bwMode="auto">
          <a:xfrm>
            <a:off x="7643447" y="3006969"/>
            <a:ext cx="1125415" cy="281354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92">
                <a:latin typeface="Albertus" pitchFamily="34" charset="0"/>
              </a:rPr>
              <a:t>Kontradiksi</a:t>
            </a:r>
          </a:p>
        </p:txBody>
      </p:sp>
      <p:sp>
        <p:nvSpPr>
          <p:cNvPr id="11273" name="Text Box 16"/>
          <p:cNvSpPr txBox="1">
            <a:spLocks noChangeArrowheads="1"/>
          </p:cNvSpPr>
          <p:nvPr/>
        </p:nvSpPr>
        <p:spPr bwMode="auto">
          <a:xfrm>
            <a:off x="8487509" y="3710354"/>
            <a:ext cx="1055077" cy="35169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108">
                <a:cs typeface="Times New Roman" panose="02020603050405020304" pitchFamily="18" charset="0"/>
              </a:rPr>
              <a:t>Biimplikasi</a:t>
            </a:r>
          </a:p>
        </p:txBody>
      </p:sp>
      <p:sp>
        <p:nvSpPr>
          <p:cNvPr id="11274" name="Rectangle 18"/>
          <p:cNvSpPr>
            <a:spLocks noChangeArrowheads="1"/>
          </p:cNvSpPr>
          <p:nvPr/>
        </p:nvSpPr>
        <p:spPr bwMode="auto">
          <a:xfrm>
            <a:off x="7995140" y="4624755"/>
            <a:ext cx="492369" cy="14067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215"/>
          </a:p>
        </p:txBody>
      </p:sp>
      <p:sp>
        <p:nvSpPr>
          <p:cNvPr id="11275" name="Rectangle 17"/>
          <p:cNvSpPr>
            <a:spLocks noChangeArrowheads="1"/>
          </p:cNvSpPr>
          <p:nvPr/>
        </p:nvSpPr>
        <p:spPr bwMode="auto">
          <a:xfrm>
            <a:off x="7965831" y="4554417"/>
            <a:ext cx="538930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108"/>
              <a:t>p ↔ q</a:t>
            </a:r>
          </a:p>
        </p:txBody>
      </p:sp>
    </p:spTree>
    <p:extLst>
      <p:ext uri="{BB962C8B-B14F-4D97-AF65-F5344CB8AC3E}">
        <p14:creationId xmlns:p14="http://schemas.microsoft.com/office/powerpoint/2010/main" val="69166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1987062" y="615510"/>
            <a:ext cx="8299938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323" b="1" dirty="0">
                <a:latin typeface="Georgia" panose="02040502050405020303" pitchFamily="18" charset="0"/>
              </a:rPr>
              <a:t>3. </a:t>
            </a:r>
            <a:r>
              <a:rPr lang="en-US" altLang="en-US" sz="3323" b="1" dirty="0" err="1">
                <a:latin typeface="Georgia" panose="02040502050405020303" pitchFamily="18" charset="0"/>
              </a:rPr>
              <a:t>Pernyataan</a:t>
            </a:r>
            <a:r>
              <a:rPr lang="en-US" altLang="en-US" sz="3323" b="1" dirty="0">
                <a:latin typeface="Georgia" panose="02040502050405020303" pitchFamily="18" charset="0"/>
              </a:rPr>
              <a:t> </a:t>
            </a:r>
            <a:r>
              <a:rPr lang="en-US" altLang="en-US" sz="3323" b="1" dirty="0" err="1">
                <a:latin typeface="Georgia" panose="02040502050405020303" pitchFamily="18" charset="0"/>
              </a:rPr>
              <a:t>Majemuk</a:t>
            </a:r>
            <a:endParaRPr lang="en-US" altLang="en-US" sz="3323" b="1" dirty="0">
              <a:latin typeface="Georgia" panose="02040502050405020303" pitchFamily="18" charset="0"/>
            </a:endParaRPr>
          </a:p>
        </p:txBody>
      </p:sp>
      <p:sp>
        <p:nvSpPr>
          <p:cNvPr id="1050" name="Text Box 26"/>
          <p:cNvSpPr txBox="1">
            <a:spLocks noChangeArrowheads="1"/>
          </p:cNvSpPr>
          <p:nvPr/>
        </p:nvSpPr>
        <p:spPr bwMode="auto">
          <a:xfrm>
            <a:off x="2133600" y="1430376"/>
            <a:ext cx="7877908" cy="48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fi-FI" altLang="en-US" sz="2585" b="1" dirty="0">
                <a:latin typeface="Georgia" panose="02040502050405020303" pitchFamily="18" charset="0"/>
              </a:rPr>
              <a:t>Disjungsi  </a:t>
            </a:r>
          </a:p>
          <a:p>
            <a:r>
              <a:rPr lang="fi-FI" altLang="en-US" sz="2585" dirty="0">
                <a:latin typeface="Georgia" panose="02040502050405020303" pitchFamily="18" charset="0"/>
              </a:rPr>
              <a:t>	Ana memesan sandal merah </a:t>
            </a:r>
            <a:r>
              <a:rPr lang="fi-FI" altLang="en-US" sz="2585" b="1" dirty="0">
                <a:latin typeface="Georgia" panose="02040502050405020303" pitchFamily="18" charset="0"/>
              </a:rPr>
              <a:t>atau</a:t>
            </a:r>
            <a:r>
              <a:rPr lang="fi-FI" altLang="en-US" sz="2585" dirty="0">
                <a:latin typeface="Georgia" panose="02040502050405020303" pitchFamily="18" charset="0"/>
              </a:rPr>
              <a:t> sepatu basket</a:t>
            </a:r>
          </a:p>
          <a:p>
            <a:endParaRPr lang="fi-FI" altLang="en-US" sz="923" dirty="0">
              <a:latin typeface="Georgia" panose="02040502050405020303" pitchFamily="18" charset="0"/>
            </a:endParaRPr>
          </a:p>
          <a:p>
            <a:r>
              <a:rPr lang="fi-FI" altLang="en-US" sz="2585" b="1" dirty="0">
                <a:latin typeface="Georgia" panose="02040502050405020303" pitchFamily="18" charset="0"/>
              </a:rPr>
              <a:t>2. Konjungsi :</a:t>
            </a:r>
          </a:p>
          <a:p>
            <a:r>
              <a:rPr lang="fi-FI" altLang="en-US" sz="2585" dirty="0">
                <a:latin typeface="Georgia" panose="02040502050405020303" pitchFamily="18" charset="0"/>
              </a:rPr>
              <a:t>    Ayah membaca koran tempo dan kompas</a:t>
            </a:r>
          </a:p>
          <a:p>
            <a:endParaRPr lang="fi-FI" altLang="en-US" sz="923" b="1" dirty="0">
              <a:latin typeface="Georgia" panose="02040502050405020303" pitchFamily="18" charset="0"/>
            </a:endParaRPr>
          </a:p>
          <a:p>
            <a:r>
              <a:rPr lang="fi-FI" altLang="en-US" sz="2585" b="1" dirty="0">
                <a:latin typeface="Georgia" panose="02040502050405020303" pitchFamily="18" charset="0"/>
              </a:rPr>
              <a:t>3. Implikasi</a:t>
            </a:r>
          </a:p>
          <a:p>
            <a:r>
              <a:rPr lang="fi-FI" altLang="en-US" sz="2585" dirty="0">
                <a:latin typeface="Georgia" panose="02040502050405020303" pitchFamily="18" charset="0"/>
              </a:rPr>
              <a:t>	</a:t>
            </a:r>
            <a:r>
              <a:rPr lang="fi-FI" altLang="en-US" sz="2585" b="1" dirty="0">
                <a:latin typeface="Georgia" panose="02040502050405020303" pitchFamily="18" charset="0"/>
              </a:rPr>
              <a:t>Jika</a:t>
            </a:r>
            <a:r>
              <a:rPr lang="fi-FI" altLang="en-US" sz="2585" dirty="0">
                <a:latin typeface="Georgia" panose="02040502050405020303" pitchFamily="18" charset="0"/>
              </a:rPr>
              <a:t> hari ini adalah hari senin </a:t>
            </a:r>
            <a:r>
              <a:rPr lang="fi-FI" altLang="en-US" sz="2585" b="1" dirty="0">
                <a:latin typeface="Georgia" panose="02040502050405020303" pitchFamily="18" charset="0"/>
              </a:rPr>
              <a:t>maka</a:t>
            </a:r>
            <a:r>
              <a:rPr lang="fi-FI" altLang="en-US" sz="2585" dirty="0">
                <a:latin typeface="Georgia" panose="02040502050405020303" pitchFamily="18" charset="0"/>
              </a:rPr>
              <a:t> siswa memakai seragam putih-putih </a:t>
            </a:r>
          </a:p>
          <a:p>
            <a:endParaRPr lang="fi-FI" altLang="en-US" sz="923" b="1" dirty="0">
              <a:latin typeface="Georgia" panose="02040502050405020303" pitchFamily="18" charset="0"/>
            </a:endParaRPr>
          </a:p>
          <a:p>
            <a:r>
              <a:rPr lang="fi-FI" altLang="en-US" sz="2585" b="1" dirty="0">
                <a:latin typeface="Georgia" panose="02040502050405020303" pitchFamily="18" charset="0"/>
              </a:rPr>
              <a:t>4. Biimpilkasi</a:t>
            </a:r>
          </a:p>
          <a:p>
            <a:r>
              <a:rPr lang="fi-FI" altLang="en-US" sz="2585" dirty="0">
                <a:latin typeface="Georgia" panose="02040502050405020303" pitchFamily="18" charset="0"/>
              </a:rPr>
              <a:t>	Aku membawa pensil 2B </a:t>
            </a:r>
            <a:r>
              <a:rPr lang="fi-FI" altLang="en-US" sz="2585" b="1" dirty="0">
                <a:latin typeface="Georgia" panose="02040502050405020303" pitchFamily="18" charset="0"/>
              </a:rPr>
              <a:t>jika dan hanya jika</a:t>
            </a:r>
            <a:r>
              <a:rPr lang="fi-FI" altLang="en-US" sz="2585" dirty="0">
                <a:latin typeface="Georgia" panose="02040502050405020303" pitchFamily="18" charset="0"/>
              </a:rPr>
              <a:t> ujian menggunakan lembar LJK</a:t>
            </a:r>
          </a:p>
          <a:p>
            <a:endParaRPr lang="en-US" altLang="en-US" sz="2585" dirty="0"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8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" grpId="0"/>
      <p:bldP spid="105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431" name="Group 471"/>
          <p:cNvGraphicFramePr>
            <a:graphicFrameLocks noGrp="1"/>
          </p:cNvGraphicFramePr>
          <p:nvPr>
            <p:ph/>
          </p:nvPr>
        </p:nvGraphicFramePr>
        <p:xfrm>
          <a:off x="2579077" y="404447"/>
          <a:ext cx="5275386" cy="5996411"/>
        </p:xfrm>
        <a:graphic>
          <a:graphicData uri="http://schemas.openxmlformats.org/drawingml/2006/table">
            <a:tbl>
              <a:tblPr/>
              <a:tblGrid>
                <a:gridCol w="586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6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61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8325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DISJUNGSI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KONJUNGSI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 V q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 </a:t>
                      </a: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</a:t>
                      </a: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4406" marR="84406" marT="42205" marB="42205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4406" marR="84406" marT="42205" marB="422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4406" marR="84406" marT="42205" marB="422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4406" marR="84406" marT="42205" marB="422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4406" marR="84406" marT="42205" marB="422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4406" marR="84406" marT="42205" marB="422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4406" marR="84406" marT="42205" marB="422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4406" marR="84406" marT="42205" marB="422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4406" marR="84406" marT="42205" marB="4220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325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IMPLIKASI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BIIMPLIKASI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8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 </a:t>
                      </a: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</a:t>
                      </a: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q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 </a:t>
                      </a: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</a:t>
                      </a: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q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8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8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8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444" name="Text Box 472"/>
          <p:cNvSpPr txBox="1">
            <a:spLocks noChangeArrowheads="1"/>
          </p:cNvSpPr>
          <p:nvPr/>
        </p:nvSpPr>
        <p:spPr bwMode="auto">
          <a:xfrm>
            <a:off x="7854463" y="2584939"/>
            <a:ext cx="2741735" cy="108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585"/>
              <a:t>TABEL </a:t>
            </a:r>
          </a:p>
          <a:p>
            <a:pPr algn="ctr">
              <a:spcBef>
                <a:spcPct val="50000"/>
              </a:spcBef>
            </a:pPr>
            <a:r>
              <a:rPr lang="en-US" altLang="en-US" sz="2585"/>
              <a:t>KEBENARAN</a:t>
            </a:r>
          </a:p>
        </p:txBody>
      </p:sp>
    </p:spTree>
    <p:extLst>
      <p:ext uri="{BB962C8B-B14F-4D97-AF65-F5344CB8AC3E}">
        <p14:creationId xmlns:p14="http://schemas.microsoft.com/office/powerpoint/2010/main" val="1290588995"/>
      </p:ext>
    </p:extLst>
  </p:cSld>
  <p:clrMapOvr>
    <a:masterClrMapping/>
  </p:clrMapOvr>
  <p:transition spd="med">
    <p:newsfla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/>
          </p:nvPr>
        </p:nvSpPr>
        <p:spPr>
          <a:xfrm>
            <a:off x="2438400" y="814754"/>
            <a:ext cx="7391400" cy="6119446"/>
          </a:xfrm>
        </p:spPr>
        <p:txBody>
          <a:bodyPr/>
          <a:lstStyle/>
          <a:p>
            <a:pPr eaLnBrk="1" hangingPunct="1"/>
            <a:r>
              <a:rPr lang="en-US" altLang="en-US" dirty="0"/>
              <a:t>Cara-</a:t>
            </a:r>
            <a:r>
              <a:rPr lang="en-US" altLang="en-US" dirty="0" err="1"/>
              <a:t>cara</a:t>
            </a:r>
            <a:r>
              <a:rPr lang="en-US" altLang="en-US" dirty="0"/>
              <a:t> </a:t>
            </a:r>
            <a:r>
              <a:rPr lang="en-US" altLang="en-US" dirty="0" err="1"/>
              <a:t>mengekspresikan</a:t>
            </a:r>
            <a:r>
              <a:rPr lang="en-US" altLang="en-US" dirty="0"/>
              <a:t> </a:t>
            </a:r>
            <a:r>
              <a:rPr lang="en-US" altLang="en-US" dirty="0" err="1"/>
              <a:t>implikasi</a:t>
            </a:r>
            <a:r>
              <a:rPr lang="en-US" altLang="en-US" dirty="0"/>
              <a:t> </a:t>
            </a:r>
            <a:r>
              <a:rPr lang="en-US" altLang="en-US" i="1" dirty="0" err="1"/>
              <a:t>p</a:t>
            </a:r>
            <a:r>
              <a:rPr lang="en-US" altLang="en-US" i="1" dirty="0" err="1">
                <a:cs typeface="Calibri" panose="020F0502020204030204" pitchFamily="34" charset="0"/>
              </a:rPr>
              <a:t>→</a:t>
            </a:r>
            <a:r>
              <a:rPr lang="en-US" altLang="en-US" i="1" dirty="0" err="1"/>
              <a:t>q</a:t>
            </a:r>
            <a:r>
              <a:rPr lang="en-US" altLang="en-US" i="1" dirty="0"/>
              <a:t>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	•</a:t>
            </a: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i="1" dirty="0" err="1"/>
              <a:t>p,maka</a:t>
            </a:r>
            <a:r>
              <a:rPr lang="en-US" altLang="en-US" i="1" dirty="0"/>
              <a:t> q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	•</a:t>
            </a: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i="1" dirty="0" err="1"/>
              <a:t>p,q</a:t>
            </a:r>
            <a:endParaRPr lang="en-US" altLang="en-US" i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	•</a:t>
            </a:r>
            <a:r>
              <a:rPr lang="en-US" altLang="en-US" i="1" dirty="0"/>
              <a:t>p </a:t>
            </a:r>
            <a:r>
              <a:rPr lang="en-US" altLang="en-US" i="1" dirty="0" err="1"/>
              <a:t>mengakibatkan</a:t>
            </a:r>
            <a:r>
              <a:rPr lang="en-US" altLang="en-US" i="1" dirty="0"/>
              <a:t> q (p implies q)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	•</a:t>
            </a:r>
            <a:r>
              <a:rPr lang="en-US" altLang="en-US" i="1" dirty="0"/>
              <a:t>q </a:t>
            </a:r>
            <a:r>
              <a:rPr lang="en-US" altLang="en-US" i="1" dirty="0" err="1"/>
              <a:t>jika</a:t>
            </a:r>
            <a:r>
              <a:rPr lang="en-US" altLang="en-US" i="1" dirty="0"/>
              <a:t> p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	•</a:t>
            </a:r>
            <a:r>
              <a:rPr lang="en-US" altLang="en-US" i="1" dirty="0"/>
              <a:t>p </a:t>
            </a:r>
            <a:r>
              <a:rPr lang="en-US" altLang="en-US" i="1" dirty="0" err="1"/>
              <a:t>hanya</a:t>
            </a:r>
            <a:r>
              <a:rPr lang="en-US" altLang="en-US" i="1" dirty="0"/>
              <a:t> </a:t>
            </a:r>
            <a:r>
              <a:rPr lang="en-US" altLang="en-US" i="1" dirty="0" err="1"/>
              <a:t>jika</a:t>
            </a:r>
            <a:r>
              <a:rPr lang="en-US" altLang="en-US" i="1" dirty="0"/>
              <a:t> q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	•</a:t>
            </a:r>
            <a:r>
              <a:rPr lang="en-US" altLang="en-US" i="1" dirty="0"/>
              <a:t>p </a:t>
            </a:r>
            <a:r>
              <a:rPr lang="en-US" altLang="en-US" i="1" dirty="0" err="1"/>
              <a:t>syarat</a:t>
            </a:r>
            <a:r>
              <a:rPr lang="en-US" altLang="en-US" i="1" dirty="0"/>
              <a:t> </a:t>
            </a:r>
            <a:r>
              <a:rPr lang="en-US" altLang="en-US" i="1" dirty="0" err="1"/>
              <a:t>cukup</a:t>
            </a:r>
            <a:r>
              <a:rPr lang="en-US" altLang="en-US" i="1" dirty="0"/>
              <a:t> </a:t>
            </a:r>
            <a:r>
              <a:rPr lang="en-US" altLang="en-US" i="1" dirty="0" err="1"/>
              <a:t>untuk</a:t>
            </a:r>
            <a:r>
              <a:rPr lang="en-US" altLang="en-US" i="1" dirty="0"/>
              <a:t> q  (</a:t>
            </a:r>
            <a:r>
              <a:rPr lang="en-US" altLang="en-US" i="1" dirty="0" err="1"/>
              <a:t>hipotesis</a:t>
            </a:r>
            <a:r>
              <a:rPr lang="en-US" altLang="en-US" i="1" dirty="0"/>
              <a:t> </a:t>
            </a:r>
            <a:r>
              <a:rPr lang="en-US" altLang="en-US" i="1" dirty="0" err="1"/>
              <a:t>menyatakan</a:t>
            </a:r>
            <a:r>
              <a:rPr lang="en-US" altLang="en-US" i="1" dirty="0"/>
              <a:t> </a:t>
            </a:r>
            <a:r>
              <a:rPr lang="en-US" altLang="en-US" b="1" i="1" dirty="0" err="1"/>
              <a:t>syarat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cukup</a:t>
            </a:r>
            <a:r>
              <a:rPr lang="en-US" altLang="en-US" b="1" i="1" dirty="0"/>
              <a:t> (sufficient condition))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	•</a:t>
            </a:r>
            <a:r>
              <a:rPr lang="en-US" altLang="en-US" i="1" dirty="0"/>
              <a:t>q </a:t>
            </a:r>
            <a:r>
              <a:rPr lang="en-US" altLang="en-US" i="1" dirty="0" err="1"/>
              <a:t>syarat</a:t>
            </a:r>
            <a:r>
              <a:rPr lang="en-US" altLang="en-US" i="1" dirty="0"/>
              <a:t> </a:t>
            </a:r>
            <a:r>
              <a:rPr lang="en-US" altLang="en-US" i="1" dirty="0" err="1"/>
              <a:t>perlu</a:t>
            </a:r>
            <a:r>
              <a:rPr lang="en-US" altLang="en-US" i="1" dirty="0"/>
              <a:t> </a:t>
            </a:r>
            <a:r>
              <a:rPr lang="en-US" altLang="en-US" i="1" dirty="0" err="1"/>
              <a:t>untuk</a:t>
            </a:r>
            <a:r>
              <a:rPr lang="en-US" altLang="en-US" i="1" dirty="0"/>
              <a:t> p(</a:t>
            </a:r>
            <a:r>
              <a:rPr lang="en-US" altLang="en-US" i="1" dirty="0" err="1"/>
              <a:t>konklusi</a:t>
            </a:r>
            <a:r>
              <a:rPr lang="en-US" altLang="en-US" i="1" dirty="0"/>
              <a:t> </a:t>
            </a:r>
            <a:r>
              <a:rPr lang="en-US" altLang="en-US" i="1" dirty="0" err="1"/>
              <a:t>menyatakan</a:t>
            </a:r>
            <a:r>
              <a:rPr lang="en-US" altLang="en-US" i="1" dirty="0"/>
              <a:t> </a:t>
            </a:r>
            <a:r>
              <a:rPr lang="en-US" altLang="en-US" b="1" i="1" dirty="0" err="1"/>
              <a:t>syarat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perlu</a:t>
            </a:r>
            <a:r>
              <a:rPr lang="en-US" altLang="en-US" b="1" i="1" dirty="0"/>
              <a:t> (necessary condition))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	•</a:t>
            </a:r>
            <a:r>
              <a:rPr lang="en-US" altLang="en-US" i="1" dirty="0"/>
              <a:t>q </a:t>
            </a:r>
            <a:r>
              <a:rPr lang="en-US" altLang="en-US" i="1" dirty="0" err="1"/>
              <a:t>bilamana</a:t>
            </a:r>
            <a:r>
              <a:rPr lang="en-US" altLang="en-US" i="1" dirty="0"/>
              <a:t> p (q whenever p)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5314660"/>
      </p:ext>
    </p:extLst>
  </p:cSld>
  <p:clrMapOvr>
    <a:masterClrMapping/>
  </p:clrMapOvr>
  <p:transition spd="med">
    <p:newsfla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/>
          </p:nvPr>
        </p:nvSpPr>
        <p:spPr>
          <a:xfrm>
            <a:off x="2362200" y="990600"/>
            <a:ext cx="7391400" cy="64770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Proposisi-proposisi</a:t>
            </a:r>
            <a:r>
              <a:rPr lang="en-US" altLang="en-US" dirty="0"/>
              <a:t> </a:t>
            </a:r>
            <a:r>
              <a:rPr lang="en-US" altLang="en-US" dirty="0" err="1"/>
              <a:t>berikut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implikasi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berbagai</a:t>
            </a:r>
            <a:r>
              <a:rPr lang="en-US" altLang="en-US" dirty="0"/>
              <a:t> </a:t>
            </a:r>
            <a:r>
              <a:rPr lang="en-US" altLang="en-US" dirty="0" err="1"/>
              <a:t>bentuk</a:t>
            </a:r>
            <a:r>
              <a:rPr lang="en-US" altLang="en-US" dirty="0"/>
              <a:t>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1.Jika </a:t>
            </a:r>
            <a:r>
              <a:rPr lang="en-US" altLang="en-US" dirty="0" err="1"/>
              <a:t>hari</a:t>
            </a:r>
            <a:r>
              <a:rPr lang="en-US" altLang="en-US" dirty="0"/>
              <a:t> </a:t>
            </a:r>
            <a:r>
              <a:rPr lang="en-US" altLang="en-US" dirty="0" err="1"/>
              <a:t>hujan</a:t>
            </a:r>
            <a:r>
              <a:rPr lang="en-US" altLang="en-US" dirty="0"/>
              <a:t>,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dirty="0" err="1"/>
              <a:t>tanaman</a:t>
            </a:r>
            <a:r>
              <a:rPr lang="en-US" altLang="en-US" dirty="0"/>
              <a:t>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tumbuh</a:t>
            </a:r>
            <a:r>
              <a:rPr lang="en-US" altLang="en-US" dirty="0"/>
              <a:t> </a:t>
            </a:r>
            <a:r>
              <a:rPr lang="en-US" altLang="en-US" dirty="0" err="1"/>
              <a:t>subur</a:t>
            </a:r>
            <a:r>
              <a:rPr lang="en-US" altLang="en-US" dirty="0"/>
              <a:t>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2.Jika </a:t>
            </a:r>
            <a:r>
              <a:rPr lang="en-US" altLang="en-US" dirty="0" err="1"/>
              <a:t>tekanan</a:t>
            </a:r>
            <a:r>
              <a:rPr lang="en-US" altLang="en-US" dirty="0"/>
              <a:t> gas </a:t>
            </a:r>
            <a:r>
              <a:rPr lang="en-US" altLang="en-US" dirty="0" err="1"/>
              <a:t>diperbesar</a:t>
            </a:r>
            <a:r>
              <a:rPr lang="en-US" altLang="en-US" dirty="0"/>
              <a:t>, </a:t>
            </a:r>
            <a:r>
              <a:rPr lang="en-US" altLang="en-US" dirty="0" err="1"/>
              <a:t>mobil</a:t>
            </a:r>
            <a:r>
              <a:rPr lang="en-US" altLang="en-US" dirty="0"/>
              <a:t> </a:t>
            </a:r>
            <a:r>
              <a:rPr lang="en-US" altLang="en-US" dirty="0" err="1"/>
              <a:t>melaju</a:t>
            </a:r>
            <a:r>
              <a:rPr lang="en-US" altLang="en-US" dirty="0"/>
              <a:t> </a:t>
            </a:r>
            <a:r>
              <a:rPr lang="en-US" altLang="en-US" dirty="0" err="1"/>
              <a:t>kencang</a:t>
            </a:r>
            <a:r>
              <a:rPr lang="en-US" altLang="en-US" dirty="0"/>
              <a:t>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3.Es yang </a:t>
            </a:r>
            <a:r>
              <a:rPr lang="en-US" altLang="en-US" dirty="0" err="1"/>
              <a:t>mencair</a:t>
            </a:r>
            <a:r>
              <a:rPr lang="en-US" altLang="en-US" dirty="0"/>
              <a:t> di </a:t>
            </a:r>
            <a:r>
              <a:rPr lang="en-US" altLang="en-US" dirty="0" err="1"/>
              <a:t>kutub</a:t>
            </a:r>
            <a:r>
              <a:rPr lang="en-US" altLang="en-US" dirty="0"/>
              <a:t> </a:t>
            </a:r>
            <a:r>
              <a:rPr lang="en-US" altLang="en-US" dirty="0" err="1"/>
              <a:t>mengakibatkan</a:t>
            </a:r>
            <a:r>
              <a:rPr lang="en-US" altLang="en-US" dirty="0"/>
              <a:t> </a:t>
            </a:r>
            <a:r>
              <a:rPr lang="en-US" altLang="en-US" dirty="0" err="1"/>
              <a:t>permukaan</a:t>
            </a:r>
            <a:r>
              <a:rPr lang="en-US" altLang="en-US" dirty="0"/>
              <a:t> air </a:t>
            </a:r>
            <a:r>
              <a:rPr lang="en-US" altLang="en-US" dirty="0" err="1"/>
              <a:t>laut</a:t>
            </a:r>
            <a:r>
              <a:rPr lang="en-US" altLang="en-US" dirty="0"/>
              <a:t> </a:t>
            </a:r>
            <a:r>
              <a:rPr lang="en-US" altLang="en-US" dirty="0" err="1"/>
              <a:t>naik</a:t>
            </a:r>
            <a:r>
              <a:rPr lang="en-US" altLang="en-US" dirty="0"/>
              <a:t>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4.Orang </a:t>
            </a:r>
            <a:r>
              <a:rPr lang="en-US" altLang="en-US" dirty="0" err="1"/>
              <a:t>itu</a:t>
            </a:r>
            <a:r>
              <a:rPr lang="en-US" altLang="en-US" dirty="0"/>
              <a:t> </a:t>
            </a:r>
            <a:r>
              <a:rPr lang="en-US" altLang="en-US" dirty="0" err="1"/>
              <a:t>mau</a:t>
            </a:r>
            <a:r>
              <a:rPr lang="en-US" altLang="en-US" dirty="0"/>
              <a:t> </a:t>
            </a:r>
            <a:r>
              <a:rPr lang="en-US" altLang="en-US" dirty="0" err="1"/>
              <a:t>berangkat</a:t>
            </a:r>
            <a:r>
              <a:rPr lang="en-US" altLang="en-US" dirty="0"/>
              <a:t> </a:t>
            </a: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dirty="0" err="1"/>
              <a:t>ia</a:t>
            </a:r>
            <a:r>
              <a:rPr lang="en-US" altLang="en-US" dirty="0"/>
              <a:t> </a:t>
            </a:r>
            <a:r>
              <a:rPr lang="en-US" altLang="en-US" dirty="0" err="1"/>
              <a:t>diberi</a:t>
            </a:r>
            <a:r>
              <a:rPr lang="en-US" altLang="en-US" dirty="0"/>
              <a:t> </a:t>
            </a:r>
            <a:r>
              <a:rPr lang="en-US" altLang="en-US" dirty="0" err="1"/>
              <a:t>ongkos</a:t>
            </a:r>
            <a:r>
              <a:rPr lang="en-US" altLang="en-US" dirty="0"/>
              <a:t> </a:t>
            </a:r>
            <a:r>
              <a:rPr lang="en-US" altLang="en-US" dirty="0" err="1"/>
              <a:t>jalan</a:t>
            </a:r>
            <a:r>
              <a:rPr lang="en-US" altLang="en-US" dirty="0"/>
              <a:t>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1930125"/>
      </p:ext>
    </p:extLst>
  </p:cSld>
  <p:clrMapOvr>
    <a:masterClrMapping/>
  </p:clrMapOvr>
  <p:transition spd="med">
    <p:newsfla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Oval 4"/>
          <p:cNvSpPr>
            <a:spLocks noChangeArrowheads="1"/>
          </p:cNvSpPr>
          <p:nvPr/>
        </p:nvSpPr>
        <p:spPr bwMode="auto">
          <a:xfrm>
            <a:off x="2640013" y="2276475"/>
            <a:ext cx="2087562" cy="295275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901" name="Oval 5"/>
          <p:cNvSpPr>
            <a:spLocks noChangeArrowheads="1"/>
          </p:cNvSpPr>
          <p:nvPr/>
        </p:nvSpPr>
        <p:spPr bwMode="auto">
          <a:xfrm>
            <a:off x="7608888" y="2276475"/>
            <a:ext cx="2087562" cy="295275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44" name="Oval 6"/>
          <p:cNvSpPr>
            <a:spLocks noChangeArrowheads="1"/>
          </p:cNvSpPr>
          <p:nvPr/>
        </p:nvSpPr>
        <p:spPr bwMode="auto">
          <a:xfrm>
            <a:off x="3575051" y="33575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45" name="Oval 7"/>
          <p:cNvSpPr>
            <a:spLocks noChangeArrowheads="1"/>
          </p:cNvSpPr>
          <p:nvPr/>
        </p:nvSpPr>
        <p:spPr bwMode="auto">
          <a:xfrm>
            <a:off x="8616951" y="33575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46" name="Line 8"/>
          <p:cNvSpPr>
            <a:spLocks noChangeShapeType="1"/>
          </p:cNvSpPr>
          <p:nvPr/>
        </p:nvSpPr>
        <p:spPr bwMode="auto">
          <a:xfrm>
            <a:off x="3648076" y="3429000"/>
            <a:ext cx="5040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47" name="Line 9"/>
          <p:cNvSpPr>
            <a:spLocks noChangeShapeType="1"/>
          </p:cNvSpPr>
          <p:nvPr/>
        </p:nvSpPr>
        <p:spPr bwMode="auto">
          <a:xfrm>
            <a:off x="3648076" y="3429000"/>
            <a:ext cx="2447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48" name="Text Box 10"/>
          <p:cNvSpPr txBox="1">
            <a:spLocks noChangeArrowheads="1"/>
          </p:cNvSpPr>
          <p:nvPr/>
        </p:nvSpPr>
        <p:spPr bwMode="auto">
          <a:xfrm>
            <a:off x="3482976" y="156845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/>
              <a:t>A</a:t>
            </a:r>
          </a:p>
        </p:txBody>
      </p:sp>
      <p:sp>
        <p:nvSpPr>
          <p:cNvPr id="61449" name="Text Box 11"/>
          <p:cNvSpPr txBox="1">
            <a:spLocks noChangeArrowheads="1"/>
          </p:cNvSpPr>
          <p:nvPr/>
        </p:nvSpPr>
        <p:spPr bwMode="auto">
          <a:xfrm>
            <a:off x="8401050" y="1531938"/>
            <a:ext cx="363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/>
              <a:t>B</a:t>
            </a:r>
          </a:p>
        </p:txBody>
      </p:sp>
      <p:sp>
        <p:nvSpPr>
          <p:cNvPr id="61450" name="Text Box 12"/>
          <p:cNvSpPr txBox="1">
            <a:spLocks noChangeArrowheads="1"/>
          </p:cNvSpPr>
          <p:nvPr/>
        </p:nvSpPr>
        <p:spPr bwMode="auto">
          <a:xfrm>
            <a:off x="3503614" y="3573463"/>
            <a:ext cx="344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 i="1"/>
              <a:t>a</a:t>
            </a:r>
          </a:p>
        </p:txBody>
      </p:sp>
      <p:sp>
        <p:nvSpPr>
          <p:cNvPr id="61451" name="Text Box 13"/>
          <p:cNvSpPr txBox="1">
            <a:spLocks noChangeArrowheads="1"/>
          </p:cNvSpPr>
          <p:nvPr/>
        </p:nvSpPr>
        <p:spPr bwMode="auto">
          <a:xfrm>
            <a:off x="8543926" y="36449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 i="1"/>
              <a:t>b</a:t>
            </a:r>
          </a:p>
        </p:txBody>
      </p:sp>
      <p:sp>
        <p:nvSpPr>
          <p:cNvPr id="61452" name="Text Box 14"/>
          <p:cNvSpPr txBox="1">
            <a:spLocks noChangeArrowheads="1"/>
          </p:cNvSpPr>
          <p:nvPr/>
        </p:nvSpPr>
        <p:spPr bwMode="auto">
          <a:xfrm>
            <a:off x="5808664" y="2781300"/>
            <a:ext cx="280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 i="1"/>
              <a:t>f</a:t>
            </a:r>
          </a:p>
        </p:txBody>
      </p:sp>
      <p:sp>
        <p:nvSpPr>
          <p:cNvPr id="61453" name="Text Box 15"/>
          <p:cNvSpPr txBox="1">
            <a:spLocks noChangeArrowheads="1"/>
          </p:cNvSpPr>
          <p:nvPr/>
        </p:nvSpPr>
        <p:spPr bwMode="auto">
          <a:xfrm>
            <a:off x="5016500" y="5445125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/>
              <a:t>Gambar  3.5</a:t>
            </a:r>
          </a:p>
        </p:txBody>
      </p:sp>
      <p:sp>
        <p:nvSpPr>
          <p:cNvPr id="61454" name="Text Box 16"/>
          <p:cNvSpPr txBox="1">
            <a:spLocks noChangeArrowheads="1"/>
          </p:cNvSpPr>
          <p:nvPr/>
        </p:nvSpPr>
        <p:spPr bwMode="auto">
          <a:xfrm>
            <a:off x="8380413" y="5291139"/>
            <a:ext cx="1744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FF0000"/>
                </a:solidFill>
              </a:rPr>
              <a:t>b</a:t>
            </a:r>
            <a:r>
              <a:rPr lang="en-US" altLang="en-US" b="0"/>
              <a:t> bayangan </a:t>
            </a:r>
            <a:r>
              <a:rPr lang="en-US" altLang="en-US" i="1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61455" name="Text Box 17"/>
          <p:cNvSpPr txBox="1">
            <a:spLocks noChangeArrowheads="1"/>
          </p:cNvSpPr>
          <p:nvPr/>
        </p:nvSpPr>
        <p:spPr bwMode="auto">
          <a:xfrm>
            <a:off x="2782889" y="5300664"/>
            <a:ext cx="2276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00FF"/>
                </a:solidFill>
              </a:rPr>
              <a:t>a</a:t>
            </a:r>
            <a:r>
              <a:rPr lang="en-US" altLang="en-US" b="0"/>
              <a:t> Pra-bayangan </a:t>
            </a:r>
            <a:r>
              <a:rPr lang="en-US" altLang="en-US" i="1">
                <a:solidFill>
                  <a:srgbClr val="FF0000"/>
                </a:solidFill>
              </a:rPr>
              <a:t>b </a:t>
            </a:r>
          </a:p>
        </p:txBody>
      </p:sp>
    </p:spTree>
    <p:extLst>
      <p:ext uri="{BB962C8B-B14F-4D97-AF65-F5344CB8AC3E}">
        <p14:creationId xmlns:p14="http://schemas.microsoft.com/office/powerpoint/2010/main" val="36119731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/>
          <p:cNvSpPr>
            <a:spLocks noGrp="1"/>
          </p:cNvSpPr>
          <p:nvPr>
            <p:ph/>
          </p:nvPr>
        </p:nvSpPr>
        <p:spPr>
          <a:xfrm>
            <a:off x="2438400" y="914400"/>
            <a:ext cx="7391400" cy="64770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5.Ahmad </a:t>
            </a:r>
            <a:r>
              <a:rPr lang="en-US" altLang="en-US" dirty="0" err="1"/>
              <a:t>bisa</a:t>
            </a:r>
            <a:r>
              <a:rPr lang="en-US" altLang="en-US" dirty="0"/>
              <a:t> </a:t>
            </a:r>
            <a:r>
              <a:rPr lang="en-US" altLang="en-US" dirty="0" err="1"/>
              <a:t>mengambil</a:t>
            </a:r>
            <a:r>
              <a:rPr lang="en-US" altLang="en-US" dirty="0"/>
              <a:t> </a:t>
            </a:r>
            <a:r>
              <a:rPr lang="en-US" altLang="en-US" dirty="0" err="1"/>
              <a:t>mata</a:t>
            </a:r>
            <a:r>
              <a:rPr lang="en-US" altLang="en-US" dirty="0"/>
              <a:t> </a:t>
            </a:r>
            <a:r>
              <a:rPr lang="en-US" altLang="en-US" dirty="0" err="1"/>
              <a:t>kuliah</a:t>
            </a:r>
            <a:r>
              <a:rPr lang="en-US" altLang="en-US" dirty="0"/>
              <a:t> </a:t>
            </a:r>
            <a:r>
              <a:rPr lang="en-US" altLang="en-US" dirty="0" err="1"/>
              <a:t>Teori</a:t>
            </a:r>
            <a:r>
              <a:rPr lang="en-US" altLang="en-US" dirty="0"/>
              <a:t> Bahasa Formal </a:t>
            </a:r>
            <a:r>
              <a:rPr lang="en-US" altLang="en-US" dirty="0" err="1"/>
              <a:t>hanya</a:t>
            </a:r>
            <a:r>
              <a:rPr lang="en-US" altLang="en-US" dirty="0"/>
              <a:t> </a:t>
            </a: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dirty="0" err="1"/>
              <a:t>ia</a:t>
            </a:r>
            <a:r>
              <a:rPr lang="en-US" altLang="en-US" dirty="0"/>
              <a:t> </a:t>
            </a:r>
            <a:r>
              <a:rPr lang="en-US" altLang="en-US" dirty="0" err="1"/>
              <a:t>sudah</a:t>
            </a:r>
            <a:r>
              <a:rPr lang="en-US" altLang="en-US" dirty="0"/>
              <a:t> lulus </a:t>
            </a:r>
            <a:r>
              <a:rPr lang="en-US" altLang="en-US" dirty="0" err="1"/>
              <a:t>matakuliah</a:t>
            </a:r>
            <a:r>
              <a:rPr lang="en-US" altLang="en-US" dirty="0"/>
              <a:t> </a:t>
            </a:r>
            <a:r>
              <a:rPr lang="en-US" altLang="en-US" dirty="0" err="1"/>
              <a:t>Logika</a:t>
            </a:r>
            <a:r>
              <a:rPr lang="en-US" altLang="en-US" dirty="0"/>
              <a:t> </a:t>
            </a:r>
            <a:r>
              <a:rPr lang="en-US" altLang="en-US" dirty="0" err="1"/>
              <a:t>Matematika</a:t>
            </a:r>
            <a:r>
              <a:rPr lang="en-US" altLang="en-US" dirty="0"/>
              <a:t>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6.Syarat </a:t>
            </a:r>
            <a:r>
              <a:rPr lang="en-US" altLang="en-US" dirty="0" err="1"/>
              <a:t>cuku</a:t>
            </a:r>
            <a:r>
              <a:rPr lang="en-US" altLang="en-US" dirty="0"/>
              <a:t> </a:t>
            </a:r>
            <a:r>
              <a:rPr lang="en-US" altLang="en-US" dirty="0" err="1"/>
              <a:t>pagar</a:t>
            </a:r>
            <a:r>
              <a:rPr lang="en-US" altLang="en-US" dirty="0"/>
              <a:t> </a:t>
            </a:r>
            <a:r>
              <a:rPr lang="en-US" altLang="en-US" dirty="0" err="1"/>
              <a:t>pom</a:t>
            </a:r>
            <a:r>
              <a:rPr lang="en-US" altLang="en-US" dirty="0"/>
              <a:t> </a:t>
            </a:r>
            <a:r>
              <a:rPr lang="en-US" altLang="en-US" dirty="0" err="1"/>
              <a:t>bensin</a:t>
            </a:r>
            <a:r>
              <a:rPr lang="en-US" altLang="en-US" dirty="0"/>
              <a:t> </a:t>
            </a:r>
            <a:r>
              <a:rPr lang="en-US" altLang="en-US" dirty="0" err="1"/>
              <a:t>meledak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percikan</a:t>
            </a:r>
            <a:r>
              <a:rPr lang="en-US" altLang="en-US" dirty="0"/>
              <a:t> </a:t>
            </a:r>
            <a:r>
              <a:rPr lang="en-US" altLang="en-US" dirty="0" err="1"/>
              <a:t>api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rokok</a:t>
            </a:r>
            <a:r>
              <a:rPr lang="en-US" altLang="en-US" dirty="0"/>
              <a:t>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7.Syarat </a:t>
            </a:r>
            <a:r>
              <a:rPr lang="en-US" altLang="en-US" dirty="0" err="1"/>
              <a:t>perlu</a:t>
            </a:r>
            <a:r>
              <a:rPr lang="en-US" altLang="en-US" dirty="0"/>
              <a:t> </a:t>
            </a:r>
            <a:r>
              <a:rPr lang="en-US" altLang="en-US" dirty="0" err="1"/>
              <a:t>bagi</a:t>
            </a:r>
            <a:r>
              <a:rPr lang="en-US" altLang="en-US" dirty="0"/>
              <a:t> Indonesia agar </a:t>
            </a:r>
            <a:r>
              <a:rPr lang="en-US" altLang="en-US" dirty="0" err="1"/>
              <a:t>ikut</a:t>
            </a:r>
            <a:r>
              <a:rPr lang="en-US" altLang="en-US" dirty="0"/>
              <a:t> </a:t>
            </a:r>
            <a:r>
              <a:rPr lang="en-US" altLang="en-US" dirty="0" err="1"/>
              <a:t>Piala</a:t>
            </a:r>
            <a:r>
              <a:rPr lang="en-US" altLang="en-US" dirty="0"/>
              <a:t> </a:t>
            </a:r>
            <a:r>
              <a:rPr lang="en-US" altLang="en-US" dirty="0" err="1"/>
              <a:t>Dunia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mengontrak</a:t>
            </a:r>
            <a:r>
              <a:rPr lang="en-US" altLang="en-US" dirty="0"/>
              <a:t> </a:t>
            </a:r>
            <a:r>
              <a:rPr lang="en-US" altLang="en-US" dirty="0" err="1"/>
              <a:t>pemain</a:t>
            </a:r>
            <a:r>
              <a:rPr lang="en-US" altLang="en-US" dirty="0"/>
              <a:t> </a:t>
            </a:r>
            <a:r>
              <a:rPr lang="en-US" altLang="en-US" dirty="0" err="1"/>
              <a:t>asing</a:t>
            </a:r>
            <a:r>
              <a:rPr lang="en-US" altLang="en-US" dirty="0"/>
              <a:t> </a:t>
            </a:r>
            <a:r>
              <a:rPr lang="en-US" altLang="en-US" dirty="0" err="1"/>
              <a:t>kenamaan</a:t>
            </a:r>
            <a:r>
              <a:rPr lang="en-US" altLang="en-US" dirty="0"/>
              <a:t>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8.Banjir </a:t>
            </a:r>
            <a:r>
              <a:rPr lang="en-US" altLang="en-US" dirty="0" err="1"/>
              <a:t>bandang</a:t>
            </a:r>
            <a:r>
              <a:rPr lang="en-US" altLang="en-US" dirty="0"/>
              <a:t>  </a:t>
            </a:r>
            <a:r>
              <a:rPr lang="en-US" altLang="en-US" dirty="0" err="1"/>
              <a:t>terjadi</a:t>
            </a:r>
            <a:r>
              <a:rPr lang="en-US" altLang="en-US" dirty="0"/>
              <a:t> </a:t>
            </a:r>
            <a:r>
              <a:rPr lang="en-US" altLang="en-US" dirty="0" err="1"/>
              <a:t>bilamana</a:t>
            </a:r>
            <a:r>
              <a:rPr lang="en-US" altLang="en-US" dirty="0"/>
              <a:t> </a:t>
            </a:r>
            <a:r>
              <a:rPr lang="en-US" altLang="en-US" dirty="0" err="1"/>
              <a:t>hutan</a:t>
            </a:r>
            <a:r>
              <a:rPr lang="en-US" altLang="en-US" dirty="0"/>
              <a:t> </a:t>
            </a:r>
            <a:r>
              <a:rPr lang="en-US" altLang="en-US" dirty="0" err="1"/>
              <a:t>ditebangi</a:t>
            </a:r>
            <a:r>
              <a:rPr lang="en-US" altLang="en-US" dirty="0"/>
              <a:t>.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4089020"/>
      </p:ext>
    </p:extLst>
  </p:cSld>
  <p:clrMapOvr>
    <a:masterClrMapping/>
  </p:clrMapOvr>
  <p:transition spd="med">
    <p:newsfla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1946031" y="698989"/>
            <a:ext cx="8299938" cy="490134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585" b="1">
                <a:latin typeface="Georgia" panose="02040502050405020303" pitchFamily="18" charset="0"/>
              </a:rPr>
              <a:t>IMPLIKASI</a:t>
            </a:r>
          </a:p>
        </p:txBody>
      </p:sp>
      <p:sp>
        <p:nvSpPr>
          <p:cNvPr id="17411" name="Text Box 7"/>
          <p:cNvSpPr txBox="1">
            <a:spLocks noChangeArrowheads="1"/>
          </p:cNvSpPr>
          <p:nvPr/>
        </p:nvSpPr>
        <p:spPr bwMode="auto">
          <a:xfrm>
            <a:off x="5181600" y="5187462"/>
            <a:ext cx="1899138" cy="490134"/>
          </a:xfrm>
          <a:prstGeom prst="rect">
            <a:avLst/>
          </a:prstGeom>
          <a:noFill/>
          <a:ln w="76200" cmpd="tri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585" b="1">
                <a:latin typeface="Georgia" panose="02040502050405020303" pitchFamily="18" charset="0"/>
              </a:rPr>
              <a:t>~q </a:t>
            </a:r>
            <a:r>
              <a:rPr lang="en-US" altLang="en-US" sz="2585" b="1">
                <a:latin typeface="Georgia" panose="02040502050405020303" pitchFamily="18" charset="0"/>
                <a:sym typeface="Wingdings" panose="05000000000000000000" pitchFamily="2" charset="2"/>
              </a:rPr>
              <a:t> ~p</a:t>
            </a:r>
            <a:endParaRPr lang="en-US" altLang="en-US" sz="2585" b="1">
              <a:latin typeface="Georgia" panose="02040502050405020303" pitchFamily="18" charset="0"/>
            </a:endParaRPr>
          </a:p>
        </p:txBody>
      </p:sp>
      <p:sp>
        <p:nvSpPr>
          <p:cNvPr id="17412" name="Text Box 9"/>
          <p:cNvSpPr txBox="1">
            <a:spLocks noChangeArrowheads="1"/>
          </p:cNvSpPr>
          <p:nvPr/>
        </p:nvSpPr>
        <p:spPr bwMode="auto">
          <a:xfrm>
            <a:off x="2579077" y="3640016"/>
            <a:ext cx="1899138" cy="490134"/>
          </a:xfrm>
          <a:prstGeom prst="rect">
            <a:avLst/>
          </a:prstGeom>
          <a:noFill/>
          <a:ln w="76200" cmpd="tri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585" b="1">
                <a:latin typeface="Georgia" panose="02040502050405020303" pitchFamily="18" charset="0"/>
              </a:rPr>
              <a:t>p </a:t>
            </a:r>
            <a:r>
              <a:rPr kumimoji="1" lang="en-US" altLang="en-US" sz="2585" b="1">
                <a:sym typeface="Symbol" panose="05050102010706020507" pitchFamily="18" charset="2"/>
              </a:rPr>
              <a:t> ~</a:t>
            </a:r>
            <a:r>
              <a:rPr lang="en-US" altLang="en-US" sz="2585" b="1">
                <a:latin typeface="Georgia" panose="02040502050405020303" pitchFamily="18" charset="0"/>
                <a:sym typeface="Wingdings" panose="05000000000000000000" pitchFamily="2" charset="2"/>
              </a:rPr>
              <a:t>q</a:t>
            </a:r>
          </a:p>
        </p:txBody>
      </p:sp>
      <p:sp>
        <p:nvSpPr>
          <p:cNvPr id="17413" name="Text Box 10"/>
          <p:cNvSpPr txBox="1">
            <a:spLocks noChangeArrowheads="1"/>
          </p:cNvSpPr>
          <p:nvPr/>
        </p:nvSpPr>
        <p:spPr bwMode="auto">
          <a:xfrm>
            <a:off x="5251939" y="2162908"/>
            <a:ext cx="1899138" cy="490134"/>
          </a:xfrm>
          <a:prstGeom prst="rect">
            <a:avLst/>
          </a:prstGeom>
          <a:noFill/>
          <a:ln w="76200" cmpd="tri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585" b="1">
                <a:latin typeface="Georgia" panose="02040502050405020303" pitchFamily="18" charset="0"/>
              </a:rPr>
              <a:t>~p </a:t>
            </a:r>
            <a:r>
              <a:rPr lang="en-US" altLang="en-US" sz="2585" b="1">
                <a:latin typeface="Georgia" panose="02040502050405020303" pitchFamily="18" charset="0"/>
                <a:sym typeface="Wingdings" panose="05000000000000000000" pitchFamily="2" charset="2"/>
              </a:rPr>
              <a:t>~q</a:t>
            </a:r>
            <a:endParaRPr lang="en-US" altLang="en-US" sz="2585" b="1">
              <a:latin typeface="Georgia" panose="02040502050405020303" pitchFamily="18" charset="0"/>
            </a:endParaRPr>
          </a:p>
        </p:txBody>
      </p:sp>
      <p:sp>
        <p:nvSpPr>
          <p:cNvPr id="17414" name="Text Box 11"/>
          <p:cNvSpPr txBox="1">
            <a:spLocks noChangeArrowheads="1"/>
          </p:cNvSpPr>
          <p:nvPr/>
        </p:nvSpPr>
        <p:spPr bwMode="auto">
          <a:xfrm>
            <a:off x="7924800" y="3640016"/>
            <a:ext cx="1899138" cy="490134"/>
          </a:xfrm>
          <a:prstGeom prst="rect">
            <a:avLst/>
          </a:prstGeom>
          <a:noFill/>
          <a:ln w="76200" cmpd="tri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585" b="1">
                <a:latin typeface="Georgia" panose="02040502050405020303" pitchFamily="18" charset="0"/>
              </a:rPr>
              <a:t>q </a:t>
            </a:r>
            <a:r>
              <a:rPr lang="en-US" altLang="en-US" sz="2585" b="1">
                <a:latin typeface="Georgia" panose="02040502050405020303" pitchFamily="18" charset="0"/>
                <a:sym typeface="Wingdings" panose="05000000000000000000" pitchFamily="2" charset="2"/>
              </a:rPr>
              <a:t> p</a:t>
            </a:r>
            <a:endParaRPr lang="en-US" altLang="en-US" sz="2585" b="1">
              <a:latin typeface="Georgia" panose="02040502050405020303" pitchFamily="18" charset="0"/>
            </a:endParaRPr>
          </a:p>
        </p:txBody>
      </p:sp>
      <p:sp>
        <p:nvSpPr>
          <p:cNvPr id="17415" name="AutoShape 15"/>
          <p:cNvSpPr>
            <a:spLocks noChangeArrowheads="1"/>
          </p:cNvSpPr>
          <p:nvPr/>
        </p:nvSpPr>
        <p:spPr bwMode="auto">
          <a:xfrm>
            <a:off x="5181601" y="3147646"/>
            <a:ext cx="1969477" cy="154744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400 w 21600"/>
              <a:gd name="T13" fmla="*/ 5400 h 21600"/>
              <a:gd name="T14" fmla="*/ 162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5400"/>
                </a:moveTo>
                <a:lnTo>
                  <a:pt x="9450" y="5400"/>
                </a:lnTo>
                <a:lnTo>
                  <a:pt x="9450" y="2700"/>
                </a:lnTo>
                <a:lnTo>
                  <a:pt x="8100" y="2700"/>
                </a:lnTo>
                <a:lnTo>
                  <a:pt x="10800" y="0"/>
                </a:lnTo>
                <a:lnTo>
                  <a:pt x="13500" y="2700"/>
                </a:lnTo>
                <a:lnTo>
                  <a:pt x="12150" y="2700"/>
                </a:lnTo>
                <a:lnTo>
                  <a:pt x="12150" y="5400"/>
                </a:lnTo>
                <a:lnTo>
                  <a:pt x="16200" y="5400"/>
                </a:lnTo>
                <a:lnTo>
                  <a:pt x="16200" y="9450"/>
                </a:lnTo>
                <a:lnTo>
                  <a:pt x="18900" y="9450"/>
                </a:lnTo>
                <a:lnTo>
                  <a:pt x="18900" y="8100"/>
                </a:lnTo>
                <a:lnTo>
                  <a:pt x="21600" y="10800"/>
                </a:lnTo>
                <a:lnTo>
                  <a:pt x="18900" y="13500"/>
                </a:lnTo>
                <a:lnTo>
                  <a:pt x="18900" y="12150"/>
                </a:lnTo>
                <a:lnTo>
                  <a:pt x="16200" y="12150"/>
                </a:lnTo>
                <a:lnTo>
                  <a:pt x="16200" y="16200"/>
                </a:lnTo>
                <a:lnTo>
                  <a:pt x="12150" y="16200"/>
                </a:lnTo>
                <a:lnTo>
                  <a:pt x="12150" y="18900"/>
                </a:lnTo>
                <a:lnTo>
                  <a:pt x="13500" y="18900"/>
                </a:lnTo>
                <a:lnTo>
                  <a:pt x="10800" y="21600"/>
                </a:lnTo>
                <a:lnTo>
                  <a:pt x="8100" y="18900"/>
                </a:lnTo>
                <a:lnTo>
                  <a:pt x="9450" y="18900"/>
                </a:lnTo>
                <a:lnTo>
                  <a:pt x="9450" y="16200"/>
                </a:lnTo>
                <a:lnTo>
                  <a:pt x="5400" y="16200"/>
                </a:lnTo>
                <a:lnTo>
                  <a:pt x="5400" y="12150"/>
                </a:lnTo>
                <a:lnTo>
                  <a:pt x="2700" y="12150"/>
                </a:lnTo>
                <a:lnTo>
                  <a:pt x="2700" y="13500"/>
                </a:lnTo>
                <a:lnTo>
                  <a:pt x="0" y="10800"/>
                </a:lnTo>
                <a:lnTo>
                  <a:pt x="2700" y="8100"/>
                </a:lnTo>
                <a:lnTo>
                  <a:pt x="2700" y="9450"/>
                </a:lnTo>
                <a:lnTo>
                  <a:pt x="5400" y="9450"/>
                </a:lnTo>
                <a:close/>
              </a:path>
            </a:pathLst>
          </a:cu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585" b="1"/>
              <a:t>p </a:t>
            </a:r>
            <a:r>
              <a:rPr lang="en-US" altLang="en-US" sz="2585" b="1">
                <a:sym typeface="Wingdings" panose="05000000000000000000" pitchFamily="2" charset="2"/>
              </a:rPr>
              <a:t> q</a:t>
            </a:r>
            <a:endParaRPr lang="en-US" altLang="en-US" sz="2585" b="1"/>
          </a:p>
        </p:txBody>
      </p:sp>
      <p:sp>
        <p:nvSpPr>
          <p:cNvPr id="17416" name="Rectangle 16"/>
          <p:cNvSpPr>
            <a:spLocks noChangeArrowheads="1"/>
          </p:cNvSpPr>
          <p:nvPr/>
        </p:nvSpPr>
        <p:spPr bwMode="auto">
          <a:xfrm>
            <a:off x="8050823" y="3217985"/>
            <a:ext cx="1590500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15" b="1"/>
              <a:t>KONVERS</a:t>
            </a:r>
          </a:p>
        </p:txBody>
      </p:sp>
      <p:sp>
        <p:nvSpPr>
          <p:cNvPr id="17417" name="Rectangle 17"/>
          <p:cNvSpPr>
            <a:spLocks noChangeArrowheads="1"/>
          </p:cNvSpPr>
          <p:nvPr/>
        </p:nvSpPr>
        <p:spPr bwMode="auto">
          <a:xfrm>
            <a:off x="5479073" y="1740877"/>
            <a:ext cx="1258678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15" b="1"/>
              <a:t>INVERS</a:t>
            </a:r>
          </a:p>
        </p:txBody>
      </p:sp>
      <p:sp>
        <p:nvSpPr>
          <p:cNvPr id="17418" name="Rectangle 18"/>
          <p:cNvSpPr>
            <a:spLocks noChangeArrowheads="1"/>
          </p:cNvSpPr>
          <p:nvPr/>
        </p:nvSpPr>
        <p:spPr bwMode="auto">
          <a:xfrm>
            <a:off x="4932485" y="5750169"/>
            <a:ext cx="2364750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15" b="1"/>
              <a:t>KONTRAPOSISI</a:t>
            </a:r>
          </a:p>
        </p:txBody>
      </p:sp>
      <p:sp>
        <p:nvSpPr>
          <p:cNvPr id="17419" name="Rectangle 19"/>
          <p:cNvSpPr>
            <a:spLocks noChangeArrowheads="1"/>
          </p:cNvSpPr>
          <p:nvPr/>
        </p:nvSpPr>
        <p:spPr bwMode="auto">
          <a:xfrm>
            <a:off x="2672861" y="3217985"/>
            <a:ext cx="1763624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15" b="1"/>
              <a:t>INGKARAN</a:t>
            </a:r>
          </a:p>
        </p:txBody>
      </p:sp>
    </p:spTree>
    <p:extLst>
      <p:ext uri="{BB962C8B-B14F-4D97-AF65-F5344CB8AC3E}">
        <p14:creationId xmlns:p14="http://schemas.microsoft.com/office/powerpoint/2010/main" val="210906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3" name="Text Box 13"/>
          <p:cNvSpPr txBox="1">
            <a:spLocks noChangeArrowheads="1"/>
          </p:cNvSpPr>
          <p:nvPr/>
        </p:nvSpPr>
        <p:spPr bwMode="auto">
          <a:xfrm>
            <a:off x="2438401" y="1107832"/>
            <a:ext cx="3868615" cy="54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954" b="1">
                <a:latin typeface="Georgia" panose="02040502050405020303" pitchFamily="18" charset="0"/>
              </a:rPr>
              <a:t>Tabel Kebenaran : </a:t>
            </a:r>
          </a:p>
        </p:txBody>
      </p:sp>
      <p:graphicFrame>
        <p:nvGraphicFramePr>
          <p:cNvPr id="102457" name="Group 57"/>
          <p:cNvGraphicFramePr>
            <a:graphicFrameLocks noGrp="1"/>
          </p:cNvGraphicFramePr>
          <p:nvPr>
            <p:ph/>
          </p:nvPr>
        </p:nvGraphicFramePr>
        <p:xfrm>
          <a:off x="1735017" y="2022231"/>
          <a:ext cx="8581293" cy="2863240"/>
        </p:xfrm>
        <a:graphic>
          <a:graphicData uri="http://schemas.openxmlformats.org/drawingml/2006/table">
            <a:tbl>
              <a:tblPr/>
              <a:tblGrid>
                <a:gridCol w="2199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09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IMPLIKASI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p </a:t>
                      </a: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sym typeface="Wingdings" pitchFamily="2" charset="2"/>
                        </a:rPr>
                        <a:t> q</a:t>
                      </a:r>
                      <a:endParaRPr kumimoji="1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marL="84406" marR="84406" marT="42202" marB="42202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KONVERS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q </a:t>
                      </a: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sym typeface="Wingdings" pitchFamily="2" charset="2"/>
                        </a:rPr>
                        <a:t> p</a:t>
                      </a:r>
                      <a:endParaRPr kumimoji="1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marL="84406" marR="84406" marT="42202" marB="42202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INVERS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~p </a:t>
                      </a: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sym typeface="Wingdings" pitchFamily="2" charset="2"/>
                        </a:rPr>
                        <a:t> ~q</a:t>
                      </a:r>
                      <a:endParaRPr kumimoji="1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marL="84406" marR="84406" marT="42202" marB="42202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KONTRAPOSISI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~q </a:t>
                      </a: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sym typeface="Wingdings" pitchFamily="2" charset="2"/>
                        </a:rPr>
                        <a:t>~p</a:t>
                      </a:r>
                      <a:endParaRPr kumimoji="1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marL="84406" marR="84406" marT="42202" marB="42202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63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</a:t>
                      </a:r>
                    </a:p>
                  </a:txBody>
                  <a:tcPr marL="84406" marR="84406" marT="42202" marB="42202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</a:t>
                      </a:r>
                    </a:p>
                  </a:txBody>
                  <a:tcPr marL="84406" marR="84406" marT="42202" marB="42202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</a:t>
                      </a:r>
                    </a:p>
                  </a:txBody>
                  <a:tcPr marL="84406" marR="84406" marT="42202" marB="42202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</a:t>
                      </a:r>
                    </a:p>
                  </a:txBody>
                  <a:tcPr marL="84406" marR="84406" marT="42202" marB="42202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409007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23" name="Text Box 19"/>
          <p:cNvSpPr txBox="1">
            <a:spLocks noChangeArrowheads="1"/>
          </p:cNvSpPr>
          <p:nvPr/>
        </p:nvSpPr>
        <p:spPr bwMode="auto">
          <a:xfrm>
            <a:off x="1946032" y="983462"/>
            <a:ext cx="8088923" cy="168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85">
                <a:latin typeface="Georgia" panose="02040502050405020303" pitchFamily="18" charset="0"/>
              </a:rPr>
              <a:t> Contoh</a:t>
            </a:r>
          </a:p>
          <a:p>
            <a:r>
              <a:rPr lang="en-US" altLang="en-US" sz="2585">
                <a:latin typeface="Georgia" panose="02040502050405020303" pitchFamily="18" charset="0"/>
              </a:rPr>
              <a:t>Tentukanlah konvers, invers, kontraposisi dan ingkaran dari pernyataan “Jika ABCD persegi maka sisi – sisinya sama panjang“</a:t>
            </a:r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2050074" y="3819664"/>
            <a:ext cx="4649030" cy="12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585" dirty="0" err="1">
                <a:latin typeface="Georgia" panose="02040502050405020303" pitchFamily="18" charset="0"/>
              </a:rPr>
              <a:t>Diketahui</a:t>
            </a:r>
            <a:r>
              <a:rPr lang="en-US" altLang="en-US" sz="2585" dirty="0">
                <a:latin typeface="Georgia" panose="02040502050405020303" pitchFamily="18" charset="0"/>
              </a:rPr>
              <a:t> :</a:t>
            </a:r>
          </a:p>
          <a:p>
            <a:r>
              <a:rPr lang="en-US" altLang="en-US" sz="2585" dirty="0">
                <a:latin typeface="Georgia" panose="02040502050405020303" pitchFamily="18" charset="0"/>
              </a:rPr>
              <a:t>p : ABCD </a:t>
            </a:r>
            <a:r>
              <a:rPr lang="en-US" altLang="en-US" sz="2585" dirty="0" err="1">
                <a:latin typeface="Georgia" panose="02040502050405020303" pitchFamily="18" charset="0"/>
              </a:rPr>
              <a:t>persegi</a:t>
            </a:r>
            <a:endParaRPr lang="en-US" altLang="en-US" sz="2585" dirty="0">
              <a:latin typeface="Georgia" panose="02040502050405020303" pitchFamily="18" charset="0"/>
            </a:endParaRPr>
          </a:p>
          <a:p>
            <a:r>
              <a:rPr lang="en-US" altLang="en-US" sz="2585" dirty="0">
                <a:latin typeface="Georgia" panose="02040502050405020303" pitchFamily="18" charset="0"/>
              </a:rPr>
              <a:t>q : </a:t>
            </a:r>
            <a:r>
              <a:rPr lang="en-US" altLang="en-US" sz="2585" dirty="0" err="1">
                <a:latin typeface="Georgia" panose="02040502050405020303" pitchFamily="18" charset="0"/>
              </a:rPr>
              <a:t>sisi</a:t>
            </a:r>
            <a:r>
              <a:rPr lang="en-US" altLang="en-US" sz="2585" dirty="0">
                <a:latin typeface="Georgia" panose="02040502050405020303" pitchFamily="18" charset="0"/>
              </a:rPr>
              <a:t> - </a:t>
            </a:r>
            <a:r>
              <a:rPr lang="en-US" altLang="en-US" sz="2585" dirty="0" err="1">
                <a:latin typeface="Georgia" panose="02040502050405020303" pitchFamily="18" charset="0"/>
              </a:rPr>
              <a:t>sisinya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sama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panjang</a:t>
            </a:r>
            <a:r>
              <a:rPr lang="en-US" altLang="en-US" sz="2585" dirty="0">
                <a:solidFill>
                  <a:srgbClr val="FFFF00"/>
                </a:solidFill>
                <a:latin typeface="Georgia" panose="02040502050405020303" pitchFamily="18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3480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23" grpId="0"/>
      <p:bldP spid="1495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1946031" y="756139"/>
            <a:ext cx="8510954" cy="566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585" dirty="0" err="1">
                <a:latin typeface="Georgia" panose="02040502050405020303" pitchFamily="18" charset="0"/>
              </a:rPr>
              <a:t>Jawab</a:t>
            </a:r>
            <a:r>
              <a:rPr lang="en-US" altLang="en-US" sz="2585" dirty="0">
                <a:latin typeface="Georgia" panose="02040502050405020303" pitchFamily="18" charset="0"/>
              </a:rPr>
              <a:t> :</a:t>
            </a:r>
          </a:p>
          <a:p>
            <a:endParaRPr lang="en-US" altLang="en-US" sz="2585" dirty="0">
              <a:latin typeface="Georgia" panose="02040502050405020303" pitchFamily="18" charset="0"/>
            </a:endParaRPr>
          </a:p>
          <a:p>
            <a:r>
              <a:rPr lang="en-US" altLang="en-US" sz="2585" dirty="0" err="1">
                <a:latin typeface="Georgia" panose="02040502050405020303" pitchFamily="18" charset="0"/>
              </a:rPr>
              <a:t>Konvers</a:t>
            </a:r>
            <a:r>
              <a:rPr lang="en-US" altLang="en-US" sz="2585" dirty="0">
                <a:latin typeface="Georgia" panose="02040502050405020303" pitchFamily="18" charset="0"/>
              </a:rPr>
              <a:t> : q </a:t>
            </a:r>
            <a:r>
              <a:rPr lang="en-US" altLang="en-US" sz="2585" dirty="0">
                <a:latin typeface="Georgia" panose="02040502050405020303" pitchFamily="18" charset="0"/>
                <a:sym typeface="Symbol" panose="05050102010706020507" pitchFamily="18" charset="2"/>
              </a:rPr>
              <a:t></a:t>
            </a:r>
            <a:r>
              <a:rPr lang="en-US" altLang="en-US" sz="2585" dirty="0">
                <a:latin typeface="Georgia" panose="02040502050405020303" pitchFamily="18" charset="0"/>
              </a:rPr>
              <a:t> p </a:t>
            </a:r>
          </a:p>
          <a:p>
            <a:r>
              <a:rPr lang="en-US" altLang="en-US" sz="2585" dirty="0">
                <a:latin typeface="Georgia" panose="02040502050405020303" pitchFamily="18" charset="0"/>
              </a:rPr>
              <a:t>	       </a:t>
            </a:r>
            <a:r>
              <a:rPr lang="en-US" altLang="en-US" sz="2585" dirty="0" err="1">
                <a:latin typeface="Georgia" panose="02040502050405020303" pitchFamily="18" charset="0"/>
              </a:rPr>
              <a:t>Jika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sisi</a:t>
            </a:r>
            <a:r>
              <a:rPr lang="en-US" altLang="en-US" sz="2585" dirty="0">
                <a:latin typeface="Georgia" panose="02040502050405020303" pitchFamily="18" charset="0"/>
              </a:rPr>
              <a:t> - </a:t>
            </a:r>
            <a:r>
              <a:rPr lang="en-US" altLang="en-US" sz="2585" dirty="0" err="1">
                <a:latin typeface="Georgia" panose="02040502050405020303" pitchFamily="18" charset="0"/>
              </a:rPr>
              <a:t>sisinya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sama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panjang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maka</a:t>
            </a:r>
            <a:r>
              <a:rPr lang="en-US" altLang="en-US" sz="2585" dirty="0">
                <a:latin typeface="Georgia" panose="02040502050405020303" pitchFamily="18" charset="0"/>
              </a:rPr>
              <a:t> ABCD 	       </a:t>
            </a:r>
            <a:r>
              <a:rPr lang="en-US" altLang="en-US" sz="2585" dirty="0" err="1">
                <a:latin typeface="Georgia" panose="02040502050405020303" pitchFamily="18" charset="0"/>
              </a:rPr>
              <a:t>persegi</a:t>
            </a:r>
            <a:endParaRPr lang="en-US" altLang="en-US" sz="2585" dirty="0">
              <a:latin typeface="Georgia" panose="02040502050405020303" pitchFamily="18" charset="0"/>
              <a:sym typeface="Symbol" panose="05050102010706020507" pitchFamily="18" charset="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85" dirty="0">
                <a:latin typeface="Georgia" panose="02040502050405020303" pitchFamily="18" charset="0"/>
              </a:rPr>
              <a:t>Invers    : ~p </a:t>
            </a:r>
            <a:r>
              <a:rPr lang="en-US" altLang="en-US" sz="2585" dirty="0">
                <a:latin typeface="Georgia" panose="02040502050405020303" pitchFamily="18" charset="0"/>
                <a:sym typeface="Symbol" panose="05050102010706020507" pitchFamily="18" charset="2"/>
              </a:rPr>
              <a:t>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>
                <a:latin typeface="Georgia" panose="02040502050405020303" pitchFamily="18" charset="0"/>
                <a:sym typeface="Symbol" panose="05050102010706020507" pitchFamily="18" charset="2"/>
              </a:rPr>
              <a:t></a:t>
            </a:r>
            <a:r>
              <a:rPr lang="en-US" altLang="en-US" sz="2585" dirty="0">
                <a:latin typeface="Georgia" panose="02040502050405020303" pitchFamily="18" charset="0"/>
              </a:rPr>
              <a:t>q  :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85" dirty="0">
                <a:latin typeface="Georgia" panose="02040502050405020303" pitchFamily="18" charset="0"/>
              </a:rPr>
              <a:t>	       </a:t>
            </a:r>
            <a:r>
              <a:rPr lang="en-US" altLang="en-US" sz="2585" dirty="0" err="1">
                <a:latin typeface="Georgia" panose="02040502050405020303" pitchFamily="18" charset="0"/>
              </a:rPr>
              <a:t>Jika</a:t>
            </a:r>
            <a:r>
              <a:rPr lang="en-US" altLang="en-US" sz="2585" dirty="0">
                <a:latin typeface="Georgia" panose="02040502050405020303" pitchFamily="18" charset="0"/>
              </a:rPr>
              <a:t> ABCD </a:t>
            </a:r>
            <a:r>
              <a:rPr lang="en-US" altLang="en-US" sz="2585" dirty="0" err="1">
                <a:latin typeface="Georgia" panose="02040502050405020303" pitchFamily="18" charset="0"/>
              </a:rPr>
              <a:t>bukan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persegi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maka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sisi</a:t>
            </a:r>
            <a:r>
              <a:rPr lang="en-US" altLang="en-US" sz="2585" dirty="0">
                <a:latin typeface="Georgia" panose="02040502050405020303" pitchFamily="18" charset="0"/>
              </a:rPr>
              <a:t> -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85" dirty="0">
                <a:latin typeface="Georgia" panose="02040502050405020303" pitchFamily="18" charset="0"/>
              </a:rPr>
              <a:t>                  </a:t>
            </a:r>
            <a:r>
              <a:rPr lang="en-US" altLang="en-US" sz="2585" dirty="0" err="1">
                <a:latin typeface="Georgia" panose="02040502050405020303" pitchFamily="18" charset="0"/>
              </a:rPr>
              <a:t>sisinya</a:t>
            </a:r>
            <a:r>
              <a:rPr lang="en-US" altLang="en-US" sz="2585" dirty="0">
                <a:latin typeface="Georgia" panose="02040502050405020303" pitchFamily="18" charset="0"/>
              </a:rPr>
              <a:t>  </a:t>
            </a:r>
            <a:r>
              <a:rPr lang="en-US" altLang="en-US" sz="2585" dirty="0" err="1">
                <a:latin typeface="Georgia" panose="02040502050405020303" pitchFamily="18" charset="0"/>
              </a:rPr>
              <a:t>tidak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sama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panjang</a:t>
            </a:r>
            <a:endParaRPr lang="en-US" altLang="en-US" sz="2585" dirty="0">
              <a:latin typeface="Georgia" panose="02040502050405020303" pitchFamily="18" charset="0"/>
              <a:sym typeface="Symbol" panose="05050102010706020507" pitchFamily="18" charset="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85" dirty="0" err="1">
                <a:latin typeface="Georgia" panose="02040502050405020303" pitchFamily="18" charset="0"/>
              </a:rPr>
              <a:t>Kontraposisi</a:t>
            </a:r>
            <a:r>
              <a:rPr lang="en-US" altLang="en-US" sz="2585" dirty="0">
                <a:latin typeface="Georgia" panose="02040502050405020303" pitchFamily="18" charset="0"/>
              </a:rPr>
              <a:t> : ~q </a:t>
            </a:r>
            <a:r>
              <a:rPr lang="en-US" altLang="en-US" sz="2585" dirty="0">
                <a:latin typeface="Georgia" panose="02040502050405020303" pitchFamily="18" charset="0"/>
                <a:sym typeface="Symbol" panose="05050102010706020507" pitchFamily="18" charset="2"/>
              </a:rPr>
              <a:t>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>
                <a:latin typeface="Georgia" panose="02040502050405020303" pitchFamily="18" charset="0"/>
                <a:sym typeface="Symbol" panose="05050102010706020507" pitchFamily="18" charset="2"/>
              </a:rPr>
              <a:t></a:t>
            </a:r>
            <a:r>
              <a:rPr lang="en-US" altLang="en-US" sz="2585" dirty="0">
                <a:latin typeface="Georgia" panose="02040502050405020303" pitchFamily="18" charset="0"/>
              </a:rPr>
              <a:t>p 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85" dirty="0">
                <a:latin typeface="Georgia" panose="02040502050405020303" pitchFamily="18" charset="0"/>
              </a:rPr>
              <a:t>	       </a:t>
            </a:r>
            <a:r>
              <a:rPr lang="en-US" altLang="en-US" sz="2585" dirty="0" err="1">
                <a:latin typeface="Georgia" panose="02040502050405020303" pitchFamily="18" charset="0"/>
              </a:rPr>
              <a:t>Jika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sisi</a:t>
            </a:r>
            <a:r>
              <a:rPr lang="en-US" altLang="en-US" sz="2585" dirty="0">
                <a:latin typeface="Georgia" panose="02040502050405020303" pitchFamily="18" charset="0"/>
              </a:rPr>
              <a:t> - </a:t>
            </a:r>
            <a:r>
              <a:rPr lang="en-US" altLang="en-US" sz="2585" dirty="0" err="1">
                <a:latin typeface="Georgia" panose="02040502050405020303" pitchFamily="18" charset="0"/>
              </a:rPr>
              <a:t>sisinya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tidak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sama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panjang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maka</a:t>
            </a:r>
            <a:r>
              <a:rPr lang="en-US" altLang="en-US" sz="2585" dirty="0">
                <a:latin typeface="Georgia" panose="02040502050405020303" pitchFamily="18" charset="0"/>
              </a:rPr>
              <a:t> 	       ABCD </a:t>
            </a:r>
            <a:r>
              <a:rPr lang="en-US" altLang="en-US" sz="2585" dirty="0" err="1">
                <a:latin typeface="Georgia" panose="02040502050405020303" pitchFamily="18" charset="0"/>
              </a:rPr>
              <a:t>tidak</a:t>
            </a:r>
            <a:r>
              <a:rPr lang="en-US" altLang="en-US" sz="2585" dirty="0">
                <a:latin typeface="Georgia" panose="02040502050405020303" pitchFamily="18" charset="0"/>
              </a:rPr>
              <a:t>   </a:t>
            </a:r>
            <a:r>
              <a:rPr lang="en-US" altLang="en-US" sz="2585" dirty="0" err="1">
                <a:latin typeface="Georgia" panose="02040502050405020303" pitchFamily="18" charset="0"/>
              </a:rPr>
              <a:t>bukan</a:t>
            </a:r>
            <a:r>
              <a:rPr lang="en-US" altLang="en-US" sz="2585" dirty="0">
                <a:latin typeface="Georgia" panose="02040502050405020303" pitchFamily="18" charset="0"/>
              </a:rPr>
              <a:t>  </a:t>
            </a:r>
            <a:r>
              <a:rPr lang="en-US" altLang="en-US" sz="2585" dirty="0" err="1">
                <a:latin typeface="Georgia" panose="02040502050405020303" pitchFamily="18" charset="0"/>
              </a:rPr>
              <a:t>persegi</a:t>
            </a:r>
            <a:endParaRPr lang="en-US" altLang="en-US" sz="2585" dirty="0">
              <a:latin typeface="Georgia" panose="02040502050405020303" pitchFamily="18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85" dirty="0" err="1">
                <a:latin typeface="Georgia" panose="02040502050405020303" pitchFamily="18" charset="0"/>
              </a:rPr>
              <a:t>Ingkaran</a:t>
            </a:r>
            <a:r>
              <a:rPr lang="en-US" altLang="en-US" sz="2585" dirty="0">
                <a:latin typeface="Georgia" panose="02040502050405020303" pitchFamily="18" charset="0"/>
              </a:rPr>
              <a:t> : p </a:t>
            </a:r>
            <a:r>
              <a:rPr kumimoji="1" lang="en-US" altLang="en-US" sz="2585" b="1" dirty="0">
                <a:latin typeface="Georgia" panose="02040502050405020303" pitchFamily="18" charset="0"/>
                <a:sym typeface="Symbol" panose="05050102010706020507" pitchFamily="18" charset="2"/>
              </a:rPr>
              <a:t></a:t>
            </a:r>
            <a:r>
              <a:rPr lang="en-US" altLang="en-US" sz="2585" dirty="0">
                <a:latin typeface="Georgia" panose="02040502050405020303" pitchFamily="18" charset="0"/>
              </a:rPr>
              <a:t> ~q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85" dirty="0">
                <a:latin typeface="Georgia" panose="02040502050405020303" pitchFamily="18" charset="0"/>
              </a:rPr>
              <a:t>	      ABCD </a:t>
            </a:r>
            <a:r>
              <a:rPr lang="en-US" altLang="en-US" sz="2585" dirty="0" err="1">
                <a:latin typeface="Georgia" panose="02040502050405020303" pitchFamily="18" charset="0"/>
              </a:rPr>
              <a:t>persegi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dan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sisi</a:t>
            </a:r>
            <a:r>
              <a:rPr lang="en-US" altLang="en-US" sz="2585" dirty="0">
                <a:latin typeface="Georgia" panose="02040502050405020303" pitchFamily="18" charset="0"/>
              </a:rPr>
              <a:t> - </a:t>
            </a:r>
            <a:r>
              <a:rPr lang="en-US" altLang="en-US" sz="2585" dirty="0" err="1">
                <a:latin typeface="Georgia" panose="02040502050405020303" pitchFamily="18" charset="0"/>
              </a:rPr>
              <a:t>sisinya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tidak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585" dirty="0">
                <a:latin typeface="Georgia" panose="02040502050405020303" pitchFamily="18" charset="0"/>
              </a:rPr>
              <a:t>	      </a:t>
            </a:r>
            <a:r>
              <a:rPr lang="en-US" altLang="en-US" sz="2585" dirty="0" err="1">
                <a:latin typeface="Georgia" panose="02040502050405020303" pitchFamily="18" charset="0"/>
              </a:rPr>
              <a:t>sama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panjang</a:t>
            </a:r>
            <a:endParaRPr lang="en-US" altLang="en-US" sz="2585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64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57" name="Text Box 29"/>
          <p:cNvSpPr txBox="1">
            <a:spLocks noChangeArrowheads="1"/>
          </p:cNvSpPr>
          <p:nvPr/>
        </p:nvSpPr>
        <p:spPr bwMode="auto">
          <a:xfrm>
            <a:off x="1946031" y="615463"/>
            <a:ext cx="7385538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323" b="1">
                <a:latin typeface="Georgia" panose="02040502050405020303" pitchFamily="18" charset="0"/>
              </a:rPr>
              <a:t>II. PENARIKAN KESIMPULAN</a:t>
            </a:r>
          </a:p>
        </p:txBody>
      </p:sp>
      <p:sp>
        <p:nvSpPr>
          <p:cNvPr id="150559" name="Text Box 31"/>
          <p:cNvSpPr txBox="1">
            <a:spLocks noChangeArrowheads="1"/>
          </p:cNvSpPr>
          <p:nvPr/>
        </p:nvSpPr>
        <p:spPr bwMode="auto">
          <a:xfrm>
            <a:off x="2508740" y="1318848"/>
            <a:ext cx="5345723" cy="509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954" b="1">
                <a:latin typeface="Georgia" panose="02040502050405020303" pitchFamily="18" charset="0"/>
              </a:rPr>
              <a:t>Istilah</a:t>
            </a:r>
          </a:p>
          <a:p>
            <a:pPr>
              <a:buFontTx/>
              <a:buAutoNum type="arabicPeriod"/>
            </a:pPr>
            <a:r>
              <a:rPr lang="en-US" altLang="en-US" sz="2954">
                <a:latin typeface="Georgia" panose="02040502050405020303" pitchFamily="18" charset="0"/>
              </a:rPr>
              <a:t>Premis</a:t>
            </a:r>
          </a:p>
          <a:p>
            <a:pPr>
              <a:buFontTx/>
              <a:buAutoNum type="arabicPeriod"/>
            </a:pPr>
            <a:r>
              <a:rPr lang="en-US" altLang="en-US" sz="2954">
                <a:latin typeface="Georgia" panose="02040502050405020303" pitchFamily="18" charset="0"/>
              </a:rPr>
              <a:t>Konklusi</a:t>
            </a:r>
          </a:p>
          <a:p>
            <a:pPr>
              <a:buFontTx/>
              <a:buAutoNum type="arabicPeriod"/>
            </a:pPr>
            <a:r>
              <a:rPr lang="en-US" altLang="en-US" sz="2954">
                <a:latin typeface="Georgia" panose="02040502050405020303" pitchFamily="18" charset="0"/>
              </a:rPr>
              <a:t>Argumen</a:t>
            </a:r>
          </a:p>
          <a:p>
            <a:endParaRPr lang="en-US" altLang="en-US" sz="2954">
              <a:latin typeface="Georgia" panose="02040502050405020303" pitchFamily="18" charset="0"/>
            </a:endParaRPr>
          </a:p>
          <a:p>
            <a:r>
              <a:rPr lang="en-US" altLang="en-US" sz="2954" b="1">
                <a:latin typeface="Georgia" panose="02040502050405020303" pitchFamily="18" charset="0"/>
              </a:rPr>
              <a:t>Pola</a:t>
            </a:r>
          </a:p>
          <a:p>
            <a:pPr>
              <a:buFontTx/>
              <a:buAutoNum type="arabicPeriod"/>
            </a:pPr>
            <a:r>
              <a:rPr lang="en-US" altLang="en-US" sz="2954">
                <a:latin typeface="Georgia" panose="02040502050405020303" pitchFamily="18" charset="0"/>
              </a:rPr>
              <a:t>Modus Ponens</a:t>
            </a:r>
          </a:p>
          <a:p>
            <a:pPr>
              <a:buFontTx/>
              <a:buAutoNum type="arabicPeriod"/>
            </a:pPr>
            <a:r>
              <a:rPr lang="en-US" altLang="en-US" sz="2954">
                <a:latin typeface="Georgia" panose="02040502050405020303" pitchFamily="18" charset="0"/>
              </a:rPr>
              <a:t>Modus Tallens</a:t>
            </a:r>
          </a:p>
          <a:p>
            <a:pPr>
              <a:buFontTx/>
              <a:buAutoNum type="arabicPeriod"/>
            </a:pPr>
            <a:r>
              <a:rPr lang="en-US" altLang="en-US" sz="2954">
                <a:latin typeface="Georgia" panose="02040502050405020303" pitchFamily="18" charset="0"/>
              </a:rPr>
              <a:t>Silogisme</a:t>
            </a:r>
          </a:p>
          <a:p>
            <a:pPr>
              <a:buFontTx/>
              <a:buAutoNum type="arabicPeriod"/>
            </a:pPr>
            <a:endParaRPr lang="en-US" altLang="en-US" sz="2954" b="1">
              <a:solidFill>
                <a:srgbClr val="FFFF00"/>
              </a:solidFill>
              <a:latin typeface="Georgia" panose="02040502050405020303" pitchFamily="18" charset="0"/>
            </a:endParaRPr>
          </a:p>
          <a:p>
            <a:pPr>
              <a:buFontTx/>
              <a:buAutoNum type="arabicPeriod"/>
            </a:pPr>
            <a:endParaRPr lang="en-US" altLang="en-US" sz="2954" b="1"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87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505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505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505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57" grpId="0"/>
      <p:bldP spid="15055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2508740" y="1459523"/>
            <a:ext cx="7174523" cy="228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85" i="1">
                <a:latin typeface="Georgia" panose="02040502050405020303" pitchFamily="18" charset="0"/>
              </a:rPr>
              <a:t>Konklusi</a:t>
            </a:r>
            <a:r>
              <a:rPr lang="en-US" altLang="en-US" sz="2585">
                <a:latin typeface="Georgia" panose="02040502050405020303" pitchFamily="18" charset="0"/>
              </a:rPr>
              <a:t> sebaiknya diturunkan dari </a:t>
            </a:r>
            <a:r>
              <a:rPr lang="en-US" altLang="en-US" sz="2585" i="1">
                <a:latin typeface="Georgia" panose="02040502050405020303" pitchFamily="18" charset="0"/>
              </a:rPr>
              <a:t>premis-premis</a:t>
            </a:r>
            <a:r>
              <a:rPr lang="en-US" altLang="en-US" sz="2585">
                <a:latin typeface="Georgia" panose="02040502050405020303" pitchFamily="18" charset="0"/>
              </a:rPr>
              <a:t>, kalau </a:t>
            </a:r>
            <a:r>
              <a:rPr lang="en-US" altLang="en-US" sz="2585" i="1">
                <a:latin typeface="Georgia" panose="02040502050405020303" pitchFamily="18" charset="0"/>
              </a:rPr>
              <a:t>premis</a:t>
            </a:r>
            <a:r>
              <a:rPr lang="en-US" altLang="en-US" sz="2585">
                <a:latin typeface="Georgia" panose="02040502050405020303" pitchFamily="18" charset="0"/>
              </a:rPr>
              <a:t> yang digunakan benar, maka </a:t>
            </a:r>
            <a:r>
              <a:rPr lang="en-US" altLang="en-US" sz="2585" i="1">
                <a:latin typeface="Georgia" panose="02040502050405020303" pitchFamily="18" charset="0"/>
              </a:rPr>
              <a:t>konklusi</a:t>
            </a:r>
            <a:r>
              <a:rPr lang="en-US" altLang="en-US" sz="2585">
                <a:latin typeface="Georgia" panose="02040502050405020303" pitchFamily="18" charset="0"/>
              </a:rPr>
              <a:t> akan bernilai benar.</a:t>
            </a:r>
          </a:p>
          <a:p>
            <a:pPr>
              <a:spcBef>
                <a:spcPct val="50000"/>
              </a:spcBef>
            </a:pPr>
            <a:r>
              <a:rPr lang="en-US" altLang="en-US" sz="2585">
                <a:latin typeface="Georgia" panose="02040502050405020303" pitchFamily="18" charset="0"/>
              </a:rPr>
              <a:t>Keabsahan </a:t>
            </a:r>
            <a:r>
              <a:rPr lang="en-US" altLang="en-US" sz="2585" i="1">
                <a:latin typeface="Georgia" panose="02040502050405020303" pitchFamily="18" charset="0"/>
              </a:rPr>
              <a:t>argumen dapat ditunjukkan </a:t>
            </a:r>
            <a:r>
              <a:rPr lang="en-US" altLang="en-US" sz="2585">
                <a:latin typeface="Georgia" panose="02040502050405020303" pitchFamily="18" charset="0"/>
              </a:rPr>
              <a:t>dengan bantuan tabel kebenaran.</a:t>
            </a:r>
          </a:p>
        </p:txBody>
      </p:sp>
    </p:spTree>
    <p:extLst>
      <p:ext uri="{BB962C8B-B14F-4D97-AF65-F5344CB8AC3E}">
        <p14:creationId xmlns:p14="http://schemas.microsoft.com/office/powerpoint/2010/main" val="368009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95" name="Text Box 19"/>
          <p:cNvSpPr txBox="1">
            <a:spLocks noChangeArrowheads="1"/>
          </p:cNvSpPr>
          <p:nvPr/>
        </p:nvSpPr>
        <p:spPr bwMode="auto">
          <a:xfrm>
            <a:off x="1875692" y="545125"/>
            <a:ext cx="1758462" cy="54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954">
                <a:latin typeface="Georgia" panose="02040502050405020303" pitchFamily="18" charset="0"/>
              </a:rPr>
              <a:t>Contoh: </a:t>
            </a:r>
          </a:p>
        </p:txBody>
      </p:sp>
      <p:sp>
        <p:nvSpPr>
          <p:cNvPr id="152596" name="Text Box 20"/>
          <p:cNvSpPr txBox="1">
            <a:spLocks noChangeArrowheads="1"/>
          </p:cNvSpPr>
          <p:nvPr/>
        </p:nvSpPr>
        <p:spPr bwMode="auto">
          <a:xfrm>
            <a:off x="3704493" y="615463"/>
            <a:ext cx="6541477" cy="236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954">
                <a:latin typeface="Georgia" panose="02040502050405020303" pitchFamily="18" charset="0"/>
              </a:rPr>
              <a:t>Tunjukan dengan table kebenaran !</a:t>
            </a:r>
          </a:p>
          <a:p>
            <a:r>
              <a:rPr lang="en-US" altLang="en-US" sz="2954">
                <a:latin typeface="Georgia" panose="02040502050405020303" pitchFamily="18" charset="0"/>
              </a:rPr>
              <a:t>        Premis 1  : p  </a:t>
            </a:r>
            <a:r>
              <a:rPr lang="en-US" altLang="en-US" sz="2954">
                <a:latin typeface="Georgia" panose="02040502050405020303" pitchFamily="18" charset="0"/>
                <a:sym typeface="Symbol" panose="05050102010706020507" pitchFamily="18" charset="2"/>
              </a:rPr>
              <a:t></a:t>
            </a:r>
            <a:r>
              <a:rPr lang="en-US" altLang="en-US" sz="2954">
                <a:latin typeface="Georgia" panose="02040502050405020303" pitchFamily="18" charset="0"/>
              </a:rPr>
              <a:t>  q</a:t>
            </a:r>
          </a:p>
          <a:p>
            <a:r>
              <a:rPr lang="en-US" altLang="en-US" sz="2954">
                <a:latin typeface="Georgia" panose="02040502050405020303" pitchFamily="18" charset="0"/>
              </a:rPr>
              <a:t>        Premis 2  : p </a:t>
            </a:r>
            <a:r>
              <a:rPr lang="en-US" altLang="en-US" sz="2954" u="sng">
                <a:latin typeface="Georgia" panose="02040502050405020303" pitchFamily="18" charset="0"/>
              </a:rPr>
              <a:t>            </a:t>
            </a:r>
            <a:endParaRPr lang="en-US" altLang="en-US" sz="2954">
              <a:latin typeface="Georgia" panose="02040502050405020303" pitchFamily="18" charset="0"/>
            </a:endParaRPr>
          </a:p>
          <a:p>
            <a:r>
              <a:rPr lang="en-US" altLang="en-US" sz="2954">
                <a:latin typeface="Georgia" panose="02040502050405020303" pitchFamily="18" charset="0"/>
              </a:rPr>
              <a:t>        </a:t>
            </a:r>
          </a:p>
          <a:p>
            <a:r>
              <a:rPr lang="en-US" altLang="en-US" sz="2954">
                <a:latin typeface="Georgia" panose="02040502050405020303" pitchFamily="18" charset="0"/>
              </a:rPr>
              <a:t>        Konklusi  : q</a:t>
            </a:r>
          </a:p>
        </p:txBody>
      </p:sp>
      <p:sp>
        <p:nvSpPr>
          <p:cNvPr id="152597" name="Text Box 21"/>
          <p:cNvSpPr txBox="1">
            <a:spLocks noChangeArrowheads="1"/>
          </p:cNvSpPr>
          <p:nvPr/>
        </p:nvSpPr>
        <p:spPr bwMode="auto">
          <a:xfrm>
            <a:off x="1875692" y="2795955"/>
            <a:ext cx="1758462" cy="54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954">
                <a:latin typeface="Georgia" panose="02040502050405020303" pitchFamily="18" charset="0"/>
              </a:rPr>
              <a:t>Jawab :</a:t>
            </a:r>
          </a:p>
        </p:txBody>
      </p:sp>
      <p:sp>
        <p:nvSpPr>
          <p:cNvPr id="152598" name="Text Box 22"/>
          <p:cNvSpPr txBox="1">
            <a:spLocks noChangeArrowheads="1"/>
          </p:cNvSpPr>
          <p:nvPr/>
        </p:nvSpPr>
        <p:spPr bwMode="auto">
          <a:xfrm>
            <a:off x="1946031" y="3288325"/>
            <a:ext cx="8229600" cy="54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954">
                <a:latin typeface="Georgia" panose="02040502050405020303" pitchFamily="18" charset="0"/>
              </a:rPr>
              <a:t>{(p </a:t>
            </a:r>
            <a:r>
              <a:rPr lang="en-US" altLang="en-US" sz="2954">
                <a:latin typeface="Georgia" panose="02040502050405020303" pitchFamily="18" charset="0"/>
                <a:sym typeface="Symbol" panose="05050102010706020507" pitchFamily="18" charset="2"/>
              </a:rPr>
              <a:t></a:t>
            </a:r>
            <a:r>
              <a:rPr lang="en-US" altLang="en-US" sz="2954">
                <a:latin typeface="Georgia" panose="02040502050405020303" pitchFamily="18" charset="0"/>
              </a:rPr>
              <a:t> q) </a:t>
            </a:r>
            <a:r>
              <a:rPr lang="en-US" altLang="en-US" sz="2954">
                <a:latin typeface="Georgia" panose="02040502050405020303" pitchFamily="18" charset="0"/>
                <a:sym typeface="Symbol" panose="05050102010706020507" pitchFamily="18" charset="2"/>
              </a:rPr>
              <a:t></a:t>
            </a:r>
            <a:r>
              <a:rPr lang="en-US" altLang="en-US" sz="2954">
                <a:latin typeface="Georgia" panose="02040502050405020303" pitchFamily="18" charset="0"/>
              </a:rPr>
              <a:t> p} </a:t>
            </a:r>
            <a:r>
              <a:rPr lang="en-US" altLang="en-US" sz="2954">
                <a:latin typeface="Georgia" panose="02040502050405020303" pitchFamily="18" charset="0"/>
                <a:sym typeface="Symbol" panose="05050102010706020507" pitchFamily="18" charset="2"/>
              </a:rPr>
              <a:t></a:t>
            </a:r>
            <a:r>
              <a:rPr lang="en-US" altLang="en-US" sz="2954">
                <a:latin typeface="Georgia" panose="02040502050405020303" pitchFamily="18" charset="0"/>
              </a:rPr>
              <a:t> q   benar</a:t>
            </a:r>
          </a:p>
        </p:txBody>
      </p:sp>
      <p:sp>
        <p:nvSpPr>
          <p:cNvPr id="152599" name="Line 23"/>
          <p:cNvSpPr>
            <a:spLocks noChangeShapeType="1"/>
          </p:cNvSpPr>
          <p:nvPr/>
        </p:nvSpPr>
        <p:spPr bwMode="auto">
          <a:xfrm>
            <a:off x="6096000" y="2092569"/>
            <a:ext cx="1547446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  <p:graphicFrame>
        <p:nvGraphicFramePr>
          <p:cNvPr id="152653" name="Group 77"/>
          <p:cNvGraphicFramePr>
            <a:graphicFrameLocks noGrp="1"/>
          </p:cNvGraphicFramePr>
          <p:nvPr>
            <p:ph/>
          </p:nvPr>
        </p:nvGraphicFramePr>
        <p:xfrm>
          <a:off x="2221523" y="3921370"/>
          <a:ext cx="7391400" cy="2540123"/>
        </p:xfrm>
        <a:graphic>
          <a:graphicData uri="http://schemas.openxmlformats.org/drawingml/2006/table">
            <a:tbl>
              <a:tblPr/>
              <a:tblGrid>
                <a:gridCol w="633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1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9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30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p</a:t>
                      </a:r>
                    </a:p>
                  </a:txBody>
                  <a:tcPr marL="84406" marR="84406" marT="42201" marB="4220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q</a:t>
                      </a:r>
                    </a:p>
                  </a:txBody>
                  <a:tcPr marL="84406" marR="84406" marT="42201" marB="4220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p 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</a:t>
                      </a: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sym typeface="Wingdings" pitchFamily="2" charset="2"/>
                        </a:rPr>
                        <a:t> q</a:t>
                      </a:r>
                    </a:p>
                  </a:txBody>
                  <a:tcPr marL="84406" marR="84406" marT="42201" marB="4220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(p 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</a:t>
                      </a: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 </a:t>
                      </a: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sym typeface="Wingdings" pitchFamily="2" charset="2"/>
                        </a:rPr>
                        <a:t>q) </a:t>
                      </a: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sym typeface="Wingdings" pitchFamily="2" charset="2"/>
                        </a:rPr>
                        <a:t> p</a:t>
                      </a:r>
                    </a:p>
                  </a:txBody>
                  <a:tcPr marL="84406" marR="84406" marT="42201" marB="4220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{(p 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</a:t>
                      </a: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 </a:t>
                      </a: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sym typeface="Wingdings" pitchFamily="2" charset="2"/>
                        </a:rPr>
                        <a:t>q) </a:t>
                      </a: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sym typeface="Symbol" pitchFamily="18" charset="2"/>
                        </a:rPr>
                        <a:t>p} 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</a:t>
                      </a: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sym typeface="Wingdings" pitchFamily="2" charset="2"/>
                        </a:rPr>
                        <a:t> q</a:t>
                      </a:r>
                    </a:p>
                  </a:txBody>
                  <a:tcPr marL="84406" marR="84406" marT="42201" marB="4220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63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S</a:t>
                      </a:r>
                    </a:p>
                  </a:txBody>
                  <a:tcPr marL="84406" marR="84406" marT="42201" marB="4220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S</a:t>
                      </a:r>
                    </a:p>
                  </a:txBody>
                  <a:tcPr marL="84406" marR="84406" marT="42201" marB="4220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</a:t>
                      </a:r>
                    </a:p>
                  </a:txBody>
                  <a:tcPr marL="84406" marR="84406" marT="42201" marB="4220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S</a:t>
                      </a:r>
                    </a:p>
                  </a:txBody>
                  <a:tcPr marL="84406" marR="84406" marT="42201" marB="4220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</a:t>
                      </a:r>
                    </a:p>
                  </a:txBody>
                  <a:tcPr marL="84406" marR="84406" marT="42201" marB="4220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640633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52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2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2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5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2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15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95" grpId="0"/>
      <p:bldP spid="152597" grpId="0"/>
      <p:bldP spid="15259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6" name="Text Box 16"/>
          <p:cNvSpPr txBox="1">
            <a:spLocks noChangeArrowheads="1"/>
          </p:cNvSpPr>
          <p:nvPr/>
        </p:nvSpPr>
        <p:spPr bwMode="auto">
          <a:xfrm>
            <a:off x="1946031" y="615463"/>
            <a:ext cx="8510954" cy="54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954" b="1">
                <a:latin typeface="Georgia" panose="02040502050405020303" pitchFamily="18" charset="0"/>
              </a:rPr>
              <a:t>2. Pola Penarikan Kesimpulan</a:t>
            </a:r>
          </a:p>
        </p:txBody>
      </p:sp>
      <p:sp>
        <p:nvSpPr>
          <p:cNvPr id="153618" name="Text Box 18"/>
          <p:cNvSpPr txBox="1">
            <a:spLocks noChangeArrowheads="1"/>
          </p:cNvSpPr>
          <p:nvPr/>
        </p:nvSpPr>
        <p:spPr bwMode="auto">
          <a:xfrm>
            <a:off x="2438400" y="1459525"/>
            <a:ext cx="5205046" cy="191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954" b="1">
                <a:latin typeface="Georgia" panose="02040502050405020303" pitchFamily="18" charset="0"/>
              </a:rPr>
              <a:t>a. Modus Ponens.</a:t>
            </a:r>
          </a:p>
          <a:p>
            <a:r>
              <a:rPr lang="en-US" altLang="en-US" sz="2954" b="1">
                <a:latin typeface="Georgia" panose="02040502050405020303" pitchFamily="18" charset="0"/>
              </a:rPr>
              <a:t>     Premis 1 	: p </a:t>
            </a:r>
            <a:r>
              <a:rPr lang="en-US" altLang="en-US" sz="2954" b="1">
                <a:latin typeface="Georgia" panose="02040502050405020303" pitchFamily="18" charset="0"/>
                <a:sym typeface="Symbol" panose="05050102010706020507" pitchFamily="18" charset="2"/>
              </a:rPr>
              <a:t></a:t>
            </a:r>
            <a:r>
              <a:rPr lang="en-US" altLang="en-US" sz="2954" b="1">
                <a:latin typeface="Georgia" panose="02040502050405020303" pitchFamily="18" charset="0"/>
              </a:rPr>
              <a:t> q</a:t>
            </a:r>
          </a:p>
          <a:p>
            <a:r>
              <a:rPr lang="en-US" altLang="en-US" sz="2954" b="1">
                <a:latin typeface="Georgia" panose="02040502050405020303" pitchFamily="18" charset="0"/>
              </a:rPr>
              <a:t>     Premis 2   	: p</a:t>
            </a:r>
          </a:p>
          <a:p>
            <a:r>
              <a:rPr lang="en-US" altLang="en-US" sz="2954" b="1">
                <a:latin typeface="Georgia" panose="02040502050405020303" pitchFamily="18" charset="0"/>
              </a:rPr>
              <a:t>     Konklusi   : q</a:t>
            </a:r>
          </a:p>
        </p:txBody>
      </p:sp>
      <p:sp>
        <p:nvSpPr>
          <p:cNvPr id="153619" name="Text Box 19"/>
          <p:cNvSpPr txBox="1">
            <a:spLocks noChangeArrowheads="1"/>
          </p:cNvSpPr>
          <p:nvPr/>
        </p:nvSpPr>
        <p:spPr bwMode="auto">
          <a:xfrm>
            <a:off x="2790092" y="3921370"/>
            <a:ext cx="7315200" cy="11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769" b="1">
                <a:latin typeface="Georgia" panose="02040502050405020303" pitchFamily="18" charset="0"/>
              </a:rPr>
              <a:t>Dibaca : Jika diketahui p </a:t>
            </a:r>
            <a:r>
              <a:rPr lang="en-US" altLang="en-US" sz="2769" b="1">
                <a:latin typeface="Georgia" panose="02040502050405020303" pitchFamily="18" charset="0"/>
                <a:sym typeface="Symbol" panose="05050102010706020507" pitchFamily="18" charset="2"/>
              </a:rPr>
              <a:t></a:t>
            </a:r>
            <a:r>
              <a:rPr lang="en-US" altLang="en-US" sz="2769" b="1">
                <a:latin typeface="Georgia" panose="02040502050405020303" pitchFamily="18" charset="0"/>
              </a:rPr>
              <a:t> q benar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769" b="1">
                <a:latin typeface="Georgia" panose="02040502050405020303" pitchFamily="18" charset="0"/>
              </a:rPr>
              <a:t> 	       dan p benar ,  maka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769" b="1">
                <a:latin typeface="Georgia" panose="02040502050405020303" pitchFamily="18" charset="0"/>
              </a:rPr>
              <a:t>	       disimpulkan q benar</a:t>
            </a:r>
            <a:r>
              <a:rPr lang="en-US" altLang="en-US" sz="2215"/>
              <a:t> </a:t>
            </a:r>
            <a:r>
              <a:rPr lang="en-US" altLang="en-US" sz="2769" b="1"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153620" name="Line 20"/>
          <p:cNvSpPr>
            <a:spLocks noChangeShapeType="1"/>
          </p:cNvSpPr>
          <p:nvPr/>
        </p:nvSpPr>
        <p:spPr bwMode="auto">
          <a:xfrm>
            <a:off x="5251940" y="2936631"/>
            <a:ext cx="1406769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</p:spTree>
    <p:extLst>
      <p:ext uri="{BB962C8B-B14F-4D97-AF65-F5344CB8AC3E}">
        <p14:creationId xmlns:p14="http://schemas.microsoft.com/office/powerpoint/2010/main" val="171208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53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53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53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15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3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6" grpId="0"/>
      <p:bldP spid="15361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Text Box 19"/>
          <p:cNvSpPr txBox="1">
            <a:spLocks noChangeArrowheads="1"/>
          </p:cNvSpPr>
          <p:nvPr/>
        </p:nvSpPr>
        <p:spPr bwMode="auto">
          <a:xfrm>
            <a:off x="2086708" y="1600202"/>
            <a:ext cx="4220308" cy="54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954" b="1">
                <a:latin typeface="Georgia" panose="02040502050405020303" pitchFamily="18" charset="0"/>
              </a:rPr>
              <a:t>Contoh </a:t>
            </a:r>
          </a:p>
        </p:txBody>
      </p:sp>
      <p:sp>
        <p:nvSpPr>
          <p:cNvPr id="154644" name="Text Box 20"/>
          <p:cNvSpPr txBox="1">
            <a:spLocks noChangeArrowheads="1"/>
          </p:cNvSpPr>
          <p:nvPr/>
        </p:nvSpPr>
        <p:spPr bwMode="auto">
          <a:xfrm>
            <a:off x="2028092" y="2655277"/>
            <a:ext cx="8792308" cy="145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954" b="1" dirty="0" err="1">
                <a:latin typeface="Georgia" panose="02040502050405020303" pitchFamily="18" charset="0"/>
              </a:rPr>
              <a:t>Premis</a:t>
            </a:r>
            <a:r>
              <a:rPr lang="en-US" altLang="en-US" sz="2954" b="1" dirty="0">
                <a:latin typeface="Georgia" panose="02040502050405020303" pitchFamily="18" charset="0"/>
              </a:rPr>
              <a:t> 1   : </a:t>
            </a:r>
            <a:r>
              <a:rPr lang="en-US" altLang="en-US" sz="2954" b="1" dirty="0" err="1">
                <a:latin typeface="Georgia" panose="02040502050405020303" pitchFamily="18" charset="0"/>
              </a:rPr>
              <a:t>Jika</a:t>
            </a:r>
            <a:r>
              <a:rPr lang="en-US" altLang="en-US" sz="2954" b="1" dirty="0">
                <a:latin typeface="Georgia" panose="02040502050405020303" pitchFamily="18" charset="0"/>
              </a:rPr>
              <a:t> 2 + 3 = 5, </a:t>
            </a:r>
            <a:r>
              <a:rPr lang="en-US" altLang="en-US" sz="2954" b="1" dirty="0" err="1">
                <a:latin typeface="Georgia" panose="02040502050405020303" pitchFamily="18" charset="0"/>
              </a:rPr>
              <a:t>maka</a:t>
            </a:r>
            <a:r>
              <a:rPr lang="en-US" altLang="en-US" sz="2954" b="1" dirty="0">
                <a:latin typeface="Georgia" panose="02040502050405020303" pitchFamily="18" charset="0"/>
              </a:rPr>
              <a:t> 5 &gt; 4 </a:t>
            </a:r>
          </a:p>
          <a:p>
            <a:r>
              <a:rPr lang="en-US" altLang="en-US" sz="2954" b="1" dirty="0" err="1">
                <a:latin typeface="Georgia" panose="02040502050405020303" pitchFamily="18" charset="0"/>
              </a:rPr>
              <a:t>Premis</a:t>
            </a:r>
            <a:r>
              <a:rPr lang="en-US" altLang="en-US" sz="2954" b="1" dirty="0">
                <a:latin typeface="Georgia" panose="02040502050405020303" pitchFamily="18" charset="0"/>
              </a:rPr>
              <a:t> 2   :  2 + 3 = 5</a:t>
            </a:r>
          </a:p>
          <a:p>
            <a:r>
              <a:rPr lang="en-US" altLang="en-US" sz="2954" b="1" dirty="0" err="1">
                <a:latin typeface="Georgia" panose="02040502050405020303" pitchFamily="18" charset="0"/>
              </a:rPr>
              <a:t>Konklusi</a:t>
            </a:r>
            <a:r>
              <a:rPr lang="en-US" altLang="en-US" sz="2954" b="1" dirty="0">
                <a:latin typeface="Georgia" panose="02040502050405020303" pitchFamily="18" charset="0"/>
              </a:rPr>
              <a:t>  : 5 &gt; 4</a:t>
            </a:r>
          </a:p>
        </p:txBody>
      </p:sp>
      <p:sp>
        <p:nvSpPr>
          <p:cNvPr id="154645" name="Line 21"/>
          <p:cNvSpPr>
            <a:spLocks noChangeShapeType="1"/>
          </p:cNvSpPr>
          <p:nvPr/>
        </p:nvSpPr>
        <p:spPr bwMode="auto">
          <a:xfrm>
            <a:off x="4126524" y="3640015"/>
            <a:ext cx="4994031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</p:spTree>
    <p:extLst>
      <p:ext uri="{BB962C8B-B14F-4D97-AF65-F5344CB8AC3E}">
        <p14:creationId xmlns:p14="http://schemas.microsoft.com/office/powerpoint/2010/main" val="202376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54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4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4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29"/>
          <p:cNvGrpSpPr>
            <a:grpSpLocks/>
          </p:cNvGrpSpPr>
          <p:nvPr/>
        </p:nvGrpSpPr>
        <p:grpSpPr bwMode="auto">
          <a:xfrm>
            <a:off x="4079875" y="730250"/>
            <a:ext cx="5543550" cy="2546350"/>
            <a:chOff x="703" y="1146"/>
            <a:chExt cx="4445" cy="2148"/>
          </a:xfrm>
        </p:grpSpPr>
        <p:sp>
          <p:nvSpPr>
            <p:cNvPr id="105474" name="Oval 2"/>
            <p:cNvSpPr>
              <a:spLocks noChangeArrowheads="1"/>
            </p:cNvSpPr>
            <p:nvPr/>
          </p:nvSpPr>
          <p:spPr bwMode="auto">
            <a:xfrm>
              <a:off x="703" y="1434"/>
              <a:ext cx="1315" cy="186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475" name="Oval 3"/>
            <p:cNvSpPr>
              <a:spLocks noChangeArrowheads="1"/>
            </p:cNvSpPr>
            <p:nvPr/>
          </p:nvSpPr>
          <p:spPr bwMode="auto">
            <a:xfrm>
              <a:off x="3833" y="1434"/>
              <a:ext cx="1315" cy="186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471" name="Oval 4"/>
            <p:cNvSpPr>
              <a:spLocks noChangeArrowheads="1"/>
            </p:cNvSpPr>
            <p:nvPr/>
          </p:nvSpPr>
          <p:spPr bwMode="auto">
            <a:xfrm>
              <a:off x="1292" y="1888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472" name="Oval 5"/>
            <p:cNvSpPr>
              <a:spLocks noChangeArrowheads="1"/>
            </p:cNvSpPr>
            <p:nvPr/>
          </p:nvSpPr>
          <p:spPr bwMode="auto">
            <a:xfrm>
              <a:off x="4468" y="1888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473" name="Line 6"/>
            <p:cNvSpPr>
              <a:spLocks noChangeShapeType="1"/>
            </p:cNvSpPr>
            <p:nvPr/>
          </p:nvSpPr>
          <p:spPr bwMode="auto">
            <a:xfrm>
              <a:off x="1338" y="1933"/>
              <a:ext cx="31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74" name="Line 7"/>
            <p:cNvSpPr>
              <a:spLocks noChangeShapeType="1"/>
            </p:cNvSpPr>
            <p:nvPr/>
          </p:nvSpPr>
          <p:spPr bwMode="auto">
            <a:xfrm>
              <a:off x="1338" y="1933"/>
              <a:ext cx="15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75" name="Text Box 8"/>
            <p:cNvSpPr txBox="1">
              <a:spLocks noChangeArrowheads="1"/>
            </p:cNvSpPr>
            <p:nvPr/>
          </p:nvSpPr>
          <p:spPr bwMode="auto">
            <a:xfrm>
              <a:off x="1234" y="1146"/>
              <a:ext cx="314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62476" name="Text Box 9"/>
            <p:cNvSpPr txBox="1">
              <a:spLocks noChangeArrowheads="1"/>
            </p:cNvSpPr>
            <p:nvPr/>
          </p:nvSpPr>
          <p:spPr bwMode="auto">
            <a:xfrm>
              <a:off x="4332" y="1146"/>
              <a:ext cx="316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62477" name="Text Box 10"/>
            <p:cNvSpPr txBox="1">
              <a:spLocks noChangeArrowheads="1"/>
            </p:cNvSpPr>
            <p:nvPr/>
          </p:nvSpPr>
          <p:spPr bwMode="auto">
            <a:xfrm>
              <a:off x="1020" y="1753"/>
              <a:ext cx="283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>
                  <a:solidFill>
                    <a:srgbClr val="FFFFCC"/>
                  </a:solidFill>
                </a:rPr>
                <a:t>1</a:t>
              </a:r>
            </a:p>
          </p:txBody>
        </p:sp>
        <p:sp>
          <p:nvSpPr>
            <p:cNvPr id="62478" name="Text Box 11"/>
            <p:cNvSpPr txBox="1">
              <a:spLocks noChangeArrowheads="1"/>
            </p:cNvSpPr>
            <p:nvPr/>
          </p:nvSpPr>
          <p:spPr bwMode="auto">
            <a:xfrm>
              <a:off x="4604" y="1753"/>
              <a:ext cx="286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 i="1"/>
                <a:t>u</a:t>
              </a:r>
            </a:p>
          </p:txBody>
        </p:sp>
        <p:sp>
          <p:nvSpPr>
            <p:cNvPr id="62479" name="Text Box 12"/>
            <p:cNvSpPr txBox="1">
              <a:spLocks noChangeArrowheads="1"/>
            </p:cNvSpPr>
            <p:nvPr/>
          </p:nvSpPr>
          <p:spPr bwMode="auto">
            <a:xfrm>
              <a:off x="2699" y="1616"/>
              <a:ext cx="225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 i="1"/>
                <a:t>f</a:t>
              </a:r>
            </a:p>
          </p:txBody>
        </p:sp>
        <p:sp>
          <p:nvSpPr>
            <p:cNvPr id="62480" name="Line 16"/>
            <p:cNvSpPr>
              <a:spLocks noChangeShapeType="1"/>
            </p:cNvSpPr>
            <p:nvPr/>
          </p:nvSpPr>
          <p:spPr bwMode="auto">
            <a:xfrm>
              <a:off x="1338" y="2296"/>
              <a:ext cx="31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81" name="Line 17"/>
            <p:cNvSpPr>
              <a:spLocks noChangeShapeType="1"/>
            </p:cNvSpPr>
            <p:nvPr/>
          </p:nvSpPr>
          <p:spPr bwMode="auto">
            <a:xfrm>
              <a:off x="1338" y="2659"/>
              <a:ext cx="31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82" name="Line 18"/>
            <p:cNvSpPr>
              <a:spLocks noChangeShapeType="1"/>
            </p:cNvSpPr>
            <p:nvPr/>
          </p:nvSpPr>
          <p:spPr bwMode="auto">
            <a:xfrm>
              <a:off x="1338" y="2296"/>
              <a:ext cx="15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83" name="Line 19"/>
            <p:cNvSpPr>
              <a:spLocks noChangeShapeType="1"/>
            </p:cNvSpPr>
            <p:nvPr/>
          </p:nvSpPr>
          <p:spPr bwMode="auto">
            <a:xfrm>
              <a:off x="1338" y="2659"/>
              <a:ext cx="15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84" name="Oval 20"/>
            <p:cNvSpPr>
              <a:spLocks noChangeArrowheads="1"/>
            </p:cNvSpPr>
            <p:nvPr/>
          </p:nvSpPr>
          <p:spPr bwMode="auto">
            <a:xfrm>
              <a:off x="1292" y="2250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485" name="Oval 21"/>
            <p:cNvSpPr>
              <a:spLocks noChangeArrowheads="1"/>
            </p:cNvSpPr>
            <p:nvPr/>
          </p:nvSpPr>
          <p:spPr bwMode="auto">
            <a:xfrm>
              <a:off x="1292" y="2613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486" name="Oval 22"/>
            <p:cNvSpPr>
              <a:spLocks noChangeArrowheads="1"/>
            </p:cNvSpPr>
            <p:nvPr/>
          </p:nvSpPr>
          <p:spPr bwMode="auto">
            <a:xfrm>
              <a:off x="4468" y="2250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487" name="Oval 23"/>
            <p:cNvSpPr>
              <a:spLocks noChangeArrowheads="1"/>
            </p:cNvSpPr>
            <p:nvPr/>
          </p:nvSpPr>
          <p:spPr bwMode="auto">
            <a:xfrm>
              <a:off x="4468" y="2613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488" name="Text Box 24"/>
            <p:cNvSpPr txBox="1">
              <a:spLocks noChangeArrowheads="1"/>
            </p:cNvSpPr>
            <p:nvPr/>
          </p:nvSpPr>
          <p:spPr bwMode="auto">
            <a:xfrm>
              <a:off x="1020" y="2160"/>
              <a:ext cx="283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>
                  <a:solidFill>
                    <a:srgbClr val="FFFFCC"/>
                  </a:solidFill>
                </a:rPr>
                <a:t>2</a:t>
              </a:r>
            </a:p>
          </p:txBody>
        </p:sp>
        <p:sp>
          <p:nvSpPr>
            <p:cNvPr id="62489" name="Text Box 25"/>
            <p:cNvSpPr txBox="1">
              <a:spLocks noChangeArrowheads="1"/>
            </p:cNvSpPr>
            <p:nvPr/>
          </p:nvSpPr>
          <p:spPr bwMode="auto">
            <a:xfrm>
              <a:off x="1020" y="2507"/>
              <a:ext cx="283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>
                  <a:solidFill>
                    <a:srgbClr val="FFFFCC"/>
                  </a:solidFill>
                </a:rPr>
                <a:t>3</a:t>
              </a:r>
            </a:p>
          </p:txBody>
        </p:sp>
        <p:sp>
          <p:nvSpPr>
            <p:cNvPr id="62490" name="Text Box 26"/>
            <p:cNvSpPr txBox="1">
              <a:spLocks noChangeArrowheads="1"/>
            </p:cNvSpPr>
            <p:nvPr/>
          </p:nvSpPr>
          <p:spPr bwMode="auto">
            <a:xfrm>
              <a:off x="4649" y="2160"/>
              <a:ext cx="271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 i="1"/>
                <a:t>v</a:t>
              </a:r>
            </a:p>
          </p:txBody>
        </p:sp>
        <p:sp>
          <p:nvSpPr>
            <p:cNvPr id="62491" name="Text Box 27"/>
            <p:cNvSpPr txBox="1">
              <a:spLocks noChangeArrowheads="1"/>
            </p:cNvSpPr>
            <p:nvPr/>
          </p:nvSpPr>
          <p:spPr bwMode="auto">
            <a:xfrm>
              <a:off x="4649" y="2478"/>
              <a:ext cx="330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0" i="1"/>
                <a:t>w</a:t>
              </a:r>
            </a:p>
          </p:txBody>
        </p:sp>
      </p:grpSp>
      <p:sp>
        <p:nvSpPr>
          <p:cNvPr id="62467" name="Rectangle 28"/>
          <p:cNvSpPr>
            <a:spLocks noChangeArrowheads="1"/>
          </p:cNvSpPr>
          <p:nvPr/>
        </p:nvSpPr>
        <p:spPr bwMode="auto">
          <a:xfrm>
            <a:off x="2063751" y="620713"/>
            <a:ext cx="204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id-ID" altLang="en-US" sz="2400">
                <a:solidFill>
                  <a:srgbClr val="009900"/>
                </a:solidFill>
              </a:rPr>
              <a:t>Contoh</a:t>
            </a:r>
            <a:r>
              <a:rPr lang="en-US" altLang="en-US" sz="2400">
                <a:solidFill>
                  <a:srgbClr val="009900"/>
                </a:solidFill>
              </a:rPr>
              <a:t> 3.37</a:t>
            </a:r>
          </a:p>
        </p:txBody>
      </p:sp>
      <p:sp>
        <p:nvSpPr>
          <p:cNvPr id="62468" name="Text Box 30"/>
          <p:cNvSpPr txBox="1">
            <a:spLocks noChangeArrowheads="1"/>
          </p:cNvSpPr>
          <p:nvPr/>
        </p:nvSpPr>
        <p:spPr bwMode="auto">
          <a:xfrm>
            <a:off x="2495550" y="3500439"/>
            <a:ext cx="78930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b="0"/>
              <a:t>Relasi </a:t>
            </a:r>
            <a:r>
              <a:rPr lang="en-US" altLang="en-US" b="0">
                <a:solidFill>
                  <a:srgbClr val="0000FF"/>
                </a:solidFill>
              </a:rPr>
              <a:t>f = {(1,u),(2,v),(3,w)}</a:t>
            </a:r>
            <a:r>
              <a:rPr lang="en-US" altLang="en-US" b="0"/>
              <a:t> dari A = {1,2,3} ke B = {u,v,w} adalah</a:t>
            </a:r>
          </a:p>
          <a:p>
            <a:pPr eaLnBrk="1" hangingPunct="1"/>
            <a:r>
              <a:rPr lang="en-US" altLang="en-US" b="0">
                <a:solidFill>
                  <a:srgbClr val="0000FF"/>
                </a:solidFill>
              </a:rPr>
              <a:t>fungsi</a:t>
            </a:r>
            <a:r>
              <a:rPr lang="en-US" altLang="en-US" b="0"/>
              <a:t> dari A ke B.</a:t>
            </a:r>
          </a:p>
          <a:p>
            <a:pPr eaLnBrk="1" hangingPunct="1"/>
            <a:r>
              <a:rPr lang="en-US" altLang="en-US" b="0"/>
              <a:t>Disini f(1)=u , f(2)=v , f(3)=w.</a:t>
            </a:r>
          </a:p>
          <a:p>
            <a:pPr eaLnBrk="1" hangingPunct="1"/>
            <a:r>
              <a:rPr lang="en-US" altLang="en-US" b="0"/>
              <a:t>Daerah asal dari f adalah A dan daerah hasil adalah B.</a:t>
            </a:r>
          </a:p>
          <a:p>
            <a:pPr eaLnBrk="1" hangingPunct="1"/>
            <a:r>
              <a:rPr lang="en-US" altLang="en-US" b="0">
                <a:solidFill>
                  <a:srgbClr val="FF0000"/>
                </a:solidFill>
              </a:rPr>
              <a:t>Jelajah</a:t>
            </a:r>
            <a:r>
              <a:rPr lang="en-US" altLang="en-US" b="0"/>
              <a:t> dari f adalah {u,v,w} yang dalam hal ini sama dengan </a:t>
            </a:r>
          </a:p>
          <a:p>
            <a:pPr eaLnBrk="1" hangingPunct="1"/>
            <a:r>
              <a:rPr lang="en-US" altLang="en-US" b="0"/>
              <a:t>	himpunan B</a:t>
            </a:r>
          </a:p>
        </p:txBody>
      </p:sp>
    </p:spTree>
    <p:extLst>
      <p:ext uri="{BB962C8B-B14F-4D97-AF65-F5344CB8AC3E}">
        <p14:creationId xmlns:p14="http://schemas.microsoft.com/office/powerpoint/2010/main" val="2869534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2016370" y="756140"/>
            <a:ext cx="6893169" cy="54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954" b="1">
                <a:latin typeface="Georgia" panose="02040502050405020303" pitchFamily="18" charset="0"/>
              </a:rPr>
              <a:t>b. Moduls Tollens</a:t>
            </a:r>
            <a:r>
              <a:rPr lang="en-US" altLang="en-US" sz="2954" b="1">
                <a:solidFill>
                  <a:srgbClr val="FFFF00"/>
                </a:solidFill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2508739" y="1600201"/>
            <a:ext cx="7385538" cy="191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954" b="1">
                <a:latin typeface="Georgia" panose="02040502050405020303" pitchFamily="18" charset="0"/>
              </a:rPr>
              <a:t>Premis 1  	: p </a:t>
            </a:r>
            <a:r>
              <a:rPr lang="en-US" altLang="en-US" sz="2954" b="1">
                <a:latin typeface="Georgia" panose="02040502050405020303" pitchFamily="18" charset="0"/>
                <a:sym typeface="Symbol" panose="05050102010706020507" pitchFamily="18" charset="2"/>
              </a:rPr>
              <a:t></a:t>
            </a:r>
            <a:r>
              <a:rPr lang="en-US" altLang="en-US" sz="2954" b="1">
                <a:latin typeface="Georgia" panose="02040502050405020303" pitchFamily="18" charset="0"/>
              </a:rPr>
              <a:t> q</a:t>
            </a:r>
          </a:p>
          <a:p>
            <a:r>
              <a:rPr lang="en-US" altLang="en-US" sz="2954" b="1">
                <a:latin typeface="Georgia" panose="02040502050405020303" pitchFamily="18" charset="0"/>
              </a:rPr>
              <a:t>Premis 2    	:       </a:t>
            </a:r>
            <a:r>
              <a:rPr lang="en-US" altLang="en-US" sz="2954" b="1">
                <a:latin typeface="Georgia" panose="02040502050405020303" pitchFamily="18" charset="0"/>
                <a:sym typeface="Symbol" panose="05050102010706020507" pitchFamily="18" charset="2"/>
              </a:rPr>
              <a:t></a:t>
            </a:r>
            <a:r>
              <a:rPr lang="en-US" altLang="en-US" sz="2954" b="1">
                <a:latin typeface="Georgia" panose="02040502050405020303" pitchFamily="18" charset="0"/>
              </a:rPr>
              <a:t>q</a:t>
            </a:r>
          </a:p>
          <a:p>
            <a:endParaRPr lang="en-US" altLang="en-US" sz="2954" b="1">
              <a:latin typeface="Georgia" panose="02040502050405020303" pitchFamily="18" charset="0"/>
            </a:endParaRPr>
          </a:p>
          <a:p>
            <a:r>
              <a:rPr lang="en-US" altLang="en-US" sz="2954" b="1">
                <a:latin typeface="Georgia" panose="02040502050405020303" pitchFamily="18" charset="0"/>
              </a:rPr>
              <a:t>Konklusi   	: </a:t>
            </a:r>
            <a:r>
              <a:rPr lang="en-US" altLang="en-US" sz="2954" b="1">
                <a:latin typeface="Georgia" panose="02040502050405020303" pitchFamily="18" charset="0"/>
                <a:sym typeface="Symbol" panose="05050102010706020507" pitchFamily="18" charset="2"/>
              </a:rPr>
              <a:t></a:t>
            </a:r>
            <a:r>
              <a:rPr lang="en-US" altLang="en-US" sz="2954" b="1">
                <a:latin typeface="Georgia" panose="02040502050405020303" pitchFamily="18" charset="0"/>
              </a:rPr>
              <a:t>p</a:t>
            </a:r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2368062" y="3921369"/>
            <a:ext cx="8299938" cy="145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954" b="1">
                <a:solidFill>
                  <a:srgbClr val="FFFF0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954" b="1">
                <a:latin typeface="Georgia" panose="02040502050405020303" pitchFamily="18" charset="0"/>
              </a:rPr>
              <a:t>Dibaca : Jika diketahui p </a:t>
            </a:r>
            <a:r>
              <a:rPr lang="en-US" altLang="en-US" sz="2954" b="1">
                <a:latin typeface="Georgia" panose="02040502050405020303" pitchFamily="18" charset="0"/>
                <a:sym typeface="Symbol" panose="05050102010706020507" pitchFamily="18" charset="2"/>
              </a:rPr>
              <a:t></a:t>
            </a:r>
            <a:r>
              <a:rPr lang="en-US" altLang="en-US" sz="2954" b="1">
                <a:latin typeface="Georgia" panose="02040502050405020303" pitchFamily="18" charset="0"/>
              </a:rPr>
              <a:t> q benar dan</a:t>
            </a:r>
          </a:p>
          <a:p>
            <a:r>
              <a:rPr lang="en-US" altLang="en-US" sz="2954" b="1">
                <a:latin typeface="Georgia" panose="02040502050405020303" pitchFamily="18" charset="0"/>
              </a:rPr>
              <a:t>                   </a:t>
            </a:r>
            <a:r>
              <a:rPr lang="en-US" altLang="en-US" sz="2954" b="1">
                <a:latin typeface="Georgia" panose="02040502050405020303" pitchFamily="18" charset="0"/>
                <a:sym typeface="Symbol" panose="05050102010706020507" pitchFamily="18" charset="2"/>
              </a:rPr>
              <a:t></a:t>
            </a:r>
            <a:r>
              <a:rPr lang="en-US" altLang="en-US" sz="2954" b="1">
                <a:latin typeface="Georgia" panose="02040502050405020303" pitchFamily="18" charset="0"/>
              </a:rPr>
              <a:t>q  benar , maka disimpulkan</a:t>
            </a:r>
          </a:p>
          <a:p>
            <a:r>
              <a:rPr lang="en-US" altLang="en-US" sz="2954" b="1">
                <a:latin typeface="Georgia" panose="02040502050405020303" pitchFamily="18" charset="0"/>
              </a:rPr>
              <a:t>                   </a:t>
            </a:r>
            <a:r>
              <a:rPr lang="en-US" altLang="en-US" sz="2954" b="1">
                <a:latin typeface="Georgia" panose="02040502050405020303" pitchFamily="18" charset="0"/>
                <a:sym typeface="Symbol" panose="05050102010706020507" pitchFamily="18" charset="2"/>
              </a:rPr>
              <a:t></a:t>
            </a:r>
            <a:r>
              <a:rPr lang="en-US" altLang="en-US" sz="2954" b="1">
                <a:latin typeface="Georgia" panose="02040502050405020303" pitchFamily="18" charset="0"/>
              </a:rPr>
              <a:t>p   benar</a:t>
            </a:r>
          </a:p>
        </p:txBody>
      </p:sp>
      <p:sp>
        <p:nvSpPr>
          <p:cNvPr id="172037" name="Line 5"/>
          <p:cNvSpPr>
            <a:spLocks noChangeShapeType="1"/>
          </p:cNvSpPr>
          <p:nvPr/>
        </p:nvSpPr>
        <p:spPr bwMode="auto">
          <a:xfrm>
            <a:off x="5111262" y="2725615"/>
            <a:ext cx="1617785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</p:spTree>
    <p:extLst>
      <p:ext uri="{BB962C8B-B14F-4D97-AF65-F5344CB8AC3E}">
        <p14:creationId xmlns:p14="http://schemas.microsoft.com/office/powerpoint/2010/main" val="361954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/>
      <p:bldP spid="17203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2016369" y="1178171"/>
            <a:ext cx="4853354" cy="54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954" b="1">
                <a:latin typeface="Georgia" panose="02040502050405020303" pitchFamily="18" charset="0"/>
              </a:rPr>
              <a:t>Contoh 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2004646" y="2373924"/>
            <a:ext cx="8510954" cy="236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954" b="1" dirty="0" err="1">
                <a:latin typeface="Georgia" panose="02040502050405020303" pitchFamily="18" charset="0"/>
              </a:rPr>
              <a:t>Premis</a:t>
            </a:r>
            <a:r>
              <a:rPr lang="en-US" altLang="en-US" sz="2954" b="1" dirty="0">
                <a:latin typeface="Georgia" panose="02040502050405020303" pitchFamily="18" charset="0"/>
              </a:rPr>
              <a:t> 1  : </a:t>
            </a:r>
            <a:r>
              <a:rPr lang="en-US" altLang="en-US" sz="2954" b="1" dirty="0" err="1">
                <a:latin typeface="Georgia" panose="02040502050405020303" pitchFamily="18" charset="0"/>
              </a:rPr>
              <a:t>Jika</a:t>
            </a:r>
            <a:r>
              <a:rPr lang="en-US" altLang="en-US" sz="2954" b="1" dirty="0">
                <a:latin typeface="Georgia" panose="02040502050405020303" pitchFamily="18" charset="0"/>
              </a:rPr>
              <a:t> </a:t>
            </a:r>
            <a:r>
              <a:rPr lang="en-US" altLang="en-US" sz="2954" b="1" dirty="0" err="1">
                <a:latin typeface="Georgia" panose="02040502050405020303" pitchFamily="18" charset="0"/>
              </a:rPr>
              <a:t>hari</a:t>
            </a:r>
            <a:r>
              <a:rPr lang="en-US" altLang="en-US" sz="2954" b="1" dirty="0">
                <a:latin typeface="Georgia" panose="02040502050405020303" pitchFamily="18" charset="0"/>
              </a:rPr>
              <a:t> </a:t>
            </a:r>
            <a:r>
              <a:rPr lang="en-US" altLang="en-US" sz="2954" b="1" dirty="0" err="1">
                <a:latin typeface="Georgia" panose="02040502050405020303" pitchFamily="18" charset="0"/>
              </a:rPr>
              <a:t>hujan</a:t>
            </a:r>
            <a:r>
              <a:rPr lang="en-US" altLang="en-US" sz="2954" b="1" dirty="0">
                <a:latin typeface="Georgia" panose="02040502050405020303" pitchFamily="18" charset="0"/>
              </a:rPr>
              <a:t>, </a:t>
            </a:r>
            <a:r>
              <a:rPr lang="en-US" altLang="en-US" sz="2954" b="1" dirty="0" err="1">
                <a:latin typeface="Georgia" panose="02040502050405020303" pitchFamily="18" charset="0"/>
              </a:rPr>
              <a:t>maka</a:t>
            </a:r>
            <a:r>
              <a:rPr lang="en-US" altLang="en-US" sz="2954" b="1" dirty="0">
                <a:latin typeface="Georgia" panose="02040502050405020303" pitchFamily="18" charset="0"/>
              </a:rPr>
              <a:t> </a:t>
            </a:r>
            <a:r>
              <a:rPr lang="en-US" altLang="en-US" sz="2954" b="1" dirty="0" err="1">
                <a:latin typeface="Georgia" panose="02040502050405020303" pitchFamily="18" charset="0"/>
              </a:rPr>
              <a:t>cuaca</a:t>
            </a:r>
            <a:endParaRPr lang="en-US" altLang="en-US" sz="2954" b="1" dirty="0">
              <a:latin typeface="Georgia" panose="02040502050405020303" pitchFamily="18" charset="0"/>
            </a:endParaRPr>
          </a:p>
          <a:p>
            <a:r>
              <a:rPr lang="en-US" altLang="en-US" sz="2954" b="1" dirty="0">
                <a:latin typeface="Georgia" panose="02040502050405020303" pitchFamily="18" charset="0"/>
              </a:rPr>
              <a:t>                      </a:t>
            </a:r>
            <a:r>
              <a:rPr lang="en-US" altLang="en-US" sz="2954" b="1" dirty="0" err="1">
                <a:latin typeface="Georgia" panose="02040502050405020303" pitchFamily="18" charset="0"/>
              </a:rPr>
              <a:t>dingin</a:t>
            </a:r>
            <a:r>
              <a:rPr lang="en-US" altLang="en-US" sz="2954" b="1" dirty="0">
                <a:latin typeface="Georgia" panose="02040502050405020303" pitchFamily="18" charset="0"/>
              </a:rPr>
              <a:t>  </a:t>
            </a:r>
          </a:p>
          <a:p>
            <a:r>
              <a:rPr lang="en-US" altLang="en-US" sz="2954" b="1" dirty="0" err="1">
                <a:latin typeface="Georgia" panose="02040502050405020303" pitchFamily="18" charset="0"/>
              </a:rPr>
              <a:t>Premis</a:t>
            </a:r>
            <a:r>
              <a:rPr lang="en-US" altLang="en-US" sz="2954" b="1" dirty="0">
                <a:latin typeface="Georgia" panose="02040502050405020303" pitchFamily="18" charset="0"/>
              </a:rPr>
              <a:t> 2  : </a:t>
            </a:r>
            <a:r>
              <a:rPr lang="en-US" altLang="en-US" sz="2954" b="1" dirty="0" err="1">
                <a:latin typeface="Georgia" panose="02040502050405020303" pitchFamily="18" charset="0"/>
              </a:rPr>
              <a:t>Cuaca</a:t>
            </a:r>
            <a:r>
              <a:rPr lang="en-US" altLang="en-US" sz="2954" b="1" dirty="0">
                <a:latin typeface="Georgia" panose="02040502050405020303" pitchFamily="18" charset="0"/>
              </a:rPr>
              <a:t> </a:t>
            </a:r>
            <a:r>
              <a:rPr lang="en-US" altLang="en-US" sz="2954" b="1" dirty="0" err="1">
                <a:latin typeface="Georgia" panose="02040502050405020303" pitchFamily="18" charset="0"/>
              </a:rPr>
              <a:t>tidak</a:t>
            </a:r>
            <a:r>
              <a:rPr lang="en-US" altLang="en-US" sz="2954" b="1" dirty="0">
                <a:latin typeface="Georgia" panose="02040502050405020303" pitchFamily="18" charset="0"/>
              </a:rPr>
              <a:t> </a:t>
            </a:r>
            <a:r>
              <a:rPr lang="en-US" altLang="en-US" sz="2954" b="1" dirty="0" err="1">
                <a:latin typeface="Georgia" panose="02040502050405020303" pitchFamily="18" charset="0"/>
              </a:rPr>
              <a:t>dingin</a:t>
            </a:r>
            <a:endParaRPr lang="en-US" altLang="en-US" sz="2954" b="1" dirty="0">
              <a:latin typeface="Georgia" panose="02040502050405020303" pitchFamily="18" charset="0"/>
            </a:endParaRPr>
          </a:p>
          <a:p>
            <a:endParaRPr lang="en-US" altLang="en-US" sz="2954" b="1" dirty="0">
              <a:latin typeface="Georgia" panose="02040502050405020303" pitchFamily="18" charset="0"/>
            </a:endParaRPr>
          </a:p>
          <a:p>
            <a:r>
              <a:rPr lang="en-US" altLang="en-US" sz="2954" b="1" dirty="0" err="1">
                <a:latin typeface="Georgia" panose="02040502050405020303" pitchFamily="18" charset="0"/>
              </a:rPr>
              <a:t>Konklusi</a:t>
            </a:r>
            <a:r>
              <a:rPr lang="en-US" altLang="en-US" sz="2954" b="1" dirty="0">
                <a:latin typeface="Georgia" panose="02040502050405020303" pitchFamily="18" charset="0"/>
              </a:rPr>
              <a:t> : Hari </a:t>
            </a:r>
            <a:r>
              <a:rPr lang="en-US" altLang="en-US" sz="2954" b="1" dirty="0" err="1">
                <a:latin typeface="Georgia" panose="02040502050405020303" pitchFamily="18" charset="0"/>
              </a:rPr>
              <a:t>tidak</a:t>
            </a:r>
            <a:r>
              <a:rPr lang="en-US" altLang="en-US" sz="2954" b="1" dirty="0">
                <a:latin typeface="Georgia" panose="02040502050405020303" pitchFamily="18" charset="0"/>
              </a:rPr>
              <a:t> </a:t>
            </a:r>
            <a:r>
              <a:rPr lang="en-US" altLang="en-US" sz="2954" b="1" dirty="0" err="1">
                <a:latin typeface="Georgia" panose="02040502050405020303" pitchFamily="18" charset="0"/>
              </a:rPr>
              <a:t>hujan</a:t>
            </a:r>
            <a:endParaRPr lang="en-US" altLang="en-US" sz="2954" b="1" dirty="0">
              <a:latin typeface="Georgia" panose="02040502050405020303" pitchFamily="18" charset="0"/>
            </a:endParaRPr>
          </a:p>
        </p:txBody>
      </p:sp>
      <p:sp>
        <p:nvSpPr>
          <p:cNvPr id="173060" name="Line 4"/>
          <p:cNvSpPr>
            <a:spLocks noChangeShapeType="1"/>
          </p:cNvSpPr>
          <p:nvPr/>
        </p:nvSpPr>
        <p:spPr bwMode="auto">
          <a:xfrm>
            <a:off x="3985847" y="3921369"/>
            <a:ext cx="5627077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</p:spTree>
    <p:extLst>
      <p:ext uri="{BB962C8B-B14F-4D97-AF65-F5344CB8AC3E}">
        <p14:creationId xmlns:p14="http://schemas.microsoft.com/office/powerpoint/2010/main" val="90895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2086709" y="615463"/>
            <a:ext cx="6541477" cy="54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954" b="1">
                <a:latin typeface="Georgia" panose="02040502050405020303" pitchFamily="18" charset="0"/>
              </a:rPr>
              <a:t>3. Prinsip Silogisma.</a:t>
            </a: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2368061" y="1600201"/>
            <a:ext cx="7244862" cy="191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954" b="1">
                <a:latin typeface="Georgia" panose="02040502050405020303" pitchFamily="18" charset="0"/>
              </a:rPr>
              <a:t>       Premis 1    : p </a:t>
            </a:r>
            <a:r>
              <a:rPr lang="en-US" altLang="en-US" sz="2954" b="1">
                <a:latin typeface="Georgia" panose="02040502050405020303" pitchFamily="18" charset="0"/>
                <a:sym typeface="Symbol" panose="05050102010706020507" pitchFamily="18" charset="2"/>
              </a:rPr>
              <a:t></a:t>
            </a:r>
            <a:r>
              <a:rPr lang="en-US" altLang="en-US" sz="2954" b="1">
                <a:latin typeface="Georgia" panose="02040502050405020303" pitchFamily="18" charset="0"/>
              </a:rPr>
              <a:t> q</a:t>
            </a:r>
          </a:p>
          <a:p>
            <a:r>
              <a:rPr lang="en-US" altLang="en-US" sz="2954" b="1">
                <a:latin typeface="Georgia" panose="02040502050405020303" pitchFamily="18" charset="0"/>
              </a:rPr>
              <a:t>       Premis 2    : q </a:t>
            </a:r>
            <a:r>
              <a:rPr lang="en-US" altLang="en-US" sz="2954" b="1">
                <a:latin typeface="Georgia" panose="02040502050405020303" pitchFamily="18" charset="0"/>
                <a:sym typeface="Symbol" panose="05050102010706020507" pitchFamily="18" charset="2"/>
              </a:rPr>
              <a:t></a:t>
            </a:r>
            <a:r>
              <a:rPr lang="en-US" altLang="en-US" sz="2954" b="1">
                <a:latin typeface="Georgia" panose="02040502050405020303" pitchFamily="18" charset="0"/>
              </a:rPr>
              <a:t> r</a:t>
            </a:r>
          </a:p>
          <a:p>
            <a:endParaRPr lang="en-US" altLang="en-US" sz="2954" b="1">
              <a:latin typeface="Georgia" panose="02040502050405020303" pitchFamily="18" charset="0"/>
            </a:endParaRPr>
          </a:p>
          <a:p>
            <a:r>
              <a:rPr lang="en-US" altLang="en-US" sz="2954" b="1">
                <a:latin typeface="Georgia" panose="02040502050405020303" pitchFamily="18" charset="0"/>
              </a:rPr>
              <a:t>       Konklusi   :  p </a:t>
            </a:r>
            <a:r>
              <a:rPr lang="en-US" altLang="en-US" sz="2954" b="1">
                <a:latin typeface="Georgia" panose="02040502050405020303" pitchFamily="18" charset="0"/>
                <a:sym typeface="Symbol" panose="05050102010706020507" pitchFamily="18" charset="2"/>
              </a:rPr>
              <a:t></a:t>
            </a:r>
            <a:r>
              <a:rPr lang="en-US" altLang="en-US" sz="2954" b="1">
                <a:latin typeface="Georgia" panose="02040502050405020303" pitchFamily="18" charset="0"/>
              </a:rPr>
              <a:t> r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1875693" y="3991708"/>
            <a:ext cx="8651631" cy="145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954" b="1">
                <a:latin typeface="Georgia" panose="02040502050405020303" pitchFamily="18" charset="0"/>
              </a:rPr>
              <a:t>Dibaca: Jika diketahui p </a:t>
            </a:r>
            <a:r>
              <a:rPr lang="en-US" altLang="en-US" sz="2954" b="1">
                <a:latin typeface="Georgia" panose="02040502050405020303" pitchFamily="18" charset="0"/>
                <a:sym typeface="Symbol" panose="05050102010706020507" pitchFamily="18" charset="2"/>
              </a:rPr>
              <a:t></a:t>
            </a:r>
            <a:r>
              <a:rPr lang="en-US" altLang="en-US" sz="2954" b="1">
                <a:latin typeface="Georgia" panose="02040502050405020303" pitchFamily="18" charset="0"/>
              </a:rPr>
              <a:t> q benar dan </a:t>
            </a:r>
          </a:p>
          <a:p>
            <a:r>
              <a:rPr lang="en-US" altLang="en-US" sz="2954" b="1">
                <a:latin typeface="Georgia" panose="02040502050405020303" pitchFamily="18" charset="0"/>
              </a:rPr>
              <a:t>                 q </a:t>
            </a:r>
            <a:r>
              <a:rPr lang="en-US" altLang="en-US" sz="2954" b="1">
                <a:latin typeface="Georgia" panose="02040502050405020303" pitchFamily="18" charset="0"/>
                <a:sym typeface="Symbol" panose="05050102010706020507" pitchFamily="18" charset="2"/>
              </a:rPr>
              <a:t></a:t>
            </a:r>
            <a:r>
              <a:rPr lang="en-US" altLang="en-US" sz="2954" b="1">
                <a:latin typeface="Georgia" panose="02040502050405020303" pitchFamily="18" charset="0"/>
              </a:rPr>
              <a:t> r  benar, maka disimpulkan 	</a:t>
            </a:r>
          </a:p>
          <a:p>
            <a:r>
              <a:rPr lang="en-US" altLang="en-US" sz="2954" b="1">
                <a:latin typeface="Georgia" panose="02040502050405020303" pitchFamily="18" charset="0"/>
              </a:rPr>
              <a:t>                 p </a:t>
            </a:r>
            <a:r>
              <a:rPr lang="en-US" altLang="en-US" sz="2954" b="1">
                <a:latin typeface="Georgia" panose="02040502050405020303" pitchFamily="18" charset="0"/>
                <a:sym typeface="Symbol" panose="05050102010706020507" pitchFamily="18" charset="2"/>
              </a:rPr>
              <a:t></a:t>
            </a:r>
            <a:r>
              <a:rPr lang="en-US" altLang="en-US" sz="2954" b="1">
                <a:latin typeface="Georgia" panose="02040502050405020303" pitchFamily="18" charset="0"/>
              </a:rPr>
              <a:t> r benar</a:t>
            </a:r>
          </a:p>
        </p:txBody>
      </p:sp>
      <p:sp>
        <p:nvSpPr>
          <p:cNvPr id="174085" name="Line 5"/>
          <p:cNvSpPr>
            <a:spLocks noChangeShapeType="1"/>
          </p:cNvSpPr>
          <p:nvPr/>
        </p:nvSpPr>
        <p:spPr bwMode="auto">
          <a:xfrm>
            <a:off x="5181600" y="2655277"/>
            <a:ext cx="1477108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</p:spTree>
    <p:extLst>
      <p:ext uri="{BB962C8B-B14F-4D97-AF65-F5344CB8AC3E}">
        <p14:creationId xmlns:p14="http://schemas.microsoft.com/office/powerpoint/2010/main" val="153095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/>
      <p:bldP spid="17408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2016369" y="896817"/>
            <a:ext cx="1899138" cy="54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954" b="1">
                <a:latin typeface="Georgia" panose="02040502050405020303" pitchFamily="18" charset="0"/>
              </a:rPr>
              <a:t>Contoh:</a:t>
            </a:r>
            <a:r>
              <a:rPr lang="en-US" altLang="en-US" sz="2954" b="1">
                <a:solidFill>
                  <a:srgbClr val="FFFF00"/>
                </a:solidFill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1875692" y="1951894"/>
            <a:ext cx="8792308" cy="287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585">
                <a:latin typeface="Georgia" panose="02040502050405020303" pitchFamily="18" charset="0"/>
              </a:rPr>
              <a:t>Premis 1  : Jika Maher seorang siswa SMK maka 		            	         Maher  melaksanakan PSG</a:t>
            </a:r>
          </a:p>
          <a:p>
            <a:r>
              <a:rPr lang="en-US" altLang="en-US" sz="2585">
                <a:latin typeface="Georgia" panose="02040502050405020303" pitchFamily="18" charset="0"/>
              </a:rPr>
              <a:t>Premis 2  : Jika Maher melaksanakan PSG</a:t>
            </a:r>
          </a:p>
          <a:p>
            <a:r>
              <a:rPr lang="en-US" altLang="en-US" sz="2585">
                <a:latin typeface="Georgia" panose="02040502050405020303" pitchFamily="18" charset="0"/>
              </a:rPr>
              <a:t>                    maka Maher belajar di industri minimal 3 bulan</a:t>
            </a:r>
          </a:p>
          <a:p>
            <a:br>
              <a:rPr lang="en-US" altLang="en-US" sz="2585">
                <a:latin typeface="Georgia" panose="02040502050405020303" pitchFamily="18" charset="0"/>
              </a:rPr>
            </a:br>
            <a:r>
              <a:rPr lang="en-US" altLang="en-US" sz="2585">
                <a:latin typeface="Georgia" panose="02040502050405020303" pitchFamily="18" charset="0"/>
              </a:rPr>
              <a:t>Konklusi : Jika Maher seorang siswa SMK maka</a:t>
            </a:r>
          </a:p>
          <a:p>
            <a:r>
              <a:rPr lang="en-US" altLang="en-US" sz="2585">
                <a:latin typeface="Georgia" panose="02040502050405020303" pitchFamily="18" charset="0"/>
              </a:rPr>
              <a:t>                    Maher belajar di industri minimal 3 bulan</a:t>
            </a:r>
          </a:p>
        </p:txBody>
      </p:sp>
      <p:sp>
        <p:nvSpPr>
          <p:cNvPr id="175108" name="Line 4"/>
          <p:cNvSpPr>
            <a:spLocks noChangeShapeType="1"/>
          </p:cNvSpPr>
          <p:nvPr/>
        </p:nvSpPr>
        <p:spPr bwMode="auto">
          <a:xfrm>
            <a:off x="3634155" y="3710354"/>
            <a:ext cx="6260123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</p:spTree>
    <p:extLst>
      <p:ext uri="{BB962C8B-B14F-4D97-AF65-F5344CB8AC3E}">
        <p14:creationId xmlns:p14="http://schemas.microsoft.com/office/powerpoint/2010/main" val="71649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6" grpId="0"/>
      <p:bldP spid="17510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2157047" y="545123"/>
            <a:ext cx="1969477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85" b="1">
                <a:latin typeface="Georgia" panose="02040502050405020303" pitchFamily="18" charset="0"/>
              </a:rPr>
              <a:t>Latihan 1</a:t>
            </a: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1875692" y="1107832"/>
            <a:ext cx="8792308" cy="327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585" b="1">
                <a:solidFill>
                  <a:srgbClr val="FFFF00"/>
                </a:solidFill>
                <a:latin typeface="Georgia" panose="02040502050405020303" pitchFamily="18" charset="0"/>
              </a:rPr>
              <a:t>    </a:t>
            </a:r>
            <a:r>
              <a:rPr lang="en-US" altLang="en-US" sz="2585" b="1">
                <a:latin typeface="Georgia" panose="02040502050405020303" pitchFamily="18" charset="0"/>
              </a:rPr>
              <a:t>Diketahui  p : Tuti gadis cantik</a:t>
            </a:r>
          </a:p>
          <a:p>
            <a:r>
              <a:rPr lang="en-US" altLang="en-US" sz="2585" b="1">
                <a:latin typeface="Georgia" panose="02040502050405020303" pitchFamily="18" charset="0"/>
              </a:rPr>
              <a:t>              	      q : Tuti gadis pandai</a:t>
            </a:r>
            <a:endParaRPr lang="fi-FI" altLang="en-US" sz="2585" b="1">
              <a:latin typeface="Georgia" panose="02040502050405020303" pitchFamily="18" charset="0"/>
            </a:endParaRPr>
          </a:p>
          <a:p>
            <a:r>
              <a:rPr lang="fi-FI" altLang="en-US" sz="2585" b="1">
                <a:latin typeface="Georgia" panose="02040502050405020303" pitchFamily="18" charset="0"/>
              </a:rPr>
              <a:t>    Tulislah pernyataan yang benar dari</a:t>
            </a:r>
            <a:endParaRPr lang="en-US" altLang="en-US" sz="2585" b="1">
              <a:latin typeface="Georgia" panose="02040502050405020303" pitchFamily="18" charset="0"/>
              <a:sym typeface="Symbol" panose="05050102010706020507" pitchFamily="18" charset="2"/>
            </a:endParaRPr>
          </a:p>
          <a:p>
            <a:r>
              <a:rPr lang="en-US" altLang="en-US" sz="2585" b="1">
                <a:latin typeface="Georgia" panose="02040502050405020303" pitchFamily="18" charset="0"/>
                <a:sym typeface="Symbol" panose="05050102010706020507" pitchFamily="18" charset="2"/>
              </a:rPr>
              <a:t>    a. </a:t>
            </a:r>
            <a:r>
              <a:rPr lang="en-US" altLang="en-US" sz="2585" b="1">
                <a:latin typeface="Georgia" panose="02040502050405020303" pitchFamily="18" charset="0"/>
              </a:rPr>
              <a:t>q				d. p </a:t>
            </a:r>
            <a:r>
              <a:rPr lang="en-US" altLang="en-US" sz="2585" b="1">
                <a:latin typeface="Georgia" panose="02040502050405020303" pitchFamily="18" charset="0"/>
                <a:sym typeface="Symbol" panose="05050102010706020507" pitchFamily="18" charset="2"/>
              </a:rPr>
              <a:t></a:t>
            </a:r>
            <a:r>
              <a:rPr lang="en-US" altLang="en-US" sz="2585" b="1">
                <a:latin typeface="Georgia" panose="02040502050405020303" pitchFamily="18" charset="0"/>
              </a:rPr>
              <a:t> q</a:t>
            </a:r>
          </a:p>
          <a:p>
            <a:r>
              <a:rPr lang="en-US" altLang="en-US" sz="2585" b="1">
                <a:latin typeface="Georgia" panose="02040502050405020303" pitchFamily="18" charset="0"/>
              </a:rPr>
              <a:t>    b. p </a:t>
            </a:r>
            <a:r>
              <a:rPr lang="en-US" altLang="en-US" sz="2585" b="1">
                <a:latin typeface="Georgia" panose="02040502050405020303" pitchFamily="18" charset="0"/>
                <a:sym typeface="Symbol" panose="05050102010706020507" pitchFamily="18" charset="2"/>
              </a:rPr>
              <a:t></a:t>
            </a:r>
            <a:r>
              <a:rPr lang="en-US" altLang="en-US" sz="2585" b="1">
                <a:latin typeface="Georgia" panose="02040502050405020303" pitchFamily="18" charset="0"/>
              </a:rPr>
              <a:t> </a:t>
            </a:r>
            <a:r>
              <a:rPr lang="en-US" altLang="en-US" sz="2585" b="1">
                <a:latin typeface="Georgia" panose="02040502050405020303" pitchFamily="18" charset="0"/>
                <a:sym typeface="Symbol" panose="05050102010706020507" pitchFamily="18" charset="2"/>
              </a:rPr>
              <a:t></a:t>
            </a:r>
            <a:r>
              <a:rPr lang="en-US" altLang="en-US" sz="2585" b="1">
                <a:latin typeface="Georgia" panose="02040502050405020303" pitchFamily="18" charset="0"/>
              </a:rPr>
              <a:t>q			e. p </a:t>
            </a:r>
            <a:r>
              <a:rPr lang="en-US" altLang="en-US" sz="2585" b="1">
                <a:latin typeface="Georgia" panose="02040502050405020303" pitchFamily="18" charset="0"/>
                <a:sym typeface="Symbol" panose="05050102010706020507" pitchFamily="18" charset="2"/>
              </a:rPr>
              <a:t></a:t>
            </a:r>
            <a:r>
              <a:rPr lang="en-US" altLang="en-US" sz="2585" b="1">
                <a:latin typeface="Georgia" panose="02040502050405020303" pitchFamily="18" charset="0"/>
              </a:rPr>
              <a:t> q</a:t>
            </a:r>
            <a:endParaRPr lang="en-US" altLang="en-US" sz="2585" b="1">
              <a:latin typeface="Georgia" panose="02040502050405020303" pitchFamily="18" charset="0"/>
              <a:sym typeface="Symbol" panose="05050102010706020507" pitchFamily="18" charset="2"/>
            </a:endParaRPr>
          </a:p>
          <a:p>
            <a:r>
              <a:rPr lang="en-US" altLang="en-US" sz="2585" b="1">
                <a:latin typeface="Georgia" panose="02040502050405020303" pitchFamily="18" charset="0"/>
                <a:sym typeface="Symbol" panose="05050102010706020507" pitchFamily="18" charset="2"/>
              </a:rPr>
              <a:t>    c. </a:t>
            </a:r>
            <a:r>
              <a:rPr lang="en-US" altLang="en-US" sz="2585" b="1">
                <a:latin typeface="Georgia" panose="02040502050405020303" pitchFamily="18" charset="0"/>
              </a:rPr>
              <a:t>p </a:t>
            </a:r>
            <a:r>
              <a:rPr lang="en-US" altLang="en-US" sz="2585" b="1">
                <a:latin typeface="Georgia" panose="02040502050405020303" pitchFamily="18" charset="0"/>
                <a:sym typeface="Symbol" panose="05050102010706020507" pitchFamily="18" charset="2"/>
              </a:rPr>
              <a:t></a:t>
            </a:r>
            <a:r>
              <a:rPr lang="en-US" altLang="en-US" sz="2585" b="1">
                <a:latin typeface="Georgia" panose="02040502050405020303" pitchFamily="18" charset="0"/>
              </a:rPr>
              <a:t> q</a:t>
            </a:r>
          </a:p>
          <a:p>
            <a:endParaRPr lang="fi-FI" altLang="en-US" sz="2585" b="1">
              <a:latin typeface="Georgia" panose="02040502050405020303" pitchFamily="18" charset="0"/>
            </a:endParaRPr>
          </a:p>
          <a:p>
            <a:endParaRPr lang="fi-FI" altLang="en-US" sz="2585" b="1"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2227384" y="3933094"/>
            <a:ext cx="8792308" cy="287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585" b="1">
                <a:latin typeface="Georgia" panose="02040502050405020303" pitchFamily="18" charset="0"/>
              </a:rPr>
              <a:t>Jawab:</a:t>
            </a:r>
          </a:p>
          <a:p>
            <a:pPr>
              <a:buFontTx/>
              <a:buAutoNum type="alphaLcPeriod"/>
            </a:pPr>
            <a:r>
              <a:rPr lang="en-US" altLang="en-US" sz="2585" b="1">
                <a:latin typeface="Georgia" panose="02040502050405020303" pitchFamily="18" charset="0"/>
              </a:rPr>
              <a:t>Tuti bukan gadis cantik</a:t>
            </a:r>
          </a:p>
          <a:p>
            <a:pPr>
              <a:buFontTx/>
              <a:buAutoNum type="alphaLcPeriod"/>
            </a:pPr>
            <a:r>
              <a:rPr lang="en-US" altLang="en-US" sz="2585" b="1">
                <a:latin typeface="Georgia" panose="02040502050405020303" pitchFamily="18" charset="0"/>
              </a:rPr>
              <a:t>Tuti gadis cantik dan tidak pandai</a:t>
            </a:r>
          </a:p>
          <a:p>
            <a:pPr>
              <a:buFontTx/>
              <a:buAutoNum type="alphaLcPeriod"/>
            </a:pPr>
            <a:r>
              <a:rPr lang="en-US" altLang="en-US" sz="2585" b="1">
                <a:latin typeface="Georgia" panose="02040502050405020303" pitchFamily="18" charset="0"/>
              </a:rPr>
              <a:t>Tuti bukan gadis cantik atau pandai</a:t>
            </a:r>
          </a:p>
          <a:p>
            <a:pPr>
              <a:buFontTx/>
              <a:buAutoNum type="alphaLcPeriod"/>
            </a:pPr>
            <a:r>
              <a:rPr lang="en-US" altLang="en-US" sz="2585" b="1">
                <a:latin typeface="Georgia" panose="02040502050405020303" pitchFamily="18" charset="0"/>
              </a:rPr>
              <a:t>Jika tuti gadis cantik maka pandai</a:t>
            </a:r>
          </a:p>
          <a:p>
            <a:pPr>
              <a:buFontTx/>
              <a:buAutoNum type="alphaLcPeriod"/>
            </a:pPr>
            <a:r>
              <a:rPr lang="en-US" altLang="en-US" sz="2585" b="1">
                <a:latin typeface="Georgia" panose="02040502050405020303" pitchFamily="18" charset="0"/>
              </a:rPr>
              <a:t>Tuti gadis cantik jika dan hanya jika pandai</a:t>
            </a:r>
            <a:endParaRPr lang="fi-FI" altLang="en-US" sz="2585" b="1">
              <a:latin typeface="Georgia" panose="02040502050405020303" pitchFamily="18" charset="0"/>
            </a:endParaRPr>
          </a:p>
          <a:p>
            <a:endParaRPr lang="fi-FI" altLang="en-US" sz="2585" b="1"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1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/>
      <p:bldP spid="176131" grpId="0"/>
      <p:bldP spid="17613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2157047" y="545123"/>
            <a:ext cx="1969477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85" b="1">
                <a:latin typeface="Georgia" panose="02040502050405020303" pitchFamily="18" charset="0"/>
              </a:rPr>
              <a:t>Latihan 2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1875692" y="1107831"/>
            <a:ext cx="8792308" cy="247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i-FI" altLang="en-US" sz="2585" b="1">
                <a:solidFill>
                  <a:srgbClr val="FFFF00"/>
                </a:solidFill>
                <a:latin typeface="Georgia" panose="02040502050405020303" pitchFamily="18" charset="0"/>
              </a:rPr>
              <a:t>	</a:t>
            </a:r>
            <a:r>
              <a:rPr lang="fi-FI" altLang="en-US" sz="2585" b="1">
                <a:latin typeface="Georgia" panose="02040502050405020303" pitchFamily="18" charset="0"/>
              </a:rPr>
              <a:t>Tentukan nilai kebenaran dari pernyataan di </a:t>
            </a:r>
          </a:p>
          <a:p>
            <a:r>
              <a:rPr lang="fi-FI" altLang="en-US" sz="2585" b="1">
                <a:latin typeface="Georgia" panose="02040502050405020303" pitchFamily="18" charset="0"/>
              </a:rPr>
              <a:t>     bawah ini :</a:t>
            </a:r>
            <a:endParaRPr lang="en-US" altLang="en-US" sz="2585" b="1">
              <a:latin typeface="Georgia" panose="02040502050405020303" pitchFamily="18" charset="0"/>
            </a:endParaRPr>
          </a:p>
          <a:p>
            <a:pPr lvl="1"/>
            <a:r>
              <a:rPr lang="en-US" altLang="en-US" sz="2585" b="1">
                <a:latin typeface="Georgia" panose="02040502050405020303" pitchFamily="18" charset="0"/>
              </a:rPr>
              <a:t>     a. Tidak benar 2 + 7 </a:t>
            </a:r>
            <a:r>
              <a:rPr lang="en-US" altLang="en-US" sz="2585" b="1">
                <a:latin typeface="Georgia" panose="02040502050405020303" pitchFamily="18" charset="0"/>
                <a:sym typeface="Symbol" panose="05050102010706020507" pitchFamily="18" charset="2"/>
              </a:rPr>
              <a:t>&gt;</a:t>
            </a:r>
            <a:r>
              <a:rPr lang="en-US" altLang="en-US" sz="2585" b="1">
                <a:latin typeface="Georgia" panose="02040502050405020303" pitchFamily="18" charset="0"/>
              </a:rPr>
              <a:t>  9</a:t>
            </a:r>
          </a:p>
          <a:p>
            <a:pPr lvl="1"/>
            <a:r>
              <a:rPr lang="en-US" altLang="en-US" sz="2585" b="1">
                <a:latin typeface="Georgia" panose="02040502050405020303" pitchFamily="18" charset="0"/>
              </a:rPr>
              <a:t>     b. 30 atau 40 habis dibagi 6</a:t>
            </a:r>
            <a:endParaRPr lang="fi-FI" altLang="en-US" sz="2585" b="1">
              <a:latin typeface="Georgia" panose="02040502050405020303" pitchFamily="18" charset="0"/>
            </a:endParaRPr>
          </a:p>
          <a:p>
            <a:pPr lvl="1"/>
            <a:r>
              <a:rPr lang="fi-FI" altLang="en-US" sz="2585" b="1">
                <a:latin typeface="Georgia" panose="02040502050405020303" pitchFamily="18" charset="0"/>
              </a:rPr>
              <a:t>     c. Jika Jakarta Ibukota Indonesia maka   </a:t>
            </a:r>
          </a:p>
          <a:p>
            <a:pPr lvl="1"/>
            <a:r>
              <a:rPr lang="fi-FI" altLang="en-US" sz="2585" b="1">
                <a:latin typeface="Georgia" panose="02040502050405020303" pitchFamily="18" charset="0"/>
              </a:rPr>
              <a:t>         Jakarta di Pulau Bali</a:t>
            </a:r>
          </a:p>
        </p:txBody>
      </p:sp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1805354" y="3736731"/>
            <a:ext cx="8792308" cy="168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i-FI" altLang="en-US" sz="2585" b="1">
                <a:solidFill>
                  <a:srgbClr val="FFFF00"/>
                </a:solidFill>
                <a:latin typeface="Georgia" panose="02040502050405020303" pitchFamily="18" charset="0"/>
              </a:rPr>
              <a:t>	</a:t>
            </a:r>
            <a:r>
              <a:rPr lang="fi-FI" altLang="en-US" sz="2585" b="1">
                <a:latin typeface="Georgia" panose="02040502050405020303" pitchFamily="18" charset="0"/>
              </a:rPr>
              <a:t>Jawab :</a:t>
            </a:r>
            <a:endParaRPr lang="en-US" altLang="en-US" sz="2585" b="1">
              <a:latin typeface="Georgia" panose="02040502050405020303" pitchFamily="18" charset="0"/>
            </a:endParaRPr>
          </a:p>
          <a:p>
            <a:pPr lvl="1"/>
            <a:r>
              <a:rPr lang="en-US" altLang="en-US" sz="2585" b="1">
                <a:latin typeface="Georgia" panose="02040502050405020303" pitchFamily="18" charset="0"/>
              </a:rPr>
              <a:t>     a. B</a:t>
            </a:r>
          </a:p>
          <a:p>
            <a:pPr lvl="1"/>
            <a:r>
              <a:rPr lang="en-US" altLang="en-US" sz="2585" b="1">
                <a:latin typeface="Georgia" panose="02040502050405020303" pitchFamily="18" charset="0"/>
              </a:rPr>
              <a:t>     b. B</a:t>
            </a:r>
            <a:endParaRPr lang="fi-FI" altLang="en-US" sz="2585" b="1">
              <a:latin typeface="Georgia" panose="02040502050405020303" pitchFamily="18" charset="0"/>
            </a:endParaRPr>
          </a:p>
          <a:p>
            <a:pPr lvl="1"/>
            <a:r>
              <a:rPr lang="fi-FI" altLang="en-US" sz="2585" b="1">
                <a:latin typeface="Georgia" panose="02040502050405020303" pitchFamily="18" charset="0"/>
              </a:rPr>
              <a:t>     c. S</a:t>
            </a:r>
          </a:p>
        </p:txBody>
      </p:sp>
    </p:spTree>
    <p:extLst>
      <p:ext uri="{BB962C8B-B14F-4D97-AF65-F5344CB8AC3E}">
        <p14:creationId xmlns:p14="http://schemas.microsoft.com/office/powerpoint/2010/main" val="105624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/>
      <p:bldP spid="177155" grpId="0"/>
      <p:bldP spid="17715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1524000" y="1330860"/>
            <a:ext cx="8792308" cy="247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sv-SE" altLang="en-US" sz="2585" b="1" dirty="0">
                <a:solidFill>
                  <a:srgbClr val="FFFF00"/>
                </a:solidFill>
                <a:latin typeface="Georgia" panose="02040502050405020303" pitchFamily="18" charset="0"/>
              </a:rPr>
              <a:t>	</a:t>
            </a:r>
            <a:r>
              <a:rPr lang="sv-SE" altLang="en-US" sz="2585" b="1" dirty="0">
                <a:latin typeface="Georgia" panose="02040502050405020303" pitchFamily="18" charset="0"/>
              </a:rPr>
              <a:t>Tentukan konvers, invers, kontraposisi da ingkaran dari pernyataan-pernyataan ”</a:t>
            </a:r>
            <a:r>
              <a:rPr lang="en-US" altLang="en-US" sz="2585" b="1" dirty="0">
                <a:latin typeface="Georgia" panose="02040502050405020303" pitchFamily="18" charset="0"/>
              </a:rPr>
              <a:t> </a:t>
            </a:r>
            <a:r>
              <a:rPr lang="en-US" altLang="en-US" sz="2585" b="1" dirty="0" err="1">
                <a:latin typeface="Georgia" panose="02040502050405020303" pitchFamily="18" charset="0"/>
              </a:rPr>
              <a:t>Jika</a:t>
            </a:r>
            <a:r>
              <a:rPr lang="en-US" altLang="en-US" sz="2585" b="1" dirty="0">
                <a:latin typeface="Georgia" panose="02040502050405020303" pitchFamily="18" charset="0"/>
              </a:rPr>
              <a:t> ABC </a:t>
            </a:r>
            <a:r>
              <a:rPr lang="en-US" altLang="en-US" sz="2585" b="1" dirty="0" err="1">
                <a:latin typeface="Georgia" panose="02040502050405020303" pitchFamily="18" charset="0"/>
              </a:rPr>
              <a:t>suatu</a:t>
            </a:r>
            <a:r>
              <a:rPr lang="en-US" altLang="en-US" sz="2585" b="1" dirty="0">
                <a:latin typeface="Georgia" panose="02040502050405020303" pitchFamily="18" charset="0"/>
              </a:rPr>
              <a:t> </a:t>
            </a:r>
            <a:r>
              <a:rPr lang="en-US" altLang="en-US" sz="2585" b="1" dirty="0" err="1">
                <a:latin typeface="Georgia" panose="02040502050405020303" pitchFamily="18" charset="0"/>
              </a:rPr>
              <a:t>segitiga</a:t>
            </a:r>
            <a:r>
              <a:rPr lang="en-US" altLang="en-US" sz="2585" b="1" dirty="0">
                <a:latin typeface="Georgia" panose="02040502050405020303" pitchFamily="18" charset="0"/>
              </a:rPr>
              <a:t> </a:t>
            </a:r>
            <a:r>
              <a:rPr lang="en-US" altLang="en-US" sz="2585" b="1" dirty="0" err="1">
                <a:latin typeface="Georgia" panose="02040502050405020303" pitchFamily="18" charset="0"/>
              </a:rPr>
              <a:t>sebangun</a:t>
            </a:r>
            <a:r>
              <a:rPr lang="en-US" altLang="en-US" sz="2585" b="1" dirty="0">
                <a:latin typeface="Georgia" panose="02040502050405020303" pitchFamily="18" charset="0"/>
              </a:rPr>
              <a:t> </a:t>
            </a:r>
            <a:r>
              <a:rPr lang="en-US" altLang="en-US" sz="2585" b="1" dirty="0" err="1">
                <a:latin typeface="Georgia" panose="02040502050405020303" pitchFamily="18" charset="0"/>
              </a:rPr>
              <a:t>maka</a:t>
            </a:r>
            <a:r>
              <a:rPr lang="en-US" altLang="en-US" sz="2585" b="1" dirty="0">
                <a:latin typeface="Georgia" panose="02040502050405020303" pitchFamily="18" charset="0"/>
              </a:rPr>
              <a:t> </a:t>
            </a:r>
            <a:r>
              <a:rPr lang="en-US" altLang="en-US" sz="2585" b="1" dirty="0" err="1">
                <a:latin typeface="Georgia" panose="02040502050405020303" pitchFamily="18" charset="0"/>
              </a:rPr>
              <a:t>sudut-sudut</a:t>
            </a:r>
            <a:r>
              <a:rPr lang="en-US" altLang="en-US" sz="2585" b="1" dirty="0">
                <a:latin typeface="Georgia" panose="02040502050405020303" pitchFamily="18" charset="0"/>
              </a:rPr>
              <a:t> </a:t>
            </a:r>
            <a:r>
              <a:rPr lang="en-US" altLang="en-US" sz="2585" b="1" dirty="0" err="1">
                <a:latin typeface="Georgia" panose="02040502050405020303" pitchFamily="18" charset="0"/>
              </a:rPr>
              <a:t>seletaknya</a:t>
            </a:r>
            <a:r>
              <a:rPr lang="en-US" altLang="en-US" sz="2585" b="1" dirty="0">
                <a:latin typeface="Georgia" panose="02040502050405020303" pitchFamily="18" charset="0"/>
              </a:rPr>
              <a:t> </a:t>
            </a:r>
            <a:r>
              <a:rPr lang="en-US" altLang="en-US" sz="2585" b="1" dirty="0" err="1">
                <a:latin typeface="Georgia" panose="02040502050405020303" pitchFamily="18" charset="0"/>
              </a:rPr>
              <a:t>sama</a:t>
            </a:r>
            <a:r>
              <a:rPr lang="en-US" altLang="en-US" sz="2585" b="1" dirty="0">
                <a:latin typeface="Georgia" panose="02040502050405020303" pitchFamily="18" charset="0"/>
              </a:rPr>
              <a:t>”</a:t>
            </a:r>
          </a:p>
          <a:p>
            <a:endParaRPr lang="sv-SE" altLang="en-US" sz="2585" b="1" dirty="0">
              <a:solidFill>
                <a:srgbClr val="FFFF00"/>
              </a:solidFill>
              <a:latin typeface="Georgia" panose="02040502050405020303" pitchFamily="18" charset="0"/>
            </a:endParaRPr>
          </a:p>
          <a:p>
            <a:pPr lvl="1"/>
            <a:r>
              <a:rPr lang="sv-SE" altLang="en-US" sz="2585" b="1" dirty="0">
                <a:solidFill>
                  <a:srgbClr val="FFFF00"/>
                </a:solidFill>
                <a:latin typeface="Georgia" panose="02040502050405020303" pitchFamily="18" charset="0"/>
              </a:rPr>
              <a:t>     </a:t>
            </a:r>
            <a:endParaRPr lang="en-US" altLang="en-US" sz="2585" b="1" dirty="0"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1916724" y="545123"/>
            <a:ext cx="1969477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85" b="1" dirty="0" err="1">
                <a:latin typeface="Georgia" panose="02040502050405020303" pitchFamily="18" charset="0"/>
              </a:rPr>
              <a:t>Latihan</a:t>
            </a:r>
            <a:r>
              <a:rPr lang="en-US" altLang="en-US" sz="2585" b="1" dirty="0">
                <a:latin typeface="Georgia" panose="02040502050405020303" pitchFamily="18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75407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/>
      <p:bldP spid="17817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2104292" y="826478"/>
            <a:ext cx="8792308" cy="568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sv-SE" altLang="en-US" sz="2585" b="1" dirty="0">
                <a:latin typeface="Georgia" panose="02040502050405020303" pitchFamily="18" charset="0"/>
              </a:rPr>
              <a:t>Jawab :</a:t>
            </a:r>
          </a:p>
          <a:p>
            <a:r>
              <a:rPr lang="sv-SE" altLang="en-US" sz="2585" dirty="0">
                <a:latin typeface="Georgia" panose="02040502050405020303" pitchFamily="18" charset="0"/>
              </a:rPr>
              <a:t>konvers: 	Jika </a:t>
            </a:r>
            <a:r>
              <a:rPr lang="en-US" altLang="en-US" sz="2585" dirty="0" err="1">
                <a:latin typeface="Georgia" panose="02040502050405020303" pitchFamily="18" charset="0"/>
              </a:rPr>
              <a:t>sudut-sudut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seletaknya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sama</a:t>
            </a:r>
            <a:r>
              <a:rPr lang="en-US" altLang="en-US" sz="2585" dirty="0">
                <a:latin typeface="Georgia" panose="02040502050405020303" pitchFamily="18" charset="0"/>
              </a:rPr>
              <a:t>  </a:t>
            </a:r>
            <a:r>
              <a:rPr lang="en-US" altLang="en-US" sz="2585" dirty="0" err="1">
                <a:latin typeface="Georgia" panose="02040502050405020303" pitchFamily="18" charset="0"/>
              </a:rPr>
              <a:t>maka</a:t>
            </a:r>
            <a:r>
              <a:rPr lang="en-US" altLang="en-US" sz="2585" dirty="0">
                <a:latin typeface="Georgia" panose="02040502050405020303" pitchFamily="18" charset="0"/>
              </a:rPr>
              <a:t>  			ABC </a:t>
            </a:r>
            <a:r>
              <a:rPr lang="en-US" altLang="en-US" sz="2585" dirty="0" err="1">
                <a:latin typeface="Georgia" panose="02040502050405020303" pitchFamily="18" charset="0"/>
              </a:rPr>
              <a:t>suatu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segitiga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sebangun</a:t>
            </a:r>
            <a:endParaRPr lang="en-US" altLang="en-US" sz="2585" dirty="0">
              <a:latin typeface="Georgia" panose="02040502050405020303" pitchFamily="18" charset="0"/>
            </a:endParaRPr>
          </a:p>
          <a:p>
            <a:endParaRPr lang="en-US" altLang="en-US" sz="923" dirty="0">
              <a:latin typeface="Georgia" panose="02040502050405020303" pitchFamily="18" charset="0"/>
            </a:endParaRPr>
          </a:p>
          <a:p>
            <a:r>
              <a:rPr lang="sv-SE" altLang="en-US" sz="2585" dirty="0">
                <a:latin typeface="Georgia" panose="02040502050405020303" pitchFamily="18" charset="0"/>
              </a:rPr>
              <a:t>Invers: 	</a:t>
            </a:r>
            <a:r>
              <a:rPr lang="en-US" altLang="en-US" sz="2585" dirty="0" err="1">
                <a:latin typeface="Georgia" panose="02040502050405020303" pitchFamily="18" charset="0"/>
              </a:rPr>
              <a:t>Jika</a:t>
            </a:r>
            <a:r>
              <a:rPr lang="en-US" altLang="en-US" sz="2585" dirty="0">
                <a:latin typeface="Georgia" panose="02040502050405020303" pitchFamily="18" charset="0"/>
              </a:rPr>
              <a:t> ABC </a:t>
            </a:r>
            <a:r>
              <a:rPr lang="en-US" altLang="en-US" sz="2585" dirty="0" err="1">
                <a:latin typeface="Georgia" panose="02040502050405020303" pitchFamily="18" charset="0"/>
              </a:rPr>
              <a:t>bukan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suatu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segitiga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sebangun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</a:p>
          <a:p>
            <a:r>
              <a:rPr lang="en-US" altLang="en-US" sz="2585" dirty="0">
                <a:latin typeface="Georgia" panose="02040502050405020303" pitchFamily="18" charset="0"/>
              </a:rPr>
              <a:t>			</a:t>
            </a:r>
            <a:r>
              <a:rPr lang="en-US" altLang="en-US" sz="2585" dirty="0" err="1">
                <a:latin typeface="Georgia" panose="02040502050405020303" pitchFamily="18" charset="0"/>
              </a:rPr>
              <a:t>maka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sudut-sudut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seletaknya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tidak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sama</a:t>
            </a:r>
            <a:r>
              <a:rPr lang="en-US" altLang="en-US" sz="2585" dirty="0">
                <a:latin typeface="Georgia" panose="02040502050405020303" pitchFamily="18" charset="0"/>
              </a:rPr>
              <a:t>”</a:t>
            </a:r>
          </a:p>
          <a:p>
            <a:endParaRPr lang="sv-SE" altLang="en-US" sz="923" dirty="0">
              <a:latin typeface="Georgia" panose="02040502050405020303" pitchFamily="18" charset="0"/>
            </a:endParaRPr>
          </a:p>
          <a:p>
            <a:r>
              <a:rPr lang="sv-SE" altLang="en-US" sz="2585" dirty="0">
                <a:latin typeface="Georgia" panose="02040502050405020303" pitchFamily="18" charset="0"/>
              </a:rPr>
              <a:t>Kontraposisi : ”</a:t>
            </a:r>
            <a:r>
              <a:rPr lang="en-US" altLang="en-US" sz="2585" dirty="0" err="1">
                <a:latin typeface="Georgia" panose="02040502050405020303" pitchFamily="18" charset="0"/>
              </a:rPr>
              <a:t>Jika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sudut-sudut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seletaknya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tidak</a:t>
            </a:r>
            <a:r>
              <a:rPr lang="en-US" altLang="en-US" sz="2585" dirty="0">
                <a:latin typeface="Georgia" panose="02040502050405020303" pitchFamily="18" charset="0"/>
              </a:rPr>
              <a:t>  				</a:t>
            </a:r>
            <a:r>
              <a:rPr lang="en-US" altLang="en-US" sz="2585" dirty="0" err="1">
                <a:latin typeface="Georgia" panose="02040502050405020303" pitchFamily="18" charset="0"/>
              </a:rPr>
              <a:t>sama</a:t>
            </a:r>
            <a:r>
              <a:rPr lang="en-US" altLang="en-US" sz="2585" dirty="0">
                <a:latin typeface="Georgia" panose="02040502050405020303" pitchFamily="18" charset="0"/>
              </a:rPr>
              <a:t>  </a:t>
            </a:r>
            <a:r>
              <a:rPr lang="en-US" altLang="en-US" sz="2585" dirty="0" err="1">
                <a:latin typeface="Georgia" panose="02040502050405020303" pitchFamily="18" charset="0"/>
              </a:rPr>
              <a:t>maka</a:t>
            </a:r>
            <a:r>
              <a:rPr lang="en-US" altLang="en-US" sz="2585" dirty="0">
                <a:latin typeface="Georgia" panose="02040502050405020303" pitchFamily="18" charset="0"/>
              </a:rPr>
              <a:t>  ABC </a:t>
            </a:r>
            <a:r>
              <a:rPr lang="en-US" altLang="en-US" sz="2585" dirty="0" err="1">
                <a:latin typeface="Georgia" panose="02040502050405020303" pitchFamily="18" charset="0"/>
              </a:rPr>
              <a:t>bukan</a:t>
            </a:r>
            <a:r>
              <a:rPr lang="en-US" altLang="en-US" sz="2585" dirty="0">
                <a:latin typeface="Georgia" panose="02040502050405020303" pitchFamily="18" charset="0"/>
              </a:rPr>
              <a:t>  </a:t>
            </a:r>
            <a:r>
              <a:rPr lang="en-US" altLang="en-US" sz="2585" dirty="0" err="1">
                <a:latin typeface="Georgia" panose="02040502050405020303" pitchFamily="18" charset="0"/>
              </a:rPr>
              <a:t>suatu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segitiga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</a:p>
          <a:p>
            <a:r>
              <a:rPr lang="en-US" altLang="en-US" sz="2585" dirty="0">
                <a:latin typeface="Georgia" panose="02040502050405020303" pitchFamily="18" charset="0"/>
              </a:rPr>
              <a:t>			</a:t>
            </a:r>
            <a:r>
              <a:rPr lang="en-US" altLang="en-US" sz="2585" dirty="0" err="1">
                <a:latin typeface="Georgia" panose="02040502050405020303" pitchFamily="18" charset="0"/>
              </a:rPr>
              <a:t>sebangun</a:t>
            </a:r>
            <a:endParaRPr lang="en-US" altLang="en-US" sz="2585" dirty="0">
              <a:latin typeface="Georgia" panose="02040502050405020303" pitchFamily="18" charset="0"/>
            </a:endParaRPr>
          </a:p>
          <a:p>
            <a:endParaRPr lang="sv-SE" altLang="en-US" sz="923" dirty="0">
              <a:latin typeface="Georgia" panose="02040502050405020303" pitchFamily="18" charset="0"/>
            </a:endParaRPr>
          </a:p>
          <a:p>
            <a:r>
              <a:rPr lang="sv-SE" altLang="en-US" sz="2585" dirty="0">
                <a:latin typeface="Georgia" panose="02040502050405020303" pitchFamily="18" charset="0"/>
              </a:rPr>
              <a:t>Ingkaran: ”</a:t>
            </a:r>
            <a:r>
              <a:rPr lang="en-US" altLang="en-US" sz="2585" dirty="0">
                <a:latin typeface="Georgia" panose="02040502050405020303" pitchFamily="18" charset="0"/>
              </a:rPr>
              <a:t>ABC </a:t>
            </a:r>
            <a:r>
              <a:rPr lang="en-US" altLang="en-US" sz="2585" dirty="0" err="1">
                <a:latin typeface="Georgia" panose="02040502050405020303" pitchFamily="18" charset="0"/>
              </a:rPr>
              <a:t>suatu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segitiga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sebangun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dan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</a:p>
          <a:p>
            <a:r>
              <a:rPr lang="en-US" altLang="en-US" sz="2585" dirty="0">
                <a:latin typeface="Georgia" panose="02040502050405020303" pitchFamily="18" charset="0"/>
              </a:rPr>
              <a:t>			</a:t>
            </a:r>
            <a:r>
              <a:rPr lang="en-US" altLang="en-US" sz="2585" dirty="0" err="1">
                <a:latin typeface="Georgia" panose="02040502050405020303" pitchFamily="18" charset="0"/>
              </a:rPr>
              <a:t>sudut-sudut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seletaknya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tidak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sama</a:t>
            </a:r>
            <a:r>
              <a:rPr lang="en-US" altLang="en-US" sz="2585" dirty="0">
                <a:latin typeface="Georgia" panose="02040502050405020303" pitchFamily="18" charset="0"/>
              </a:rPr>
              <a:t>”</a:t>
            </a:r>
          </a:p>
          <a:p>
            <a:endParaRPr lang="en-US" altLang="en-US" sz="2585" dirty="0">
              <a:solidFill>
                <a:srgbClr val="FFFF00"/>
              </a:solidFill>
              <a:latin typeface="Georgia" panose="02040502050405020303" pitchFamily="18" charset="0"/>
            </a:endParaRPr>
          </a:p>
          <a:p>
            <a:endParaRPr lang="sv-SE" altLang="en-US" sz="2585" b="1" dirty="0">
              <a:solidFill>
                <a:srgbClr val="FFFF00"/>
              </a:solidFill>
              <a:latin typeface="Georgia" panose="02040502050405020303" pitchFamily="18" charset="0"/>
            </a:endParaRPr>
          </a:p>
          <a:p>
            <a:pPr lvl="1"/>
            <a:r>
              <a:rPr lang="sv-SE" altLang="en-US" sz="2585" b="1" dirty="0">
                <a:solidFill>
                  <a:srgbClr val="FFFF00"/>
                </a:solidFill>
                <a:latin typeface="Georgia" panose="02040502050405020303" pitchFamily="18" charset="0"/>
              </a:rPr>
              <a:t>     </a:t>
            </a:r>
            <a:endParaRPr lang="en-US" altLang="en-US" sz="2585" b="1" dirty="0"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63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1875692" y="990600"/>
            <a:ext cx="8792308" cy="367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sv-SE" altLang="en-US" sz="2585" b="1" dirty="0">
                <a:solidFill>
                  <a:srgbClr val="FFFF00"/>
                </a:solidFill>
                <a:latin typeface="Georgia" panose="02040502050405020303" pitchFamily="18" charset="0"/>
              </a:rPr>
              <a:t>	</a:t>
            </a:r>
            <a:r>
              <a:rPr lang="en-US" altLang="en-US" sz="2585" b="1" dirty="0">
                <a:solidFill>
                  <a:srgbClr val="FFFF0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585" b="1" dirty="0" err="1">
                <a:latin typeface="Georgia" panose="02040502050405020303" pitchFamily="18" charset="0"/>
              </a:rPr>
              <a:t>Buatlah</a:t>
            </a:r>
            <a:r>
              <a:rPr lang="en-US" altLang="en-US" sz="2585" b="1" dirty="0">
                <a:latin typeface="Georgia" panose="02040502050405020303" pitchFamily="18" charset="0"/>
              </a:rPr>
              <a:t> </a:t>
            </a:r>
            <a:r>
              <a:rPr lang="en-US" altLang="en-US" sz="2585" b="1" dirty="0" err="1">
                <a:latin typeface="Georgia" panose="02040502050405020303" pitchFamily="18" charset="0"/>
              </a:rPr>
              <a:t>tabel</a:t>
            </a:r>
            <a:r>
              <a:rPr lang="en-US" altLang="en-US" sz="2585" b="1" dirty="0">
                <a:latin typeface="Georgia" panose="02040502050405020303" pitchFamily="18" charset="0"/>
              </a:rPr>
              <a:t> </a:t>
            </a:r>
            <a:r>
              <a:rPr lang="en-US" altLang="en-US" sz="2585" b="1" dirty="0" err="1">
                <a:latin typeface="Georgia" panose="02040502050405020303" pitchFamily="18" charset="0"/>
              </a:rPr>
              <a:t>kebenaran</a:t>
            </a:r>
            <a:r>
              <a:rPr lang="en-US" altLang="en-US" sz="2585" b="1" dirty="0">
                <a:latin typeface="Georgia" panose="02040502050405020303" pitchFamily="18" charset="0"/>
              </a:rPr>
              <a:t> </a:t>
            </a:r>
            <a:r>
              <a:rPr lang="en-US" altLang="en-US" sz="2585" b="1" dirty="0" err="1">
                <a:latin typeface="Georgia" panose="02040502050405020303" pitchFamily="18" charset="0"/>
              </a:rPr>
              <a:t>dari</a:t>
            </a:r>
            <a:r>
              <a:rPr lang="en-US" altLang="en-US" sz="2585" b="1" dirty="0">
                <a:latin typeface="Georgia" panose="02040502050405020303" pitchFamily="18" charset="0"/>
              </a:rPr>
              <a:t> :</a:t>
            </a:r>
            <a:endParaRPr lang="en-US" altLang="en-US" sz="2585" b="1" dirty="0">
              <a:latin typeface="Georgia" panose="02040502050405020303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en-US" sz="2585" b="1" dirty="0">
                <a:latin typeface="Georgia" panose="02040502050405020303" pitchFamily="18" charset="0"/>
                <a:sym typeface="Symbol" panose="05050102010706020507" pitchFamily="18" charset="2"/>
              </a:rPr>
              <a:t>    	a. </a:t>
            </a:r>
            <a:r>
              <a:rPr lang="en-US" altLang="en-US" sz="2585" b="1" dirty="0">
                <a:latin typeface="Georgia" panose="02040502050405020303" pitchFamily="18" charset="0"/>
              </a:rPr>
              <a:t>(p </a:t>
            </a:r>
            <a:r>
              <a:rPr lang="en-US" altLang="en-US" sz="2585" b="1" dirty="0">
                <a:latin typeface="Georgia" panose="02040502050405020303" pitchFamily="18" charset="0"/>
                <a:sym typeface="Symbol" panose="05050102010706020507" pitchFamily="18" charset="2"/>
              </a:rPr>
              <a:t></a:t>
            </a:r>
            <a:r>
              <a:rPr lang="en-US" altLang="en-US" sz="2585" b="1" dirty="0">
                <a:latin typeface="Georgia" panose="02040502050405020303" pitchFamily="18" charset="0"/>
              </a:rPr>
              <a:t> q)</a:t>
            </a:r>
            <a:endParaRPr lang="en-US" altLang="en-US" sz="2585" b="1" dirty="0">
              <a:latin typeface="Georgia" panose="02040502050405020303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en-US" sz="2585" b="1" dirty="0">
                <a:latin typeface="Georgia" panose="02040502050405020303" pitchFamily="18" charset="0"/>
              </a:rPr>
              <a:t>	b. p </a:t>
            </a:r>
            <a:r>
              <a:rPr lang="en-US" altLang="en-US" sz="2585" b="1" dirty="0">
                <a:latin typeface="Georgia" panose="02040502050405020303" pitchFamily="18" charset="0"/>
                <a:sym typeface="Symbol" panose="05050102010706020507" pitchFamily="18" charset="2"/>
              </a:rPr>
              <a:t></a:t>
            </a:r>
            <a:r>
              <a:rPr lang="en-US" altLang="en-US" sz="2585" b="1" dirty="0">
                <a:latin typeface="Georgia" panose="02040502050405020303" pitchFamily="18" charset="0"/>
              </a:rPr>
              <a:t> (</a:t>
            </a:r>
            <a:r>
              <a:rPr lang="en-US" altLang="en-US" sz="2585" b="1" dirty="0">
                <a:latin typeface="Georgia" panose="02040502050405020303" pitchFamily="18" charset="0"/>
                <a:sym typeface="Symbol" panose="05050102010706020507" pitchFamily="18" charset="2"/>
              </a:rPr>
              <a:t></a:t>
            </a:r>
            <a:r>
              <a:rPr lang="en-US" altLang="en-US" sz="2585" b="1" dirty="0">
                <a:latin typeface="Georgia" panose="02040502050405020303" pitchFamily="18" charset="0"/>
              </a:rPr>
              <a:t>q </a:t>
            </a:r>
            <a:r>
              <a:rPr lang="en-US" altLang="en-US" sz="2585" b="1" dirty="0">
                <a:latin typeface="Georgia" panose="02040502050405020303" pitchFamily="18" charset="0"/>
                <a:sym typeface="Symbol" panose="05050102010706020507" pitchFamily="18" charset="2"/>
              </a:rPr>
              <a:t></a:t>
            </a:r>
            <a:r>
              <a:rPr lang="en-US" altLang="en-US" sz="2585" b="1" dirty="0">
                <a:latin typeface="Georgia" panose="02040502050405020303" pitchFamily="18" charset="0"/>
              </a:rPr>
              <a:t> p)</a:t>
            </a:r>
          </a:p>
          <a:p>
            <a:pPr lvl="1"/>
            <a:r>
              <a:rPr lang="en-US" altLang="en-US" sz="2585" b="1" dirty="0">
                <a:latin typeface="Georgia" panose="02040502050405020303" pitchFamily="18" charset="0"/>
              </a:rPr>
              <a:t>	c.</a:t>
            </a:r>
          </a:p>
          <a:p>
            <a:pPr lvl="1"/>
            <a:r>
              <a:rPr lang="en-US" altLang="en-US" sz="2585" b="1" dirty="0">
                <a:latin typeface="Georgia" panose="02040502050405020303" pitchFamily="18" charset="0"/>
              </a:rPr>
              <a:t>	</a:t>
            </a:r>
          </a:p>
          <a:p>
            <a:pPr lvl="1"/>
            <a:r>
              <a:rPr lang="en-US" altLang="en-US" sz="2585" b="1" dirty="0">
                <a:latin typeface="Georgia" panose="02040502050405020303" pitchFamily="18" charset="0"/>
              </a:rPr>
              <a:t>	d. </a:t>
            </a:r>
          </a:p>
          <a:p>
            <a:pPr lvl="1"/>
            <a:endParaRPr lang="en-US" altLang="en-US" sz="2585" b="1" dirty="0">
              <a:latin typeface="Georgia" panose="02040502050405020303" pitchFamily="18" charset="0"/>
            </a:endParaRPr>
          </a:p>
          <a:p>
            <a:pPr lvl="1"/>
            <a:r>
              <a:rPr lang="en-US" altLang="en-US" sz="2585" b="1" dirty="0">
                <a:latin typeface="Georgia" panose="02040502050405020303" pitchFamily="18" charset="0"/>
              </a:rPr>
              <a:t>	e.  </a:t>
            </a:r>
          </a:p>
          <a:p>
            <a:pPr lvl="1"/>
            <a:r>
              <a:rPr lang="en-US" altLang="en-US" sz="2585" b="1" dirty="0">
                <a:latin typeface="Georgia" panose="02040502050405020303" pitchFamily="18" charset="0"/>
              </a:rPr>
              <a:t>    	</a:t>
            </a: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1992924" y="532421"/>
            <a:ext cx="1969477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85" b="1" dirty="0" err="1">
                <a:latin typeface="Georgia" panose="02040502050405020303" pitchFamily="18" charset="0"/>
              </a:rPr>
              <a:t>Latihan</a:t>
            </a:r>
            <a:r>
              <a:rPr lang="en-US" altLang="en-US" sz="2585" b="1" dirty="0">
                <a:latin typeface="Georgia" panose="02040502050405020303" pitchFamily="18" charset="0"/>
              </a:rPr>
              <a:t> 4 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212124" y="2233247"/>
          <a:ext cx="5697415" cy="492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2298700" imgH="215900" progId="Equation.3">
                  <p:embed/>
                </p:oleObj>
              </mc:Choice>
              <mc:Fallback>
                <p:oleObj name="Equation" r:id="rId3" imgW="2298700" imgH="215900" progId="Equation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2124" y="2233247"/>
                        <a:ext cx="5697415" cy="4923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3282463" y="2936631"/>
          <a:ext cx="4445977" cy="562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1459866" imgH="215806" progId="Equation.3">
                  <p:embed/>
                </p:oleObj>
              </mc:Choice>
              <mc:Fallback>
                <p:oleObj name="Equation" r:id="rId5" imgW="1459866" imgH="215806" progId="Equation.3">
                  <p:embed/>
                  <p:pic>
                    <p:nvPicPr>
                      <p:cNvPr id="205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463" y="2936631"/>
                        <a:ext cx="4445977" cy="5627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6"/>
          <p:cNvGraphicFramePr>
            <a:graphicFrameLocks noChangeAspect="1"/>
          </p:cNvGraphicFramePr>
          <p:nvPr/>
        </p:nvGraphicFramePr>
        <p:xfrm>
          <a:off x="3282461" y="3780692"/>
          <a:ext cx="5416062" cy="633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1713756" imgH="215806" progId="Equation.3">
                  <p:embed/>
                </p:oleObj>
              </mc:Choice>
              <mc:Fallback>
                <p:oleObj name="Equation" r:id="rId7" imgW="1713756" imgH="215806" progId="Equation.3">
                  <p:embed/>
                  <p:pic>
                    <p:nvPicPr>
                      <p:cNvPr id="205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461" y="3780692"/>
                        <a:ext cx="5416062" cy="6330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633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/>
      <p:bldP spid="17920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2010508" y="1037493"/>
            <a:ext cx="8581292" cy="446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585" dirty="0">
                <a:latin typeface="Georgia" panose="02040502050405020303" pitchFamily="18" charset="0"/>
              </a:rPr>
              <a:t>5. Mana yang </a:t>
            </a:r>
            <a:r>
              <a:rPr lang="en-US" altLang="en-US" sz="2585" dirty="0" err="1">
                <a:latin typeface="Georgia" panose="02040502050405020303" pitchFamily="18" charset="0"/>
              </a:rPr>
              <a:t>merupakan</a:t>
            </a:r>
            <a:r>
              <a:rPr lang="en-US" altLang="en-US" sz="2585" dirty="0">
                <a:latin typeface="Georgia" panose="02040502050405020303" pitchFamily="18" charset="0"/>
              </a:rPr>
              <a:t>  modus Ponens,  Tollens </a:t>
            </a:r>
            <a:r>
              <a:rPr lang="en-US" altLang="en-US" sz="2585" dirty="0" err="1">
                <a:latin typeface="Georgia" panose="02040502050405020303" pitchFamily="18" charset="0"/>
              </a:rPr>
              <a:t>atau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dirty="0" err="1">
                <a:latin typeface="Georgia" panose="02040502050405020303" pitchFamily="18" charset="0"/>
              </a:rPr>
              <a:t>Silogisma</a:t>
            </a:r>
            <a:r>
              <a:rPr lang="en-US" altLang="en-US" sz="2585" dirty="0">
                <a:latin typeface="Georgia" panose="02040502050405020303" pitchFamily="18" charset="0"/>
              </a:rPr>
              <a:t> :</a:t>
            </a:r>
            <a:endParaRPr lang="sv-SE" altLang="en-US" sz="2585" dirty="0">
              <a:latin typeface="Georgia" panose="02040502050405020303" pitchFamily="18" charset="0"/>
            </a:endParaRPr>
          </a:p>
          <a:p>
            <a:r>
              <a:rPr lang="sv-SE" altLang="en-US" sz="2585" dirty="0">
                <a:latin typeface="Georgia" panose="02040502050405020303" pitchFamily="18" charset="0"/>
              </a:rPr>
              <a:t>	a.  Premis 1:	Jika Ibu pergi maka adik menangis </a:t>
            </a:r>
          </a:p>
          <a:p>
            <a:r>
              <a:rPr lang="sv-SE" altLang="en-US" sz="2585" dirty="0">
                <a:latin typeface="Georgia" panose="02040502050405020303" pitchFamily="18" charset="0"/>
              </a:rPr>
              <a:t>           Premis 2:	Adik tidak menangis</a:t>
            </a:r>
          </a:p>
          <a:p>
            <a:r>
              <a:rPr lang="sv-SE" altLang="en-US" sz="2585" dirty="0">
                <a:latin typeface="Georgia" panose="02040502050405020303" pitchFamily="18" charset="0"/>
              </a:rPr>
              <a:t>           Konklusi:   	Ibu tidak pergi</a:t>
            </a:r>
            <a:endParaRPr lang="en-US" altLang="en-US" sz="2585" dirty="0">
              <a:latin typeface="Georgia" panose="02040502050405020303" pitchFamily="18" charset="0"/>
            </a:endParaRPr>
          </a:p>
          <a:p>
            <a:pPr lvl="1"/>
            <a:endParaRPr lang="en-US" altLang="en-US" sz="2585" dirty="0">
              <a:latin typeface="Georgia" panose="02040502050405020303" pitchFamily="18" charset="0"/>
            </a:endParaRPr>
          </a:p>
          <a:p>
            <a:pPr lvl="1"/>
            <a:r>
              <a:rPr lang="en-US" altLang="en-US" sz="2585" dirty="0">
                <a:latin typeface="Georgia" panose="02040502050405020303" pitchFamily="18" charset="0"/>
              </a:rPr>
              <a:t>b.  </a:t>
            </a:r>
            <a:r>
              <a:rPr lang="sv-SE" altLang="en-US" sz="2585" dirty="0">
                <a:latin typeface="Georgia" panose="02040502050405020303" pitchFamily="18" charset="0"/>
              </a:rPr>
              <a:t>Premis 1:</a:t>
            </a:r>
            <a:r>
              <a:rPr lang="en-US" altLang="en-US" sz="2585" dirty="0">
                <a:latin typeface="Georgia" panose="02040502050405020303" pitchFamily="18" charset="0"/>
              </a:rPr>
              <a:t> 	</a:t>
            </a:r>
            <a:r>
              <a:rPr lang="en-US" altLang="en-US" sz="2585" dirty="0" err="1">
                <a:latin typeface="Georgia" panose="02040502050405020303" pitchFamily="18" charset="0"/>
              </a:rPr>
              <a:t>Jika</a:t>
            </a:r>
            <a:r>
              <a:rPr lang="en-US" altLang="en-US" sz="2585" dirty="0">
                <a:latin typeface="Georgia" panose="02040502050405020303" pitchFamily="18" charset="0"/>
              </a:rPr>
              <a:t> log 10 = 1 </a:t>
            </a:r>
            <a:r>
              <a:rPr lang="en-US" altLang="en-US" sz="2585" dirty="0" err="1">
                <a:latin typeface="Georgia" panose="02040502050405020303" pitchFamily="18" charset="0"/>
              </a:rPr>
              <a:t>maka</a:t>
            </a:r>
            <a:r>
              <a:rPr lang="en-US" altLang="en-US" sz="2585" dirty="0">
                <a:latin typeface="Georgia" panose="02040502050405020303" pitchFamily="18" charset="0"/>
              </a:rPr>
              <a:t> </a:t>
            </a:r>
            <a:r>
              <a:rPr lang="en-US" altLang="en-US" sz="2585" baseline="30000" dirty="0">
                <a:latin typeface="Georgia" panose="02040502050405020303" pitchFamily="18" charset="0"/>
              </a:rPr>
              <a:t>2</a:t>
            </a:r>
            <a:r>
              <a:rPr lang="en-US" altLang="en-US" sz="2585" dirty="0">
                <a:latin typeface="Georgia" panose="02040502050405020303" pitchFamily="18" charset="0"/>
              </a:rPr>
              <a:t>log 8 = 3</a:t>
            </a:r>
          </a:p>
          <a:p>
            <a:r>
              <a:rPr lang="en-US" altLang="en-US" sz="2585" dirty="0">
                <a:latin typeface="Georgia" panose="02040502050405020303" pitchFamily="18" charset="0"/>
              </a:rPr>
              <a:t>          	</a:t>
            </a:r>
            <a:r>
              <a:rPr lang="sv-SE" altLang="en-US" sz="2585" dirty="0">
                <a:latin typeface="Georgia" panose="02040502050405020303" pitchFamily="18" charset="0"/>
              </a:rPr>
              <a:t>Premis 2:</a:t>
            </a:r>
            <a:r>
              <a:rPr lang="en-US" altLang="en-US" sz="2585" dirty="0">
                <a:latin typeface="Georgia" panose="02040502050405020303" pitchFamily="18" charset="0"/>
              </a:rPr>
              <a:t> 	log 10 = 1</a:t>
            </a:r>
          </a:p>
          <a:p>
            <a:r>
              <a:rPr lang="en-US" altLang="en-US" sz="2585" dirty="0">
                <a:latin typeface="Georgia" panose="02040502050405020303" pitchFamily="18" charset="0"/>
              </a:rPr>
              <a:t>        	</a:t>
            </a:r>
            <a:r>
              <a:rPr lang="sv-SE" altLang="en-US" sz="2585" dirty="0"/>
              <a:t>Konklusi:</a:t>
            </a:r>
            <a:r>
              <a:rPr lang="en-US" altLang="en-US" sz="2585" dirty="0"/>
              <a:t>    </a:t>
            </a:r>
            <a:r>
              <a:rPr lang="en-US" altLang="en-US" sz="2585" baseline="30000" dirty="0">
                <a:latin typeface="Georgia" panose="02040502050405020303" pitchFamily="18" charset="0"/>
              </a:rPr>
              <a:t>2</a:t>
            </a:r>
            <a:r>
              <a:rPr lang="en-US" altLang="en-US" sz="2585" dirty="0">
                <a:latin typeface="Georgia" panose="02040502050405020303" pitchFamily="18" charset="0"/>
              </a:rPr>
              <a:t>log 8 = 3</a:t>
            </a:r>
          </a:p>
          <a:p>
            <a:endParaRPr lang="sv-SE" altLang="en-US" sz="2585" dirty="0">
              <a:solidFill>
                <a:srgbClr val="FFFF00"/>
              </a:solidFill>
              <a:latin typeface="Georgia" panose="02040502050405020303" pitchFamily="18" charset="0"/>
            </a:endParaRPr>
          </a:p>
          <a:p>
            <a:r>
              <a:rPr lang="sv-SE" altLang="en-US" sz="2585" dirty="0">
                <a:solidFill>
                  <a:srgbClr val="FFFF00"/>
                </a:solidFill>
                <a:latin typeface="Georgia" panose="02040502050405020303" pitchFamily="18" charset="0"/>
              </a:rPr>
              <a:t>    </a:t>
            </a:r>
            <a:endParaRPr lang="en-US" altLang="en-US" sz="2585" dirty="0"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1992924" y="404446"/>
            <a:ext cx="1969477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85" b="1" dirty="0" err="1">
                <a:latin typeface="Georgia" panose="02040502050405020303" pitchFamily="18" charset="0"/>
              </a:rPr>
              <a:t>Latihan</a:t>
            </a:r>
            <a:r>
              <a:rPr lang="en-US" altLang="en-US" sz="2585" b="1" dirty="0">
                <a:latin typeface="Georgia" panose="02040502050405020303" pitchFamily="18" charset="0"/>
              </a:rPr>
              <a:t> 5</a:t>
            </a: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2860431" y="2655277"/>
            <a:ext cx="6682154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2719754" y="4273062"/>
            <a:ext cx="6682154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</p:spTree>
    <p:extLst>
      <p:ext uri="{BB962C8B-B14F-4D97-AF65-F5344CB8AC3E}">
        <p14:creationId xmlns:p14="http://schemas.microsoft.com/office/powerpoint/2010/main" val="39435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/>
      <p:bldP spid="1822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2474913" y="1497014"/>
            <a:ext cx="76933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/>
              <a:t>Bergantung pada bayangan, fungsi dibedakan menjadi </a:t>
            </a:r>
          </a:p>
          <a:p>
            <a:pPr eaLnBrk="1" hangingPunct="1"/>
            <a:r>
              <a:rPr lang="en-US" altLang="en-US" sz="2400" b="0"/>
              <a:t>fungsi </a:t>
            </a:r>
            <a:r>
              <a:rPr lang="en-US" altLang="en-US" sz="2400" b="0">
                <a:solidFill>
                  <a:srgbClr val="FF0000"/>
                </a:solidFill>
              </a:rPr>
              <a:t>satu-ke-satu</a:t>
            </a:r>
            <a:r>
              <a:rPr lang="en-US" altLang="en-US" sz="2400" b="0"/>
              <a:t> (one-to-one), </a:t>
            </a:r>
            <a:r>
              <a:rPr lang="en-US" altLang="en-US" sz="2400" b="0">
                <a:solidFill>
                  <a:srgbClr val="FF0000"/>
                </a:solidFill>
              </a:rPr>
              <a:t>fungsi pada</a:t>
            </a:r>
            <a:r>
              <a:rPr lang="en-US" altLang="en-US" sz="2400" b="0"/>
              <a:t> (on-to), </a:t>
            </a:r>
          </a:p>
          <a:p>
            <a:pPr eaLnBrk="1" hangingPunct="1"/>
            <a:r>
              <a:rPr lang="en-US" altLang="en-US" sz="2400" b="0"/>
              <a:t>atau </a:t>
            </a:r>
            <a:r>
              <a:rPr lang="en-US" altLang="en-US" sz="2400" b="0">
                <a:solidFill>
                  <a:srgbClr val="0000FF"/>
                </a:solidFill>
              </a:rPr>
              <a:t>bukan salah satu</a:t>
            </a:r>
            <a:r>
              <a:rPr lang="en-US" altLang="en-US" sz="2400" b="0"/>
              <a:t> dari keduanya</a:t>
            </a:r>
          </a:p>
        </p:txBody>
      </p:sp>
      <p:sp>
        <p:nvSpPr>
          <p:cNvPr id="63491" name="Text Box 6"/>
          <p:cNvSpPr txBox="1">
            <a:spLocks noChangeArrowheads="1"/>
          </p:cNvSpPr>
          <p:nvPr/>
        </p:nvSpPr>
        <p:spPr bwMode="auto">
          <a:xfrm>
            <a:off x="2332039" y="3533775"/>
            <a:ext cx="816871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800"/>
              <a:t>Definisi  3.14 :</a:t>
            </a:r>
          </a:p>
          <a:p>
            <a:pPr eaLnBrk="1" hangingPunct="1"/>
            <a:r>
              <a:rPr lang="en-US" altLang="en-US" sz="2400" b="0"/>
              <a:t>Fungsi f dikatakan </a:t>
            </a:r>
            <a:r>
              <a:rPr lang="en-US" altLang="en-US" sz="2400" b="0">
                <a:solidFill>
                  <a:srgbClr val="0000FF"/>
                </a:solidFill>
              </a:rPr>
              <a:t>satu-ke-satu</a:t>
            </a:r>
            <a:r>
              <a:rPr lang="en-US" altLang="en-US" sz="2400" b="0"/>
              <a:t> (</a:t>
            </a:r>
            <a:r>
              <a:rPr lang="en-US" altLang="en-US" sz="2400" b="0" i="1"/>
              <a:t>one-to-one</a:t>
            </a:r>
            <a:r>
              <a:rPr lang="en-US" altLang="en-US" sz="2400" b="0"/>
              <a:t>), atau injektif </a:t>
            </a:r>
          </a:p>
          <a:p>
            <a:pPr eaLnBrk="1" hangingPunct="1"/>
            <a:r>
              <a:rPr lang="en-US" altLang="en-US" sz="2400" b="0"/>
              <a:t>jika </a:t>
            </a:r>
            <a:r>
              <a:rPr lang="en-US" altLang="en-US" sz="2400" b="0">
                <a:solidFill>
                  <a:srgbClr val="FF0000"/>
                </a:solidFill>
              </a:rPr>
              <a:t>tidak ada</a:t>
            </a:r>
            <a:r>
              <a:rPr lang="en-US" altLang="en-US" sz="2400" b="0"/>
              <a:t> </a:t>
            </a:r>
            <a:r>
              <a:rPr lang="en-US" altLang="en-US" sz="2400" b="0">
                <a:solidFill>
                  <a:srgbClr val="0000FF"/>
                </a:solidFill>
              </a:rPr>
              <a:t>dua elemen</a:t>
            </a:r>
            <a:r>
              <a:rPr lang="en-US" altLang="en-US" sz="2400" b="0"/>
              <a:t> himpunan A yang </a:t>
            </a:r>
            <a:r>
              <a:rPr lang="en-US" altLang="en-US" sz="2400" b="0">
                <a:solidFill>
                  <a:srgbClr val="0000FF"/>
                </a:solidFill>
              </a:rPr>
              <a:t>memiliki </a:t>
            </a:r>
          </a:p>
          <a:p>
            <a:pPr eaLnBrk="1" hangingPunct="1"/>
            <a:r>
              <a:rPr lang="en-US" altLang="en-US" sz="2400" b="0">
                <a:solidFill>
                  <a:srgbClr val="0000FF"/>
                </a:solidFill>
              </a:rPr>
              <a:t>bayangan sama</a:t>
            </a:r>
          </a:p>
        </p:txBody>
      </p:sp>
    </p:spTree>
    <p:extLst>
      <p:ext uri="{BB962C8B-B14F-4D97-AF65-F5344CB8AC3E}">
        <p14:creationId xmlns:p14="http://schemas.microsoft.com/office/powerpoint/2010/main" val="5584875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676400" y="1037493"/>
            <a:ext cx="8581292" cy="367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sv-SE" altLang="en-US" sz="2585" dirty="0">
                <a:solidFill>
                  <a:srgbClr val="FFFF00"/>
                </a:solidFill>
                <a:latin typeface="Georgia" panose="02040502050405020303" pitchFamily="18" charset="0"/>
              </a:rPr>
              <a:t>    c</a:t>
            </a:r>
            <a:r>
              <a:rPr lang="sv-SE" altLang="en-US" sz="2585" dirty="0">
                <a:latin typeface="Georgia" panose="02040502050405020303" pitchFamily="18" charset="0"/>
              </a:rPr>
              <a:t>.  Premis 1:	Jika Aldi seorang programer IT maka </a:t>
            </a:r>
          </a:p>
          <a:p>
            <a:r>
              <a:rPr lang="sv-SE" altLang="en-US" sz="2585" dirty="0">
                <a:latin typeface="Georgia" panose="02040502050405020303" pitchFamily="18" charset="0"/>
              </a:rPr>
              <a:t>				Aldi  memahami flowchart</a:t>
            </a:r>
          </a:p>
          <a:p>
            <a:r>
              <a:rPr lang="sv-SE" altLang="en-US" sz="2585" dirty="0">
                <a:latin typeface="Georgia" panose="02040502050405020303" pitchFamily="18" charset="0"/>
              </a:rPr>
              <a:t>         Premis 2:	Jika Aldi  memahami flowchart maka 			Aldi mampu mengoperasikan komputer</a:t>
            </a:r>
          </a:p>
          <a:p>
            <a:r>
              <a:rPr lang="sv-SE" altLang="en-US" sz="2585" dirty="0">
                <a:latin typeface="Georgia" panose="02040502050405020303" pitchFamily="18" charset="0"/>
              </a:rPr>
              <a:t>	    Konklusi: 	Jika Aldi seorang programer IT maka 			Aldi mampu mengoperasikan komputer</a:t>
            </a:r>
          </a:p>
          <a:p>
            <a:endParaRPr lang="en-US" altLang="en-US" sz="2585" dirty="0"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  <p:sp>
        <p:nvSpPr>
          <p:cNvPr id="35843" name="Line 4"/>
          <p:cNvSpPr>
            <a:spLocks noChangeShapeType="1"/>
          </p:cNvSpPr>
          <p:nvPr/>
        </p:nvSpPr>
        <p:spPr bwMode="auto">
          <a:xfrm>
            <a:off x="2649416" y="2655277"/>
            <a:ext cx="7666892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</p:spTree>
    <p:extLst>
      <p:ext uri="{BB962C8B-B14F-4D97-AF65-F5344CB8AC3E}">
        <p14:creationId xmlns:p14="http://schemas.microsoft.com/office/powerpoint/2010/main" val="103763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1676400" y="1037493"/>
            <a:ext cx="8581292" cy="407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sv-SE" altLang="en-US" sz="2585" dirty="0">
                <a:solidFill>
                  <a:srgbClr val="FFFF00"/>
                </a:solidFill>
                <a:latin typeface="Georgia" panose="02040502050405020303" pitchFamily="18" charset="0"/>
              </a:rPr>
              <a:t>    c</a:t>
            </a:r>
            <a:r>
              <a:rPr lang="sv-SE" altLang="en-US" sz="2585" dirty="0">
                <a:latin typeface="Georgia" panose="02040502050405020303" pitchFamily="18" charset="0"/>
              </a:rPr>
              <a:t>.  Premis 1:	Jika semua masyarakat resah maka </a:t>
            </a:r>
          </a:p>
          <a:p>
            <a:r>
              <a:rPr lang="sv-SE" altLang="en-US" sz="2585" dirty="0">
                <a:latin typeface="Georgia" panose="02040502050405020303" pitchFamily="18" charset="0"/>
              </a:rPr>
              <a:t>				harga bbm naik</a:t>
            </a:r>
          </a:p>
          <a:p>
            <a:r>
              <a:rPr lang="sv-SE" altLang="en-US" sz="2585" dirty="0">
                <a:latin typeface="Georgia" panose="02040502050405020303" pitchFamily="18" charset="0"/>
              </a:rPr>
              <a:t>         Premis 2:	Harga BBM naik atau harga bahan 			pokok naik</a:t>
            </a:r>
          </a:p>
          <a:p>
            <a:r>
              <a:rPr lang="sv-SE" altLang="en-US" sz="2215" dirty="0"/>
              <a:t> 	   </a:t>
            </a:r>
            <a:r>
              <a:rPr lang="sv-SE" altLang="en-US" sz="2585" dirty="0">
                <a:latin typeface="Georgia" panose="02040502050405020303" pitchFamily="18" charset="0"/>
              </a:rPr>
              <a:t>Premis 3:	Harga bahan pokok naik</a:t>
            </a:r>
          </a:p>
          <a:p>
            <a:endParaRPr lang="sv-SE" altLang="en-US" sz="2585" dirty="0">
              <a:latin typeface="Georgia" panose="02040502050405020303" pitchFamily="18" charset="0"/>
            </a:endParaRPr>
          </a:p>
          <a:p>
            <a:r>
              <a:rPr lang="sv-SE" altLang="en-US" sz="2585" dirty="0">
                <a:latin typeface="Georgia" panose="02040502050405020303" pitchFamily="18" charset="0"/>
              </a:rPr>
              <a:t>	    Konklusi: 	Jika Aldi seorang programer IT maka 			Aldi mampu mengoperasikan komputer</a:t>
            </a:r>
          </a:p>
          <a:p>
            <a:endParaRPr lang="en-US" altLang="en-US" sz="2585" dirty="0"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2649416" y="2655277"/>
            <a:ext cx="7666892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</p:spTree>
    <p:extLst>
      <p:ext uri="{BB962C8B-B14F-4D97-AF65-F5344CB8AC3E}">
        <p14:creationId xmlns:p14="http://schemas.microsoft.com/office/powerpoint/2010/main" val="27729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Latihan 6 (penarikan kesimpulan)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1. </a:t>
            </a:r>
            <a:r>
              <a:rPr lang="id-ID" altLang="en-US">
                <a:solidFill>
                  <a:srgbClr val="0000CC"/>
                </a:solidFill>
              </a:rPr>
              <a:t>P1 : </a:t>
            </a:r>
            <a:r>
              <a:rPr lang="en-US" altLang="en-US">
                <a:solidFill>
                  <a:srgbClr val="0000CC"/>
                </a:solidFill>
              </a:rPr>
              <a:t>Jika hari ini hujan, maka tanah </a:t>
            </a:r>
            <a:endParaRPr lang="id-ID" altLang="en-US">
              <a:solidFill>
                <a:srgbClr val="0000CC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id-ID" altLang="en-US">
                <a:solidFill>
                  <a:srgbClr val="0000CC"/>
                </a:solidFill>
              </a:rPr>
              <a:t>		   </a:t>
            </a:r>
            <a:r>
              <a:rPr lang="en-US" altLang="en-US">
                <a:solidFill>
                  <a:srgbClr val="0000CC"/>
                </a:solidFill>
              </a:rPr>
              <a:t>menjadi basah</a:t>
            </a:r>
            <a:endParaRPr lang="id-ID" altLang="en-US">
              <a:solidFill>
                <a:srgbClr val="0000CC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id-ID" altLang="en-US">
                <a:solidFill>
                  <a:srgbClr val="0000CC"/>
                </a:solidFill>
              </a:rPr>
              <a:t>	P2 : </a:t>
            </a:r>
            <a:r>
              <a:rPr lang="en-US" altLang="en-US">
                <a:solidFill>
                  <a:srgbClr val="0000CC"/>
                </a:solidFill>
              </a:rPr>
              <a:t>Jika tanah menjadi basah, maka </a:t>
            </a:r>
            <a:endParaRPr lang="id-ID" altLang="en-US">
              <a:solidFill>
                <a:srgbClr val="0000CC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id-ID" altLang="en-US">
                <a:solidFill>
                  <a:srgbClr val="0000CC"/>
                </a:solidFill>
              </a:rPr>
              <a:t>		   </a:t>
            </a:r>
            <a:r>
              <a:rPr lang="en-US" altLang="en-US">
                <a:solidFill>
                  <a:srgbClr val="0000CC"/>
                </a:solidFill>
              </a:rPr>
              <a:t>tanah menjadi licin</a:t>
            </a:r>
            <a:endParaRPr lang="id-ID" altLang="en-US">
              <a:solidFill>
                <a:srgbClr val="0000CC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id-ID" altLang="en-US">
                <a:solidFill>
                  <a:srgbClr val="0000CC"/>
                </a:solidFill>
              </a:rPr>
              <a:t>	P3 : </a:t>
            </a:r>
            <a:r>
              <a:rPr lang="en-US" altLang="en-US">
                <a:solidFill>
                  <a:srgbClr val="0000CC"/>
                </a:solidFill>
              </a:rPr>
              <a:t>Hari ini hujan</a:t>
            </a:r>
            <a:endParaRPr lang="id-ID" altLang="en-US">
              <a:solidFill>
                <a:srgbClr val="0000CC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id-ID" altLang="en-US">
                <a:solidFill>
                  <a:srgbClr val="0000CC"/>
                </a:solidFill>
              </a:rPr>
              <a:t>	</a:t>
            </a:r>
            <a:r>
              <a:rPr lang="en-US" altLang="en-US">
                <a:solidFill>
                  <a:srgbClr val="0000CC"/>
                </a:solidFill>
              </a:rPr>
              <a:t>Apa kesimpulanya ?</a:t>
            </a:r>
            <a:endParaRPr lang="id-ID" altLang="en-US">
              <a:solidFill>
                <a:srgbClr val="0000CC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8331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Latihan 6 (lanjutan)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2. </a:t>
            </a:r>
            <a:r>
              <a:rPr lang="en-US" altLang="en-US">
                <a:solidFill>
                  <a:srgbClr val="0000CC"/>
                </a:solidFill>
              </a:rPr>
              <a:t>Jika Paryo rajin bekerja, maka ia mendapat reputasi kerja yang baik, jika Paryo memiliki reputasi kerja yang baik, maka karirnya akan meningkat dengan cepat, ternyata kari</a:t>
            </a:r>
            <a:r>
              <a:rPr lang="id-ID" altLang="en-US">
                <a:solidFill>
                  <a:srgbClr val="0000CC"/>
                </a:solidFill>
              </a:rPr>
              <a:t>r</a:t>
            </a:r>
            <a:r>
              <a:rPr lang="en-US" altLang="en-US">
                <a:solidFill>
                  <a:srgbClr val="0000CC"/>
                </a:solidFill>
              </a:rPr>
              <a:t> Paryo tidak meningkat, apa kesimpulanya ?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19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Oval 2"/>
          <p:cNvSpPr>
            <a:spLocks noChangeArrowheads="1"/>
          </p:cNvSpPr>
          <p:nvPr/>
        </p:nvSpPr>
        <p:spPr bwMode="auto">
          <a:xfrm>
            <a:off x="2640013" y="2276475"/>
            <a:ext cx="2087562" cy="2952750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7608889" y="2276476"/>
            <a:ext cx="2232025" cy="3313113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7647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3575051" y="2708276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8616951" y="2708276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3648076" y="2781300"/>
            <a:ext cx="5040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3719514" y="2781300"/>
            <a:ext cx="2447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3482976" y="156845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/>
              <a:t>A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8401050" y="1531938"/>
            <a:ext cx="363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/>
              <a:t>B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3216275" y="2492375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 i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8904289" y="2492375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 i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4524" name="Oval 13"/>
          <p:cNvSpPr>
            <a:spLocks noChangeArrowheads="1"/>
          </p:cNvSpPr>
          <p:nvPr/>
        </p:nvSpPr>
        <p:spPr bwMode="auto">
          <a:xfrm>
            <a:off x="8616951" y="44370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25" name="Oval 14"/>
          <p:cNvSpPr>
            <a:spLocks noChangeArrowheads="1"/>
          </p:cNvSpPr>
          <p:nvPr/>
        </p:nvSpPr>
        <p:spPr bwMode="auto">
          <a:xfrm>
            <a:off x="8616951" y="3860801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26" name="Oval 15"/>
          <p:cNvSpPr>
            <a:spLocks noChangeArrowheads="1"/>
          </p:cNvSpPr>
          <p:nvPr/>
        </p:nvSpPr>
        <p:spPr bwMode="auto">
          <a:xfrm>
            <a:off x="8616951" y="4941888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27" name="Oval 17"/>
          <p:cNvSpPr>
            <a:spLocks noChangeArrowheads="1"/>
          </p:cNvSpPr>
          <p:nvPr/>
        </p:nvSpPr>
        <p:spPr bwMode="auto">
          <a:xfrm>
            <a:off x="8616951" y="3284538"/>
            <a:ext cx="144463" cy="1444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28" name="Oval 18"/>
          <p:cNvSpPr>
            <a:spLocks noChangeArrowheads="1"/>
          </p:cNvSpPr>
          <p:nvPr/>
        </p:nvSpPr>
        <p:spPr bwMode="auto">
          <a:xfrm>
            <a:off x="3575051" y="33575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29" name="Oval 19"/>
          <p:cNvSpPr>
            <a:spLocks noChangeArrowheads="1"/>
          </p:cNvSpPr>
          <p:nvPr/>
        </p:nvSpPr>
        <p:spPr bwMode="auto">
          <a:xfrm>
            <a:off x="3648076" y="40052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30" name="Oval 20"/>
          <p:cNvSpPr>
            <a:spLocks noChangeArrowheads="1"/>
          </p:cNvSpPr>
          <p:nvPr/>
        </p:nvSpPr>
        <p:spPr bwMode="auto">
          <a:xfrm>
            <a:off x="3648076" y="4652963"/>
            <a:ext cx="144463" cy="1444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31" name="Line 21"/>
          <p:cNvSpPr>
            <a:spLocks noChangeShapeType="1"/>
          </p:cNvSpPr>
          <p:nvPr/>
        </p:nvSpPr>
        <p:spPr bwMode="auto">
          <a:xfrm>
            <a:off x="3648076" y="3429001"/>
            <a:ext cx="5040313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32" name="Line 22"/>
          <p:cNvSpPr>
            <a:spLocks noChangeShapeType="1"/>
          </p:cNvSpPr>
          <p:nvPr/>
        </p:nvSpPr>
        <p:spPr bwMode="auto">
          <a:xfrm>
            <a:off x="3719514" y="4076701"/>
            <a:ext cx="4968875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33" name="Line 23"/>
          <p:cNvSpPr>
            <a:spLocks noChangeShapeType="1"/>
          </p:cNvSpPr>
          <p:nvPr/>
        </p:nvSpPr>
        <p:spPr bwMode="auto">
          <a:xfrm flipV="1">
            <a:off x="3719514" y="3357564"/>
            <a:ext cx="4968875" cy="13668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34" name="Line 24"/>
          <p:cNvSpPr>
            <a:spLocks noChangeShapeType="1"/>
          </p:cNvSpPr>
          <p:nvPr/>
        </p:nvSpPr>
        <p:spPr bwMode="auto">
          <a:xfrm>
            <a:off x="3648076" y="3429000"/>
            <a:ext cx="20875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35" name="Line 26"/>
          <p:cNvSpPr>
            <a:spLocks noChangeShapeType="1"/>
          </p:cNvSpPr>
          <p:nvPr/>
        </p:nvSpPr>
        <p:spPr bwMode="auto">
          <a:xfrm>
            <a:off x="3719513" y="4076700"/>
            <a:ext cx="230505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36" name="Line 27"/>
          <p:cNvSpPr>
            <a:spLocks noChangeShapeType="1"/>
          </p:cNvSpPr>
          <p:nvPr/>
        </p:nvSpPr>
        <p:spPr bwMode="auto">
          <a:xfrm flipV="1">
            <a:off x="3719513" y="4076700"/>
            <a:ext cx="2305050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37" name="Text Box 28"/>
          <p:cNvSpPr txBox="1">
            <a:spLocks noChangeArrowheads="1"/>
          </p:cNvSpPr>
          <p:nvPr/>
        </p:nvSpPr>
        <p:spPr bwMode="auto">
          <a:xfrm>
            <a:off x="3143251" y="32131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538" name="Text Box 29"/>
          <p:cNvSpPr txBox="1">
            <a:spLocks noChangeArrowheads="1"/>
          </p:cNvSpPr>
          <p:nvPr/>
        </p:nvSpPr>
        <p:spPr bwMode="auto">
          <a:xfrm>
            <a:off x="3143250" y="3789363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 i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4539" name="Text Box 30"/>
          <p:cNvSpPr txBox="1">
            <a:spLocks noChangeArrowheads="1"/>
          </p:cNvSpPr>
          <p:nvPr/>
        </p:nvSpPr>
        <p:spPr bwMode="auto">
          <a:xfrm>
            <a:off x="3143251" y="4437063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 i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4540" name="Text Box 31"/>
          <p:cNvSpPr txBox="1">
            <a:spLocks noChangeArrowheads="1"/>
          </p:cNvSpPr>
          <p:nvPr/>
        </p:nvSpPr>
        <p:spPr bwMode="auto">
          <a:xfrm>
            <a:off x="8904289" y="3068638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 i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541" name="Text Box 32"/>
          <p:cNvSpPr txBox="1">
            <a:spLocks noChangeArrowheads="1"/>
          </p:cNvSpPr>
          <p:nvPr/>
        </p:nvSpPr>
        <p:spPr bwMode="auto">
          <a:xfrm>
            <a:off x="8904289" y="3716338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 i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4542" name="Text Box 33"/>
          <p:cNvSpPr txBox="1">
            <a:spLocks noChangeArrowheads="1"/>
          </p:cNvSpPr>
          <p:nvPr/>
        </p:nvSpPr>
        <p:spPr bwMode="auto">
          <a:xfrm>
            <a:off x="8904289" y="4292600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 i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4543" name="Text Box 34"/>
          <p:cNvSpPr txBox="1">
            <a:spLocks noChangeArrowheads="1"/>
          </p:cNvSpPr>
          <p:nvPr/>
        </p:nvSpPr>
        <p:spPr bwMode="auto">
          <a:xfrm>
            <a:off x="8904289" y="4724400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 i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4544" name="Text Box 35"/>
          <p:cNvSpPr txBox="1">
            <a:spLocks noChangeArrowheads="1"/>
          </p:cNvSpPr>
          <p:nvPr/>
        </p:nvSpPr>
        <p:spPr bwMode="auto">
          <a:xfrm>
            <a:off x="4943475" y="4868863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/>
              <a:t>Gambar  3.6 </a:t>
            </a:r>
          </a:p>
        </p:txBody>
      </p:sp>
      <p:sp>
        <p:nvSpPr>
          <p:cNvPr id="64545" name="Rectangle 37"/>
          <p:cNvSpPr>
            <a:spLocks noChangeArrowheads="1"/>
          </p:cNvSpPr>
          <p:nvPr/>
        </p:nvSpPr>
        <p:spPr bwMode="auto">
          <a:xfrm>
            <a:off x="4151314" y="5300663"/>
            <a:ext cx="3736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FF"/>
                </a:solidFill>
              </a:rPr>
              <a:t>Fungsi satu-ke-satu</a:t>
            </a:r>
          </a:p>
        </p:txBody>
      </p:sp>
    </p:spTree>
    <p:extLst>
      <p:ext uri="{BB962C8B-B14F-4D97-AF65-F5344CB8AC3E}">
        <p14:creationId xmlns:p14="http://schemas.microsoft.com/office/powerpoint/2010/main" val="99767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2279651" y="1557338"/>
            <a:ext cx="809394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800"/>
              <a:t>Definisi  3.14 :</a:t>
            </a:r>
          </a:p>
          <a:p>
            <a:pPr eaLnBrk="1" hangingPunct="1"/>
            <a:r>
              <a:rPr lang="en-US" altLang="en-US" sz="2400" b="0"/>
              <a:t>Fungsi f dikatakan </a:t>
            </a:r>
            <a:r>
              <a:rPr lang="en-US" altLang="en-US" sz="2400" b="0">
                <a:solidFill>
                  <a:srgbClr val="0000FF"/>
                </a:solidFill>
              </a:rPr>
              <a:t>pada</a:t>
            </a:r>
            <a:r>
              <a:rPr lang="en-US" altLang="en-US" sz="2400" b="0"/>
              <a:t> (</a:t>
            </a:r>
            <a:r>
              <a:rPr lang="en-US" altLang="en-US" sz="2400" b="0" i="1"/>
              <a:t>on-to</a:t>
            </a:r>
            <a:r>
              <a:rPr lang="en-US" altLang="en-US" sz="2400" b="0"/>
              <a:t>), atau surjektif </a:t>
            </a:r>
          </a:p>
          <a:p>
            <a:pPr eaLnBrk="1" hangingPunct="1"/>
            <a:r>
              <a:rPr lang="en-US" altLang="en-US" sz="2400" b="0"/>
              <a:t>jika </a:t>
            </a:r>
            <a:r>
              <a:rPr lang="en-US" altLang="en-US" sz="2400" b="0">
                <a:solidFill>
                  <a:srgbClr val="FF0000"/>
                </a:solidFill>
              </a:rPr>
              <a:t>setiap</a:t>
            </a:r>
            <a:r>
              <a:rPr lang="en-US" altLang="en-US" sz="2400" b="0">
                <a:solidFill>
                  <a:srgbClr val="0000FF"/>
                </a:solidFill>
              </a:rPr>
              <a:t> elemen</a:t>
            </a:r>
            <a:r>
              <a:rPr lang="en-US" altLang="en-US" sz="2400" b="0"/>
              <a:t> himpunan B merupakan </a:t>
            </a:r>
            <a:r>
              <a:rPr lang="en-US" altLang="en-US" sz="2400" b="0">
                <a:solidFill>
                  <a:srgbClr val="0000FF"/>
                </a:solidFill>
              </a:rPr>
              <a:t>bayangan</a:t>
            </a:r>
            <a:r>
              <a:rPr lang="en-US" altLang="en-US" sz="2400" b="0"/>
              <a:t> dari </a:t>
            </a:r>
          </a:p>
          <a:p>
            <a:pPr eaLnBrk="1" hangingPunct="1"/>
            <a:r>
              <a:rPr lang="en-US" altLang="en-US" sz="2400" b="0">
                <a:solidFill>
                  <a:srgbClr val="FF0000"/>
                </a:solidFill>
              </a:rPr>
              <a:t>satu atau lebih</a:t>
            </a:r>
            <a:r>
              <a:rPr lang="en-US" altLang="en-US" sz="2400" b="0"/>
              <a:t> elemen himpunan A </a:t>
            </a:r>
            <a:endParaRPr lang="en-US" altLang="en-US" sz="2400" b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2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Oval 2"/>
          <p:cNvSpPr>
            <a:spLocks noChangeArrowheads="1"/>
          </p:cNvSpPr>
          <p:nvPr/>
        </p:nvSpPr>
        <p:spPr bwMode="auto">
          <a:xfrm>
            <a:off x="2640013" y="2276475"/>
            <a:ext cx="2087562" cy="2952750"/>
          </a:xfrm>
          <a:prstGeom prst="ellipse">
            <a:avLst/>
          </a:prstGeom>
          <a:gradFill rotWithShape="1">
            <a:gsLst>
              <a:gs pos="0">
                <a:srgbClr val="339933"/>
              </a:gs>
              <a:gs pos="100000">
                <a:srgbClr val="184718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63" name="Oval 3"/>
          <p:cNvSpPr>
            <a:spLocks noChangeArrowheads="1"/>
          </p:cNvSpPr>
          <p:nvPr/>
        </p:nvSpPr>
        <p:spPr bwMode="auto">
          <a:xfrm>
            <a:off x="7608889" y="2276476"/>
            <a:ext cx="2232025" cy="3313113"/>
          </a:xfrm>
          <a:prstGeom prst="ellipse">
            <a:avLst/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64" name="Oval 4"/>
          <p:cNvSpPr>
            <a:spLocks noChangeArrowheads="1"/>
          </p:cNvSpPr>
          <p:nvPr/>
        </p:nvSpPr>
        <p:spPr bwMode="auto">
          <a:xfrm>
            <a:off x="3575051" y="2708276"/>
            <a:ext cx="144463" cy="1444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8616951" y="2708276"/>
            <a:ext cx="144463" cy="1444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3648076" y="2781300"/>
            <a:ext cx="5040313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3719514" y="2781300"/>
            <a:ext cx="24479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3482976" y="156845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/>
              <a:t>A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8401050" y="1531938"/>
            <a:ext cx="363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/>
              <a:t>B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3143250" y="2492375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 i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8904289" y="2492375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 i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6572" name="Oval 14"/>
          <p:cNvSpPr>
            <a:spLocks noChangeArrowheads="1"/>
          </p:cNvSpPr>
          <p:nvPr/>
        </p:nvSpPr>
        <p:spPr bwMode="auto">
          <a:xfrm>
            <a:off x="8616951" y="3789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73" name="Oval 17"/>
          <p:cNvSpPr>
            <a:spLocks noChangeArrowheads="1"/>
          </p:cNvSpPr>
          <p:nvPr/>
        </p:nvSpPr>
        <p:spPr bwMode="auto">
          <a:xfrm>
            <a:off x="8616951" y="3284538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74" name="Oval 18"/>
          <p:cNvSpPr>
            <a:spLocks noChangeArrowheads="1"/>
          </p:cNvSpPr>
          <p:nvPr/>
        </p:nvSpPr>
        <p:spPr bwMode="auto">
          <a:xfrm>
            <a:off x="3575051" y="33575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75" name="Oval 19"/>
          <p:cNvSpPr>
            <a:spLocks noChangeArrowheads="1"/>
          </p:cNvSpPr>
          <p:nvPr/>
        </p:nvSpPr>
        <p:spPr bwMode="auto">
          <a:xfrm>
            <a:off x="3648076" y="4005263"/>
            <a:ext cx="144463" cy="1444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76" name="Oval 20"/>
          <p:cNvSpPr>
            <a:spLocks noChangeArrowheads="1"/>
          </p:cNvSpPr>
          <p:nvPr/>
        </p:nvSpPr>
        <p:spPr bwMode="auto">
          <a:xfrm>
            <a:off x="3648076" y="46529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77" name="Line 21"/>
          <p:cNvSpPr>
            <a:spLocks noChangeShapeType="1"/>
          </p:cNvSpPr>
          <p:nvPr/>
        </p:nvSpPr>
        <p:spPr bwMode="auto">
          <a:xfrm>
            <a:off x="3648076" y="3429000"/>
            <a:ext cx="5040313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Line 23"/>
          <p:cNvSpPr>
            <a:spLocks noChangeShapeType="1"/>
          </p:cNvSpPr>
          <p:nvPr/>
        </p:nvSpPr>
        <p:spPr bwMode="auto">
          <a:xfrm flipV="1">
            <a:off x="3719514" y="3357564"/>
            <a:ext cx="4968875" cy="1366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9" name="Line 24"/>
          <p:cNvSpPr>
            <a:spLocks noChangeShapeType="1"/>
          </p:cNvSpPr>
          <p:nvPr/>
        </p:nvSpPr>
        <p:spPr bwMode="auto">
          <a:xfrm>
            <a:off x="3648076" y="3429000"/>
            <a:ext cx="25193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80" name="Line 26"/>
          <p:cNvSpPr>
            <a:spLocks noChangeShapeType="1"/>
          </p:cNvSpPr>
          <p:nvPr/>
        </p:nvSpPr>
        <p:spPr bwMode="auto">
          <a:xfrm flipV="1">
            <a:off x="3719513" y="4076700"/>
            <a:ext cx="230505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81" name="Text Box 27"/>
          <p:cNvSpPr txBox="1">
            <a:spLocks noChangeArrowheads="1"/>
          </p:cNvSpPr>
          <p:nvPr/>
        </p:nvSpPr>
        <p:spPr bwMode="auto">
          <a:xfrm>
            <a:off x="3143251" y="32131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6582" name="Text Box 28"/>
          <p:cNvSpPr txBox="1">
            <a:spLocks noChangeArrowheads="1"/>
          </p:cNvSpPr>
          <p:nvPr/>
        </p:nvSpPr>
        <p:spPr bwMode="auto">
          <a:xfrm>
            <a:off x="3143250" y="3789363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 i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6583" name="Text Box 29"/>
          <p:cNvSpPr txBox="1">
            <a:spLocks noChangeArrowheads="1"/>
          </p:cNvSpPr>
          <p:nvPr/>
        </p:nvSpPr>
        <p:spPr bwMode="auto">
          <a:xfrm>
            <a:off x="3143251" y="4437063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 i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6584" name="Text Box 30"/>
          <p:cNvSpPr txBox="1">
            <a:spLocks noChangeArrowheads="1"/>
          </p:cNvSpPr>
          <p:nvPr/>
        </p:nvSpPr>
        <p:spPr bwMode="auto">
          <a:xfrm>
            <a:off x="8904289" y="3068638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 i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6585" name="Text Box 31"/>
          <p:cNvSpPr txBox="1">
            <a:spLocks noChangeArrowheads="1"/>
          </p:cNvSpPr>
          <p:nvPr/>
        </p:nvSpPr>
        <p:spPr bwMode="auto">
          <a:xfrm>
            <a:off x="8904289" y="3716338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 i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6586" name="Line 34"/>
          <p:cNvSpPr>
            <a:spLocks noChangeShapeType="1"/>
          </p:cNvSpPr>
          <p:nvPr/>
        </p:nvSpPr>
        <p:spPr bwMode="auto">
          <a:xfrm flipV="1">
            <a:off x="3719514" y="2781300"/>
            <a:ext cx="4968875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87" name="Line 35"/>
          <p:cNvSpPr>
            <a:spLocks noChangeShapeType="1"/>
          </p:cNvSpPr>
          <p:nvPr/>
        </p:nvSpPr>
        <p:spPr bwMode="auto">
          <a:xfrm flipV="1">
            <a:off x="3719514" y="3284538"/>
            <a:ext cx="3024187" cy="7921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88" name="Text Box 36"/>
          <p:cNvSpPr txBox="1">
            <a:spLocks noChangeArrowheads="1"/>
          </p:cNvSpPr>
          <p:nvPr/>
        </p:nvSpPr>
        <p:spPr bwMode="auto">
          <a:xfrm>
            <a:off x="4516294" y="5445126"/>
            <a:ext cx="410080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Gambar  3.7</a:t>
            </a:r>
          </a:p>
          <a:p>
            <a:pPr algn="ctr" eaLnBrk="1" hangingPunct="1"/>
            <a:r>
              <a:rPr lang="en-US" altLang="en-US" sz="3200">
                <a:solidFill>
                  <a:srgbClr val="0000FF"/>
                </a:solidFill>
              </a:rPr>
              <a:t>Fungsi pada (onto)</a:t>
            </a:r>
          </a:p>
        </p:txBody>
      </p:sp>
    </p:spTree>
    <p:extLst>
      <p:ext uri="{BB962C8B-B14F-4D97-AF65-F5344CB8AC3E}">
        <p14:creationId xmlns:p14="http://schemas.microsoft.com/office/powerpoint/2010/main" val="171606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F10C5EB766D94885846BFCA63D9576" ma:contentTypeVersion="2" ma:contentTypeDescription="Create a new document." ma:contentTypeScope="" ma:versionID="d66051a588c7cbe86d186e93d92b0f11">
  <xsd:schema xmlns:xsd="http://www.w3.org/2001/XMLSchema" xmlns:xs="http://www.w3.org/2001/XMLSchema" xmlns:p="http://schemas.microsoft.com/office/2006/metadata/properties" xmlns:ns2="44b42f39-4ce3-48da-a7ed-4d3f762f4c91" targetNamespace="http://schemas.microsoft.com/office/2006/metadata/properties" ma:root="true" ma:fieldsID="8b280834b70642240926481860e096ad" ns2:_="">
    <xsd:import namespace="44b42f39-4ce3-48da-a7ed-4d3f762f4c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42f39-4ce3-48da-a7ed-4d3f762f4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DFA825-BD50-4AB4-94EB-85DBFD28414A}"/>
</file>

<file path=customXml/itemProps2.xml><?xml version="1.0" encoding="utf-8"?>
<ds:datastoreItem xmlns:ds="http://schemas.openxmlformats.org/officeDocument/2006/customXml" ds:itemID="{00CD900E-9B90-46FE-AFD6-80AEE11A3B19}"/>
</file>

<file path=customXml/itemProps3.xml><?xml version="1.0" encoding="utf-8"?>
<ds:datastoreItem xmlns:ds="http://schemas.openxmlformats.org/officeDocument/2006/customXml" ds:itemID="{6216834F-22C0-428C-B5C9-D68E2F7AC5D6}"/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3090</Words>
  <Application>Microsoft Office PowerPoint</Application>
  <PresentationFormat>Layar Lebar</PresentationFormat>
  <Paragraphs>638</Paragraphs>
  <Slides>63</Slides>
  <Notes>5</Notes>
  <HiddenSlides>0</HiddenSlides>
  <MMClips>0</MMClips>
  <ScaleCrop>false</ScaleCrop>
  <HeadingPairs>
    <vt:vector size="8" baseType="variant">
      <vt:variant>
        <vt:lpstr>Font Dipakai</vt:lpstr>
      </vt:variant>
      <vt:variant>
        <vt:i4>9</vt:i4>
      </vt:variant>
      <vt:variant>
        <vt:lpstr>Tema</vt:lpstr>
      </vt:variant>
      <vt:variant>
        <vt:i4>1</vt:i4>
      </vt:variant>
      <vt:variant>
        <vt:lpstr>Server OLE Tertanam</vt:lpstr>
      </vt:variant>
      <vt:variant>
        <vt:i4>2</vt:i4>
      </vt:variant>
      <vt:variant>
        <vt:lpstr>Judul Slide</vt:lpstr>
      </vt:variant>
      <vt:variant>
        <vt:i4>63</vt:i4>
      </vt:variant>
    </vt:vector>
  </HeadingPairs>
  <TitlesOfParts>
    <vt:vector size="75" baseType="lpstr">
      <vt:lpstr>Albertus</vt:lpstr>
      <vt:lpstr>Arial</vt:lpstr>
      <vt:lpstr>Calibri</vt:lpstr>
      <vt:lpstr>Calibri Light</vt:lpstr>
      <vt:lpstr>Georgia</vt:lpstr>
      <vt:lpstr>Symbol</vt:lpstr>
      <vt:lpstr>Tahoma</vt:lpstr>
      <vt:lpstr>Times New Roman</vt:lpstr>
      <vt:lpstr>Wingdings</vt:lpstr>
      <vt:lpstr>Office Theme</vt:lpstr>
      <vt:lpstr>Equation</vt:lpstr>
      <vt:lpstr>Microsoft Equation 3.0</vt:lpstr>
      <vt:lpstr>Fungsi Khusus dan Logika Informatika</vt:lpstr>
      <vt:lpstr>12. Fungsi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15. Beberapa Fungsi Khusus</vt:lpstr>
      <vt:lpstr>a. Fungsi Floor dan Ceiling</vt:lpstr>
      <vt:lpstr>Definisi fungsi floor dan ceiling adalah :</vt:lpstr>
      <vt:lpstr>Definisi fungsi floor dan ceiling adalah :</vt:lpstr>
      <vt:lpstr>b. Fungsi Modulo</vt:lpstr>
      <vt:lpstr>Presentasi PowerPoint</vt:lpstr>
      <vt:lpstr>c. Fungsi Faktorial</vt:lpstr>
      <vt:lpstr>d. Fungsi Eksponensial dan Logaritmik.</vt:lpstr>
      <vt:lpstr>Presentasi PowerPoint</vt:lpstr>
      <vt:lpstr>16. Fungsi Rekursif (relasi rekursif)</vt:lpstr>
      <vt:lpstr>Presentasi PowerPoint</vt:lpstr>
      <vt:lpstr>Presentasi PowerPoint</vt:lpstr>
      <vt:lpstr>PENGERTIAN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Latihan 6 (penarikan kesimpulan)</vt:lpstr>
      <vt:lpstr>Latihan 6 (lanjutan)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Tri Sutrisno</cp:lastModifiedBy>
  <cp:revision>3</cp:revision>
  <dcterms:created xsi:type="dcterms:W3CDTF">2020-06-08T01:30:48Z</dcterms:created>
  <dcterms:modified xsi:type="dcterms:W3CDTF">2020-09-22T16:29:30Z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0x010100C5F10C5EB766D94885846BFCA63D9576</vt:lpwstr>
  </property>
</Properties>
</file>