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Introduction to Information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Pertemuan 1</a:t>
            </a:r>
          </a:p>
          <a:p>
            <a:r>
              <a:rPr lang="id-ID" dirty="0">
                <a:solidFill>
                  <a:schemeClr val="bg1"/>
                </a:solidFill>
              </a:rPr>
              <a:t>Dr. Dedi Trisnawarman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DAD1-EB52-4EFC-BAA1-4B46335B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 and Big Data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DB5B-8717-4974-AE0C-ECB37B17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database: An organized collection of</a:t>
            </a:r>
            <a:r>
              <a:rPr lang="id-ID" dirty="0"/>
              <a:t> </a:t>
            </a:r>
            <a:r>
              <a:rPr lang="en-US" dirty="0"/>
              <a:t>facts and information, typically consisting</a:t>
            </a:r>
            <a:r>
              <a:rPr lang="id-ID" dirty="0"/>
              <a:t> </a:t>
            </a:r>
            <a:r>
              <a:rPr lang="en-US" dirty="0"/>
              <a:t>of two or more related data files.</a:t>
            </a:r>
            <a:endParaRPr lang="id-ID" dirty="0"/>
          </a:p>
          <a:p>
            <a:r>
              <a:rPr lang="en-US" dirty="0"/>
              <a:t>data warehouse: A database that</a:t>
            </a:r>
            <a:r>
              <a:rPr lang="id-ID" dirty="0"/>
              <a:t> </a:t>
            </a:r>
            <a:r>
              <a:rPr lang="en-US" dirty="0"/>
              <a:t>stores large amounts of historical data</a:t>
            </a:r>
            <a:r>
              <a:rPr lang="id-ID" dirty="0"/>
              <a:t> </a:t>
            </a:r>
            <a:r>
              <a:rPr lang="en-US" dirty="0"/>
              <a:t>in a form that readily supports analysis</a:t>
            </a:r>
            <a:r>
              <a:rPr lang="id-ID" dirty="0"/>
              <a:t> </a:t>
            </a:r>
            <a:r>
              <a:rPr lang="en-US" dirty="0"/>
              <a:t>and management decision making.</a:t>
            </a:r>
            <a:endParaRPr lang="id-ID" dirty="0"/>
          </a:p>
          <a:p>
            <a:r>
              <a:rPr lang="en-US" dirty="0"/>
              <a:t>extract-transform-load (ETL):</a:t>
            </a:r>
            <a:r>
              <a:rPr lang="id-ID" dirty="0"/>
              <a:t> </a:t>
            </a:r>
            <a:r>
              <a:rPr lang="en-US" dirty="0"/>
              <a:t>The process by which raw data is</a:t>
            </a:r>
            <a:r>
              <a:rPr lang="id-ID" dirty="0"/>
              <a:t> </a:t>
            </a:r>
            <a:r>
              <a:rPr lang="en-US" dirty="0"/>
              <a:t>extracted from various sources, transformed</a:t>
            </a:r>
            <a:r>
              <a:rPr lang="id-ID" dirty="0"/>
              <a:t> </a:t>
            </a:r>
            <a:r>
              <a:rPr lang="en-US" dirty="0"/>
              <a:t>into a format to support the</a:t>
            </a:r>
            <a:r>
              <a:rPr lang="id-ID" dirty="0"/>
              <a:t> </a:t>
            </a:r>
            <a:r>
              <a:rPr lang="en-US" dirty="0"/>
              <a:t>analysis to be performed, and loaded</a:t>
            </a:r>
            <a:r>
              <a:rPr lang="id-ID" dirty="0"/>
              <a:t> </a:t>
            </a:r>
            <a:r>
              <a:rPr lang="en-US" dirty="0"/>
              <a:t>into the data warehouse.</a:t>
            </a:r>
            <a:endParaRPr lang="id-ID" dirty="0"/>
          </a:p>
          <a:p>
            <a:r>
              <a:rPr lang="en-US" dirty="0"/>
              <a:t>big data: A term used to describe</a:t>
            </a:r>
            <a:r>
              <a:rPr lang="id-ID" dirty="0"/>
              <a:t> </a:t>
            </a:r>
            <a:r>
              <a:rPr lang="en-US" dirty="0"/>
              <a:t>data collections that are so enormous</a:t>
            </a:r>
            <a:r>
              <a:rPr lang="id-ID" dirty="0"/>
              <a:t> </a:t>
            </a:r>
            <a:r>
              <a:rPr lang="en-US" dirty="0"/>
              <a:t>(think petabytes or larger) and complex</a:t>
            </a:r>
            <a:r>
              <a:rPr lang="id-ID" dirty="0"/>
              <a:t> </a:t>
            </a:r>
            <a:r>
              <a:rPr lang="en-US" dirty="0"/>
              <a:t>(from sensor data to social media data)</a:t>
            </a:r>
            <a:r>
              <a:rPr lang="id-ID" dirty="0"/>
              <a:t> </a:t>
            </a:r>
            <a:r>
              <a:rPr lang="en-US" dirty="0"/>
              <a:t>that traditional data management software,</a:t>
            </a:r>
            <a:r>
              <a:rPr lang="id-ID" dirty="0"/>
              <a:t> </a:t>
            </a:r>
            <a:r>
              <a:rPr lang="en-US" dirty="0"/>
              <a:t>hardware, and analysis processes</a:t>
            </a:r>
            <a:r>
              <a:rPr lang="id-ID" dirty="0"/>
              <a:t> </a:t>
            </a:r>
            <a:r>
              <a:rPr lang="en-US" dirty="0"/>
              <a:t>are incapable of dealing</a:t>
            </a:r>
            <a:r>
              <a:rPr lang="id-ID" dirty="0"/>
              <a:t> </a:t>
            </a:r>
            <a:r>
              <a:rPr lang="en-US" dirty="0"/>
              <a:t>with them.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669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A28D-8522-4007-8A67-18E76ABE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size of the digital universe</a:t>
            </a:r>
            <a:r>
              <a:rPr lang="id-ID" dirty="0"/>
              <a:t> </a:t>
            </a:r>
            <a:r>
              <a:rPr lang="en-US" dirty="0"/>
              <a:t>(zettabytes) doubles every two</a:t>
            </a:r>
            <a:r>
              <a:rPr lang="id-ID" dirty="0"/>
              <a:t> </a:t>
            </a:r>
            <a:r>
              <a:rPr lang="en-US" dirty="0"/>
              <a:t>years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1BB90A-E086-4B94-AED4-DF499BF49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150" y="2077244"/>
            <a:ext cx="5981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3429-B5E2-4C33-B00B-15E029C7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 for data</a:t>
            </a:r>
            <a:endParaRPr lang="id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62D29C-415B-4CF3-ACE9-29A9CBDF4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522" y="1477108"/>
            <a:ext cx="10367278" cy="36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F3A1-F70D-4E4D-987E-59B8BA71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5003-D6B4-42DC-B1FF-23413CCF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or system of connected</a:t>
            </a:r>
            <a:r>
              <a:rPr lang="id-ID" dirty="0"/>
              <a:t> </a:t>
            </a:r>
            <a:r>
              <a:rPr lang="en-US" dirty="0"/>
              <a:t>computers and equipment—in a</a:t>
            </a:r>
            <a:r>
              <a:rPr lang="id-ID" dirty="0"/>
              <a:t> </a:t>
            </a:r>
            <a:r>
              <a:rPr lang="en-US" dirty="0"/>
              <a:t>room, building, campus, city, across the</a:t>
            </a:r>
            <a:r>
              <a:rPr lang="id-ID" dirty="0"/>
              <a:t> </a:t>
            </a:r>
            <a:r>
              <a:rPr lang="en-US" dirty="0"/>
              <a:t>country, or around the world—that</a:t>
            </a:r>
            <a:r>
              <a:rPr lang="id-ID" dirty="0"/>
              <a:t> </a:t>
            </a:r>
            <a:r>
              <a:rPr lang="en-US" dirty="0"/>
              <a:t>enables electronic communication.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396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CBE8-A1C9-446F-AD7A-0613E7F3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D9AC-2955-4A3F-904C-8702D268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world’s largest computer</a:t>
            </a:r>
            <a:r>
              <a:rPr lang="id-ID" dirty="0"/>
              <a:t> </a:t>
            </a:r>
            <a:r>
              <a:rPr lang="en-US" dirty="0"/>
              <a:t>network, consisting of thousands</a:t>
            </a:r>
            <a:r>
              <a:rPr lang="id-ID" dirty="0"/>
              <a:t> </a:t>
            </a:r>
            <a:r>
              <a:rPr lang="en-US" dirty="0"/>
              <a:t>of interconnected networks, all freely</a:t>
            </a:r>
            <a:r>
              <a:rPr lang="id-ID" dirty="0"/>
              <a:t> </a:t>
            </a:r>
            <a:r>
              <a:rPr lang="en-US" dirty="0"/>
              <a:t>exchanging information.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704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461E-7BD5-41DD-9962-5F43D9F6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 Computing: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4D83-D83A-4504-99F1-A5A0FF0D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means</a:t>
            </a:r>
            <a:r>
              <a:rPr lang="id-ID" dirty="0"/>
              <a:t> </a:t>
            </a:r>
            <a:r>
              <a:rPr lang="en-US" dirty="0"/>
              <a:t>of providing computing services</a:t>
            </a:r>
            <a:r>
              <a:rPr lang="id-ID" dirty="0"/>
              <a:t> </a:t>
            </a:r>
            <a:r>
              <a:rPr lang="en-US" dirty="0"/>
              <a:t>wherein a service provider organization</a:t>
            </a:r>
            <a:r>
              <a:rPr lang="id-ID" dirty="0"/>
              <a:t> </a:t>
            </a:r>
            <a:r>
              <a:rPr lang="en-US" dirty="0"/>
              <a:t>owns and manages the hardware,</a:t>
            </a:r>
            <a:r>
              <a:rPr lang="id-ID" dirty="0"/>
              <a:t> </a:t>
            </a:r>
            <a:r>
              <a:rPr lang="en-US" dirty="0"/>
              <a:t>software, networking, and storage</a:t>
            </a:r>
            <a:r>
              <a:rPr lang="id-ID" dirty="0"/>
              <a:t> </a:t>
            </a:r>
            <a:r>
              <a:rPr lang="en-US" dirty="0"/>
              <a:t>devices, with cloud user organizations</a:t>
            </a:r>
            <a:r>
              <a:rPr lang="id-ID" dirty="0"/>
              <a:t> </a:t>
            </a:r>
            <a:r>
              <a:rPr lang="en-US" dirty="0"/>
              <a:t>(called tenants) accessing slices of</a:t>
            </a:r>
            <a:r>
              <a:rPr lang="id-ID" dirty="0"/>
              <a:t> </a:t>
            </a:r>
            <a:r>
              <a:rPr lang="en-US" dirty="0"/>
              <a:t>shared resources via the Internet.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589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6EBA-34DD-4D84-809D-E335C3B6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 (WWW):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1A63-E789-45C9-B793-3A84E8F9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</a:t>
            </a:r>
            <a:r>
              <a:rPr lang="id-ID" dirty="0"/>
              <a:t> </a:t>
            </a:r>
            <a:r>
              <a:rPr lang="en-US" dirty="0"/>
              <a:t>of links on the Internet to files</a:t>
            </a:r>
            <a:r>
              <a:rPr lang="id-ID" dirty="0"/>
              <a:t> </a:t>
            </a:r>
            <a:r>
              <a:rPr lang="en-US" dirty="0"/>
              <a:t>containing text, graphics, video, and</a:t>
            </a:r>
            <a:r>
              <a:rPr lang="id-ID" dirty="0"/>
              <a:t> </a:t>
            </a:r>
            <a:r>
              <a:rPr lang="en-US" dirty="0"/>
              <a:t>sound.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791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4B15-BA2E-4FC9-B145-2B2DCFA4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Intranet</a:t>
            </a:r>
            <a:r>
              <a:rPr lang="id-ID" dirty="0"/>
              <a:t> &amp; </a:t>
            </a:r>
            <a:r>
              <a:rPr lang="en-US" dirty="0"/>
              <a:t>extranet 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B2B4-A1AC-4D04-9D18-20661129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Intranet</a:t>
            </a:r>
            <a:r>
              <a:rPr lang="id-ID" dirty="0"/>
              <a:t>: </a:t>
            </a:r>
            <a:r>
              <a:rPr lang="en-US" dirty="0"/>
              <a:t>A network that enables</a:t>
            </a:r>
            <a:r>
              <a:rPr lang="id-ID" dirty="0"/>
              <a:t> </a:t>
            </a:r>
            <a:r>
              <a:rPr lang="en-US" dirty="0"/>
              <a:t>communication, collaboration, search</a:t>
            </a:r>
            <a:r>
              <a:rPr lang="id-ID" dirty="0"/>
              <a:t> </a:t>
            </a:r>
            <a:r>
              <a:rPr lang="en-US" dirty="0"/>
              <a:t>functions, and information sharing</a:t>
            </a:r>
            <a:r>
              <a:rPr lang="id-ID" dirty="0"/>
              <a:t> </a:t>
            </a:r>
            <a:r>
              <a:rPr lang="en-US" dirty="0"/>
              <a:t>between the members of an organization’s</a:t>
            </a:r>
            <a:r>
              <a:rPr lang="id-ID" dirty="0"/>
              <a:t> </a:t>
            </a:r>
            <a:r>
              <a:rPr lang="en-US" dirty="0"/>
              <a:t>team using a Web browser.</a:t>
            </a:r>
            <a:endParaRPr lang="id-ID" dirty="0"/>
          </a:p>
          <a:p>
            <a:r>
              <a:rPr lang="en-US" dirty="0"/>
              <a:t>extranet: A network based on Web</a:t>
            </a:r>
            <a:r>
              <a:rPr lang="id-ID" dirty="0"/>
              <a:t> </a:t>
            </a:r>
            <a:r>
              <a:rPr lang="en-US" dirty="0"/>
              <a:t>technologies that allows selected outsiders,</a:t>
            </a:r>
            <a:r>
              <a:rPr lang="id-ID" dirty="0"/>
              <a:t> </a:t>
            </a:r>
            <a:r>
              <a:rPr lang="en-US" dirty="0"/>
              <a:t>such as business partners and</a:t>
            </a:r>
            <a:r>
              <a:rPr lang="id-ID" dirty="0"/>
              <a:t> </a:t>
            </a:r>
            <a:r>
              <a:rPr lang="en-US" dirty="0"/>
              <a:t>customers, to access authorized</a:t>
            </a:r>
            <a:r>
              <a:rPr lang="id-ID" dirty="0"/>
              <a:t> </a:t>
            </a:r>
            <a:r>
              <a:rPr lang="en-US" dirty="0"/>
              <a:t>resources of a company’s intranet.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457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03CE-96C7-4D3A-8413-FBD1A1E3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(IoT)</a:t>
            </a:r>
            <a:r>
              <a:rPr lang="id-ID" dirty="0"/>
              <a:t> &amp; </a:t>
            </a:r>
            <a:r>
              <a:rPr lang="en-US" dirty="0"/>
              <a:t>Everything 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B354-6D4C-4148-B386-B7EC60FC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</a:t>
            </a:r>
            <a:r>
              <a:rPr lang="id-ID" dirty="0"/>
              <a:t> </a:t>
            </a:r>
            <a:r>
              <a:rPr lang="en-US" dirty="0"/>
              <a:t>of physical objects or “things”</a:t>
            </a:r>
            <a:r>
              <a:rPr lang="id-ID" dirty="0"/>
              <a:t> </a:t>
            </a:r>
            <a:r>
              <a:rPr lang="en-US" dirty="0"/>
              <a:t>embedded with sensors, processors,</a:t>
            </a:r>
            <a:r>
              <a:rPr lang="id-ID" dirty="0"/>
              <a:t> </a:t>
            </a:r>
            <a:r>
              <a:rPr lang="en-US" dirty="0"/>
              <a:t>software, and network connectivity</a:t>
            </a:r>
            <a:r>
              <a:rPr lang="id-ID" dirty="0"/>
              <a:t> </a:t>
            </a:r>
            <a:r>
              <a:rPr lang="en-US" dirty="0"/>
              <a:t>capability to enable them to exchange</a:t>
            </a:r>
            <a:r>
              <a:rPr lang="id-ID" dirty="0"/>
              <a:t> </a:t>
            </a:r>
            <a:r>
              <a:rPr lang="en-US" dirty="0"/>
              <a:t>data with the manufacturer of the</a:t>
            </a:r>
            <a:r>
              <a:rPr lang="id-ID" dirty="0"/>
              <a:t> </a:t>
            </a:r>
            <a:r>
              <a:rPr lang="en-US" dirty="0"/>
              <a:t>device, device operators, and other</a:t>
            </a:r>
            <a:r>
              <a:rPr lang="id-ID" dirty="0"/>
              <a:t> </a:t>
            </a:r>
            <a:r>
              <a:rPr lang="en-US" dirty="0"/>
              <a:t>connected devices.</a:t>
            </a:r>
            <a:endParaRPr lang="id-ID" dirty="0"/>
          </a:p>
          <a:p>
            <a:r>
              <a:rPr lang="en-US" dirty="0"/>
              <a:t>Internet of Everything: A network</a:t>
            </a:r>
            <a:r>
              <a:rPr lang="id-ID" dirty="0"/>
              <a:t> </a:t>
            </a:r>
            <a:r>
              <a:rPr lang="en-US" dirty="0"/>
              <a:t>that encompasses not only </a:t>
            </a:r>
            <a:r>
              <a:rPr lang="en-US" dirty="0" err="1"/>
              <a:t>machineto</a:t>
            </a:r>
            <a:r>
              <a:rPr lang="en-US" dirty="0"/>
              <a:t>-</a:t>
            </a:r>
            <a:r>
              <a:rPr lang="id-ID" dirty="0"/>
              <a:t> </a:t>
            </a:r>
            <a:r>
              <a:rPr lang="en-US" dirty="0"/>
              <a:t>machine but also people-to-people</a:t>
            </a:r>
            <a:r>
              <a:rPr lang="id-ID" dirty="0"/>
              <a:t> </a:t>
            </a:r>
            <a:r>
              <a:rPr lang="en-US" dirty="0"/>
              <a:t>and people-to-machine connections.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0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1BF9-262C-4643-9016-C0428F28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Business Information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8B12-D56D-49C7-B057-38DE7BD2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Accounting and finance.</a:t>
            </a:r>
          </a:p>
          <a:p>
            <a:r>
              <a:rPr lang="id-ID" dirty="0"/>
              <a:t>Customer service.</a:t>
            </a:r>
          </a:p>
          <a:p>
            <a:r>
              <a:rPr lang="id-ID" dirty="0"/>
              <a:t>Human resources.</a:t>
            </a:r>
          </a:p>
          <a:p>
            <a:r>
              <a:rPr lang="id-ID" dirty="0"/>
              <a:t>Manufacturing.</a:t>
            </a:r>
          </a:p>
          <a:p>
            <a:r>
              <a:rPr lang="id-ID" dirty="0"/>
              <a:t>Research and development.</a:t>
            </a:r>
          </a:p>
          <a:p>
            <a:r>
              <a:rPr lang="id-ID" dirty="0"/>
              <a:t>Sales and marketing.</a:t>
            </a:r>
          </a:p>
        </p:txBody>
      </p:sp>
    </p:spTree>
    <p:extLst>
      <p:ext uri="{BB962C8B-B14F-4D97-AF65-F5344CB8AC3E}">
        <p14:creationId xmlns:p14="http://schemas.microsoft.com/office/powerpoint/2010/main" val="138099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Data, Information, and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Raw facts such as an employee</a:t>
            </a:r>
            <a:r>
              <a:rPr lang="id-ID" dirty="0"/>
              <a:t> </a:t>
            </a:r>
            <a:r>
              <a:rPr lang="en-US" dirty="0"/>
              <a:t>number or total hours worked in a</a:t>
            </a:r>
            <a:r>
              <a:rPr lang="id-ID" dirty="0"/>
              <a:t> </a:t>
            </a:r>
            <a:r>
              <a:rPr lang="en-US" dirty="0"/>
              <a:t>week.</a:t>
            </a:r>
          </a:p>
          <a:p>
            <a:r>
              <a:rPr lang="en-US" dirty="0"/>
              <a:t>information: A collection of data</a:t>
            </a:r>
            <a:r>
              <a:rPr lang="id-ID" dirty="0"/>
              <a:t> </a:t>
            </a:r>
            <a:r>
              <a:rPr lang="en-US" dirty="0"/>
              <a:t>organized and processed so that it has</a:t>
            </a:r>
            <a:r>
              <a:rPr lang="id-ID" dirty="0"/>
              <a:t> </a:t>
            </a:r>
            <a:r>
              <a:rPr lang="en-US" dirty="0"/>
              <a:t>additional value beyond the value of the</a:t>
            </a:r>
            <a:r>
              <a:rPr lang="id-ID" dirty="0"/>
              <a:t> </a:t>
            </a:r>
            <a:r>
              <a:rPr lang="en-US" dirty="0"/>
              <a:t>individual facts.</a:t>
            </a:r>
            <a:endParaRPr lang="id-ID" dirty="0"/>
          </a:p>
          <a:p>
            <a:r>
              <a:rPr lang="en-US" dirty="0"/>
              <a:t>process: A set of logically related</a:t>
            </a:r>
            <a:r>
              <a:rPr lang="id-ID" dirty="0"/>
              <a:t> </a:t>
            </a:r>
            <a:r>
              <a:rPr lang="en-US" dirty="0"/>
              <a:t>tasks performed to achieve a defined</a:t>
            </a:r>
            <a:r>
              <a:rPr lang="id-ID" dirty="0"/>
              <a:t> </a:t>
            </a:r>
            <a:r>
              <a:rPr lang="en-US" dirty="0"/>
              <a:t>outcome.</a:t>
            </a:r>
          </a:p>
          <a:p>
            <a:r>
              <a:rPr lang="en-US" dirty="0"/>
              <a:t>knowledge: The awareness and</a:t>
            </a:r>
            <a:r>
              <a:rPr lang="id-ID" dirty="0"/>
              <a:t> </a:t>
            </a:r>
            <a:r>
              <a:rPr lang="en-US" dirty="0"/>
              <a:t>understanding of a set of information</a:t>
            </a:r>
            <a:r>
              <a:rPr lang="id-ID" dirty="0"/>
              <a:t> </a:t>
            </a:r>
            <a:r>
              <a:rPr lang="en-US" dirty="0"/>
              <a:t>and the ways that information can be</a:t>
            </a:r>
            <a:r>
              <a:rPr lang="id-ID" dirty="0"/>
              <a:t> </a:t>
            </a:r>
            <a:r>
              <a:rPr lang="en-US" dirty="0"/>
              <a:t>made useful to support a</a:t>
            </a:r>
            <a:r>
              <a:rPr lang="id-ID" dirty="0"/>
              <a:t> </a:t>
            </a:r>
            <a:r>
              <a:rPr lang="en-US" dirty="0"/>
              <a:t>specific task</a:t>
            </a:r>
            <a:r>
              <a:rPr lang="id-ID" dirty="0"/>
              <a:t> </a:t>
            </a:r>
            <a:r>
              <a:rPr lang="en-US" dirty="0"/>
              <a:t>or reach a decision.</a:t>
            </a:r>
          </a:p>
        </p:txBody>
      </p:sp>
    </p:spTree>
    <p:extLst>
      <p:ext uri="{BB962C8B-B14F-4D97-AF65-F5344CB8AC3E}">
        <p14:creationId xmlns:p14="http://schemas.microsoft.com/office/powerpoint/2010/main" val="18232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B4845-1B24-4724-8D81-A058AC7A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e-commerce: </a:t>
            </a:r>
            <a:endParaRPr lang="id-ID" sz="4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6510-D34E-445B-94C0-DD4CE75C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Involves the exchange</a:t>
            </a:r>
            <a:r>
              <a:rPr lang="id-ID" sz="2000"/>
              <a:t> </a:t>
            </a:r>
            <a:r>
              <a:rPr lang="en-US" sz="2000"/>
              <a:t>of money for goods and services over</a:t>
            </a:r>
            <a:r>
              <a:rPr lang="id-ID" sz="2000"/>
              <a:t> </a:t>
            </a:r>
            <a:r>
              <a:rPr lang="en-US" sz="2000"/>
              <a:t>electronic networks and encompasses</a:t>
            </a:r>
            <a:r>
              <a:rPr lang="id-ID" sz="2000"/>
              <a:t> </a:t>
            </a:r>
            <a:r>
              <a:rPr lang="en-US" sz="2000"/>
              <a:t>many of an organization’s outwardfacing</a:t>
            </a:r>
            <a:r>
              <a:rPr lang="id-ID" sz="2000"/>
              <a:t> </a:t>
            </a:r>
            <a:r>
              <a:rPr lang="en-US" sz="2000"/>
              <a:t>processes—such as sales, marketing,</a:t>
            </a:r>
            <a:r>
              <a:rPr lang="id-ID" sz="2000"/>
              <a:t> </a:t>
            </a:r>
            <a:r>
              <a:rPr lang="en-US" sz="2000"/>
              <a:t>order taking, delivery, procurement</a:t>
            </a:r>
            <a:r>
              <a:rPr lang="id-ID" sz="2000"/>
              <a:t> </a:t>
            </a:r>
            <a:r>
              <a:rPr lang="en-US" sz="2000"/>
              <a:t>of goods and services, and</a:t>
            </a:r>
            <a:r>
              <a:rPr lang="id-ID" sz="2000"/>
              <a:t> </a:t>
            </a:r>
            <a:r>
              <a:rPr lang="en-US" sz="2000"/>
              <a:t>customer service—that touch customers,</a:t>
            </a:r>
            <a:r>
              <a:rPr lang="id-ID" sz="2000"/>
              <a:t> </a:t>
            </a:r>
            <a:r>
              <a:rPr lang="en-US" sz="2000"/>
              <a:t>suppliers, and other business</a:t>
            </a:r>
            <a:r>
              <a:rPr lang="id-ID" sz="2000"/>
              <a:t> </a:t>
            </a:r>
            <a:r>
              <a:rPr lang="en-US" sz="2000"/>
              <a:t>partners.</a:t>
            </a:r>
            <a:endParaRPr lang="id-ID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99AB9-6F22-4CF3-8DFB-19AF866F6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7" r="-3" b="108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1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1909-1600-4C5F-BE02-1EEA43FE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m-commerce &amp; e-business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F185-8E06-4E81-A265-B2D1647B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commerce</a:t>
            </a:r>
            <a:r>
              <a:rPr lang="id-ID" dirty="0"/>
              <a:t> </a:t>
            </a:r>
            <a:r>
              <a:rPr lang="en-US" dirty="0"/>
              <a:t>(m-commerce): The buying and</a:t>
            </a:r>
            <a:r>
              <a:rPr lang="id-ID" dirty="0"/>
              <a:t> </a:t>
            </a:r>
            <a:r>
              <a:rPr lang="en-US" dirty="0"/>
              <a:t>selling of goods and/or services using a</a:t>
            </a:r>
            <a:r>
              <a:rPr lang="id-ID" dirty="0"/>
              <a:t> </a:t>
            </a:r>
            <a:r>
              <a:rPr lang="en-US" dirty="0"/>
              <a:t>mobile device, such as a tablet, smartphone,</a:t>
            </a:r>
            <a:r>
              <a:rPr lang="id-ID" dirty="0"/>
              <a:t> </a:t>
            </a:r>
            <a:r>
              <a:rPr lang="en-US" dirty="0"/>
              <a:t>or other portable device.</a:t>
            </a:r>
          </a:p>
          <a:p>
            <a:r>
              <a:rPr lang="en-US" dirty="0"/>
              <a:t>electronic business</a:t>
            </a:r>
            <a:r>
              <a:rPr lang="id-ID" dirty="0"/>
              <a:t> </a:t>
            </a:r>
            <a:r>
              <a:rPr lang="en-US" dirty="0"/>
              <a:t>(e-business): The use of information</a:t>
            </a:r>
            <a:r>
              <a:rPr lang="id-ID" dirty="0"/>
              <a:t> </a:t>
            </a:r>
            <a:r>
              <a:rPr lang="en-US" dirty="0"/>
              <a:t>systems and networks to perform</a:t>
            </a:r>
            <a:r>
              <a:rPr lang="id-ID" dirty="0"/>
              <a:t> </a:t>
            </a:r>
            <a:r>
              <a:rPr lang="en-US" dirty="0"/>
              <a:t>business-related tasks and functions</a:t>
            </a:r>
            <a:r>
              <a:rPr lang="id-ID" dirty="0"/>
              <a:t> </a:t>
            </a:r>
            <a:r>
              <a:rPr lang="en-US" dirty="0"/>
              <a:t>beyond those performed for</a:t>
            </a:r>
            <a:r>
              <a:rPr lang="id-ID" dirty="0"/>
              <a:t> </a:t>
            </a:r>
            <a:r>
              <a:rPr lang="en-US" dirty="0"/>
              <a:t>e-commerce.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943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DD13-36EA-4D4A-8DAA-149D0984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Transaction Processing System (TPS):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B9BF-CF05-4AFD-92A8-A08D5F0E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transaction: Any business-related</a:t>
            </a:r>
            <a:r>
              <a:rPr lang="id-ID" dirty="0"/>
              <a:t> </a:t>
            </a:r>
            <a:r>
              <a:rPr lang="en-US" dirty="0"/>
              <a:t>exchange such as a payment to an</a:t>
            </a:r>
            <a:r>
              <a:rPr lang="id-ID" dirty="0"/>
              <a:t> </a:t>
            </a:r>
            <a:r>
              <a:rPr lang="en-US" dirty="0"/>
              <a:t>employee, a sale to a customer, or a</a:t>
            </a:r>
            <a:r>
              <a:rPr lang="id-ID" dirty="0"/>
              <a:t> </a:t>
            </a:r>
            <a:r>
              <a:rPr lang="en-US" dirty="0"/>
              <a:t>payment to a supplier.</a:t>
            </a:r>
          </a:p>
          <a:p>
            <a:r>
              <a:rPr lang="en-US" dirty="0"/>
              <a:t>transaction processing system</a:t>
            </a:r>
            <a:r>
              <a:rPr lang="id-ID" dirty="0"/>
              <a:t> </a:t>
            </a:r>
            <a:r>
              <a:rPr lang="en-US" dirty="0"/>
              <a:t>(TPS): An organized collection of</a:t>
            </a:r>
            <a:r>
              <a:rPr lang="id-ID" dirty="0"/>
              <a:t> </a:t>
            </a:r>
            <a:r>
              <a:rPr lang="en-US" dirty="0"/>
              <a:t>people, procedures, software, databases,</a:t>
            </a:r>
            <a:r>
              <a:rPr lang="id-ID" dirty="0"/>
              <a:t> </a:t>
            </a:r>
            <a:r>
              <a:rPr lang="en-US" dirty="0"/>
              <a:t>and devices used to process</a:t>
            </a:r>
            <a:r>
              <a:rPr lang="id-ID" dirty="0"/>
              <a:t> </a:t>
            </a:r>
            <a:r>
              <a:rPr lang="en-US" dirty="0"/>
              <a:t>and record business transactions.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3583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F477-D1A6-4BF7-8122-F82A2371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Information</a:t>
            </a:r>
            <a:r>
              <a:rPr lang="id-ID" dirty="0"/>
              <a:t> </a:t>
            </a:r>
            <a:r>
              <a:rPr lang="en-US" dirty="0"/>
              <a:t>System: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26B1-97B7-4FE7-8C39-F6B8318A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organized collection of</a:t>
            </a:r>
            <a:r>
              <a:rPr lang="id-ID" dirty="0"/>
              <a:t> </a:t>
            </a:r>
            <a:r>
              <a:rPr lang="en-US" dirty="0"/>
              <a:t>people, procedures, software, databases,</a:t>
            </a:r>
            <a:r>
              <a:rPr lang="id-ID" dirty="0"/>
              <a:t> </a:t>
            </a:r>
            <a:r>
              <a:rPr lang="en-US" dirty="0"/>
              <a:t>and devices that provides routine</a:t>
            </a:r>
            <a:r>
              <a:rPr lang="id-ID" dirty="0"/>
              <a:t> </a:t>
            </a:r>
            <a:r>
              <a:rPr lang="en-US" dirty="0"/>
              <a:t>information to managers and</a:t>
            </a:r>
            <a:r>
              <a:rPr lang="id-ID" dirty="0"/>
              <a:t> </a:t>
            </a:r>
            <a:r>
              <a:rPr lang="en-US" dirty="0"/>
              <a:t>decision makers.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A7C60-C088-4AD1-BD32-9553FB87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88" y="2554885"/>
            <a:ext cx="7211011" cy="32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72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5022-6FEB-45BD-B7EC-2CDCD473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Resource Planning</a:t>
            </a:r>
            <a:r>
              <a:rPr lang="id-ID" dirty="0"/>
              <a:t> </a:t>
            </a:r>
            <a:r>
              <a:rPr lang="en-US" dirty="0"/>
              <a:t>(ERP) system: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F354-E2D0-4364-A78E-3E53902B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supports</a:t>
            </a:r>
            <a:r>
              <a:rPr lang="id-ID" dirty="0"/>
              <a:t> </a:t>
            </a:r>
            <a:r>
              <a:rPr lang="en-US" dirty="0"/>
              <a:t>an organization’s routine business</a:t>
            </a:r>
            <a:r>
              <a:rPr lang="id-ID" dirty="0"/>
              <a:t> </a:t>
            </a:r>
            <a:r>
              <a:rPr lang="en-US" dirty="0"/>
              <a:t>processes, maintains records</a:t>
            </a:r>
            <a:r>
              <a:rPr lang="id-ID" dirty="0"/>
              <a:t> </a:t>
            </a:r>
            <a:r>
              <a:rPr lang="en-US" dirty="0"/>
              <a:t>about those processes, and provides</a:t>
            </a:r>
            <a:r>
              <a:rPr lang="id-ID" dirty="0"/>
              <a:t> </a:t>
            </a:r>
            <a:r>
              <a:rPr lang="en-US" dirty="0"/>
              <a:t>extensive reporting and data analysis</a:t>
            </a:r>
            <a:r>
              <a:rPr lang="id-ID" dirty="0"/>
              <a:t> </a:t>
            </a:r>
            <a:r>
              <a:rPr lang="en-US" dirty="0"/>
              <a:t>capabilities.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0676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EE16F-BA41-4313-B80E-C7F346DC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Primary components of an ERP system</a:t>
            </a:r>
            <a:endParaRPr lang="id-ID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19DD-A12F-4A50-81C0-DF008D85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for a</a:t>
            </a:r>
            <a:r>
              <a:rPr lang="id-ID" sz="1800"/>
              <a:t> </a:t>
            </a:r>
            <a:r>
              <a:rPr lang="en-US" sz="1800"/>
              <a:t>manufacturing organization</a:t>
            </a:r>
            <a:r>
              <a:rPr lang="id-ID" sz="1800"/>
              <a:t>:</a:t>
            </a:r>
          </a:p>
          <a:p>
            <a:r>
              <a:rPr lang="id-ID" sz="1800"/>
              <a:t>Supply chain management</a:t>
            </a:r>
          </a:p>
          <a:p>
            <a:r>
              <a:rPr lang="id-ID" sz="1800"/>
              <a:t>Customer relationship management</a:t>
            </a:r>
          </a:p>
          <a:p>
            <a:r>
              <a:rPr lang="id-ID" sz="1800"/>
              <a:t>Product lifecycle management</a:t>
            </a:r>
          </a:p>
          <a:p>
            <a:r>
              <a:rPr lang="id-ID" sz="1800"/>
              <a:t>Maintenance, repair, and operations</a:t>
            </a:r>
          </a:p>
          <a:p>
            <a:r>
              <a:rPr lang="id-ID" sz="1800"/>
              <a:t>Accounting</a:t>
            </a:r>
          </a:p>
          <a:p>
            <a:r>
              <a:rPr lang="id-ID" sz="1800"/>
              <a:t>Human resource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2B8EC-3F7E-4A0C-874E-E2F1DB07F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2" r="3" b="2513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34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C366-0743-47E8-9E9C-825F239A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Enterprise Resource Planning</a:t>
            </a:r>
            <a:r>
              <a:rPr lang="id-ID" dirty="0"/>
              <a:t> </a:t>
            </a:r>
            <a:r>
              <a:rPr lang="en-US" dirty="0"/>
              <a:t>(ERP) software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A692-A373-48B5-A8E4-FF6234F2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SAP AG, a German software company,</a:t>
            </a:r>
            <a:r>
              <a:rPr lang="id-ID" dirty="0"/>
              <a:t> </a:t>
            </a:r>
            <a:r>
              <a:rPr lang="en-US" dirty="0"/>
              <a:t>is one of the leading suppliers</a:t>
            </a:r>
            <a:r>
              <a:rPr lang="id-ID" dirty="0"/>
              <a:t> </a:t>
            </a:r>
            <a:r>
              <a:rPr lang="en-US" dirty="0"/>
              <a:t>of ERP software. The company</a:t>
            </a:r>
            <a:r>
              <a:rPr lang="id-ID" dirty="0"/>
              <a:t> </a:t>
            </a:r>
            <a:r>
              <a:rPr lang="en-US" dirty="0"/>
              <a:t>employs more than 50,000 people in</a:t>
            </a:r>
            <a:r>
              <a:rPr lang="id-ID" dirty="0"/>
              <a:t> </a:t>
            </a:r>
            <a:r>
              <a:rPr lang="en-US" dirty="0"/>
              <a:t>more than 130 countries.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5514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46D-617E-44AD-8706-A58478FE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(BI):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755E-D902-48B7-AEED-14CE3BE4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id-ID" dirty="0"/>
              <a:t> </a:t>
            </a:r>
            <a:r>
              <a:rPr lang="en-US" dirty="0"/>
              <a:t>wide range of applications, practices,</a:t>
            </a:r>
            <a:r>
              <a:rPr lang="id-ID" dirty="0"/>
              <a:t> </a:t>
            </a:r>
            <a:r>
              <a:rPr lang="en-US" dirty="0"/>
              <a:t>and technologies for the extraction,</a:t>
            </a:r>
            <a:r>
              <a:rPr lang="id-ID" dirty="0"/>
              <a:t> </a:t>
            </a:r>
            <a:r>
              <a:rPr lang="en-US" dirty="0"/>
              <a:t>transformation, integration, visualization,</a:t>
            </a:r>
            <a:r>
              <a:rPr lang="id-ID" dirty="0"/>
              <a:t> </a:t>
            </a:r>
            <a:r>
              <a:rPr lang="en-US" dirty="0"/>
              <a:t>analysis, interpretation, and presentation</a:t>
            </a:r>
            <a:r>
              <a:rPr lang="id-ID" dirty="0"/>
              <a:t> </a:t>
            </a:r>
            <a:r>
              <a:rPr lang="en-US" dirty="0"/>
              <a:t>of data to support improved</a:t>
            </a:r>
            <a:r>
              <a:rPr lang="id-ID" dirty="0"/>
              <a:t> </a:t>
            </a:r>
            <a:r>
              <a:rPr lang="en-US" dirty="0"/>
              <a:t>decision making.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88777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36F5-B6B7-4F46-A0AC-E206860E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1527-6B48-4982-AD1F-BC49E149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extensive</a:t>
            </a:r>
            <a:r>
              <a:rPr lang="id-ID" dirty="0"/>
              <a:t> </a:t>
            </a:r>
            <a:r>
              <a:rPr lang="en-US" dirty="0"/>
              <a:t>use of data and quantitative analysis to</a:t>
            </a:r>
            <a:r>
              <a:rPr lang="id-ID" dirty="0"/>
              <a:t> </a:t>
            </a:r>
            <a:r>
              <a:rPr lang="en-US" dirty="0"/>
              <a:t>support fact-based decision making</a:t>
            </a:r>
            <a:r>
              <a:rPr lang="id-ID" dirty="0"/>
              <a:t> </a:t>
            </a:r>
            <a:r>
              <a:rPr lang="en-US" dirty="0"/>
              <a:t>within organizations.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228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A64A-2492-4119-920D-FAAE0DF5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441E-5984-4E61-BE65-5D5D71F0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who</a:t>
            </a:r>
            <a:r>
              <a:rPr lang="id-ID" dirty="0"/>
              <a:t> </a:t>
            </a:r>
            <a:r>
              <a:rPr lang="en-US" dirty="0"/>
              <a:t>understands the business and the</a:t>
            </a:r>
            <a:r>
              <a:rPr lang="id-ID" dirty="0"/>
              <a:t> </a:t>
            </a:r>
            <a:r>
              <a:rPr lang="en-US" dirty="0"/>
              <a:t>business analytics technology, while</a:t>
            </a:r>
            <a:r>
              <a:rPr lang="id-ID" dirty="0"/>
              <a:t> </a:t>
            </a:r>
            <a:r>
              <a:rPr lang="en-US" dirty="0"/>
              <a:t>also recognizing the limitations of their</a:t>
            </a:r>
            <a:r>
              <a:rPr lang="id-ID" dirty="0"/>
              <a:t> </a:t>
            </a:r>
            <a:r>
              <a:rPr lang="en-US" dirty="0"/>
              <a:t>data, tools, and techniques; a data scientist</a:t>
            </a:r>
            <a:r>
              <a:rPr lang="id-ID" dirty="0"/>
              <a:t> </a:t>
            </a:r>
            <a:r>
              <a:rPr lang="en-US" dirty="0"/>
              <a:t>puts all of this together to deliver</a:t>
            </a:r>
            <a:r>
              <a:rPr lang="id-ID" dirty="0"/>
              <a:t> </a:t>
            </a:r>
            <a:r>
              <a:rPr lang="en-US" dirty="0"/>
              <a:t>real improvements in decision making</a:t>
            </a:r>
            <a:r>
              <a:rPr lang="id-ID" dirty="0"/>
              <a:t> </a:t>
            </a:r>
            <a:r>
              <a:rPr lang="en-US" dirty="0"/>
              <a:t>with an organization.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850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40B9-3F5A-465F-A44A-58667521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transforming data</a:t>
            </a:r>
            <a:r>
              <a:rPr lang="id-ID" dirty="0"/>
              <a:t> </a:t>
            </a:r>
            <a:r>
              <a:rPr lang="en-US" dirty="0"/>
              <a:t>into information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D458-C44C-4914-ABDB-6216F66F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data into information</a:t>
            </a:r>
            <a:r>
              <a:rPr lang="id-ID" dirty="0"/>
              <a:t> </a:t>
            </a:r>
            <a:r>
              <a:rPr lang="en-US" dirty="0"/>
              <a:t>starts by selecting data, then organizing</a:t>
            </a:r>
            <a:r>
              <a:rPr lang="id-ID" dirty="0"/>
              <a:t> </a:t>
            </a:r>
            <a:r>
              <a:rPr lang="en-US" dirty="0"/>
              <a:t>it, and finally manipulating</a:t>
            </a:r>
            <a:r>
              <a:rPr lang="id-ID" dirty="0"/>
              <a:t> </a:t>
            </a:r>
            <a:r>
              <a:rPr lang="en-US" dirty="0"/>
              <a:t>the data.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844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35A2-19C1-461F-8642-070DDD4C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Management System</a:t>
            </a:r>
            <a:r>
              <a:rPr lang="id-ID" dirty="0"/>
              <a:t> </a:t>
            </a:r>
            <a:r>
              <a:rPr lang="en-US" dirty="0"/>
              <a:t>(KMS):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B02F-9E20-4C89-B662-D70F572C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organized collection</a:t>
            </a:r>
            <a:r>
              <a:rPr lang="id-ID" dirty="0"/>
              <a:t> </a:t>
            </a:r>
            <a:r>
              <a:rPr lang="en-US" dirty="0"/>
              <a:t>of people, procedures, software, databases,</a:t>
            </a:r>
            <a:r>
              <a:rPr lang="id-ID" dirty="0"/>
              <a:t> </a:t>
            </a:r>
            <a:r>
              <a:rPr lang="en-US" dirty="0"/>
              <a:t>and devices that stores and</a:t>
            </a:r>
            <a:r>
              <a:rPr lang="id-ID" dirty="0"/>
              <a:t> </a:t>
            </a:r>
            <a:r>
              <a:rPr lang="en-US" dirty="0"/>
              <a:t>retrieves knowledge, improves collaboration,</a:t>
            </a:r>
            <a:r>
              <a:rPr lang="id-ID" dirty="0"/>
              <a:t> </a:t>
            </a:r>
            <a:r>
              <a:rPr lang="en-US" dirty="0"/>
              <a:t>locates knowledge sources,</a:t>
            </a:r>
            <a:r>
              <a:rPr lang="id-ID" dirty="0"/>
              <a:t> </a:t>
            </a:r>
            <a:r>
              <a:rPr lang="en-US" dirty="0"/>
              <a:t>captures and uses knowledge, or in</a:t>
            </a:r>
            <a:r>
              <a:rPr lang="id-ID" dirty="0"/>
              <a:t> </a:t>
            </a:r>
            <a:r>
              <a:rPr lang="en-US" dirty="0"/>
              <a:t>some other way enhances the knowledge</a:t>
            </a:r>
            <a:r>
              <a:rPr lang="id-ID" dirty="0"/>
              <a:t> </a:t>
            </a:r>
            <a:r>
              <a:rPr lang="en-US" dirty="0"/>
              <a:t>management process.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322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906F-6F6B-4048-B825-85067B78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Acquiring, and Building Systems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EBC2-A6CD-461F-A3CD-13A30C2B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project: A temporary endeavor</a:t>
            </a:r>
            <a:r>
              <a:rPr lang="id-ID" dirty="0"/>
              <a:t> </a:t>
            </a:r>
            <a:r>
              <a:rPr lang="en-US" dirty="0"/>
              <a:t>undertaken to create a unique product,</a:t>
            </a:r>
            <a:r>
              <a:rPr lang="id-ID" dirty="0"/>
              <a:t> </a:t>
            </a:r>
            <a:r>
              <a:rPr lang="en-US" dirty="0"/>
              <a:t>service, or result.</a:t>
            </a:r>
            <a:endParaRPr lang="id-ID" dirty="0"/>
          </a:p>
          <a:p>
            <a:r>
              <a:rPr lang="en-US" dirty="0"/>
              <a:t>system acquisition: The process</a:t>
            </a:r>
            <a:r>
              <a:rPr lang="id-ID" dirty="0"/>
              <a:t> </a:t>
            </a:r>
            <a:r>
              <a:rPr lang="en-US" dirty="0"/>
              <a:t>used to obtain the information system</a:t>
            </a:r>
            <a:r>
              <a:rPr lang="id-ID" dirty="0"/>
              <a:t> </a:t>
            </a:r>
            <a:r>
              <a:rPr lang="en-US" dirty="0"/>
              <a:t>resources needed to provide the services</a:t>
            </a:r>
            <a:r>
              <a:rPr lang="id-ID" dirty="0"/>
              <a:t> </a:t>
            </a:r>
            <a:r>
              <a:rPr lang="en-US" dirty="0"/>
              <a:t>necessary to meet a specific set</a:t>
            </a:r>
            <a:r>
              <a:rPr lang="id-ID" dirty="0"/>
              <a:t> </a:t>
            </a:r>
            <a:r>
              <a:rPr lang="en-US" dirty="0"/>
              <a:t>of needs.</a:t>
            </a:r>
            <a:endParaRPr lang="id-ID" dirty="0"/>
          </a:p>
          <a:p>
            <a:r>
              <a:rPr lang="en-US" dirty="0"/>
              <a:t>system development: The activity</a:t>
            </a:r>
            <a:r>
              <a:rPr lang="id-ID" dirty="0"/>
              <a:t> </a:t>
            </a:r>
            <a:r>
              <a:rPr lang="en-US" dirty="0"/>
              <a:t>of building information systems to meet</a:t>
            </a:r>
            <a:r>
              <a:rPr lang="id-ID" dirty="0"/>
              <a:t> </a:t>
            </a:r>
            <a:r>
              <a:rPr lang="en-US" dirty="0"/>
              <a:t>users’ needs.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1238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3E79-B5B4-46BE-AD17-120817E4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</a:t>
            </a:r>
            <a:r>
              <a:rPr lang="en-US" dirty="0" err="1"/>
              <a:t>ybercriminal</a:t>
            </a:r>
            <a:r>
              <a:rPr lang="en-US" dirty="0"/>
              <a:t>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6CA3-28DA-49F7-BA2D-69F6E9AE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hacker</a:t>
            </a:r>
            <a:r>
              <a:rPr lang="id-ID" dirty="0"/>
              <a:t> </a:t>
            </a:r>
            <a:r>
              <a:rPr lang="en-US" dirty="0"/>
              <a:t>who is motivated by the potential for</a:t>
            </a:r>
            <a:r>
              <a:rPr lang="id-ID" dirty="0"/>
              <a:t> </a:t>
            </a:r>
            <a:r>
              <a:rPr lang="en-US" dirty="0"/>
              <a:t>monetary gain; cybercriminals hack into</a:t>
            </a:r>
            <a:r>
              <a:rPr lang="id-ID" dirty="0"/>
              <a:t> </a:t>
            </a:r>
            <a:r>
              <a:rPr lang="en-US" dirty="0"/>
              <a:t>computer systems to steal, often by</a:t>
            </a:r>
            <a:r>
              <a:rPr lang="id-ID" dirty="0"/>
              <a:t> </a:t>
            </a:r>
            <a:r>
              <a:rPr lang="en-US" dirty="0"/>
              <a:t>transferring money from one account to</a:t>
            </a:r>
            <a:r>
              <a:rPr lang="id-ID" dirty="0"/>
              <a:t> </a:t>
            </a:r>
            <a:r>
              <a:rPr lang="en-US" dirty="0"/>
              <a:t>another or by stealing and reselling</a:t>
            </a:r>
            <a:r>
              <a:rPr lang="id-ID" dirty="0"/>
              <a:t> </a:t>
            </a:r>
            <a:r>
              <a:rPr lang="en-US" dirty="0"/>
              <a:t>credit card numbers, personal identities,</a:t>
            </a:r>
            <a:r>
              <a:rPr lang="id-ID" dirty="0"/>
              <a:t> </a:t>
            </a:r>
            <a:r>
              <a:rPr lang="en-US" dirty="0"/>
              <a:t>and financial account information.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3382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6E8F-F801-4E74-85E5-7D72A9A3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</a:t>
            </a:r>
            <a:r>
              <a:rPr lang="en-US" dirty="0" err="1"/>
              <a:t>yberterrorism</a:t>
            </a:r>
            <a:r>
              <a:rPr lang="en-US" dirty="0"/>
              <a:t>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3AAD-34DB-47FB-ABF9-494DCE2A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intimidation of</a:t>
            </a:r>
            <a:r>
              <a:rPr lang="id-ID" dirty="0"/>
              <a:t> </a:t>
            </a:r>
            <a:r>
              <a:rPr lang="en-US" dirty="0"/>
              <a:t>a government or a civilian population by</a:t>
            </a:r>
            <a:r>
              <a:rPr lang="id-ID" dirty="0"/>
              <a:t> </a:t>
            </a:r>
            <a:r>
              <a:rPr lang="en-US" dirty="0"/>
              <a:t>using information technology to disable</a:t>
            </a:r>
            <a:r>
              <a:rPr lang="id-ID" dirty="0"/>
              <a:t> </a:t>
            </a:r>
            <a:r>
              <a:rPr lang="en-US" dirty="0"/>
              <a:t>critical national infrastructure (e.g.,</a:t>
            </a:r>
            <a:r>
              <a:rPr lang="id-ID" dirty="0"/>
              <a:t> </a:t>
            </a:r>
            <a:r>
              <a:rPr lang="en-US" dirty="0"/>
              <a:t>energy, transportation, financial, law</a:t>
            </a:r>
            <a:r>
              <a:rPr lang="id-ID" dirty="0"/>
              <a:t> </a:t>
            </a:r>
            <a:r>
              <a:rPr lang="en-US" dirty="0"/>
              <a:t>enforcement, emergency response) to</a:t>
            </a:r>
            <a:r>
              <a:rPr lang="id-ID" dirty="0"/>
              <a:t> </a:t>
            </a:r>
            <a:r>
              <a:rPr lang="en-US" dirty="0"/>
              <a:t>achieve political, religious, or ideological</a:t>
            </a:r>
            <a:r>
              <a:rPr lang="id-ID" dirty="0"/>
              <a:t> </a:t>
            </a:r>
            <a:r>
              <a:rPr lang="en-US" dirty="0"/>
              <a:t>goals.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12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752B-B4B8-4148-B651-3C8E97B8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</a:t>
            </a:r>
            <a:r>
              <a:rPr lang="en-US" dirty="0" err="1"/>
              <a:t>thics</a:t>
            </a:r>
            <a:r>
              <a:rPr lang="en-US" dirty="0"/>
              <a:t>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86B3-BB55-427D-A8DF-EB6B8084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beliefs about right and</a:t>
            </a:r>
            <a:r>
              <a:rPr lang="id-ID" dirty="0"/>
              <a:t> </a:t>
            </a:r>
            <a:r>
              <a:rPr lang="en-US" dirty="0"/>
              <a:t>wrong behavior. Ethical behavior</a:t>
            </a:r>
            <a:r>
              <a:rPr lang="id-ID" dirty="0"/>
              <a:t> </a:t>
            </a:r>
            <a:r>
              <a:rPr lang="en-US" dirty="0"/>
              <a:t>conforms to generally accepted social</a:t>
            </a:r>
            <a:r>
              <a:rPr lang="id-ID" dirty="0"/>
              <a:t> </a:t>
            </a:r>
            <a:r>
              <a:rPr lang="en-US" dirty="0"/>
              <a:t>norms—many of which are almost</a:t>
            </a:r>
            <a:r>
              <a:rPr lang="id-ID" dirty="0"/>
              <a:t> </a:t>
            </a:r>
            <a:r>
              <a:rPr lang="en-US" dirty="0"/>
              <a:t>universally accepted.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0259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E55F-749A-413E-8B44-DDBA6286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Divide: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A014-B9F9-487A-B54E-D03E406C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gulf between</a:t>
            </a:r>
            <a:r>
              <a:rPr lang="id-ID" dirty="0"/>
              <a:t> </a:t>
            </a:r>
            <a:r>
              <a:rPr lang="en-US" dirty="0"/>
              <a:t>those who do and those who don’t have</a:t>
            </a:r>
            <a:r>
              <a:rPr lang="id-ID" dirty="0"/>
              <a:t> </a:t>
            </a:r>
            <a:r>
              <a:rPr lang="en-US" dirty="0"/>
              <a:t>access to modern information and</a:t>
            </a:r>
            <a:r>
              <a:rPr lang="id-ID" dirty="0"/>
              <a:t> </a:t>
            </a:r>
            <a:r>
              <a:rPr lang="en-US" dirty="0"/>
              <a:t>communications technology such as</a:t>
            </a:r>
            <a:r>
              <a:rPr lang="id-ID" dirty="0"/>
              <a:t> </a:t>
            </a:r>
            <a:r>
              <a:rPr lang="en-US" dirty="0"/>
              <a:t>smartphones, personal computers, and</a:t>
            </a:r>
            <a:r>
              <a:rPr lang="id-ID" dirty="0"/>
              <a:t> </a:t>
            </a:r>
            <a:r>
              <a:rPr lang="en-US" dirty="0"/>
              <a:t>the Internet.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1316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EB29-9BDF-4D65-8EBC-9B184908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Neutrality: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BAF9-2550-4B21-9EAD-60DA2B3A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principle that</a:t>
            </a:r>
            <a:r>
              <a:rPr lang="id-ID" dirty="0"/>
              <a:t> </a:t>
            </a:r>
            <a:r>
              <a:rPr lang="en-US" dirty="0"/>
              <a:t>Internet service providers (ISPs) should</a:t>
            </a:r>
            <a:r>
              <a:rPr lang="id-ID" dirty="0"/>
              <a:t> </a:t>
            </a:r>
            <a:r>
              <a:rPr lang="en-US" dirty="0"/>
              <a:t>be required to treat all Internet traffic</a:t>
            </a:r>
            <a:r>
              <a:rPr lang="id-ID" dirty="0"/>
              <a:t> </a:t>
            </a:r>
            <a:r>
              <a:rPr lang="en-US" dirty="0"/>
              <a:t>running over their wired and wireless</a:t>
            </a:r>
            <a:r>
              <a:rPr lang="id-ID" dirty="0"/>
              <a:t> </a:t>
            </a:r>
            <a:r>
              <a:rPr lang="en-US" dirty="0"/>
              <a:t>broadband networks the same—</a:t>
            </a:r>
            <a:r>
              <a:rPr lang="id-ID" dirty="0"/>
              <a:t> </a:t>
            </a:r>
            <a:r>
              <a:rPr lang="en-US" dirty="0"/>
              <a:t>without favoring content from some</a:t>
            </a:r>
            <a:r>
              <a:rPr lang="id-ID" dirty="0"/>
              <a:t> </a:t>
            </a:r>
            <a:r>
              <a:rPr lang="en-US" dirty="0"/>
              <a:t>sources and/or blocking or slowing</a:t>
            </a:r>
            <a:r>
              <a:rPr lang="id-ID" dirty="0"/>
              <a:t> </a:t>
            </a:r>
            <a:r>
              <a:rPr lang="en-US" dirty="0"/>
              <a:t>(also known as throttling) content from</a:t>
            </a:r>
            <a:r>
              <a:rPr lang="id-ID" dirty="0"/>
              <a:t> </a:t>
            </a:r>
            <a:r>
              <a:rPr lang="en-US" dirty="0"/>
              <a:t>others.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232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E234-C176-45A3-AC42-1BE257BA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 (IS):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F2C-99C1-4F85-B83F-33FEE4DF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</a:t>
            </a:r>
            <a:r>
              <a:rPr lang="id-ID" dirty="0"/>
              <a:t> </a:t>
            </a:r>
            <a:r>
              <a:rPr lang="en-US" dirty="0"/>
              <a:t>interrelated components that collect,</a:t>
            </a:r>
            <a:r>
              <a:rPr lang="id-ID" dirty="0"/>
              <a:t> </a:t>
            </a:r>
            <a:r>
              <a:rPr lang="en-US" dirty="0"/>
              <a:t>process, store, and disseminate data</a:t>
            </a:r>
            <a:r>
              <a:rPr lang="id-ID" dirty="0"/>
              <a:t> </a:t>
            </a:r>
            <a:r>
              <a:rPr lang="en-US" dirty="0"/>
              <a:t>and information; an information system</a:t>
            </a:r>
            <a:r>
              <a:rPr lang="id-ID" dirty="0"/>
              <a:t> </a:t>
            </a:r>
            <a:r>
              <a:rPr lang="en-US" dirty="0"/>
              <a:t>provides a feedback mechanism to</a:t>
            </a:r>
            <a:r>
              <a:rPr lang="id-ID" dirty="0"/>
              <a:t> </a:t>
            </a:r>
            <a:r>
              <a:rPr lang="en-US" dirty="0"/>
              <a:t>monitor and control its operation to</a:t>
            </a:r>
            <a:r>
              <a:rPr lang="id-ID" dirty="0"/>
              <a:t> </a:t>
            </a:r>
            <a:r>
              <a:rPr lang="en-US" dirty="0"/>
              <a:t>make sure it continues to meet its goals</a:t>
            </a:r>
            <a:r>
              <a:rPr lang="id-ID" dirty="0"/>
              <a:t> </a:t>
            </a:r>
            <a:r>
              <a:rPr lang="en-US" dirty="0"/>
              <a:t>and objectives.</a:t>
            </a:r>
            <a:endParaRPr lang="id-ID" dirty="0"/>
          </a:p>
          <a:p>
            <a:r>
              <a:rPr lang="en-US" dirty="0"/>
              <a:t>computer-based information</a:t>
            </a:r>
            <a:r>
              <a:rPr lang="id-ID" dirty="0"/>
              <a:t> </a:t>
            </a:r>
            <a:r>
              <a:rPr lang="en-US" dirty="0"/>
              <a:t>system (CBIS): A single set of</a:t>
            </a:r>
            <a:r>
              <a:rPr lang="id-ID" dirty="0"/>
              <a:t> </a:t>
            </a:r>
            <a:r>
              <a:rPr lang="en-US" dirty="0"/>
              <a:t>hardware, software, databases, networks,</a:t>
            </a:r>
            <a:r>
              <a:rPr lang="id-ID" dirty="0"/>
              <a:t> </a:t>
            </a:r>
            <a:r>
              <a:rPr lang="en-US" dirty="0"/>
              <a:t>people, and procedures that are</a:t>
            </a:r>
            <a:r>
              <a:rPr lang="id-ID" dirty="0"/>
              <a:t> </a:t>
            </a:r>
            <a:r>
              <a:rPr lang="en-US" dirty="0"/>
              <a:t>configured to collect, manipulate, store,</a:t>
            </a:r>
            <a:r>
              <a:rPr lang="id-ID" dirty="0"/>
              <a:t> </a:t>
            </a:r>
            <a:r>
              <a:rPr lang="en-US" dirty="0"/>
              <a:t>and process data into information.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56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0450-AF70-4B7E-8454-CC27198B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Characteristics of quality information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58CEF3-2AF5-48C3-81EB-08618BDA0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25745"/>
              </p:ext>
            </p:extLst>
          </p:nvPr>
        </p:nvGraphicFramePr>
        <p:xfrm>
          <a:off x="2032000" y="2423160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102574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51553387"/>
                    </a:ext>
                  </a:extLst>
                </a:gridCol>
              </a:tblGrid>
              <a:tr h="44895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Accessible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Accurate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Complete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Economical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Flexible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Relevant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Reliable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Secure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Simple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Timely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Verifiable </a:t>
                      </a: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id-ID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8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86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3B5A-9FC1-4061-AB7C-095E94A5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Infrastructure: 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28BC-784E-44AB-B88D-0D48281F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</a:t>
            </a:r>
            <a:r>
              <a:rPr lang="id-ID" dirty="0"/>
              <a:t> </a:t>
            </a:r>
            <a:r>
              <a:rPr lang="en-US" dirty="0"/>
              <a:t>the hardware, software, databases,</a:t>
            </a:r>
            <a:r>
              <a:rPr lang="id-ID" dirty="0"/>
              <a:t> </a:t>
            </a:r>
            <a:r>
              <a:rPr lang="en-US" dirty="0"/>
              <a:t>networks, people, and procedures that</a:t>
            </a:r>
            <a:r>
              <a:rPr lang="id-ID" dirty="0"/>
              <a:t> </a:t>
            </a:r>
            <a:r>
              <a:rPr lang="en-US" dirty="0"/>
              <a:t>are configured to collect, manipulate,</a:t>
            </a:r>
            <a:r>
              <a:rPr lang="id-ID" dirty="0"/>
              <a:t> </a:t>
            </a:r>
            <a:r>
              <a:rPr lang="en-US" dirty="0"/>
              <a:t>store, and process data into</a:t>
            </a:r>
            <a:r>
              <a:rPr lang="id-ID" dirty="0"/>
              <a:t> </a:t>
            </a:r>
            <a:r>
              <a:rPr lang="en-US" dirty="0"/>
              <a:t>information.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811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819B-E7AC-4BB4-B0DE-A456C87C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Information Systems in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1912-85D8-4EBC-A6CA-AC541FDB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IS: An information system</a:t>
            </a:r>
            <a:r>
              <a:rPr lang="id-ID" dirty="0"/>
              <a:t> </a:t>
            </a:r>
            <a:r>
              <a:rPr lang="en-US" dirty="0"/>
              <a:t>that improves the productivity of individual</a:t>
            </a:r>
            <a:r>
              <a:rPr lang="id-ID" dirty="0"/>
              <a:t> </a:t>
            </a:r>
            <a:r>
              <a:rPr lang="en-US" dirty="0"/>
              <a:t>users in</a:t>
            </a:r>
            <a:r>
              <a:rPr lang="id-ID" dirty="0"/>
              <a:t> </a:t>
            </a:r>
            <a:r>
              <a:rPr lang="en-US" dirty="0"/>
              <a:t>performing stand-alone</a:t>
            </a:r>
            <a:r>
              <a:rPr lang="id-ID" dirty="0"/>
              <a:t> </a:t>
            </a:r>
            <a:r>
              <a:rPr lang="en-US" dirty="0"/>
              <a:t>tasks.</a:t>
            </a:r>
          </a:p>
          <a:p>
            <a:r>
              <a:rPr lang="en-US" dirty="0"/>
              <a:t>group IS: An information system that</a:t>
            </a:r>
            <a:r>
              <a:rPr lang="id-ID" dirty="0"/>
              <a:t> </a:t>
            </a:r>
            <a:r>
              <a:rPr lang="en-US" dirty="0"/>
              <a:t>improves communications and</a:t>
            </a:r>
            <a:r>
              <a:rPr lang="id-ID" dirty="0"/>
              <a:t> </a:t>
            </a:r>
            <a:r>
              <a:rPr lang="en-US" dirty="0"/>
              <a:t>support</a:t>
            </a:r>
            <a:r>
              <a:rPr lang="id-ID" dirty="0"/>
              <a:t> </a:t>
            </a:r>
            <a:r>
              <a:rPr lang="en-US" dirty="0"/>
              <a:t>collaboration among members of a</a:t>
            </a:r>
            <a:r>
              <a:rPr lang="id-ID" dirty="0"/>
              <a:t> </a:t>
            </a:r>
            <a:r>
              <a:rPr lang="en-US" dirty="0"/>
              <a:t>workgroup.</a:t>
            </a:r>
          </a:p>
          <a:p>
            <a:r>
              <a:rPr lang="en-US" dirty="0"/>
              <a:t>enterprise IS: An information system</a:t>
            </a:r>
            <a:r>
              <a:rPr lang="id-ID" dirty="0"/>
              <a:t> </a:t>
            </a:r>
            <a:r>
              <a:rPr lang="en-US" dirty="0"/>
              <a:t>that an organization uses to define</a:t>
            </a:r>
            <a:r>
              <a:rPr lang="id-ID" dirty="0"/>
              <a:t> </a:t>
            </a:r>
            <a:r>
              <a:rPr lang="en-US" dirty="0"/>
              <a:t>structured interactions among its own</a:t>
            </a:r>
            <a:r>
              <a:rPr lang="id-ID" dirty="0"/>
              <a:t> </a:t>
            </a:r>
            <a:r>
              <a:rPr lang="en-US" dirty="0"/>
              <a:t>employees and/or with external customers,</a:t>
            </a:r>
            <a:r>
              <a:rPr lang="id-ID" dirty="0"/>
              <a:t> </a:t>
            </a:r>
            <a:r>
              <a:rPr lang="en-US" dirty="0"/>
              <a:t>suppliers, government agencies,</a:t>
            </a:r>
            <a:r>
              <a:rPr lang="id-ID" dirty="0"/>
              <a:t> </a:t>
            </a:r>
            <a:r>
              <a:rPr lang="en-US" dirty="0"/>
              <a:t>and other business partners.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469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4922-9492-4B42-963C-15D5FF3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Information Systems in Organizations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5C0B94-E83E-4C83-B902-BABD7A96B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849078"/>
              </p:ext>
            </p:extLst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174">
                  <a:extLst>
                    <a:ext uri="{9D8B030D-6E8A-4147-A177-3AD203B41FA5}">
                      <a16:colId xmlns:a16="http://schemas.microsoft.com/office/drawing/2014/main" val="1781379259"/>
                    </a:ext>
                  </a:extLst>
                </a:gridCol>
                <a:gridCol w="2941983">
                  <a:extLst>
                    <a:ext uri="{9D8B030D-6E8A-4147-A177-3AD203B41FA5}">
                      <a16:colId xmlns:a16="http://schemas.microsoft.com/office/drawing/2014/main" val="1744765412"/>
                    </a:ext>
                  </a:extLst>
                </a:gridCol>
                <a:gridCol w="3074504">
                  <a:extLst>
                    <a:ext uri="{9D8B030D-6E8A-4147-A177-3AD203B41FA5}">
                      <a16:colId xmlns:a16="http://schemas.microsoft.com/office/drawing/2014/main" val="3418101663"/>
                    </a:ext>
                  </a:extLst>
                </a:gridCol>
                <a:gridCol w="3057939">
                  <a:extLst>
                    <a:ext uri="{9D8B030D-6E8A-4147-A177-3AD203B41FA5}">
                      <a16:colId xmlns:a16="http://schemas.microsoft.com/office/drawing/2014/main" val="4277563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Personal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Group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Enterprise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0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Personal productivity software,</a:t>
                      </a:r>
                    </a:p>
                    <a:p>
                      <a:r>
                        <a:rPr lang="id-ID" sz="2400" dirty="0"/>
                        <a:t>decision-support</a:t>
                      </a:r>
                    </a:p>
                    <a:p>
                      <a:r>
                        <a:rPr lang="id-ID" sz="24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Email, instant messaging,</a:t>
                      </a:r>
                    </a:p>
                    <a:p>
                      <a:r>
                        <a:rPr lang="id-ID" sz="2400" dirty="0"/>
                        <a:t>project management</a:t>
                      </a:r>
                    </a:p>
                    <a:p>
                      <a:r>
                        <a:rPr lang="id-ID" sz="2400" dirty="0"/>
                        <a:t>software</a:t>
                      </a:r>
                    </a:p>
                    <a:p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/>
                        <a:t>Transaction processing</a:t>
                      </a:r>
                    </a:p>
                    <a:p>
                      <a:r>
                        <a:rPr lang="id-ID" sz="2400" dirty="0"/>
                        <a:t>systems, enterprise systems,</a:t>
                      </a:r>
                    </a:p>
                    <a:p>
                      <a:r>
                        <a:rPr lang="id-ID" sz="2400" dirty="0"/>
                        <a:t>interorganizational</a:t>
                      </a:r>
                    </a:p>
                    <a:p>
                      <a:r>
                        <a:rPr lang="id-ID" sz="2400" dirty="0"/>
                        <a:t>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32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Benefits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Improved productivity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Increased collaboration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Increased standardization</a:t>
                      </a:r>
                    </a:p>
                    <a:p>
                      <a:r>
                        <a:rPr lang="en-US" sz="2400" dirty="0"/>
                        <a:t>and ability to monitor work</a:t>
                      </a:r>
                      <a:endParaRPr lang="id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1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8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3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4613-3C5F-4D47-87ED-E4B12079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Information Technology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A3FB-EC5E-44A6-9764-3C3EE6B6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hardware: Computer equipment</a:t>
            </a:r>
            <a:r>
              <a:rPr lang="id-ID" dirty="0"/>
              <a:t> </a:t>
            </a:r>
            <a:r>
              <a:rPr lang="en-US" dirty="0"/>
              <a:t>used to perform input, processing,</a:t>
            </a:r>
            <a:r>
              <a:rPr lang="id-ID" dirty="0"/>
              <a:t> </a:t>
            </a:r>
            <a:r>
              <a:rPr lang="en-US" dirty="0"/>
              <a:t>storage, and output activities.</a:t>
            </a:r>
            <a:endParaRPr lang="id-ID" dirty="0"/>
          </a:p>
          <a:p>
            <a:r>
              <a:rPr lang="en-US" dirty="0"/>
              <a:t>software: The computer programs</a:t>
            </a:r>
            <a:r>
              <a:rPr lang="id-ID" dirty="0"/>
              <a:t> </a:t>
            </a:r>
            <a:r>
              <a:rPr lang="en-US" dirty="0"/>
              <a:t>that govern the operation of a particular</a:t>
            </a:r>
            <a:r>
              <a:rPr lang="id-ID" dirty="0"/>
              <a:t> </a:t>
            </a:r>
            <a:r>
              <a:rPr lang="en-US" dirty="0"/>
              <a:t>computing device, be it desktop, laptop,</a:t>
            </a:r>
            <a:r>
              <a:rPr lang="id-ID" dirty="0"/>
              <a:t> </a:t>
            </a:r>
            <a:r>
              <a:rPr lang="en-US" dirty="0"/>
              <a:t>tablet</a:t>
            </a:r>
            <a:r>
              <a:rPr lang="id-ID" dirty="0"/>
              <a:t>,  </a:t>
            </a:r>
            <a:r>
              <a:rPr lang="en-US" dirty="0"/>
              <a:t>smartphone, or some other</a:t>
            </a:r>
            <a:r>
              <a:rPr lang="id-ID" dirty="0"/>
              <a:t> </a:t>
            </a:r>
            <a:r>
              <a:rPr lang="en-US" dirty="0"/>
              <a:t>device.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202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0" ma:contentTypeDescription="Buat sebuah dokumen baru." ma:contentTypeScope="" ma:versionID="784583052f393eefd0da3099e3eb29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6c457b546c802a238b32874d4b5c43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653408-11E9-45C2-B73B-5C9A67DBECA6}"/>
</file>

<file path=customXml/itemProps2.xml><?xml version="1.0" encoding="utf-8"?>
<ds:datastoreItem xmlns:ds="http://schemas.openxmlformats.org/officeDocument/2006/customXml" ds:itemID="{EFE7E8AB-CD11-43A1-8CA3-556FB7DA8CF8}"/>
</file>

<file path=customXml/itemProps3.xml><?xml version="1.0" encoding="utf-8"?>
<ds:datastoreItem xmlns:ds="http://schemas.openxmlformats.org/officeDocument/2006/customXml" ds:itemID="{8A994827-E160-4CE4-835D-864B6789700E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1600</Words>
  <Application>Microsoft Office PowerPoint</Application>
  <PresentationFormat>Widescreen</PresentationFormat>
  <Paragraphs>126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An Introduction to Information Systems</vt:lpstr>
      <vt:lpstr>Data, Information, and Knowledge</vt:lpstr>
      <vt:lpstr>Process of transforming data into information</vt:lpstr>
      <vt:lpstr>Information System (IS): </vt:lpstr>
      <vt:lpstr>Characteristics of quality information</vt:lpstr>
      <vt:lpstr>Technology Infrastructure: </vt:lpstr>
      <vt:lpstr>Information Systems in Organizations</vt:lpstr>
      <vt:lpstr>Information Systems in Organizations</vt:lpstr>
      <vt:lpstr>Information Technology Concepts</vt:lpstr>
      <vt:lpstr>Database Systems and Big Data</vt:lpstr>
      <vt:lpstr>The size of the digital universe (zettabytes) doubles every two years</vt:lpstr>
      <vt:lpstr>Units of measure for data</vt:lpstr>
      <vt:lpstr>network: </vt:lpstr>
      <vt:lpstr>Internet: </vt:lpstr>
      <vt:lpstr>Public Cloud Computing: </vt:lpstr>
      <vt:lpstr>World Wide Web (WWW): </vt:lpstr>
      <vt:lpstr>Intranet &amp; extranet : </vt:lpstr>
      <vt:lpstr>Internet of Things (IoT) &amp; Everything : </vt:lpstr>
      <vt:lpstr>Business Information Systems</vt:lpstr>
      <vt:lpstr>e-commerce: </vt:lpstr>
      <vt:lpstr>m-commerce &amp; e-business</vt:lpstr>
      <vt:lpstr>Transaction Processing System (TPS): </vt:lpstr>
      <vt:lpstr>Management Information System: </vt:lpstr>
      <vt:lpstr>Enterprise Resource Planning (ERP) system: </vt:lpstr>
      <vt:lpstr>Primary components of an ERP system</vt:lpstr>
      <vt:lpstr>Enterprise Resource Planning (ERP) software</vt:lpstr>
      <vt:lpstr>Business Intelligence (BI):</vt:lpstr>
      <vt:lpstr>Business Analytics: </vt:lpstr>
      <vt:lpstr>Data Scientist: </vt:lpstr>
      <vt:lpstr>Knowledge Management System (KMS): </vt:lpstr>
      <vt:lpstr>Planning, Acquiring, and Building Systems</vt:lpstr>
      <vt:lpstr>Cybercriminal: </vt:lpstr>
      <vt:lpstr>Cyberterrorism: </vt:lpstr>
      <vt:lpstr>Ethics: </vt:lpstr>
      <vt:lpstr>Digital Divide: </vt:lpstr>
      <vt:lpstr>Net Neutrality: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Systems</dc:title>
  <dc:creator>dtrisnawarman@gmail.com</dc:creator>
  <cp:lastModifiedBy>dtrisnawarman@gmail.com</cp:lastModifiedBy>
  <cp:revision>12</cp:revision>
  <dcterms:created xsi:type="dcterms:W3CDTF">2020-06-30T08:43:56Z</dcterms:created>
  <dcterms:modified xsi:type="dcterms:W3CDTF">2020-06-30T09:00:02Z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