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6" r:id="rId3"/>
    <p:sldId id="328" r:id="rId4"/>
    <p:sldId id="329" r:id="rId5"/>
    <p:sldId id="319" r:id="rId6"/>
    <p:sldId id="320" r:id="rId7"/>
    <p:sldId id="323" r:id="rId8"/>
    <p:sldId id="326" r:id="rId9"/>
    <p:sldId id="327" r:id="rId10"/>
    <p:sldId id="289" r:id="rId11"/>
    <p:sldId id="290" r:id="rId12"/>
    <p:sldId id="282" r:id="rId13"/>
    <p:sldId id="291" r:id="rId14"/>
    <p:sldId id="29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D2A6-5D1B-4BE5-9837-D05CB89E1FC9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4396-C3DA-4A8F-8F57-3D00F72032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85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80E6CD35-33FE-48BE-9B5E-47BA9DAB5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47BA5B3-9A76-40A4-AC42-41341040AC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id-ID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A087FA7-04C4-4DEE-81C7-1ECFF0145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261E00-0438-4B34-B034-8A8C503F4E89}" type="slidenum">
              <a:rPr lang="en-IE" altLang="id-ID" sz="1200"/>
              <a:pPr eaLnBrk="1" hangingPunct="1"/>
              <a:t>4</a:t>
            </a:fld>
            <a:endParaRPr lang="en-IE" altLang="id-ID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65635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Hardware  and Mobile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3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3479AD0-5112-4114-B5FC-46B794CF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569843"/>
            <a:ext cx="9144000" cy="687250"/>
          </a:xfrm>
        </p:spPr>
        <p:txBody>
          <a:bodyPr>
            <a:normAutofit fontScale="90000"/>
          </a:bodyPr>
          <a:lstStyle/>
          <a:p>
            <a:pPr algn="r"/>
            <a:r>
              <a:rPr lang="en-IE" altLang="id-ID" sz="44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088506E0-4259-4FAC-A4CB-717DB86C3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1667220"/>
            <a:ext cx="5440528" cy="41211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main memory: The component of a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computer that provides the CPU with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a working storage area for program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instructions and data.</a:t>
            </a:r>
            <a:endParaRPr lang="id-ID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byte (B): Eight bits that together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represent a single character of data.</a:t>
            </a:r>
            <a:endParaRPr lang="id-ID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random access memory (RAM):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A form of memory in which instructions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or data can be temporarily stored.</a:t>
            </a:r>
            <a:endParaRPr lang="id-ID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cache memory: A type of highspeed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memory that a processor can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access more rapidly than main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memory.</a:t>
            </a:r>
            <a:endParaRPr lang="id-ID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read-only memory (ROM): A nonvolatile</a:t>
            </a:r>
            <a:r>
              <a:rPr lang="id-ID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form of memory.</a:t>
            </a:r>
            <a:endParaRPr lang="en-IE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2C8A7-E5C0-45B9-AC45-26B911AA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667220"/>
            <a:ext cx="5047098" cy="29312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E2C6967-4329-42F0-B17C-B3341A03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altLang="id-ID" dirty="0"/>
              <a:t>Secondary Storage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C6ED681-191B-4B37-8930-8EE9EA70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secondary storage: A device that</a:t>
            </a:r>
            <a:r>
              <a:rPr lang="id-ID" altLang="id-ID" dirty="0"/>
              <a:t> </a:t>
            </a:r>
            <a:r>
              <a:rPr lang="en-US" altLang="id-ID" dirty="0"/>
              <a:t>stores large amounts of data, instructions,</a:t>
            </a:r>
            <a:r>
              <a:rPr lang="id-ID" altLang="id-ID" dirty="0"/>
              <a:t> </a:t>
            </a:r>
            <a:r>
              <a:rPr lang="en-US" altLang="id-ID" dirty="0"/>
              <a:t>and information more permanently</a:t>
            </a:r>
            <a:r>
              <a:rPr lang="id-ID" altLang="id-ID" dirty="0"/>
              <a:t> </a:t>
            </a:r>
            <a:r>
              <a:rPr lang="en-US" altLang="id-ID" dirty="0"/>
              <a:t>than allowed with main memory.</a:t>
            </a:r>
            <a:endParaRPr lang="id-ID" altLang="id-ID" dirty="0"/>
          </a:p>
          <a:p>
            <a:r>
              <a:rPr lang="en-US" altLang="id-ID" dirty="0"/>
              <a:t>hard disk drive (HDD): A direct</a:t>
            </a:r>
            <a:r>
              <a:rPr lang="id-ID" altLang="id-ID" dirty="0"/>
              <a:t> </a:t>
            </a:r>
            <a:r>
              <a:rPr lang="en-US" altLang="id-ID" dirty="0"/>
              <a:t>access storage device used to store</a:t>
            </a:r>
            <a:r>
              <a:rPr lang="id-ID" altLang="id-ID" dirty="0"/>
              <a:t> </a:t>
            </a:r>
            <a:r>
              <a:rPr lang="en-US" altLang="id-ID" dirty="0"/>
              <a:t>and retrieve data from rapidly rotating</a:t>
            </a:r>
            <a:r>
              <a:rPr lang="id-ID" altLang="id-ID" dirty="0"/>
              <a:t> </a:t>
            </a:r>
            <a:r>
              <a:rPr lang="en-US" altLang="id-ID" dirty="0"/>
              <a:t>disks coated with magnetic material.</a:t>
            </a:r>
            <a:endParaRPr lang="id-ID" altLang="id-ID" dirty="0"/>
          </a:p>
          <a:p>
            <a:r>
              <a:rPr lang="en-US" altLang="id-ID" dirty="0"/>
              <a:t>Solid state storage device</a:t>
            </a:r>
            <a:r>
              <a:rPr lang="id-ID" altLang="id-ID" dirty="0"/>
              <a:t> </a:t>
            </a:r>
            <a:r>
              <a:rPr lang="en-US" altLang="id-ID" dirty="0"/>
              <a:t>(SSD): A storage device that stores</a:t>
            </a:r>
            <a:r>
              <a:rPr lang="id-ID" altLang="id-ID" dirty="0"/>
              <a:t> </a:t>
            </a:r>
            <a:r>
              <a:rPr lang="en-US" altLang="id-ID" dirty="0"/>
              <a:t>data in memory chips rather than on</a:t>
            </a:r>
            <a:r>
              <a:rPr lang="id-ID" altLang="id-ID" dirty="0"/>
              <a:t> </a:t>
            </a:r>
            <a:r>
              <a:rPr lang="en-US" altLang="id-ID" dirty="0"/>
              <a:t>hard disk drives or optical media.</a:t>
            </a:r>
            <a:endParaRPr lang="en-IE" alt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06FFE12-C68D-405F-9E02-82C491E32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Enterprise Storage Options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A49D72C-5155-4F8F-A95B-AD1F1ABC6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5421923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2000" dirty="0"/>
              <a:t>network-attached storage</a:t>
            </a:r>
            <a:r>
              <a:rPr lang="id-ID" altLang="id-ID" sz="2000" dirty="0"/>
              <a:t> </a:t>
            </a:r>
            <a:r>
              <a:rPr lang="en-US" altLang="id-ID" sz="2000" dirty="0"/>
              <a:t>(NAS): A hard disk drive storage</a:t>
            </a:r>
            <a:r>
              <a:rPr lang="id-ID" altLang="id-ID" sz="2000" dirty="0"/>
              <a:t> </a:t>
            </a:r>
            <a:r>
              <a:rPr lang="en-US" altLang="id-ID" sz="2000" dirty="0"/>
              <a:t>device that is set up with its own</a:t>
            </a:r>
            <a:r>
              <a:rPr lang="id-ID" altLang="id-ID" sz="2000" dirty="0"/>
              <a:t> </a:t>
            </a:r>
            <a:r>
              <a:rPr lang="en-US" altLang="id-ID" sz="2000" dirty="0"/>
              <a:t>network address and provides</a:t>
            </a:r>
            <a:r>
              <a:rPr lang="id-ID" altLang="id-ID" sz="2000" dirty="0"/>
              <a:t> </a:t>
            </a:r>
            <a:r>
              <a:rPr lang="en-US" altLang="id-ID" sz="2000" dirty="0"/>
              <a:t>file-based storage services to other</a:t>
            </a:r>
            <a:r>
              <a:rPr lang="id-ID" altLang="id-ID" sz="2000" dirty="0"/>
              <a:t> </a:t>
            </a:r>
            <a:r>
              <a:rPr lang="en-US" altLang="id-ID" sz="2000" dirty="0"/>
              <a:t>devices on the network.</a:t>
            </a:r>
            <a:endParaRPr lang="id-ID" altLang="id-ID" sz="2000" dirty="0"/>
          </a:p>
          <a:p>
            <a:pPr eaLnBrk="1" hangingPunct="1"/>
            <a:r>
              <a:rPr lang="en-US" altLang="id-ID" sz="2000" dirty="0"/>
              <a:t>storage area network (SAN): A</a:t>
            </a:r>
            <a:r>
              <a:rPr lang="id-ID" altLang="id-ID" sz="2000" dirty="0"/>
              <a:t> </a:t>
            </a:r>
            <a:r>
              <a:rPr lang="en-US" altLang="id-ID" sz="2000" dirty="0"/>
              <a:t>high-speed, special-purpose network</a:t>
            </a:r>
            <a:r>
              <a:rPr lang="id-ID" altLang="id-ID" sz="2000" dirty="0"/>
              <a:t> </a:t>
            </a:r>
            <a:r>
              <a:rPr lang="en-US" altLang="id-ID" sz="2000" dirty="0"/>
              <a:t>that integrates different types of data</a:t>
            </a:r>
            <a:r>
              <a:rPr lang="id-ID" altLang="id-ID" sz="2000" dirty="0"/>
              <a:t> </a:t>
            </a:r>
            <a:r>
              <a:rPr lang="en-US" altLang="id-ID" sz="2000" dirty="0"/>
              <a:t>storage devices (e.g., hard disk drives,</a:t>
            </a:r>
            <a:r>
              <a:rPr lang="id-ID" altLang="id-ID" sz="2000" dirty="0"/>
              <a:t> </a:t>
            </a:r>
            <a:r>
              <a:rPr lang="en-US" altLang="id-ID" sz="2000" dirty="0"/>
              <a:t>magnetic tape, solid state secondary</a:t>
            </a:r>
            <a:r>
              <a:rPr lang="id-ID" altLang="id-ID" sz="2000" dirty="0"/>
              <a:t> </a:t>
            </a:r>
            <a:r>
              <a:rPr lang="en-US" altLang="id-ID" sz="2000" dirty="0"/>
              <a:t>storage devices) into a single storage</a:t>
            </a:r>
            <a:r>
              <a:rPr lang="id-ID" altLang="id-ID" sz="2000" dirty="0"/>
              <a:t> </a:t>
            </a:r>
            <a:r>
              <a:rPr lang="en-US" altLang="id-ID" sz="2000" dirty="0"/>
              <a:t>system and connects that to computing</a:t>
            </a:r>
            <a:r>
              <a:rPr lang="id-ID" altLang="id-ID" sz="2000" dirty="0"/>
              <a:t> </a:t>
            </a:r>
            <a:r>
              <a:rPr lang="en-US" altLang="id-ID" sz="2000" dirty="0"/>
              <a:t>resources across an entire</a:t>
            </a:r>
            <a:r>
              <a:rPr lang="id-ID" altLang="id-ID" sz="2000" dirty="0"/>
              <a:t> </a:t>
            </a:r>
            <a:r>
              <a:rPr lang="en-US" altLang="id-ID" sz="2000" dirty="0"/>
              <a:t>organization.</a:t>
            </a:r>
            <a:endParaRPr lang="id-ID" altLang="id-ID" sz="2000" dirty="0"/>
          </a:p>
          <a:p>
            <a:pPr eaLnBrk="1" hangingPunct="1"/>
            <a:r>
              <a:rPr lang="en-US" altLang="id-ID" sz="2000" dirty="0"/>
              <a:t>storage as a service: A data storage</a:t>
            </a:r>
            <a:r>
              <a:rPr lang="id-ID" altLang="id-ID" sz="2000" dirty="0"/>
              <a:t> </a:t>
            </a:r>
            <a:r>
              <a:rPr lang="en-US" altLang="id-ID" sz="2000" dirty="0"/>
              <a:t>model where a data storage service</a:t>
            </a:r>
            <a:r>
              <a:rPr lang="id-ID" altLang="id-ID" sz="2000" dirty="0"/>
              <a:t> </a:t>
            </a:r>
            <a:r>
              <a:rPr lang="en-US" altLang="id-ID" sz="2000" dirty="0"/>
              <a:t>provider rents space to individuals</a:t>
            </a:r>
            <a:r>
              <a:rPr lang="id-ID" altLang="id-ID" sz="2000" dirty="0"/>
              <a:t> </a:t>
            </a:r>
            <a:r>
              <a:rPr lang="en-US" altLang="id-ID" sz="2000" dirty="0"/>
              <a:t>and organizations.</a:t>
            </a:r>
            <a:endParaRPr lang="en-IE" altLang="id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B8EA0-B42A-459E-99FF-576097C0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754" y="1929839"/>
            <a:ext cx="5058214" cy="3935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44B5469-1999-4E14-B889-13DE0D1A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altLang="id-ID" dirty="0"/>
              <a:t>Input and Output Devices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1FAFE89-D5D5-429A-8790-13E60ABC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/>
              <a:t>data entry: Converting </a:t>
            </a:r>
            <a:r>
              <a:rPr lang="en-US" altLang="id-ID" dirty="0" err="1"/>
              <a:t>humanreadable</a:t>
            </a:r>
            <a:r>
              <a:rPr lang="id-ID" altLang="id-ID" dirty="0"/>
              <a:t> </a:t>
            </a:r>
            <a:r>
              <a:rPr lang="en-US" altLang="id-ID" dirty="0"/>
              <a:t>data into a machine-readable</a:t>
            </a:r>
            <a:r>
              <a:rPr lang="id-ID" altLang="id-ID" dirty="0"/>
              <a:t> </a:t>
            </a:r>
            <a:r>
              <a:rPr lang="en-US" altLang="id-ID" dirty="0"/>
              <a:t>form.</a:t>
            </a:r>
          </a:p>
          <a:p>
            <a:r>
              <a:rPr lang="en-US" altLang="id-ID" dirty="0"/>
              <a:t>data input: Transferring </a:t>
            </a:r>
            <a:r>
              <a:rPr lang="en-US" altLang="id-ID" dirty="0" err="1"/>
              <a:t>machinereadable</a:t>
            </a:r>
            <a:r>
              <a:rPr lang="id-ID" altLang="id-ID" dirty="0"/>
              <a:t> </a:t>
            </a:r>
            <a:r>
              <a:rPr lang="en-US" altLang="id-ID" dirty="0"/>
              <a:t>data into the system.</a:t>
            </a:r>
            <a:endParaRPr lang="id-ID" altLang="id-ID" dirty="0"/>
          </a:p>
          <a:p>
            <a:r>
              <a:rPr lang="en-US" altLang="id-ID" dirty="0"/>
              <a:t>source data automation: Capturing</a:t>
            </a:r>
            <a:r>
              <a:rPr lang="id-ID" altLang="id-ID" dirty="0"/>
              <a:t> </a:t>
            </a:r>
            <a:r>
              <a:rPr lang="en-US" altLang="id-ID" dirty="0"/>
              <a:t>and editing data where it is initially</a:t>
            </a:r>
            <a:r>
              <a:rPr lang="id-ID" altLang="id-ID" dirty="0"/>
              <a:t> </a:t>
            </a:r>
            <a:r>
              <a:rPr lang="en-US" altLang="id-ID" dirty="0"/>
              <a:t>created and in a form that can be</a:t>
            </a:r>
            <a:r>
              <a:rPr lang="id-ID" altLang="id-ID" dirty="0"/>
              <a:t> </a:t>
            </a:r>
            <a:r>
              <a:rPr lang="en-US" altLang="id-ID" dirty="0"/>
              <a:t>directly entered into a computer, thus</a:t>
            </a:r>
            <a:r>
              <a:rPr lang="id-ID" altLang="id-ID" dirty="0"/>
              <a:t> </a:t>
            </a:r>
            <a:r>
              <a:rPr lang="en-US" altLang="id-ID" dirty="0"/>
              <a:t>ensuring accuracy and timeliness.</a:t>
            </a:r>
            <a:endParaRPr lang="en-IE" alt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7050C6D-BBD3-4C67-8BD0-1A803066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id-ID" dirty="0"/>
              <a:t>Various types of flat-panel displays</a:t>
            </a:r>
            <a:endParaRPr lang="en-IE" alt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EFE5A-8209-43A8-B8E9-EB590441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86801" cy="41479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7050C6D-BBD3-4C67-8BD0-1A803066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id-ID" dirty="0"/>
              <a:t>Single-user Computer Systems</a:t>
            </a:r>
            <a:endParaRPr lang="en-IE" alt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10F9D-DCFA-42F8-8E7D-A325E0E6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07" y="1411141"/>
            <a:ext cx="8577410" cy="52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8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7050C6D-BBD3-4C67-8BD0-1A803066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altLang="id-ID" dirty="0"/>
              <a:t>Multiple</a:t>
            </a:r>
            <a:r>
              <a:rPr lang="en-US" altLang="id-ID" dirty="0"/>
              <a:t>-</a:t>
            </a:r>
            <a:r>
              <a:rPr lang="id-ID" altLang="id-ID" dirty="0"/>
              <a:t>U</a:t>
            </a:r>
            <a:r>
              <a:rPr lang="en-US" altLang="id-ID" dirty="0"/>
              <a:t>ser Computer Systems</a:t>
            </a:r>
            <a:endParaRPr lang="en-IE" alt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47194-E697-45FA-936A-9E4F999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751000"/>
            <a:ext cx="10766962" cy="22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86D3-ABD2-4C90-B2D5-B34FB97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smartphone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984C-1437-4E52-8A34-5BDEC708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10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Smartphones employ a combination</a:t>
            </a:r>
            <a:r>
              <a:rPr lang="id-ID" dirty="0"/>
              <a:t> </a:t>
            </a:r>
            <a:r>
              <a:rPr lang="en-US" dirty="0"/>
              <a:t>chipset called a “system on a chip,”</a:t>
            </a:r>
            <a:r>
              <a:rPr lang="id-ID" dirty="0"/>
              <a:t> </a:t>
            </a:r>
            <a:r>
              <a:rPr lang="en-US" dirty="0"/>
              <a:t>which includes processor cores,</a:t>
            </a:r>
            <a:r>
              <a:rPr lang="id-ID" dirty="0"/>
              <a:t> </a:t>
            </a:r>
            <a:r>
              <a:rPr lang="en-US" dirty="0"/>
              <a:t>RAM and ROM memory, interface</a:t>
            </a:r>
            <a:r>
              <a:rPr lang="id-ID" dirty="0"/>
              <a:t> </a:t>
            </a:r>
            <a:r>
              <a:rPr lang="en-US" dirty="0"/>
              <a:t>controllers, and voltage regulators.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AA085-2C9B-4FAE-9EDF-D8FE8AA2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133" y="2332806"/>
            <a:ext cx="6791434" cy="28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8CF9-9688-45A3-B96E-2475D498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Thin Clients, Desktops, and Workstations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5372-84EA-4252-8933-875B4769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 client: A low-cost, centrally</a:t>
            </a:r>
            <a:r>
              <a:rPr lang="id-ID" dirty="0"/>
              <a:t> </a:t>
            </a:r>
            <a:r>
              <a:rPr lang="en-US" dirty="0"/>
              <a:t>managed computer with no internal</a:t>
            </a:r>
            <a:r>
              <a:rPr lang="id-ID" dirty="0"/>
              <a:t> </a:t>
            </a:r>
            <a:r>
              <a:rPr lang="en-US" dirty="0"/>
              <a:t>or external attached drives for data</a:t>
            </a:r>
            <a:r>
              <a:rPr lang="id-ID" dirty="0"/>
              <a:t> </a:t>
            </a:r>
            <a:r>
              <a:rPr lang="en-US" dirty="0"/>
              <a:t>storage.</a:t>
            </a:r>
            <a:endParaRPr lang="id-ID" dirty="0"/>
          </a:p>
          <a:p>
            <a:r>
              <a:rPr lang="en-US" dirty="0"/>
              <a:t>desktop computer: A nonportable</a:t>
            </a:r>
            <a:r>
              <a:rPr lang="id-ID" dirty="0"/>
              <a:t> </a:t>
            </a:r>
            <a:r>
              <a:rPr lang="en-US" dirty="0"/>
              <a:t>computer that fits on a desktop and</a:t>
            </a:r>
            <a:r>
              <a:rPr lang="id-ID" dirty="0"/>
              <a:t> </a:t>
            </a:r>
            <a:r>
              <a:rPr lang="en-US" dirty="0"/>
              <a:t>provides sufficient computing power,</a:t>
            </a:r>
            <a:r>
              <a:rPr lang="id-ID" dirty="0"/>
              <a:t> </a:t>
            </a:r>
            <a:r>
              <a:rPr lang="en-US" dirty="0"/>
              <a:t>memory, and storage for most business</a:t>
            </a:r>
            <a:r>
              <a:rPr lang="id-ID" dirty="0"/>
              <a:t> </a:t>
            </a:r>
            <a:r>
              <a:rPr lang="en-US" dirty="0"/>
              <a:t>computing tasks.</a:t>
            </a:r>
          </a:p>
          <a:p>
            <a:r>
              <a:rPr lang="en-US" dirty="0"/>
              <a:t>nettop: A very small, inexpensive</a:t>
            </a:r>
            <a:r>
              <a:rPr lang="id-ID" dirty="0"/>
              <a:t> </a:t>
            </a:r>
            <a:r>
              <a:rPr lang="en-US" dirty="0"/>
              <a:t>desktop computer typically used for</a:t>
            </a:r>
            <a:r>
              <a:rPr lang="id-ID" dirty="0"/>
              <a:t> </a:t>
            </a:r>
            <a:r>
              <a:rPr lang="en-US" dirty="0"/>
              <a:t>Internet access, email, accessing</a:t>
            </a:r>
            <a:r>
              <a:rPr lang="id-ID" dirty="0"/>
              <a:t> </a:t>
            </a:r>
            <a:r>
              <a:rPr lang="en-US" dirty="0"/>
              <a:t>Web-based applications, document</a:t>
            </a:r>
            <a:r>
              <a:rPr lang="id-ID" dirty="0"/>
              <a:t> </a:t>
            </a:r>
            <a:r>
              <a:rPr lang="en-US" dirty="0"/>
              <a:t>processing, and audio/video playback.</a:t>
            </a:r>
          </a:p>
          <a:p>
            <a:r>
              <a:rPr lang="en-US" dirty="0"/>
              <a:t>workstations: A more powerful</a:t>
            </a:r>
            <a:r>
              <a:rPr lang="id-ID" dirty="0"/>
              <a:t> </a:t>
            </a:r>
            <a:r>
              <a:rPr lang="en-US" dirty="0"/>
              <a:t>personal computer used for mathematical</a:t>
            </a:r>
            <a:r>
              <a:rPr lang="id-ID" dirty="0"/>
              <a:t> </a:t>
            </a:r>
            <a:r>
              <a:rPr lang="en-US" dirty="0"/>
              <a:t>computing, computer-assisted</a:t>
            </a:r>
            <a:r>
              <a:rPr lang="id-ID" dirty="0"/>
              <a:t> </a:t>
            </a:r>
            <a:r>
              <a:rPr lang="en-US" dirty="0"/>
              <a:t>design, and other high-end processing</a:t>
            </a:r>
            <a:r>
              <a:rPr lang="id-ID" dirty="0"/>
              <a:t> </a:t>
            </a:r>
            <a:r>
              <a:rPr lang="en-US" dirty="0"/>
              <a:t>but still small enough to fit on a</a:t>
            </a:r>
            <a:r>
              <a:rPr lang="id-ID" dirty="0"/>
              <a:t> </a:t>
            </a:r>
            <a:r>
              <a:rPr lang="en-US" dirty="0"/>
              <a:t>desktop.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983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1B51-FAFA-4373-8139-EFDF66FE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Servers, Mainframes, and Supercomputers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E935-26B9-4E5A-9686-C3B421AA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server: A computer employed by</a:t>
            </a:r>
            <a:r>
              <a:rPr lang="id-ID" dirty="0"/>
              <a:t> </a:t>
            </a:r>
            <a:r>
              <a:rPr lang="en-US" dirty="0"/>
              <a:t>many users to perform a specific task,</a:t>
            </a:r>
            <a:r>
              <a:rPr lang="id-ID" dirty="0"/>
              <a:t> </a:t>
            </a:r>
            <a:r>
              <a:rPr lang="en-US" dirty="0"/>
              <a:t>such as running network or Internet</a:t>
            </a:r>
            <a:r>
              <a:rPr lang="id-ID" dirty="0"/>
              <a:t> </a:t>
            </a:r>
            <a:r>
              <a:rPr lang="en-US" dirty="0"/>
              <a:t>applications.</a:t>
            </a:r>
            <a:endParaRPr lang="id-ID" dirty="0"/>
          </a:p>
          <a:p>
            <a:r>
              <a:rPr lang="en-US" dirty="0"/>
              <a:t>scalability: The ability to increase</a:t>
            </a:r>
            <a:r>
              <a:rPr lang="id-ID" dirty="0"/>
              <a:t> </a:t>
            </a:r>
            <a:r>
              <a:rPr lang="en-US" dirty="0"/>
              <a:t>the processing capability of a computer</a:t>
            </a:r>
            <a:r>
              <a:rPr lang="id-ID" dirty="0"/>
              <a:t> </a:t>
            </a:r>
            <a:r>
              <a:rPr lang="en-US" dirty="0"/>
              <a:t>system so that it can handle more</a:t>
            </a:r>
            <a:r>
              <a:rPr lang="id-ID" dirty="0"/>
              <a:t> </a:t>
            </a:r>
            <a:r>
              <a:rPr lang="en-US" dirty="0"/>
              <a:t>users, more data, or more transactions</a:t>
            </a:r>
            <a:r>
              <a:rPr lang="id-ID" dirty="0"/>
              <a:t> </a:t>
            </a:r>
            <a:r>
              <a:rPr lang="en-US" dirty="0"/>
              <a:t>in a given period.</a:t>
            </a:r>
            <a:endParaRPr lang="id-ID" dirty="0"/>
          </a:p>
          <a:p>
            <a:r>
              <a:rPr lang="en-US" dirty="0"/>
              <a:t>mainframe computer: A large,</a:t>
            </a:r>
            <a:r>
              <a:rPr lang="id-ID" dirty="0"/>
              <a:t> </a:t>
            </a:r>
            <a:r>
              <a:rPr lang="en-US" dirty="0"/>
              <a:t>powerful computer often shared by</a:t>
            </a:r>
            <a:r>
              <a:rPr lang="id-ID" dirty="0"/>
              <a:t> </a:t>
            </a:r>
            <a:r>
              <a:rPr lang="en-US" dirty="0"/>
              <a:t>hundreds of concurrent users connected</a:t>
            </a:r>
            <a:r>
              <a:rPr lang="id-ID" dirty="0"/>
              <a:t> </a:t>
            </a:r>
            <a:r>
              <a:rPr lang="en-US" dirty="0"/>
              <a:t>to the machine over a network.</a:t>
            </a:r>
            <a:endParaRPr lang="id-ID" dirty="0"/>
          </a:p>
          <a:p>
            <a:r>
              <a:rPr lang="en-US" dirty="0"/>
              <a:t>supercomputers: The most powerful</a:t>
            </a:r>
            <a:r>
              <a:rPr lang="id-ID" dirty="0"/>
              <a:t> </a:t>
            </a:r>
            <a:r>
              <a:rPr lang="en-US" dirty="0"/>
              <a:t>computer systems with the fastest</a:t>
            </a:r>
            <a:r>
              <a:rPr lang="id-ID" dirty="0"/>
              <a:t> </a:t>
            </a:r>
            <a:r>
              <a:rPr lang="en-US" dirty="0"/>
              <a:t>processing speeds.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174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D2921BD5-1EB6-4BA9-A698-5616874B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57"/>
            <a:ext cx="4237383" cy="280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dirty="0"/>
              <a:t>Computer hardware components include the processor (CPU), memory, address and data bus, and input/output devices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6B99AB-237F-43B7-AB36-C9385C03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altLang="id-ID" dirty="0"/>
              <a:t>Basic Anatomy </a:t>
            </a:r>
            <a:r>
              <a:rPr lang="id-ID" altLang="id-ID" dirty="0"/>
              <a:t>o</a:t>
            </a:r>
            <a:r>
              <a:rPr lang="en-US" altLang="id-ID" dirty="0"/>
              <a:t>f A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8C662-1901-4D3D-8AFD-4457F604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61" y="1894232"/>
            <a:ext cx="50292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424A-C9C9-43C1-AC6D-1EDE756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Supercomputer Processing Speeds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48BA2-D1E7-43D7-B93E-3A9377385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923" y="5235575"/>
            <a:ext cx="6613870" cy="1474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43F8C-538D-4A60-933A-D62FDC61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08" y="1622425"/>
            <a:ext cx="9780094" cy="34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A93-BE2B-43FA-A0DF-E17018EB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E48-9771-43F4-B925-04947CED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41" y="1573834"/>
            <a:ext cx="6119191" cy="4351338"/>
          </a:xfrm>
        </p:spPr>
        <p:txBody>
          <a:bodyPr>
            <a:noAutofit/>
          </a:bodyPr>
          <a:lstStyle/>
          <a:p>
            <a:r>
              <a:rPr lang="en-US" sz="2400" dirty="0"/>
              <a:t>virtual server: A method of logically</a:t>
            </a:r>
            <a:r>
              <a:rPr lang="id-ID" sz="2400" dirty="0"/>
              <a:t> </a:t>
            </a:r>
            <a:r>
              <a:rPr lang="en-US" sz="2400" dirty="0"/>
              <a:t>dividing the resources of a single</a:t>
            </a:r>
            <a:r>
              <a:rPr lang="id-ID" sz="2400" dirty="0"/>
              <a:t> </a:t>
            </a:r>
            <a:r>
              <a:rPr lang="en-US" sz="2400" dirty="0"/>
              <a:t>physical server to create multiple logical</a:t>
            </a:r>
            <a:r>
              <a:rPr lang="id-ID" sz="2400" dirty="0"/>
              <a:t> </a:t>
            </a:r>
            <a:r>
              <a:rPr lang="en-US" sz="2400" dirty="0"/>
              <a:t>servers, each acting as its own</a:t>
            </a:r>
            <a:r>
              <a:rPr lang="id-ID" sz="2400" dirty="0"/>
              <a:t> </a:t>
            </a:r>
            <a:r>
              <a:rPr lang="en-US" sz="2400" dirty="0"/>
              <a:t>dedicated machine.</a:t>
            </a:r>
            <a:endParaRPr lang="id-ID" sz="2400" dirty="0"/>
          </a:p>
          <a:p>
            <a:r>
              <a:rPr lang="en-US" sz="2400" dirty="0"/>
              <a:t>A cloud server is a virtual server (rather than a physical server) running in a cloud computing environment. It is built, hosted and delivered via a cloud computing platform via the internet, and can be accessed remotely. They are also known as virtual servers.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D17BB-A35E-4EA3-8B35-6F0C4CC8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53" y="1690687"/>
            <a:ext cx="4389506" cy="32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5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BC8D-5742-4304-AA71-05AE1E2A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715F-9199-44FE-B799-9D547322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data center: A </a:t>
            </a:r>
            <a:r>
              <a:rPr lang="en-US" dirty="0" err="1"/>
              <a:t>climateand</a:t>
            </a:r>
            <a:r>
              <a:rPr lang="en-US" dirty="0"/>
              <a:t>-</a:t>
            </a:r>
            <a:r>
              <a:rPr lang="id-ID" dirty="0"/>
              <a:t> </a:t>
            </a:r>
            <a:r>
              <a:rPr lang="en-US" dirty="0"/>
              <a:t>access-controlled building or a</a:t>
            </a:r>
            <a:r>
              <a:rPr lang="id-ID" dirty="0"/>
              <a:t> </a:t>
            </a:r>
            <a:r>
              <a:rPr lang="en-US" dirty="0"/>
              <a:t>set of buildings that houses the</a:t>
            </a:r>
            <a:r>
              <a:rPr lang="id-ID" dirty="0"/>
              <a:t> </a:t>
            </a:r>
            <a:r>
              <a:rPr lang="en-US" dirty="0"/>
              <a:t>computer hardware that delivers an</a:t>
            </a:r>
            <a:r>
              <a:rPr lang="id-ID" dirty="0"/>
              <a:t> </a:t>
            </a:r>
            <a:r>
              <a:rPr lang="en-US" dirty="0"/>
              <a:t>organization’s data and information</a:t>
            </a:r>
            <a:r>
              <a:rPr lang="id-ID" dirty="0"/>
              <a:t> </a:t>
            </a:r>
            <a:r>
              <a:rPr lang="en-US" dirty="0"/>
              <a:t>services.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154D9-D762-48E6-8D6E-FC6CA697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80" y="1825625"/>
            <a:ext cx="5811207" cy="33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8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7BC9-308A-498F-85DE-F7739A9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Green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38FB-9643-483B-972B-2348916D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56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green computing: A program</a:t>
            </a:r>
            <a:r>
              <a:rPr lang="id-ID" sz="2400" dirty="0"/>
              <a:t> </a:t>
            </a:r>
            <a:r>
              <a:rPr lang="en-US" sz="2400" dirty="0"/>
              <a:t>concerned with the efficient and</a:t>
            </a:r>
            <a:r>
              <a:rPr lang="id-ID" sz="2400" dirty="0"/>
              <a:t> </a:t>
            </a:r>
            <a:r>
              <a:rPr lang="en-US" sz="2400" dirty="0"/>
              <a:t>environmentally responsible design,</a:t>
            </a:r>
            <a:r>
              <a:rPr lang="id-ID" sz="2400" dirty="0"/>
              <a:t> </a:t>
            </a:r>
            <a:r>
              <a:rPr lang="en-US" sz="2400" dirty="0"/>
              <a:t>manufacture, operation, and disposal</a:t>
            </a:r>
            <a:r>
              <a:rPr lang="id-ID" sz="2400" dirty="0"/>
              <a:t> </a:t>
            </a:r>
            <a:r>
              <a:rPr lang="en-US" sz="2400" dirty="0"/>
              <a:t>of IS-related products.</a:t>
            </a:r>
            <a:endParaRPr lang="id-ID" sz="2400" dirty="0"/>
          </a:p>
          <a:p>
            <a:r>
              <a:rPr lang="en-US" sz="2400" dirty="0"/>
              <a:t>It is estimated that 51.9 million computers, 35.8 million monitors, and</a:t>
            </a:r>
            <a:r>
              <a:rPr lang="id-ID" sz="2400" dirty="0"/>
              <a:t> </a:t>
            </a:r>
            <a:r>
              <a:rPr lang="en-US" sz="2400" dirty="0"/>
              <a:t>33.6 million hard copy devices (printers, faxes, etc.)—representing a total of</a:t>
            </a:r>
            <a:r>
              <a:rPr lang="id-ID" sz="2400" dirty="0"/>
              <a:t> </a:t>
            </a:r>
            <a:r>
              <a:rPr lang="en-US" sz="2400" dirty="0"/>
              <a:t>1.3 million tons of waste—were disposed of in the United States in 2010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3B7D9-B0BA-439B-9AED-9C314B97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430" y="1922169"/>
            <a:ext cx="4528726" cy="30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59BE988-5297-43B5-A74D-8B9AB25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Processor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361A680-6AE1-47C5-A4C9-0BC3597D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dirty="0"/>
              <a:t>central processing unit (CPU): The part of a computer that sequences and executes instructions.</a:t>
            </a:r>
          </a:p>
          <a:p>
            <a:pPr eaLnBrk="1" hangingPunct="1"/>
            <a:r>
              <a:rPr lang="en-US" altLang="id-ID" dirty="0"/>
              <a:t>memory: A component of the com- </a:t>
            </a:r>
            <a:r>
              <a:rPr lang="en-US" altLang="id-ID" dirty="0" err="1"/>
              <a:t>puter</a:t>
            </a:r>
            <a:r>
              <a:rPr lang="en-US" altLang="id-ID" dirty="0"/>
              <a:t> that provides the processor with a working storage area to hold program instructions and data.</a:t>
            </a:r>
          </a:p>
          <a:p>
            <a:pPr eaLnBrk="1" hangingPunct="1"/>
            <a:r>
              <a:rPr lang="en-US" altLang="id-ID" dirty="0"/>
              <a:t>input/output device: A computer component that provides data and instructions to the computer and receives results from it.</a:t>
            </a:r>
          </a:p>
          <a:p>
            <a:pPr eaLnBrk="1" hangingPunct="1"/>
            <a:r>
              <a:rPr lang="en-US" altLang="id-ID" dirty="0"/>
              <a:t>bus: A set of electronic circuits used to route data and instructions to and from the various components of a computer</a:t>
            </a:r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098AF6BC-D505-4916-92CB-D118D2C839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BF7F55-65D1-4BA8-B696-3BEAD846DC7C}" type="datetime4">
              <a:rPr lang="en-US" altLang="id-ID" sz="1400"/>
              <a:pPr eaLnBrk="1" hangingPunct="1"/>
              <a:t>August 30, 2020</a:t>
            </a:fld>
            <a:endParaRPr lang="en-US" altLang="id-ID" sz="140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6ABB6D00-D30E-436F-A59E-25E28CA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D21F90-5B40-4EB0-AFFA-3A17F6F89A9E}" type="slidenum">
              <a:rPr lang="en-US" altLang="id-ID" sz="1400"/>
              <a:pPr eaLnBrk="1" hangingPunct="1"/>
              <a:t>3</a:t>
            </a:fld>
            <a:endParaRPr lang="en-US" altLang="id-ID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746C01-1E7C-493C-816E-FB55C1D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buFontTx/>
              <a:buNone/>
            </a:pPr>
            <a:r>
              <a:rPr lang="en-US" altLang="id-ID" dirty="0"/>
              <a:t>Execution of an  instruction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9391BA2-C097-4C7B-9340-63505FFD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98" y="1690688"/>
            <a:ext cx="4908125" cy="41148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id-ID" dirty="0"/>
              <a:t>(1)In the instruction phase, a program’s instructions and any necessary data are read into the processor. </a:t>
            </a:r>
            <a:endParaRPr lang="id-ID" altLang="id-ID" dirty="0"/>
          </a:p>
          <a:p>
            <a:pPr>
              <a:buFontTx/>
              <a:buNone/>
            </a:pPr>
            <a:r>
              <a:rPr lang="en-US" altLang="id-ID" dirty="0"/>
              <a:t>(2) The instruction is then decoded by the control unit of the CPU so that the central processor can understand what to do. </a:t>
            </a:r>
            <a:endParaRPr lang="id-ID" altLang="id-ID" dirty="0"/>
          </a:p>
          <a:p>
            <a:pPr>
              <a:buFontTx/>
              <a:buNone/>
            </a:pPr>
            <a:r>
              <a:rPr lang="en-US" altLang="id-ID" dirty="0"/>
              <a:t>(3) In the execution phase, the arithmetic and logic unit (ALU) component of the CPU does what it is instructed to do, making either an arithmetic computation or a  logical comparison. </a:t>
            </a:r>
            <a:endParaRPr lang="id-ID" altLang="id-ID" dirty="0"/>
          </a:p>
          <a:p>
            <a:pPr>
              <a:buFontTx/>
              <a:buNone/>
            </a:pPr>
            <a:r>
              <a:rPr lang="en-US" altLang="id-ID" dirty="0"/>
              <a:t>(4) The results  are then stored in the registers or in memory. The instruction and execution phases together make</a:t>
            </a:r>
            <a:r>
              <a:rPr lang="id-ID" altLang="id-ID" dirty="0"/>
              <a:t> </a:t>
            </a:r>
            <a:r>
              <a:rPr lang="en-US" altLang="id-ID" dirty="0"/>
              <a:t>up one machine cycle.</a:t>
            </a:r>
          </a:p>
          <a:p>
            <a:endParaRPr lang="en-IE" alt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3B8C9-026B-40ED-9F2E-6E250543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25" y="1690688"/>
            <a:ext cx="5854148" cy="3945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8606730F-C6D0-49B2-9F5A-401DC6DB0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CCD3FE9-395F-440D-831B-735B1AD1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F36CA9-0312-4879-926F-F25F93282D25}" type="slidenum">
              <a:rPr lang="en-US" altLang="id-ID" sz="1400"/>
              <a:pPr eaLnBrk="1" hangingPunct="1"/>
              <a:t>5</a:t>
            </a:fld>
            <a:endParaRPr lang="en-US" altLang="id-ID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3D458CB-AC01-4A2D-A2F6-959825FDA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Instruction Set Architecture (ISA)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0BC3AB7-A95F-4D51-A243-9B30D3185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id-ID" dirty="0"/>
              <a:t>instruction set architecture</a:t>
            </a:r>
            <a:r>
              <a:rPr lang="id-ID" altLang="id-ID" dirty="0"/>
              <a:t> </a:t>
            </a:r>
            <a:r>
              <a:rPr lang="en-US" altLang="id-ID" dirty="0"/>
              <a:t>(ISA): A basic set of commands</a:t>
            </a:r>
            <a:r>
              <a:rPr lang="id-ID" altLang="id-ID" dirty="0"/>
              <a:t> </a:t>
            </a:r>
            <a:r>
              <a:rPr lang="en-US" altLang="id-ID" dirty="0"/>
              <a:t>(opcodes) that the processor can</a:t>
            </a:r>
            <a:r>
              <a:rPr lang="id-ID" altLang="id-ID" dirty="0"/>
              <a:t> </a:t>
            </a:r>
            <a:r>
              <a:rPr lang="en-US" altLang="id-ID" dirty="0"/>
              <a:t>execute. </a:t>
            </a:r>
            <a:endParaRPr lang="id-ID" altLang="id-ID" dirty="0"/>
          </a:p>
          <a:p>
            <a:pPr marL="1371600" lvl="3" indent="0">
              <a:buNone/>
            </a:pPr>
            <a:r>
              <a:rPr lang="en-US" altLang="id-ID" dirty="0"/>
              <a:t>● ADD—Add two numbers together.</a:t>
            </a:r>
          </a:p>
          <a:p>
            <a:pPr marL="1371600" lvl="3" indent="0">
              <a:buNone/>
            </a:pPr>
            <a:r>
              <a:rPr lang="en-US" altLang="id-ID" dirty="0"/>
              <a:t>● COMPARE—Compare numbers.</a:t>
            </a:r>
          </a:p>
          <a:p>
            <a:pPr marL="1371600" lvl="3" indent="0">
              <a:buNone/>
            </a:pPr>
            <a:r>
              <a:rPr lang="en-US" altLang="id-ID" dirty="0"/>
              <a:t>● IN—Input information from a device (e.g., keyboard).</a:t>
            </a:r>
          </a:p>
          <a:p>
            <a:pPr marL="1371600" lvl="3" indent="0">
              <a:buNone/>
            </a:pPr>
            <a:r>
              <a:rPr lang="en-US" altLang="id-ID" dirty="0"/>
              <a:t>● JUMP—Jump to designated memory address.</a:t>
            </a:r>
          </a:p>
          <a:p>
            <a:pPr marL="1371600" lvl="3" indent="0">
              <a:buNone/>
            </a:pPr>
            <a:r>
              <a:rPr lang="en-US" altLang="id-ID" dirty="0"/>
              <a:t>● JUMP IF—Conditional statement that jumps to a designated memory</a:t>
            </a:r>
          </a:p>
          <a:p>
            <a:pPr marL="1371600" lvl="3" indent="0">
              <a:buNone/>
            </a:pPr>
            <a:r>
              <a:rPr lang="en-US" altLang="id-ID" dirty="0"/>
              <a:t>address.</a:t>
            </a:r>
          </a:p>
          <a:p>
            <a:pPr marL="1371600" lvl="3" indent="0">
              <a:buNone/>
            </a:pPr>
            <a:r>
              <a:rPr lang="en-US" altLang="id-ID" dirty="0"/>
              <a:t>● LOAD—Load information from memory to the processor.</a:t>
            </a:r>
          </a:p>
          <a:p>
            <a:pPr marL="1371600" lvl="3" indent="0">
              <a:buNone/>
            </a:pPr>
            <a:r>
              <a:rPr lang="en-US" altLang="id-ID" dirty="0"/>
              <a:t>● OUT—Output information to device (e.g., monitor).</a:t>
            </a:r>
          </a:p>
          <a:p>
            <a:pPr marL="1371600" lvl="3" indent="0">
              <a:buNone/>
            </a:pPr>
            <a:r>
              <a:rPr lang="en-US" altLang="id-ID" dirty="0"/>
              <a:t>● STORE—Store information to memory.</a:t>
            </a:r>
            <a:endParaRPr lang="id-ID" altLang="id-ID" dirty="0"/>
          </a:p>
          <a:p>
            <a:r>
              <a:rPr lang="en-US" altLang="id-ID" dirty="0"/>
              <a:t>clock speed: A series of electronic</a:t>
            </a:r>
            <a:r>
              <a:rPr lang="id-ID" altLang="id-ID" dirty="0"/>
              <a:t> </a:t>
            </a:r>
            <a:r>
              <a:rPr lang="en-US" altLang="id-ID" dirty="0"/>
              <a:t>pulses produced at a predetermined</a:t>
            </a:r>
            <a:r>
              <a:rPr lang="id-ID" altLang="id-ID" dirty="0"/>
              <a:t> </a:t>
            </a:r>
            <a:r>
              <a:rPr lang="en-US" altLang="id-ID" dirty="0"/>
              <a:t>rate that affects machine cycle time.</a:t>
            </a:r>
          </a:p>
          <a:p>
            <a:r>
              <a:rPr lang="en-US" altLang="id-ID" dirty="0"/>
              <a:t>gigahertz (GHz): A unit of frequency</a:t>
            </a:r>
            <a:r>
              <a:rPr lang="id-ID" altLang="id-ID" dirty="0"/>
              <a:t> </a:t>
            </a:r>
            <a:r>
              <a:rPr lang="en-US" altLang="id-ID" dirty="0"/>
              <a:t>that is equal to one billion cycles per</a:t>
            </a:r>
            <a:r>
              <a:rPr lang="id-ID" altLang="id-ID" dirty="0"/>
              <a:t> </a:t>
            </a:r>
            <a:r>
              <a:rPr lang="en-US" altLang="id-ID" dirty="0"/>
              <a:t>second; a measure of clock speed.</a:t>
            </a:r>
            <a:endParaRPr lang="id-ID" altLang="id-ID" dirty="0"/>
          </a:p>
          <a:p>
            <a:pPr eaLnBrk="1" hangingPunct="1"/>
            <a:endParaRPr lang="en-IE" alt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D7536D57-BF5E-45E8-A720-0FF80779F6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AAA3CE4C-A8E8-45F5-B208-8484B2D0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611AFD-47E4-4B8E-B4BC-CA0627F500B9}" type="slidenum">
              <a:rPr lang="en-US" altLang="id-ID" sz="1400"/>
              <a:pPr eaLnBrk="1" hangingPunct="1"/>
              <a:t>6</a:t>
            </a:fld>
            <a:endParaRPr lang="en-US" altLang="id-ID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6D88E7C-3467-43C2-AD9D-E2FFEDCD6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altLang="id-ID" dirty="0"/>
              <a:t>M</a:t>
            </a:r>
            <a:r>
              <a:rPr lang="en-IE" altLang="id-ID" dirty="0" err="1"/>
              <a:t>ultiprocessing</a:t>
            </a:r>
            <a:r>
              <a:rPr lang="en-IE" altLang="id-ID" dirty="0"/>
              <a:t> </a:t>
            </a:r>
            <a:endParaRPr lang="en-US" altLang="id-ID" dirty="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3A12D8D-C097-4AC4-A0EC-C781A7D7A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dirty="0"/>
              <a:t>multiprocessing: The</a:t>
            </a:r>
            <a:r>
              <a:rPr lang="id-ID" altLang="id-ID" dirty="0"/>
              <a:t> </a:t>
            </a:r>
            <a:r>
              <a:rPr lang="en-US" altLang="id-ID" dirty="0"/>
              <a:t>simultaneous execution of two or</a:t>
            </a:r>
            <a:r>
              <a:rPr lang="id-ID" altLang="id-ID" dirty="0"/>
              <a:t> </a:t>
            </a:r>
            <a:r>
              <a:rPr lang="en-US" altLang="id-ID" dirty="0"/>
              <a:t>more instructions at the same time.</a:t>
            </a:r>
          </a:p>
          <a:p>
            <a:pPr eaLnBrk="1" hangingPunct="1"/>
            <a:r>
              <a:rPr lang="en-US" altLang="id-ID" dirty="0"/>
              <a:t>coprocessor: The part of the</a:t>
            </a:r>
            <a:r>
              <a:rPr lang="id-ID" altLang="id-ID" dirty="0"/>
              <a:t> </a:t>
            </a:r>
            <a:r>
              <a:rPr lang="en-US" altLang="id-ID" dirty="0"/>
              <a:t>computer that speeds processing by</a:t>
            </a:r>
            <a:r>
              <a:rPr lang="id-ID" altLang="id-ID" dirty="0"/>
              <a:t> </a:t>
            </a:r>
            <a:r>
              <a:rPr lang="en-US" altLang="id-ID" dirty="0"/>
              <a:t>executing specific types of instructions</a:t>
            </a:r>
            <a:r>
              <a:rPr lang="id-ID" altLang="id-ID" dirty="0"/>
              <a:t> </a:t>
            </a:r>
            <a:r>
              <a:rPr lang="en-US" altLang="id-ID" dirty="0"/>
              <a:t>while the CPU works on another</a:t>
            </a:r>
            <a:r>
              <a:rPr lang="id-ID" altLang="id-ID" dirty="0"/>
              <a:t> </a:t>
            </a:r>
            <a:r>
              <a:rPr lang="en-US" altLang="id-ID" dirty="0"/>
              <a:t>processing activity.</a:t>
            </a:r>
          </a:p>
          <a:p>
            <a:pPr eaLnBrk="1" hangingPunct="1"/>
            <a:r>
              <a:rPr lang="en-US" altLang="id-ID" dirty="0"/>
              <a:t>multicore processor: A</a:t>
            </a:r>
            <a:r>
              <a:rPr lang="id-ID" altLang="id-ID" dirty="0"/>
              <a:t> </a:t>
            </a:r>
            <a:r>
              <a:rPr lang="en-US" altLang="id-ID" dirty="0"/>
              <a:t>microprocessor that has two or</a:t>
            </a:r>
            <a:r>
              <a:rPr lang="id-ID" altLang="id-ID" dirty="0"/>
              <a:t> </a:t>
            </a:r>
            <a:r>
              <a:rPr lang="en-US" altLang="id-ID" dirty="0"/>
              <a:t>more</a:t>
            </a:r>
            <a:r>
              <a:rPr lang="id-ID" altLang="id-ID" dirty="0"/>
              <a:t> </a:t>
            </a:r>
            <a:r>
              <a:rPr lang="en-US" altLang="id-ID" dirty="0"/>
              <a:t>independent processing units,</a:t>
            </a:r>
            <a:r>
              <a:rPr lang="id-ID" altLang="id-ID" dirty="0"/>
              <a:t> </a:t>
            </a:r>
            <a:r>
              <a:rPr lang="en-US" altLang="id-ID" dirty="0"/>
              <a:t>called cores, which are capable</a:t>
            </a:r>
            <a:r>
              <a:rPr lang="id-ID" altLang="id-ID" dirty="0"/>
              <a:t> </a:t>
            </a:r>
            <a:r>
              <a:rPr lang="en-US" altLang="id-ID" dirty="0"/>
              <a:t>of sequencing and executing</a:t>
            </a:r>
            <a:r>
              <a:rPr lang="id-ID" altLang="id-ID" dirty="0"/>
              <a:t> </a:t>
            </a:r>
            <a:r>
              <a:rPr lang="en-US" altLang="id-ID" dirty="0"/>
              <a:t>instructions.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F61E04AD-60CD-49BE-AAD4-DB44953541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20B090D-0119-41A4-A00C-F7BF8EC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39734-CC57-4A6E-9ED7-8A5DC45727B8}" type="slidenum">
              <a:rPr lang="en-US" altLang="id-ID" sz="1400"/>
              <a:pPr eaLnBrk="1" hangingPunct="1"/>
              <a:t>7</a:t>
            </a:fld>
            <a:endParaRPr lang="en-US" altLang="id-ID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9E59C-98E0-46AC-9E69-525706B71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Parallel Computing</a:t>
            </a:r>
            <a:endParaRPr lang="en-US" altLang="id-ID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B14070A-4E84-4D3C-BBC8-11519CE6E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dirty="0"/>
              <a:t>parallel computing: The</a:t>
            </a:r>
            <a:r>
              <a:rPr lang="id-ID" altLang="id-ID" dirty="0"/>
              <a:t> </a:t>
            </a:r>
            <a:r>
              <a:rPr lang="en-US" altLang="id-ID" dirty="0"/>
              <a:t>simultaneous execution of the</a:t>
            </a:r>
            <a:r>
              <a:rPr lang="id-ID" altLang="id-ID" dirty="0"/>
              <a:t> </a:t>
            </a:r>
            <a:r>
              <a:rPr lang="en-US" altLang="id-ID" dirty="0"/>
              <a:t>same task on multiple processors</a:t>
            </a:r>
            <a:r>
              <a:rPr lang="id-ID" altLang="id-ID" dirty="0"/>
              <a:t> </a:t>
            </a:r>
            <a:r>
              <a:rPr lang="en-US" altLang="id-ID" dirty="0"/>
              <a:t>to obtain results faster.</a:t>
            </a:r>
          </a:p>
          <a:p>
            <a:pPr eaLnBrk="1" hangingPunct="1"/>
            <a:r>
              <a:rPr lang="en-US" altLang="id-ID" dirty="0"/>
              <a:t>massively parallel processing</a:t>
            </a:r>
            <a:r>
              <a:rPr lang="id-ID" altLang="id-ID" dirty="0"/>
              <a:t> </a:t>
            </a:r>
            <a:r>
              <a:rPr lang="en-US" altLang="id-ID" dirty="0"/>
              <a:t>system: A system that speeds</a:t>
            </a:r>
            <a:r>
              <a:rPr lang="id-ID" altLang="id-ID" dirty="0"/>
              <a:t> </a:t>
            </a:r>
            <a:r>
              <a:rPr lang="en-US" altLang="id-ID" dirty="0"/>
              <a:t>processing by linking hundreds or</a:t>
            </a:r>
            <a:r>
              <a:rPr lang="id-ID" altLang="id-ID" dirty="0"/>
              <a:t> </a:t>
            </a:r>
            <a:r>
              <a:rPr lang="en-US" altLang="id-ID" dirty="0"/>
              <a:t>thousands of processors to operate at</a:t>
            </a:r>
            <a:r>
              <a:rPr lang="id-ID" altLang="id-ID" dirty="0"/>
              <a:t> </a:t>
            </a:r>
            <a:r>
              <a:rPr lang="en-US" altLang="id-ID" dirty="0"/>
              <a:t>the same time, or in parallel, with each</a:t>
            </a:r>
            <a:r>
              <a:rPr lang="id-ID" altLang="id-ID" dirty="0"/>
              <a:t> </a:t>
            </a:r>
            <a:r>
              <a:rPr lang="en-US" altLang="id-ID" dirty="0"/>
              <a:t>processor having its own bus, memory,</a:t>
            </a:r>
            <a:r>
              <a:rPr lang="id-ID" altLang="id-ID" dirty="0"/>
              <a:t> </a:t>
            </a:r>
            <a:r>
              <a:rPr lang="en-US" altLang="id-ID" dirty="0"/>
              <a:t>disks, copy of the operating system,</a:t>
            </a:r>
            <a:r>
              <a:rPr lang="id-ID" altLang="id-ID" dirty="0"/>
              <a:t> </a:t>
            </a:r>
            <a:r>
              <a:rPr lang="en-US" altLang="id-ID" dirty="0"/>
              <a:t>and applications.</a:t>
            </a:r>
            <a:endParaRPr lang="en-IE" altLang="id-ID" dirty="0"/>
          </a:p>
          <a:p>
            <a:pPr lvl="1" eaLnBrk="1" hangingPunct="1"/>
            <a:endParaRPr lang="en-IE" altLang="id-ID" dirty="0"/>
          </a:p>
          <a:p>
            <a:pPr eaLnBrk="1" hangingPunct="1"/>
            <a:endParaRPr lang="en-IE" altLang="id-ID" dirty="0"/>
          </a:p>
          <a:p>
            <a:pPr eaLnBrk="1" hangingPunct="1"/>
            <a:endParaRPr lang="en-US" alt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1F476D62-5B24-4B0B-B559-3C7F88526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046108D6-560D-4492-BA29-EED03C0C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D4403B-BFB0-4F0D-A22D-7C06BD9AC4E7}" type="slidenum">
              <a:rPr lang="en-US" altLang="id-ID" sz="1400"/>
              <a:pPr eaLnBrk="1" hangingPunct="1"/>
              <a:t>8</a:t>
            </a:fld>
            <a:endParaRPr lang="en-US" altLang="id-ID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0AC4141-4A32-4CFF-A500-20A418EA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Grid Computing</a:t>
            </a:r>
            <a:endParaRPr lang="en-US" altLang="id-ID" dirty="0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6DE62242-8F5B-4F4A-873F-010E506EB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id-ID" dirty="0"/>
              <a:t>The use of a collection</a:t>
            </a:r>
            <a:r>
              <a:rPr lang="id-ID" altLang="id-ID" dirty="0"/>
              <a:t> </a:t>
            </a:r>
            <a:r>
              <a:rPr lang="en-US" altLang="id-ID" dirty="0"/>
              <a:t>of computers, often owned by</a:t>
            </a:r>
            <a:r>
              <a:rPr lang="id-ID" altLang="id-ID" dirty="0"/>
              <a:t> </a:t>
            </a:r>
            <a:r>
              <a:rPr lang="en-US" altLang="id-ID" dirty="0"/>
              <a:t>multiple</a:t>
            </a:r>
            <a:r>
              <a:rPr lang="id-ID" altLang="id-ID" dirty="0"/>
              <a:t> </a:t>
            </a:r>
            <a:r>
              <a:rPr lang="en-US" altLang="id-ID" dirty="0"/>
              <a:t>individuals or organizations,</a:t>
            </a:r>
            <a:r>
              <a:rPr lang="id-ID" altLang="id-ID" dirty="0"/>
              <a:t> </a:t>
            </a:r>
            <a:r>
              <a:rPr lang="en-US" altLang="id-ID" dirty="0"/>
              <a:t>that work in a coordinated manner to</a:t>
            </a:r>
            <a:r>
              <a:rPr lang="id-ID" altLang="id-ID" dirty="0"/>
              <a:t> </a:t>
            </a:r>
            <a:r>
              <a:rPr lang="en-US" altLang="id-ID" dirty="0"/>
              <a:t>solve a common problem.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EF9E8-77BF-41DB-8F74-3B0BFAFC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8" y="1825625"/>
            <a:ext cx="5910461" cy="33098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01646C2F-CD6F-447E-8F5D-488A04AA74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1027FC37-18B5-4223-A722-51EF3E57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614DBA-BF8A-4EF0-8751-850FED6B6F9B}" type="slidenum">
              <a:rPr lang="en-US" altLang="id-ID" sz="1400"/>
              <a:pPr eaLnBrk="1" hangingPunct="1"/>
              <a:t>9</a:t>
            </a:fld>
            <a:endParaRPr lang="en-US" altLang="id-ID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8CDF9D4-2E2A-4FB2-B4C5-8AC522532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The Intel Family Of Processors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850B0-E2AE-47D0-A9BA-6E5621FA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721"/>
            <a:ext cx="11004070" cy="2895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CEF06-AE0C-401D-9AD4-AB3DF3F3A36E}"/>
</file>

<file path=customXml/itemProps2.xml><?xml version="1.0" encoding="utf-8"?>
<ds:datastoreItem xmlns:ds="http://schemas.openxmlformats.org/officeDocument/2006/customXml" ds:itemID="{2E213441-071F-4959-96FC-8D21B4B14F2A}"/>
</file>

<file path=customXml/itemProps3.xml><?xml version="1.0" encoding="utf-8"?>
<ds:datastoreItem xmlns:ds="http://schemas.openxmlformats.org/officeDocument/2006/customXml" ds:itemID="{7525EE0B-4720-4D5E-AB43-6331A2883BC3}"/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1347</Words>
  <Application>Microsoft Office PowerPoint</Application>
  <PresentationFormat>Widescreen</PresentationFormat>
  <Paragraphs>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Hardware  and Mobile Devices</vt:lpstr>
      <vt:lpstr>Basic Anatomy of A Computer</vt:lpstr>
      <vt:lpstr>Processor</vt:lpstr>
      <vt:lpstr>Execution of an  instruction</vt:lpstr>
      <vt:lpstr>Instruction Set Architecture (ISA)</vt:lpstr>
      <vt:lpstr>Multiprocessing </vt:lpstr>
      <vt:lpstr>Parallel Computing</vt:lpstr>
      <vt:lpstr>Grid Computing</vt:lpstr>
      <vt:lpstr>The Intel Family Of Processors</vt:lpstr>
      <vt:lpstr>Memory</vt:lpstr>
      <vt:lpstr>Secondary Storage</vt:lpstr>
      <vt:lpstr>Enterprise Storage Options</vt:lpstr>
      <vt:lpstr>Input and Output Devices</vt:lpstr>
      <vt:lpstr>Various types of flat-panel displays</vt:lpstr>
      <vt:lpstr>Single-user Computer Systems</vt:lpstr>
      <vt:lpstr>Multiple-User Computer Systems</vt:lpstr>
      <vt:lpstr>Anatomy of a smartphone</vt:lpstr>
      <vt:lpstr>Thin Clients, Desktops, and Workstations</vt:lpstr>
      <vt:lpstr>Servers, Mainframes, and Supercomputers</vt:lpstr>
      <vt:lpstr>Supercomputer Processing Speeds</vt:lpstr>
      <vt:lpstr>Cloud Server</vt:lpstr>
      <vt:lpstr>Data Center</vt:lpstr>
      <vt:lpstr>Green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dedi trisnawarman</cp:lastModifiedBy>
  <cp:revision>57</cp:revision>
  <dcterms:created xsi:type="dcterms:W3CDTF">2020-07-02T17:15:47Z</dcterms:created>
  <dcterms:modified xsi:type="dcterms:W3CDTF">2020-08-30T06:59:06Z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