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6" r:id="rId3"/>
    <p:sldId id="328" r:id="rId4"/>
    <p:sldId id="329" r:id="rId5"/>
    <p:sldId id="319" r:id="rId6"/>
    <p:sldId id="320" r:id="rId7"/>
    <p:sldId id="323" r:id="rId8"/>
    <p:sldId id="326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2D2A6-5D1B-4BE5-9837-D05CB89E1FC9}" type="datetimeFigureOut">
              <a:rPr lang="id-ID" smtClean="0"/>
              <a:t>30/08/2020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24396-C3DA-4A8F-8F57-3D00F72032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385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80E6CD35-33FE-48BE-9B5E-47BA9DAB5D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47BA5B3-9A76-40A4-AC42-41341040AC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id-ID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EA087FA7-04C4-4DEE-81C7-1ECFF0145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261E00-0438-4B34-B034-8A8C503F4E89}" type="slidenum">
              <a:rPr lang="en-IE" altLang="id-ID" sz="1200"/>
              <a:pPr eaLnBrk="1" hangingPunct="1"/>
              <a:t>4</a:t>
            </a:fld>
            <a:endParaRPr lang="en-IE" altLang="id-ID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183" y="1122363"/>
            <a:ext cx="10654747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Software and Mobile</a:t>
            </a:r>
            <a:r>
              <a:rPr lang="id-ID" sz="4800" dirty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4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57FA-5CE3-492F-972C-314C7FB0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Red Hat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3FF3-B906-4038-B91B-5EE54228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Red Hat Enterprise Virtualization (RHEV) software provides virtualization capabilities for servers and desktop computers.</a:t>
            </a:r>
          </a:p>
          <a:p>
            <a:pPr marL="0" indent="0">
              <a:buNone/>
            </a:pPr>
            <a:r>
              <a:rPr lang="id-ID" dirty="0"/>
              <a:t>Source: www.redhat.com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02FC4-C0C3-4015-A3DF-DA9BDD5F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30" y="3110706"/>
            <a:ext cx="3023913" cy="20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8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314B-72EC-42BF-9AFD-0CEE0A73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Mobile Operating Systems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55AC-0F5E-4C04-AE05-019DA402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Smartphones now employ full-fledged personal computer operating systems</a:t>
            </a:r>
            <a:r>
              <a:rPr lang="id-ID" sz="2000" dirty="0"/>
              <a:t> </a:t>
            </a:r>
            <a:r>
              <a:rPr lang="en-US" sz="2000" dirty="0"/>
              <a:t>such as the Google Android, Apple iOS, and Microsoft Windows Phone that</a:t>
            </a:r>
            <a:r>
              <a:rPr lang="id-ID" sz="2000" dirty="0"/>
              <a:t> </a:t>
            </a:r>
            <a:r>
              <a:rPr lang="en-US" sz="2000" dirty="0"/>
              <a:t>determine the functionality of your phone and the applications that you can</a:t>
            </a:r>
            <a:r>
              <a:rPr lang="id-ID" sz="2000" dirty="0"/>
              <a:t> </a:t>
            </a:r>
            <a:r>
              <a:rPr lang="en-US" sz="2000" dirty="0"/>
              <a:t>run. </a:t>
            </a:r>
            <a:endParaRPr lang="id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F1DB2-622F-4745-AFA5-3FAD6C76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18" y="2951922"/>
            <a:ext cx="9490164" cy="23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0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F52-AD32-4765-9E7E-4FF32304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Embedded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BD5C-A336-4816-B614-7AB39E86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system: A computer</a:t>
            </a:r>
            <a:r>
              <a:rPr lang="id-ID" dirty="0"/>
              <a:t> </a:t>
            </a:r>
            <a:r>
              <a:rPr lang="en-US" dirty="0"/>
              <a:t>system (including some sort of processor)</a:t>
            </a:r>
            <a:r>
              <a:rPr lang="id-ID" dirty="0"/>
              <a:t> </a:t>
            </a:r>
            <a:r>
              <a:rPr lang="en-US" dirty="0"/>
              <a:t>that is implanted in and dedicated</a:t>
            </a:r>
            <a:r>
              <a:rPr lang="id-ID" dirty="0"/>
              <a:t> </a:t>
            </a:r>
            <a:r>
              <a:rPr lang="en-US" dirty="0"/>
              <a:t>to the control of another device.</a:t>
            </a:r>
            <a:endParaRPr lang="id-ID" dirty="0"/>
          </a:p>
          <a:p>
            <a:r>
              <a:rPr lang="en-US" dirty="0"/>
              <a:t>A GPS device uses an embedded</a:t>
            </a:r>
            <a:r>
              <a:rPr lang="id-ID" dirty="0"/>
              <a:t> </a:t>
            </a:r>
            <a:r>
              <a:rPr lang="en-US" dirty="0"/>
              <a:t>system to acquire information from</a:t>
            </a:r>
            <a:r>
              <a:rPr lang="id-ID" dirty="0"/>
              <a:t> </a:t>
            </a:r>
            <a:r>
              <a:rPr lang="en-US" dirty="0"/>
              <a:t>satellites, display your current location</a:t>
            </a:r>
            <a:r>
              <a:rPr lang="id-ID" dirty="0"/>
              <a:t> </a:t>
            </a:r>
            <a:r>
              <a:rPr lang="en-US" dirty="0"/>
              <a:t>on a map, and direct you to your</a:t>
            </a:r>
            <a:r>
              <a:rPr lang="id-ID" dirty="0"/>
              <a:t> </a:t>
            </a:r>
            <a:r>
              <a:rPr lang="en-US" dirty="0"/>
              <a:t>destination.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338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6AC3-22D1-4A49-A402-B98BF5CA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Windows Embedded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EB81-3E71-40EC-93E7-965AC8D8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06878" cy="17922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family of Microsoft operating</a:t>
            </a:r>
            <a:r>
              <a:rPr lang="id-ID" dirty="0"/>
              <a:t> </a:t>
            </a:r>
            <a:r>
              <a:rPr lang="en-US" dirty="0"/>
              <a:t>systems included with or embedded into small computer devices.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Windows Embedded Compact includes several versions that provide</a:t>
            </a:r>
            <a:r>
              <a:rPr lang="id-ID" dirty="0"/>
              <a:t> </a:t>
            </a:r>
            <a:r>
              <a:rPr lang="en-US" dirty="0"/>
              <a:t>computing power for TV set-top boxes, automated industrial machines,</a:t>
            </a:r>
            <a:r>
              <a:rPr lang="id-ID" dirty="0"/>
              <a:t> </a:t>
            </a:r>
            <a:r>
              <a:rPr lang="en-US" dirty="0"/>
              <a:t>media players, medical devices, digital cameras, PDAs, GPS receivers, ATMs,</a:t>
            </a:r>
            <a:r>
              <a:rPr lang="id-ID" dirty="0"/>
              <a:t> </a:t>
            </a:r>
            <a:r>
              <a:rPr lang="en-US" dirty="0"/>
              <a:t>gaming devices, and business devices such as cash registers.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45D97-5868-4135-BFDC-FA6339C8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79" y="3617844"/>
            <a:ext cx="3617842" cy="2307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D116B0-7A10-403C-A3BA-884390F4A0A7}"/>
              </a:ext>
            </a:extLst>
          </p:cNvPr>
          <p:cNvSpPr txBox="1"/>
          <p:nvPr/>
        </p:nvSpPr>
        <p:spPr>
          <a:xfrm>
            <a:off x="770282" y="3617844"/>
            <a:ext cx="5789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Ford Sync 3 system allows</a:t>
            </a:r>
            <a:r>
              <a:rPr lang="id-ID" sz="2400" dirty="0"/>
              <a:t> </a:t>
            </a:r>
            <a:r>
              <a:rPr lang="en-US" sz="2400" dirty="0"/>
              <a:t>drivers to wirelessly connect</a:t>
            </a:r>
            <a:r>
              <a:rPr lang="id-ID" sz="2400" dirty="0"/>
              <a:t> </a:t>
            </a:r>
            <a:r>
              <a:rPr lang="en-US" sz="2400" dirty="0"/>
              <a:t>smartphones and media devices</a:t>
            </a:r>
            <a:r>
              <a:rPr lang="id-ID" sz="2400" dirty="0"/>
              <a:t> </a:t>
            </a:r>
            <a:r>
              <a:rPr lang="en-US" sz="2400" dirty="0"/>
              <a:t>to automotive systems.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70653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81AA-68DF-4D94-9983-9A194F57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Utility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AD3A-364E-4F75-A2E5-C34EDAD6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</a:t>
            </a:r>
            <a:r>
              <a:rPr lang="id-ID" dirty="0"/>
              <a:t> </a:t>
            </a:r>
            <a:r>
              <a:rPr lang="en-US" dirty="0"/>
              <a:t>helps to perform maintenance or correct</a:t>
            </a:r>
            <a:r>
              <a:rPr lang="id-ID" dirty="0"/>
              <a:t> </a:t>
            </a:r>
            <a:r>
              <a:rPr lang="en-US" dirty="0"/>
              <a:t>problems with a computer system.</a:t>
            </a:r>
            <a:endParaRPr lang="id-ID" dirty="0"/>
          </a:p>
          <a:p>
            <a:r>
              <a:rPr lang="en-US" dirty="0"/>
              <a:t>Some of the examples of the utility programs (Utilities) include: Disk defragmenters, System Profilers, Network Managers, Application Launchers, Antivirus software, Backup software, Disk repair, Disk Cleaners, Registry Cleaners, Disk Space analyzer, file manager, File Compression, Data Security and many more.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262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4268-7B6A-4D24-B7E5-0698DD26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Virtualization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42F-1EA0-4448-9F2A-A7C20B76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991" cy="4351338"/>
          </a:xfrm>
        </p:spPr>
        <p:txBody>
          <a:bodyPr>
            <a:noAutofit/>
          </a:bodyPr>
          <a:lstStyle/>
          <a:p>
            <a:r>
              <a:rPr lang="en-US" sz="2400" dirty="0"/>
              <a:t>Virtual servers that separate a physical</a:t>
            </a:r>
            <a:r>
              <a:rPr lang="id-ID" sz="2400" dirty="0"/>
              <a:t> </a:t>
            </a:r>
            <a:r>
              <a:rPr lang="en-US" sz="2400" dirty="0"/>
              <a:t>computing device into one or</a:t>
            </a:r>
            <a:r>
              <a:rPr lang="id-ID" sz="2400" dirty="0"/>
              <a:t> </a:t>
            </a:r>
            <a:r>
              <a:rPr lang="en-US" sz="2400" dirty="0"/>
              <a:t>more “virtual” servers, each of which</a:t>
            </a:r>
            <a:r>
              <a:rPr lang="id-ID" sz="2400" dirty="0"/>
              <a:t> </a:t>
            </a:r>
            <a:r>
              <a:rPr lang="en-US" sz="2400" dirty="0"/>
              <a:t>can be easily used and managed to</a:t>
            </a:r>
            <a:r>
              <a:rPr lang="id-ID" sz="2400" dirty="0"/>
              <a:t> </a:t>
            </a:r>
            <a:r>
              <a:rPr lang="en-US" sz="2400" dirty="0"/>
              <a:t>perform computing tasks.</a:t>
            </a:r>
            <a:endParaRPr lang="id-ID" sz="2400" dirty="0"/>
          </a:p>
          <a:p>
            <a:r>
              <a:rPr lang="en-US" sz="2400" dirty="0"/>
              <a:t>a virtual machine is an emulation of a computer system. Virtual machines are based on computer architectures and provide functionality of a physical computer. </a:t>
            </a:r>
            <a:endParaRPr lang="id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53874-4B07-46F1-ADC0-634D0673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692" y="2013866"/>
            <a:ext cx="55435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96F9-471C-4284-B6CE-BFADFD7E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6119-D105-4FEE-9C00-259A3FC9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middleware: Software that allows</a:t>
            </a:r>
            <a:r>
              <a:rPr lang="id-ID" dirty="0"/>
              <a:t> </a:t>
            </a:r>
            <a:r>
              <a:rPr lang="en-US" dirty="0"/>
              <a:t>various systems to communicate and</a:t>
            </a:r>
            <a:r>
              <a:rPr lang="id-ID" dirty="0"/>
              <a:t> </a:t>
            </a:r>
            <a:r>
              <a:rPr lang="en-US" dirty="0"/>
              <a:t>exchange data.</a:t>
            </a:r>
          </a:p>
          <a:p>
            <a:r>
              <a:rPr lang="en-US" dirty="0"/>
              <a:t>enterprise application integration</a:t>
            </a:r>
            <a:r>
              <a:rPr lang="id-ID" dirty="0"/>
              <a:t> </a:t>
            </a:r>
            <a:r>
              <a:rPr lang="en-US" dirty="0"/>
              <a:t>(EAI): The systematic tying</a:t>
            </a:r>
            <a:r>
              <a:rPr lang="id-ID" dirty="0"/>
              <a:t> </a:t>
            </a:r>
            <a:r>
              <a:rPr lang="en-US" dirty="0"/>
              <a:t>together of disparate applications so</a:t>
            </a:r>
            <a:r>
              <a:rPr lang="id-ID" dirty="0"/>
              <a:t> </a:t>
            </a:r>
            <a:r>
              <a:rPr lang="en-US" dirty="0"/>
              <a:t>that they can communicate.</a:t>
            </a:r>
            <a:endParaRPr lang="id-ID" dirty="0"/>
          </a:p>
          <a:p>
            <a:r>
              <a:rPr lang="en-US" dirty="0"/>
              <a:t>service-oriented architecture</a:t>
            </a:r>
            <a:r>
              <a:rPr lang="id-ID" dirty="0"/>
              <a:t> </a:t>
            </a:r>
            <a:r>
              <a:rPr lang="en-US" dirty="0"/>
              <a:t>(SOA): A software design approach</a:t>
            </a:r>
            <a:r>
              <a:rPr lang="id-ID" dirty="0"/>
              <a:t> </a:t>
            </a:r>
            <a:r>
              <a:rPr lang="en-US" dirty="0"/>
              <a:t>based on the use of discrete pieces of</a:t>
            </a:r>
            <a:r>
              <a:rPr lang="id-ID" dirty="0"/>
              <a:t> </a:t>
            </a:r>
            <a:r>
              <a:rPr lang="en-US" dirty="0"/>
              <a:t>software (modules) to provide specific</a:t>
            </a:r>
            <a:r>
              <a:rPr lang="id-ID" dirty="0"/>
              <a:t> </a:t>
            </a:r>
            <a:r>
              <a:rPr lang="en-US" dirty="0"/>
              <a:t>functions as services to other</a:t>
            </a:r>
            <a:r>
              <a:rPr lang="id-ID" dirty="0"/>
              <a:t> </a:t>
            </a:r>
            <a:r>
              <a:rPr lang="en-US" dirty="0"/>
              <a:t>applications.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082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0350-AFCE-4B55-8BC0-5E978912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Overview of Application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CDC4-EF76-4BCF-AB3D-1EF5C45B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proprietary software: </a:t>
            </a:r>
            <a:r>
              <a:rPr lang="en-US" dirty="0" err="1"/>
              <a:t>Oneof</a:t>
            </a:r>
            <a:r>
              <a:rPr lang="en-US" dirty="0"/>
              <a:t>-</a:t>
            </a:r>
            <a:r>
              <a:rPr lang="id-ID" dirty="0"/>
              <a:t> </a:t>
            </a:r>
            <a:r>
              <a:rPr lang="en-US" dirty="0"/>
              <a:t>a-kind software designed for a specific</a:t>
            </a:r>
            <a:r>
              <a:rPr lang="id-ID" dirty="0"/>
              <a:t> </a:t>
            </a:r>
            <a:r>
              <a:rPr lang="en-US" dirty="0"/>
              <a:t>application and owned by the</a:t>
            </a:r>
            <a:r>
              <a:rPr lang="id-ID" dirty="0"/>
              <a:t> </a:t>
            </a:r>
            <a:r>
              <a:rPr lang="en-US" dirty="0"/>
              <a:t>company, organization, or person that</a:t>
            </a:r>
            <a:r>
              <a:rPr lang="id-ID" dirty="0"/>
              <a:t> </a:t>
            </a:r>
            <a:r>
              <a:rPr lang="en-US" dirty="0"/>
              <a:t>uses it.</a:t>
            </a:r>
          </a:p>
          <a:p>
            <a:r>
              <a:rPr lang="en-US" dirty="0"/>
              <a:t>off-the-shelf software: Software</a:t>
            </a:r>
            <a:r>
              <a:rPr lang="id-ID" dirty="0"/>
              <a:t> </a:t>
            </a:r>
            <a:r>
              <a:rPr lang="en-US" dirty="0"/>
              <a:t>produced by software vendors to</a:t>
            </a:r>
            <a:r>
              <a:rPr lang="id-ID" dirty="0"/>
              <a:t> </a:t>
            </a:r>
            <a:r>
              <a:rPr lang="en-US" dirty="0"/>
              <a:t>address needs that are common across</a:t>
            </a:r>
            <a:r>
              <a:rPr lang="id-ID" dirty="0"/>
              <a:t> </a:t>
            </a:r>
            <a:r>
              <a:rPr lang="en-US" dirty="0"/>
              <a:t>businesses, organizations, or</a:t>
            </a:r>
            <a:r>
              <a:rPr lang="id-ID" dirty="0"/>
              <a:t> </a:t>
            </a:r>
            <a:r>
              <a:rPr lang="en-US" dirty="0"/>
              <a:t>individuals.</a:t>
            </a:r>
            <a:endParaRPr lang="id-ID" dirty="0"/>
          </a:p>
          <a:p>
            <a:r>
              <a:rPr lang="en-US" dirty="0"/>
              <a:t>Software as a Service (SaaS): A</a:t>
            </a:r>
            <a:r>
              <a:rPr lang="id-ID" dirty="0"/>
              <a:t> </a:t>
            </a:r>
            <a:r>
              <a:rPr lang="en-US" dirty="0"/>
              <a:t>service that allows businesses to subscribe</a:t>
            </a:r>
            <a:r>
              <a:rPr lang="id-ID" dirty="0"/>
              <a:t> </a:t>
            </a:r>
            <a:r>
              <a:rPr lang="en-US" dirty="0"/>
              <a:t>to Web-delivered application</a:t>
            </a:r>
            <a:r>
              <a:rPr lang="id-ID" dirty="0"/>
              <a:t> </a:t>
            </a:r>
            <a:r>
              <a:rPr lang="en-US" dirty="0"/>
              <a:t>software.</a:t>
            </a:r>
            <a:endParaRPr lang="id-ID" dirty="0"/>
          </a:p>
          <a:p>
            <a:r>
              <a:rPr lang="en-US" dirty="0"/>
              <a:t>Tableau is available in desktop and</a:t>
            </a:r>
            <a:r>
              <a:rPr lang="id-ID" dirty="0"/>
              <a:t> </a:t>
            </a:r>
            <a:r>
              <a:rPr lang="en-US" dirty="0"/>
              <a:t>cloud versions and helps users</a:t>
            </a:r>
            <a:r>
              <a:rPr lang="id-ID" dirty="0"/>
              <a:t> </a:t>
            </a:r>
            <a:r>
              <a:rPr lang="en-US" dirty="0"/>
              <a:t>visualize data, such as how the</a:t>
            </a:r>
            <a:r>
              <a:rPr lang="id-ID" dirty="0"/>
              <a:t> </a:t>
            </a:r>
            <a:r>
              <a:rPr lang="en-US" dirty="0"/>
              <a:t>unemployment rate changes over a</a:t>
            </a:r>
            <a:r>
              <a:rPr lang="id-ID" dirty="0"/>
              <a:t> </a:t>
            </a:r>
            <a:r>
              <a:rPr lang="en-US" dirty="0"/>
              <a:t>20-year period.</a:t>
            </a:r>
            <a:endParaRPr lang="id-ID" dirty="0"/>
          </a:p>
          <a:p>
            <a:r>
              <a:rPr lang="en-US" dirty="0"/>
              <a:t>software suite: A collection of programs</a:t>
            </a:r>
            <a:r>
              <a:rPr lang="id-ID" dirty="0"/>
              <a:t> </a:t>
            </a:r>
            <a:r>
              <a:rPr lang="en-US" dirty="0"/>
              <a:t>packaged together and sold in a</a:t>
            </a:r>
            <a:r>
              <a:rPr lang="id-ID" dirty="0"/>
              <a:t> </a:t>
            </a:r>
            <a:r>
              <a:rPr lang="en-US" dirty="0"/>
              <a:t>bundle.</a:t>
            </a:r>
            <a:r>
              <a:rPr lang="id-ID" dirty="0"/>
              <a:t> </a:t>
            </a:r>
            <a:r>
              <a:rPr lang="en-US" dirty="0"/>
              <a:t>Microsoft Office 365 is a Web-based</a:t>
            </a:r>
            <a:r>
              <a:rPr lang="id-ID" dirty="0"/>
              <a:t> </a:t>
            </a:r>
            <a:r>
              <a:rPr lang="en-US" dirty="0"/>
              <a:t>application suite that offers basic</a:t>
            </a:r>
            <a:r>
              <a:rPr lang="id-ID" dirty="0"/>
              <a:t> </a:t>
            </a:r>
            <a:r>
              <a:rPr lang="en-US" dirty="0"/>
              <a:t>software suite features over the</a:t>
            </a:r>
            <a:r>
              <a:rPr lang="id-ID" dirty="0"/>
              <a:t> </a:t>
            </a:r>
            <a:r>
              <a:rPr lang="en-US" dirty="0"/>
              <a:t>Internet using cloud computing.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223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C0C41-6B2D-40D9-BB47-38133117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Enterprise Application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344CD-15E2-4CA9-A7D2-2BFCC6D0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1" b="-2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893F-D736-4B6E-838A-9560CC84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Programming Languages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8255-AFC6-463E-801B-1855536CE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of</a:t>
            </a:r>
            <a:r>
              <a:rPr lang="id-ID" dirty="0"/>
              <a:t> </a:t>
            </a:r>
            <a:r>
              <a:rPr lang="en-US" dirty="0"/>
              <a:t>keywords, commands, symbols, and</a:t>
            </a:r>
            <a:r>
              <a:rPr lang="id-ID" dirty="0"/>
              <a:t> </a:t>
            </a:r>
            <a:r>
              <a:rPr lang="en-US" dirty="0"/>
              <a:t>rules for constructing statements by</a:t>
            </a:r>
            <a:r>
              <a:rPr lang="id-ID" dirty="0"/>
              <a:t> </a:t>
            </a:r>
            <a:r>
              <a:rPr lang="en-US" dirty="0"/>
              <a:t>which humans can communicate</a:t>
            </a:r>
            <a:r>
              <a:rPr lang="id-ID" dirty="0"/>
              <a:t> </a:t>
            </a:r>
            <a:r>
              <a:rPr lang="en-US" dirty="0"/>
              <a:t>instructions to a computer.</a:t>
            </a:r>
            <a:endParaRPr lang="id-ID" dirty="0"/>
          </a:p>
          <a:p>
            <a:r>
              <a:rPr lang="en-US" dirty="0"/>
              <a:t>syntax: A set of rules associated with</a:t>
            </a:r>
            <a:r>
              <a:rPr lang="id-ID" dirty="0"/>
              <a:t> </a:t>
            </a:r>
            <a:r>
              <a:rPr lang="en-US" dirty="0"/>
              <a:t>a programming language.</a:t>
            </a:r>
            <a:endParaRPr lang="id-ID" dirty="0"/>
          </a:p>
          <a:p>
            <a:r>
              <a:rPr lang="en-US" dirty="0"/>
              <a:t>compiler: A special software program</a:t>
            </a:r>
            <a:r>
              <a:rPr lang="id-ID" dirty="0"/>
              <a:t> </a:t>
            </a:r>
            <a:r>
              <a:rPr lang="en-US" dirty="0"/>
              <a:t>that converts the programmer’s</a:t>
            </a:r>
            <a:r>
              <a:rPr lang="id-ID" dirty="0"/>
              <a:t> </a:t>
            </a:r>
            <a:r>
              <a:rPr lang="en-US" dirty="0"/>
              <a:t>source code into the machine-language</a:t>
            </a:r>
            <a:r>
              <a:rPr lang="id-ID" dirty="0"/>
              <a:t> </a:t>
            </a:r>
            <a:r>
              <a:rPr lang="en-US" dirty="0"/>
              <a:t>instructions, which consist of binary</a:t>
            </a:r>
            <a:r>
              <a:rPr lang="id-ID" dirty="0"/>
              <a:t> </a:t>
            </a:r>
            <a:r>
              <a:rPr lang="en-US" dirty="0"/>
              <a:t>digits.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973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D2921BD5-1EB6-4BA9-A698-5616874B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57"/>
            <a:ext cx="10515600" cy="140414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id-ID" dirty="0"/>
              <a:t>system software: Software that</a:t>
            </a:r>
            <a:r>
              <a:rPr lang="id-ID" altLang="id-ID" dirty="0"/>
              <a:t> </a:t>
            </a:r>
            <a:r>
              <a:rPr lang="en-US" altLang="id-ID" dirty="0"/>
              <a:t>includes operating systems, utilities,</a:t>
            </a:r>
            <a:r>
              <a:rPr lang="id-ID" altLang="id-ID" dirty="0"/>
              <a:t> </a:t>
            </a:r>
            <a:r>
              <a:rPr lang="en-US" altLang="id-ID" dirty="0"/>
              <a:t>and middleware that coordinate the</a:t>
            </a:r>
            <a:r>
              <a:rPr lang="id-ID" altLang="id-ID" dirty="0"/>
              <a:t> </a:t>
            </a:r>
            <a:r>
              <a:rPr lang="en-US" altLang="id-ID" dirty="0"/>
              <a:t>activities and functions of the hardware</a:t>
            </a:r>
            <a:r>
              <a:rPr lang="id-ID" altLang="id-ID" dirty="0"/>
              <a:t> </a:t>
            </a:r>
            <a:r>
              <a:rPr lang="en-US" altLang="id-ID" dirty="0"/>
              <a:t>and other programs throughout the</a:t>
            </a:r>
            <a:r>
              <a:rPr lang="id-ID" altLang="id-ID" dirty="0"/>
              <a:t> </a:t>
            </a:r>
            <a:r>
              <a:rPr lang="en-US" altLang="id-ID" dirty="0"/>
              <a:t>computer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id-ID" dirty="0"/>
              <a:t>application software: Programs</a:t>
            </a:r>
            <a:r>
              <a:rPr lang="id-ID" altLang="id-ID" dirty="0"/>
              <a:t> </a:t>
            </a:r>
            <a:r>
              <a:rPr lang="en-US" altLang="id-ID" dirty="0"/>
              <a:t>that help users solve particular computing</a:t>
            </a:r>
            <a:r>
              <a:rPr lang="id-ID" altLang="id-ID" dirty="0"/>
              <a:t> </a:t>
            </a:r>
            <a:r>
              <a:rPr lang="en-US" altLang="id-ID" dirty="0"/>
              <a:t>problems.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6B99AB-237F-43B7-AB36-C9385C03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altLang="id-ID" dirty="0"/>
              <a:t>An Overview of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22A77-86D8-4676-B9CA-3D3DA7AD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03" y="3429000"/>
            <a:ext cx="10867248" cy="20292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5C03-389A-4A9A-905C-732E5B95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IDE-SDKs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923B-47D4-4E5B-B4C1-1920667C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8376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integrated development environment (IDE) is a software application that provides comprehensive facilities to computer programmers for software development. An IDE normally consists of at least a source code editor, build automation tools and a debugger.</a:t>
            </a:r>
            <a:endParaRPr lang="id-ID" sz="2400" dirty="0"/>
          </a:p>
          <a:p>
            <a:r>
              <a:rPr lang="en-US" sz="2400" dirty="0"/>
              <a:t>A software development kit is a collection of software development tools in one installable package. They ease creation of applications by having compiler, debugger and perhaps a software framework. They are normally specific to a hardware platform and operating system combination</a:t>
            </a:r>
            <a:endParaRPr lang="id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8C6EB-DD6A-4A3C-A0A0-6F62F137C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69" y="2433499"/>
            <a:ext cx="2991941" cy="19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7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E33-073C-4111-B6BC-86FCEE7F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3271-8702-47F3-83A9-02AD2412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5308" cy="4351338"/>
          </a:xfrm>
        </p:spPr>
        <p:txBody>
          <a:bodyPr/>
          <a:lstStyle/>
          <a:p>
            <a:r>
              <a:rPr lang="en-US" dirty="0"/>
              <a:t>Emulator for Android</a:t>
            </a:r>
            <a:r>
              <a:rPr lang="id-ID" dirty="0"/>
              <a:t> </a:t>
            </a:r>
            <a:r>
              <a:rPr lang="en-US" dirty="0"/>
              <a:t>smartphones</a:t>
            </a:r>
            <a:r>
              <a:rPr lang="id-ID" dirty="0"/>
              <a:t> </a:t>
            </a:r>
            <a:r>
              <a:rPr lang="en-US" dirty="0"/>
              <a:t>To develop for the Android, you use</a:t>
            </a:r>
            <a:r>
              <a:rPr lang="id-ID" dirty="0"/>
              <a:t> </a:t>
            </a:r>
            <a:r>
              <a:rPr lang="en-US" dirty="0"/>
              <a:t>an SDK with a mobile device emulator</a:t>
            </a:r>
            <a:r>
              <a:rPr lang="id-ID" dirty="0"/>
              <a:t> </a:t>
            </a:r>
            <a:r>
              <a:rPr lang="en-US" dirty="0"/>
              <a:t>so you can prototype, develop,</a:t>
            </a:r>
            <a:r>
              <a:rPr lang="id-ID" dirty="0"/>
              <a:t> </a:t>
            </a:r>
            <a:r>
              <a:rPr lang="en-US" dirty="0"/>
              <a:t>and test Android applications without</a:t>
            </a:r>
            <a:r>
              <a:rPr lang="id-ID" dirty="0"/>
              <a:t> </a:t>
            </a:r>
            <a:r>
              <a:rPr lang="en-US" dirty="0"/>
              <a:t>having to transfer them to a</a:t>
            </a:r>
            <a:r>
              <a:rPr lang="id-ID" dirty="0"/>
              <a:t> </a:t>
            </a:r>
            <a:r>
              <a:rPr lang="en-US" dirty="0"/>
              <a:t>physical device.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E7505-BBEB-43FF-A2BE-5B97B871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824" y="1866350"/>
            <a:ext cx="3803041" cy="35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3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20ED-1423-416B-8339-1A47AF7E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Software Bugs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9520-45EF-4219-AFFD-EE8690B3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bug is a defect in a computer program that keeps it from performing as</a:t>
            </a:r>
            <a:r>
              <a:rPr lang="id-ID" dirty="0"/>
              <a:t> </a:t>
            </a:r>
            <a:r>
              <a:rPr lang="en-US" dirty="0"/>
              <a:t>its users expect it to perform. While some bugs are subtle—allowing errors to creep</a:t>
            </a:r>
            <a:r>
              <a:rPr lang="id-ID" dirty="0"/>
              <a:t> </a:t>
            </a:r>
            <a:r>
              <a:rPr lang="en-US" dirty="0"/>
              <a:t>into your work undetected—other bugs are very obvious, causing programs to terminate</a:t>
            </a:r>
            <a:r>
              <a:rPr lang="id-ID" dirty="0"/>
              <a:t> </a:t>
            </a:r>
            <a:r>
              <a:rPr lang="en-US" dirty="0"/>
              <a:t>unexpectedly.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60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59BE988-5297-43B5-A74D-8B9AB25A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IE" altLang="id-ID" dirty="0"/>
              <a:t>Systems Software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B361A680-6AE1-47C5-A4C9-0BC3597D4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7689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id-ID" dirty="0"/>
              <a:t>A set of</a:t>
            </a:r>
            <a:r>
              <a:rPr lang="id-ID" altLang="id-ID" dirty="0"/>
              <a:t> </a:t>
            </a:r>
            <a:r>
              <a:rPr lang="en-US" altLang="id-ID" dirty="0"/>
              <a:t>computer programs that controls the</a:t>
            </a:r>
            <a:r>
              <a:rPr lang="id-ID" altLang="id-ID" dirty="0"/>
              <a:t> </a:t>
            </a:r>
            <a:r>
              <a:rPr lang="en-US" altLang="id-ID" dirty="0"/>
              <a:t>computer hardware and acts as an</a:t>
            </a:r>
            <a:r>
              <a:rPr lang="id-ID" altLang="id-ID" dirty="0"/>
              <a:t> </a:t>
            </a:r>
            <a:r>
              <a:rPr lang="en-US" altLang="id-ID" dirty="0"/>
              <a:t>interface to application software.</a:t>
            </a:r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098AF6BC-D505-4916-92CB-D118D2C839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BF7F55-65D1-4BA8-B696-3BEAD846DC7C}" type="datetime4">
              <a:rPr lang="en-US" altLang="id-ID" sz="1400"/>
              <a:pPr eaLnBrk="1" hangingPunct="1"/>
              <a:t>August 30, 2020</a:t>
            </a:fld>
            <a:endParaRPr lang="en-US" altLang="id-ID" sz="140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6ABB6D00-D30E-436F-A59E-25E28CA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D21F90-5B40-4EB0-AFFA-3A17F6F89A9E}" type="slidenum">
              <a:rPr lang="en-US" altLang="id-ID" sz="1400"/>
              <a:pPr eaLnBrk="1" hangingPunct="1"/>
              <a:t>3</a:t>
            </a:fld>
            <a:endParaRPr lang="en-US" altLang="id-ID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10319-794C-4A13-B869-FECC2281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32" y="1808047"/>
            <a:ext cx="3627970" cy="4102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8746C01-1E7C-493C-816E-FB55C1D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id-ID" dirty="0"/>
              <a:t>Functions Performed by the Operating System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9391BA2-C097-4C7B-9340-63505FFD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859501"/>
            <a:ext cx="6464409" cy="41148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id-ID" sz="2400" dirty="0"/>
              <a:t>● Control common computer hardware functions</a:t>
            </a:r>
          </a:p>
          <a:p>
            <a:pPr>
              <a:buFontTx/>
              <a:buNone/>
            </a:pPr>
            <a:r>
              <a:rPr lang="en-US" altLang="id-ID" sz="2400" dirty="0"/>
              <a:t>● Provide a user interface and manage input/output management</a:t>
            </a:r>
          </a:p>
          <a:p>
            <a:pPr>
              <a:buFontTx/>
              <a:buNone/>
            </a:pPr>
            <a:r>
              <a:rPr lang="en-US" altLang="id-ID" sz="2400" dirty="0"/>
              <a:t>● Provide a degree of hardware independence</a:t>
            </a:r>
          </a:p>
          <a:p>
            <a:pPr>
              <a:buFontTx/>
              <a:buNone/>
            </a:pPr>
            <a:r>
              <a:rPr lang="en-US" altLang="id-ID" sz="2400" dirty="0"/>
              <a:t>● Manage system memory</a:t>
            </a:r>
          </a:p>
          <a:p>
            <a:pPr>
              <a:buFontTx/>
              <a:buNone/>
            </a:pPr>
            <a:r>
              <a:rPr lang="en-US" altLang="id-ID" sz="2400" dirty="0"/>
              <a:t>● Manage processing tasks</a:t>
            </a:r>
          </a:p>
          <a:p>
            <a:pPr>
              <a:buFontTx/>
              <a:buNone/>
            </a:pPr>
            <a:r>
              <a:rPr lang="en-US" altLang="id-ID" sz="2400" dirty="0"/>
              <a:t>● Provide networking capability</a:t>
            </a:r>
          </a:p>
          <a:p>
            <a:pPr>
              <a:buFontTx/>
              <a:buNone/>
            </a:pPr>
            <a:r>
              <a:rPr lang="en-US" altLang="id-ID" sz="2400" dirty="0"/>
              <a:t>● Control access to system resources</a:t>
            </a:r>
          </a:p>
          <a:p>
            <a:pPr>
              <a:buFontTx/>
              <a:buNone/>
            </a:pPr>
            <a:r>
              <a:rPr lang="en-US" altLang="id-ID" sz="2400" dirty="0"/>
              <a:t>● Manage files</a:t>
            </a:r>
            <a:endParaRPr lang="en-IE" alt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B4B34-419E-4A5F-95B2-3AB33CCF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79" y="2203065"/>
            <a:ext cx="4200790" cy="2795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8606730F-C6D0-49B2-9F5A-401DC6DB08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CCCD3FE9-395F-440D-831B-735B1AD1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F36CA9-0312-4879-926F-F25F93282D25}" type="slidenum">
              <a:rPr lang="en-US" altLang="id-ID" sz="1400"/>
              <a:pPr eaLnBrk="1" hangingPunct="1"/>
              <a:t>5</a:t>
            </a:fld>
            <a:endParaRPr lang="en-US" altLang="id-ID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3D458CB-AC01-4A2D-A2F6-959825FDA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id-ID" dirty="0"/>
              <a:t>User Interface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0BC3AB7-A95F-4D51-A243-9B30D3185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user interface: The element of the</a:t>
            </a:r>
            <a:r>
              <a:rPr lang="id-ID" altLang="id-ID" dirty="0"/>
              <a:t> </a:t>
            </a:r>
            <a:r>
              <a:rPr lang="en-US" altLang="id-ID" dirty="0"/>
              <a:t>operating system that allows people to</a:t>
            </a:r>
            <a:r>
              <a:rPr lang="id-ID" altLang="id-ID" dirty="0"/>
              <a:t> </a:t>
            </a:r>
            <a:r>
              <a:rPr lang="en-US" altLang="id-ID" dirty="0"/>
              <a:t>access and interact with the computer</a:t>
            </a:r>
            <a:r>
              <a:rPr lang="id-ID" altLang="id-ID" dirty="0"/>
              <a:t> </a:t>
            </a:r>
            <a:r>
              <a:rPr lang="en-US" altLang="id-ID" dirty="0"/>
              <a:t>system.</a:t>
            </a:r>
          </a:p>
          <a:p>
            <a:r>
              <a:rPr lang="en-US" altLang="id-ID" dirty="0"/>
              <a:t>command-based user</a:t>
            </a:r>
            <a:r>
              <a:rPr lang="id-ID" altLang="id-ID" dirty="0"/>
              <a:t> </a:t>
            </a:r>
            <a:r>
              <a:rPr lang="en-US" altLang="id-ID" dirty="0"/>
              <a:t>interface: A user interface that</a:t>
            </a:r>
            <a:r>
              <a:rPr lang="id-ID" altLang="id-ID" dirty="0"/>
              <a:t> </a:t>
            </a:r>
            <a:r>
              <a:rPr lang="en-US" altLang="id-ID" dirty="0"/>
              <a:t>requires you to give text commands to</a:t>
            </a:r>
            <a:r>
              <a:rPr lang="id-ID" altLang="id-ID" dirty="0"/>
              <a:t> </a:t>
            </a:r>
            <a:r>
              <a:rPr lang="en-US" altLang="id-ID" dirty="0"/>
              <a:t>the computer to perform basic</a:t>
            </a:r>
            <a:r>
              <a:rPr lang="id-ID" altLang="id-ID" dirty="0"/>
              <a:t> </a:t>
            </a:r>
            <a:r>
              <a:rPr lang="en-US" altLang="id-ID" dirty="0"/>
              <a:t>activities.</a:t>
            </a:r>
            <a:endParaRPr lang="id-ID" altLang="id-ID" dirty="0"/>
          </a:p>
          <a:p>
            <a:r>
              <a:rPr lang="en-US" altLang="id-ID" dirty="0"/>
              <a:t>graphical user interface (GUI):</a:t>
            </a:r>
            <a:r>
              <a:rPr lang="id-ID" altLang="id-ID" dirty="0"/>
              <a:t> </a:t>
            </a:r>
            <a:r>
              <a:rPr lang="en-US" altLang="id-ID" dirty="0"/>
              <a:t>An interface that displays pictures</a:t>
            </a:r>
            <a:r>
              <a:rPr lang="id-ID" altLang="id-ID" dirty="0"/>
              <a:t> </a:t>
            </a:r>
            <a:r>
              <a:rPr lang="en-US" altLang="id-ID" dirty="0"/>
              <a:t>(icons) and menus that people use to</a:t>
            </a:r>
            <a:r>
              <a:rPr lang="id-ID" altLang="id-ID" dirty="0"/>
              <a:t> </a:t>
            </a:r>
            <a:r>
              <a:rPr lang="en-US" altLang="id-ID" dirty="0"/>
              <a:t>send commands to the computer</a:t>
            </a:r>
            <a:r>
              <a:rPr lang="id-ID" altLang="id-ID" dirty="0"/>
              <a:t> </a:t>
            </a:r>
            <a:r>
              <a:rPr lang="en-US" altLang="id-ID" dirty="0"/>
              <a:t>system.</a:t>
            </a:r>
            <a:endParaRPr lang="en-IE" alt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D7536D57-BF5E-45E8-A720-0FF80779F6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AAA3CE4C-A8E8-45F5-B208-8484B2D0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611AFD-47E4-4B8E-B4BC-CA0627F500B9}" type="slidenum">
              <a:rPr lang="en-US" altLang="id-ID" sz="1400"/>
              <a:pPr eaLnBrk="1" hangingPunct="1"/>
              <a:t>6</a:t>
            </a:fld>
            <a:endParaRPr lang="en-US" altLang="id-ID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6D88E7C-3467-43C2-AD9D-E2FFEDCD6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id-ID" altLang="id-ID" dirty="0"/>
              <a:t>Application Programming Interface (API)</a:t>
            </a:r>
            <a:endParaRPr lang="en-US" altLang="id-ID" dirty="0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3A12D8D-C097-4AC4-A0EC-C781A7D7A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dirty="0"/>
              <a:t>application programming interface</a:t>
            </a:r>
            <a:r>
              <a:rPr lang="id-ID" altLang="id-ID" dirty="0"/>
              <a:t> </a:t>
            </a:r>
            <a:r>
              <a:rPr lang="en-US" altLang="id-ID" dirty="0"/>
              <a:t>(API): A set of programming</a:t>
            </a:r>
            <a:r>
              <a:rPr lang="id-ID" altLang="id-ID" dirty="0"/>
              <a:t> </a:t>
            </a:r>
            <a:r>
              <a:rPr lang="en-US" altLang="id-ID" dirty="0"/>
              <a:t>instructions and standards that enables</a:t>
            </a:r>
            <a:r>
              <a:rPr lang="id-ID" altLang="id-ID" dirty="0"/>
              <a:t> </a:t>
            </a:r>
            <a:r>
              <a:rPr lang="en-US" altLang="id-ID" dirty="0"/>
              <a:t>one software program to access and</a:t>
            </a:r>
            <a:r>
              <a:rPr lang="id-ID" altLang="id-ID" dirty="0"/>
              <a:t> </a:t>
            </a:r>
            <a:r>
              <a:rPr lang="en-US" altLang="id-ID" dirty="0"/>
              <a:t>use the services of another software</a:t>
            </a:r>
            <a:r>
              <a:rPr lang="id-ID" altLang="id-ID" dirty="0"/>
              <a:t> </a:t>
            </a:r>
            <a:r>
              <a:rPr lang="en-US" altLang="id-ID" dirty="0"/>
              <a:t>program.</a:t>
            </a:r>
            <a:endParaRPr lang="id-ID" altLang="id-ID" dirty="0"/>
          </a:p>
          <a:p>
            <a:pPr eaLnBrk="1" hangingPunct="1"/>
            <a:r>
              <a:rPr lang="en-US" altLang="id-ID" dirty="0"/>
              <a:t>hardware independence: The</a:t>
            </a:r>
            <a:r>
              <a:rPr lang="id-ID" altLang="id-ID" dirty="0"/>
              <a:t> </a:t>
            </a:r>
            <a:r>
              <a:rPr lang="en-US" altLang="id-ID" dirty="0"/>
              <a:t>ability of a software program to run on</a:t>
            </a:r>
            <a:r>
              <a:rPr lang="id-ID" altLang="id-ID" dirty="0"/>
              <a:t> </a:t>
            </a:r>
            <a:r>
              <a:rPr lang="en-US" altLang="id-ID" dirty="0"/>
              <a:t>any platform, without concern for the</a:t>
            </a:r>
            <a:r>
              <a:rPr lang="id-ID" altLang="id-ID" dirty="0"/>
              <a:t> </a:t>
            </a:r>
            <a:r>
              <a:rPr lang="en-US" altLang="id-ID" dirty="0"/>
              <a:t>specific underlying hardware.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F61E04AD-60CD-49BE-AAD4-DB44953541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20B090D-0119-41A4-A00C-F7BF8EC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F39734-CC57-4A6E-9ED7-8A5DC45727B8}" type="slidenum">
              <a:rPr lang="en-US" altLang="id-ID" sz="1400"/>
              <a:pPr eaLnBrk="1" hangingPunct="1"/>
              <a:t>7</a:t>
            </a:fld>
            <a:endParaRPr lang="en-US" altLang="id-ID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AC9E59C-98E0-46AC-9E69-525706B71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IE" altLang="id-ID" dirty="0"/>
              <a:t>Processing Tasks</a:t>
            </a:r>
            <a:endParaRPr lang="en-US" altLang="id-ID" dirty="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5B14070A-4E84-4D3C-BBC8-11519CE6E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id-ID" dirty="0"/>
              <a:t>Multiuser. Allows two or more users to run programs at the same time</a:t>
            </a:r>
            <a:r>
              <a:rPr lang="id-ID" altLang="id-ID" dirty="0"/>
              <a:t> </a:t>
            </a:r>
            <a:r>
              <a:rPr lang="en-US" altLang="id-ID" dirty="0"/>
              <a:t>on the same computer. Some operating systems permit hundreds or</a:t>
            </a:r>
            <a:r>
              <a:rPr lang="id-ID" altLang="id-ID" dirty="0"/>
              <a:t> </a:t>
            </a:r>
            <a:r>
              <a:rPr lang="en-US" altLang="id-ID" dirty="0"/>
              <a:t>even thousands of concurrent users. The ability of the computer to handle</a:t>
            </a:r>
            <a:r>
              <a:rPr lang="id-ID" altLang="id-ID" dirty="0"/>
              <a:t> </a:t>
            </a:r>
            <a:r>
              <a:rPr lang="en-US" altLang="id-ID" dirty="0"/>
              <a:t>an increasing number of concurrent users smoothly is called</a:t>
            </a:r>
            <a:r>
              <a:rPr lang="id-ID" altLang="id-ID" dirty="0"/>
              <a:t> </a:t>
            </a:r>
            <a:r>
              <a:rPr lang="en-US" altLang="id-ID" dirty="0"/>
              <a:t>scalability.</a:t>
            </a:r>
          </a:p>
          <a:p>
            <a:pPr eaLnBrk="1" hangingPunct="1"/>
            <a:r>
              <a:rPr lang="en-US" altLang="id-ID" dirty="0"/>
              <a:t>Multiprocessing. Supports running a program on more than one CPU.</a:t>
            </a:r>
          </a:p>
          <a:p>
            <a:pPr eaLnBrk="1" hangingPunct="1"/>
            <a:r>
              <a:rPr lang="en-US" altLang="id-ID" dirty="0"/>
              <a:t>Multitasking. Allows more than one program to run concurrently.</a:t>
            </a:r>
            <a:endParaRPr lang="id-ID" altLang="id-ID" dirty="0"/>
          </a:p>
          <a:p>
            <a:pPr eaLnBrk="1" hangingPunct="1"/>
            <a:r>
              <a:rPr lang="en-US" altLang="id-ID" dirty="0"/>
              <a:t>Multithreading. Allows different threads of a single program to run</a:t>
            </a:r>
            <a:r>
              <a:rPr lang="id-ID" altLang="id-ID" dirty="0"/>
              <a:t> </a:t>
            </a:r>
            <a:r>
              <a:rPr lang="en-US" altLang="id-ID" dirty="0"/>
              <a:t>concurrently. A thread is a set of instructions within an application that</a:t>
            </a:r>
            <a:r>
              <a:rPr lang="id-ID" altLang="id-ID" dirty="0"/>
              <a:t> </a:t>
            </a:r>
            <a:r>
              <a:rPr lang="en-US" altLang="id-ID" dirty="0"/>
              <a:t>is independent of other threads. For example, in a spreadsheet program,</a:t>
            </a:r>
            <a:r>
              <a:rPr lang="id-ID" altLang="id-ID" dirty="0"/>
              <a:t> </a:t>
            </a:r>
            <a:r>
              <a:rPr lang="en-US" altLang="id-ID" dirty="0"/>
              <a:t>the thread to open the workbook is separate from the thread to sum a</a:t>
            </a:r>
            <a:r>
              <a:rPr lang="id-ID" altLang="id-ID" dirty="0"/>
              <a:t> </a:t>
            </a:r>
            <a:r>
              <a:rPr lang="en-US" altLang="id-ID" dirty="0"/>
              <a:t>column of figures.</a:t>
            </a:r>
          </a:p>
          <a:p>
            <a:pPr eaLnBrk="1" hangingPunct="1"/>
            <a:r>
              <a:rPr lang="en-US" altLang="id-ID" dirty="0"/>
              <a:t>Real time. Responds to input instantly. To do this, the operating system</a:t>
            </a:r>
            <a:r>
              <a:rPr lang="id-ID" altLang="id-ID" dirty="0"/>
              <a:t> </a:t>
            </a:r>
            <a:r>
              <a:rPr lang="en-US" altLang="id-ID" dirty="0"/>
              <a:t>task scheduler can stop any task at any point in its execution if it determines</a:t>
            </a:r>
            <a:r>
              <a:rPr lang="id-ID" altLang="id-ID" dirty="0"/>
              <a:t> </a:t>
            </a:r>
            <a:r>
              <a:rPr lang="en-US" altLang="id-ID" dirty="0"/>
              <a:t>that another higher priority task needs to run immediately. Realtime</a:t>
            </a:r>
            <a:r>
              <a:rPr lang="id-ID" altLang="id-ID" dirty="0"/>
              <a:t> </a:t>
            </a:r>
            <a:r>
              <a:rPr lang="en-US" altLang="id-ID" dirty="0"/>
              <a:t>operating systems are used to control the operation of jet engines,</a:t>
            </a:r>
            <a:r>
              <a:rPr lang="id-ID" altLang="id-ID" dirty="0"/>
              <a:t> </a:t>
            </a:r>
            <a:r>
              <a:rPr lang="en-US" altLang="id-ID" dirty="0"/>
              <a:t>the deployment of air bags, and the operation of antilock braking</a:t>
            </a:r>
            <a:r>
              <a:rPr lang="id-ID" altLang="id-ID" dirty="0"/>
              <a:t> </a:t>
            </a:r>
            <a:r>
              <a:rPr lang="en-US" altLang="id-ID" dirty="0"/>
              <a:t>systems—among other uses.</a:t>
            </a:r>
            <a:endParaRPr lang="en-IE" altLang="id-ID" dirty="0"/>
          </a:p>
          <a:p>
            <a:pPr eaLnBrk="1" hangingPunct="1"/>
            <a:endParaRPr lang="en-IE" altLang="id-ID" dirty="0"/>
          </a:p>
          <a:p>
            <a:pPr eaLnBrk="1" hangingPunct="1"/>
            <a:endParaRPr lang="en-US" alt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1F476D62-5B24-4B0B-B559-3C7F88526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046108D6-560D-4492-BA29-EED03C0C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D4403B-BFB0-4F0D-A22D-7C06BD9AC4E7}" type="slidenum">
              <a:rPr lang="en-US" altLang="id-ID" sz="1400"/>
              <a:pPr eaLnBrk="1" hangingPunct="1"/>
              <a:t>8</a:t>
            </a:fld>
            <a:endParaRPr lang="en-US" altLang="id-ID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0AC4141-4A32-4CFF-A500-20A418EA2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id-ID" dirty="0"/>
              <a:t>Operating Systems </a:t>
            </a:r>
            <a:r>
              <a:rPr lang="id-ID" altLang="id-ID" dirty="0"/>
              <a:t>b</a:t>
            </a:r>
            <a:r>
              <a:rPr lang="en-US" altLang="id-ID" dirty="0"/>
              <a:t>y Sphere </a:t>
            </a:r>
            <a:r>
              <a:rPr lang="id-ID" altLang="id-ID" dirty="0"/>
              <a:t>o</a:t>
            </a:r>
            <a:r>
              <a:rPr lang="en-US" altLang="id-ID" dirty="0"/>
              <a:t>f Influence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D9B8C-0509-499A-B7A0-5B34A435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8848"/>
            <a:ext cx="9014126" cy="341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2D7F-362C-4968-93F9-9B26D5DB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Linux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178B-4460-4521-9347-1249129F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560"/>
            <a:ext cx="5933661" cy="277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Linux is an OS developed in 1991 by Linus Torvalds as a student in</a:t>
            </a:r>
            <a:r>
              <a:rPr lang="id-ID" sz="2400" dirty="0"/>
              <a:t> </a:t>
            </a:r>
            <a:r>
              <a:rPr lang="en-US" sz="2400" dirty="0"/>
              <a:t>Finland. The OS is distributed under the GNU General Public License, and its</a:t>
            </a:r>
            <a:r>
              <a:rPr lang="id-ID" sz="2400" dirty="0"/>
              <a:t> </a:t>
            </a:r>
            <a:r>
              <a:rPr lang="en-US" sz="2400" dirty="0"/>
              <a:t>source code is freely available to everyone. It is, therefore, called an opensource</a:t>
            </a:r>
            <a:r>
              <a:rPr lang="id-ID" sz="2400" dirty="0"/>
              <a:t> </a:t>
            </a:r>
            <a:r>
              <a:rPr lang="en-US" sz="2400" dirty="0"/>
              <a:t>operating system.</a:t>
            </a:r>
            <a:endParaRPr lang="id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B83AF-5D8C-40C5-B06A-6B63A52D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021" y="2042560"/>
            <a:ext cx="4398779" cy="24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3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8FA755-8F56-47EB-A99F-4F28B38A8437}"/>
</file>

<file path=customXml/itemProps2.xml><?xml version="1.0" encoding="utf-8"?>
<ds:datastoreItem xmlns:ds="http://schemas.openxmlformats.org/officeDocument/2006/customXml" ds:itemID="{EAE513F5-1589-4A91-B3BB-0C8988431CF3}"/>
</file>

<file path=customXml/itemProps3.xml><?xml version="1.0" encoding="utf-8"?>
<ds:datastoreItem xmlns:ds="http://schemas.openxmlformats.org/officeDocument/2006/customXml" ds:itemID="{96DAFED5-B815-4102-AF51-05A635228E55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1298</Words>
  <Application>Microsoft Office PowerPoint</Application>
  <PresentationFormat>Widescreen</PresentationFormat>
  <Paragraphs>80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Software and Mobile Applications</vt:lpstr>
      <vt:lpstr>An Overview of Software</vt:lpstr>
      <vt:lpstr>Systems Software</vt:lpstr>
      <vt:lpstr>Functions Performed by the Operating System</vt:lpstr>
      <vt:lpstr>User Interface</vt:lpstr>
      <vt:lpstr>Application Programming Interface (API)</vt:lpstr>
      <vt:lpstr>Processing Tasks</vt:lpstr>
      <vt:lpstr>Operating Systems by Sphere of Influence</vt:lpstr>
      <vt:lpstr>Linux </vt:lpstr>
      <vt:lpstr>Red Hat Linux</vt:lpstr>
      <vt:lpstr>Mobile Operating Systems</vt:lpstr>
      <vt:lpstr>Embedded System</vt:lpstr>
      <vt:lpstr>Windows Embedded </vt:lpstr>
      <vt:lpstr>Utility Program</vt:lpstr>
      <vt:lpstr>Virtualization</vt:lpstr>
      <vt:lpstr>Middleware</vt:lpstr>
      <vt:lpstr>Overview of Application Software</vt:lpstr>
      <vt:lpstr>Enterprise Application Software</vt:lpstr>
      <vt:lpstr>Programming Languages</vt:lpstr>
      <vt:lpstr>IDE-SDKs</vt:lpstr>
      <vt:lpstr>Emulator</vt:lpstr>
      <vt:lpstr>Software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and Mobile Applications</dc:title>
  <dc:creator>dedi trisnawarman</dc:creator>
  <cp:lastModifiedBy>dedi trisnawarman</cp:lastModifiedBy>
  <cp:revision>5</cp:revision>
  <dcterms:created xsi:type="dcterms:W3CDTF">2020-08-30T08:07:36Z</dcterms:created>
  <dcterms:modified xsi:type="dcterms:W3CDTF">2020-08-30T08:27:40Z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