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Database Systems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and Big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>
                <a:solidFill>
                  <a:schemeClr val="bg1"/>
                </a:solidFill>
              </a:rPr>
              <a:t>Pertemuan 3</a:t>
            </a:r>
          </a:p>
          <a:p>
            <a:r>
              <a:rPr lang="id-ID" dirty="0">
                <a:solidFill>
                  <a:schemeClr val="bg1"/>
                </a:solidFill>
              </a:rPr>
              <a:t>Dr. Dedi Trisnawarman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F0CD-6301-44C5-B4E2-A7C60684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Database Management System (DBMS):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71E0-08CB-4E84-898E-404F471C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database: A well-designed,</a:t>
            </a:r>
            <a:r>
              <a:rPr lang="id-ID" dirty="0"/>
              <a:t> </a:t>
            </a:r>
            <a:r>
              <a:rPr lang="en-US" dirty="0"/>
              <a:t>organized, and carefully managed</a:t>
            </a:r>
            <a:r>
              <a:rPr lang="id-ID" dirty="0"/>
              <a:t> </a:t>
            </a:r>
            <a:r>
              <a:rPr lang="en-US" dirty="0"/>
              <a:t>collection of data.</a:t>
            </a:r>
            <a:endParaRPr lang="id-ID" dirty="0"/>
          </a:p>
          <a:p>
            <a:r>
              <a:rPr lang="en-US" dirty="0"/>
              <a:t>database management</a:t>
            </a:r>
            <a:r>
              <a:rPr lang="id-ID" dirty="0"/>
              <a:t> </a:t>
            </a:r>
            <a:r>
              <a:rPr lang="en-US" dirty="0"/>
              <a:t>system (DBMS): A group of</a:t>
            </a:r>
            <a:r>
              <a:rPr lang="id-ID" dirty="0"/>
              <a:t> </a:t>
            </a:r>
            <a:r>
              <a:rPr lang="en-US" dirty="0"/>
              <a:t>programs used to access and manage</a:t>
            </a:r>
            <a:r>
              <a:rPr lang="id-ID" dirty="0"/>
              <a:t> </a:t>
            </a:r>
            <a:r>
              <a:rPr lang="en-US" dirty="0"/>
              <a:t>a database as well as provide an</a:t>
            </a:r>
            <a:r>
              <a:rPr lang="id-ID" dirty="0"/>
              <a:t> </a:t>
            </a:r>
            <a:r>
              <a:rPr lang="en-US" dirty="0"/>
              <a:t>interface between the database and its</a:t>
            </a:r>
            <a:r>
              <a:rPr lang="id-ID" dirty="0"/>
              <a:t> </a:t>
            </a:r>
            <a:r>
              <a:rPr lang="en-US" dirty="0"/>
              <a:t>users and other application programs.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0139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B6AC9-223B-4374-A7A2-EEF2C1B6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id-ID" sz="4800"/>
              <a:t>Hierarchy of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6415-2487-43CF-A827-45F30E011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700"/>
              <a:t>bit: A binary digit (i.e., 0 or 1) that</a:t>
            </a:r>
            <a:r>
              <a:rPr lang="id-ID" sz="1700"/>
              <a:t> </a:t>
            </a:r>
            <a:r>
              <a:rPr lang="en-US" sz="1700"/>
              <a:t>represents a circuit that is either on</a:t>
            </a:r>
            <a:r>
              <a:rPr lang="id-ID" sz="1700"/>
              <a:t> </a:t>
            </a:r>
            <a:r>
              <a:rPr lang="en-US" sz="1700"/>
              <a:t>or off.</a:t>
            </a:r>
          </a:p>
          <a:p>
            <a:r>
              <a:rPr lang="en-US" sz="1700"/>
              <a:t>character: A basic building block of</a:t>
            </a:r>
            <a:r>
              <a:rPr lang="id-ID" sz="1700"/>
              <a:t> </a:t>
            </a:r>
            <a:r>
              <a:rPr lang="en-US" sz="1700"/>
              <a:t>most information, consisting of uppercase</a:t>
            </a:r>
            <a:r>
              <a:rPr lang="id-ID" sz="1700"/>
              <a:t> </a:t>
            </a:r>
            <a:r>
              <a:rPr lang="en-US" sz="1700"/>
              <a:t>letters, lowercase letters, numeric</a:t>
            </a:r>
            <a:r>
              <a:rPr lang="id-ID" sz="1700"/>
              <a:t> </a:t>
            </a:r>
            <a:r>
              <a:rPr lang="en-US" sz="1700"/>
              <a:t>digits, or special symbols.</a:t>
            </a:r>
          </a:p>
          <a:p>
            <a:r>
              <a:rPr lang="en-US" sz="1700"/>
              <a:t>field: Typically a name, a number,</a:t>
            </a:r>
            <a:r>
              <a:rPr lang="id-ID" sz="1700"/>
              <a:t> </a:t>
            </a:r>
            <a:r>
              <a:rPr lang="en-US" sz="1700"/>
              <a:t>or a combination of characters that</a:t>
            </a:r>
            <a:r>
              <a:rPr lang="id-ID" sz="1700"/>
              <a:t> </a:t>
            </a:r>
            <a:r>
              <a:rPr lang="en-US" sz="1700"/>
              <a:t>describes an aspect of a business</a:t>
            </a:r>
            <a:r>
              <a:rPr lang="id-ID" sz="1700"/>
              <a:t> </a:t>
            </a:r>
            <a:r>
              <a:rPr lang="en-US" sz="1700"/>
              <a:t>object or activity.</a:t>
            </a:r>
          </a:p>
          <a:p>
            <a:r>
              <a:rPr lang="en-US" sz="1700"/>
              <a:t>record: A collection of data fields</a:t>
            </a:r>
            <a:r>
              <a:rPr lang="id-ID" sz="1700"/>
              <a:t> </a:t>
            </a:r>
            <a:r>
              <a:rPr lang="en-US" sz="1700"/>
              <a:t>all related to one object, activity, or</a:t>
            </a:r>
            <a:r>
              <a:rPr lang="id-ID" sz="1700"/>
              <a:t> </a:t>
            </a:r>
            <a:r>
              <a:rPr lang="en-US" sz="1700"/>
              <a:t>individual.</a:t>
            </a:r>
          </a:p>
          <a:p>
            <a:r>
              <a:rPr lang="en-US" sz="1700"/>
              <a:t>file: A collection of related records.</a:t>
            </a:r>
            <a:endParaRPr lang="id-ID" sz="1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C5F2D-500F-4E28-8D6A-1D0B38C4F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980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3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332E5-05C1-42F9-9384-FD22DFE0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 dirty="0"/>
              <a:t>Data Entities, Attributes, and Keys</a:t>
            </a:r>
            <a:endParaRPr lang="id-ID" sz="3200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25465-8FE1-46F7-8491-FF4182061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5" b="14350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FE9EE-3E04-4E51-89D9-AEC8B9B5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en-US" sz="1500"/>
              <a:t>entity: A person, place, or thing for</a:t>
            </a:r>
            <a:r>
              <a:rPr lang="id-ID" sz="1500"/>
              <a:t> </a:t>
            </a:r>
            <a:r>
              <a:rPr lang="en-US" sz="1500"/>
              <a:t>which data is collected, stored, and</a:t>
            </a:r>
            <a:r>
              <a:rPr lang="id-ID" sz="1500"/>
              <a:t> </a:t>
            </a:r>
            <a:r>
              <a:rPr lang="en-US" sz="1500"/>
              <a:t>maintained.</a:t>
            </a:r>
            <a:endParaRPr lang="id-ID" sz="1500"/>
          </a:p>
          <a:p>
            <a:r>
              <a:rPr lang="en-US" sz="1500"/>
              <a:t>attribute: A characteristic of an</a:t>
            </a:r>
            <a:r>
              <a:rPr lang="id-ID" sz="1500"/>
              <a:t> </a:t>
            </a:r>
            <a:r>
              <a:rPr lang="en-US" sz="1500"/>
              <a:t>entity.</a:t>
            </a:r>
            <a:endParaRPr lang="id-ID" sz="1500"/>
          </a:p>
          <a:p>
            <a:r>
              <a:rPr lang="en-US" sz="1500"/>
              <a:t>data item: The specific value of an</a:t>
            </a:r>
            <a:r>
              <a:rPr lang="id-ID" sz="1500"/>
              <a:t> </a:t>
            </a:r>
            <a:r>
              <a:rPr lang="en-US" sz="1500"/>
              <a:t>attribute.</a:t>
            </a:r>
            <a:endParaRPr lang="id-ID" sz="1500"/>
          </a:p>
          <a:p>
            <a:r>
              <a:rPr lang="en-US" sz="1500"/>
              <a:t>primary key: A field or set of fields</a:t>
            </a:r>
            <a:r>
              <a:rPr lang="id-ID" sz="1500"/>
              <a:t> </a:t>
            </a:r>
            <a:r>
              <a:rPr lang="en-US" sz="1500"/>
              <a:t>that uniquely identifies the record.</a:t>
            </a:r>
            <a:endParaRPr lang="id-ID" sz="1500"/>
          </a:p>
        </p:txBody>
      </p:sp>
    </p:spTree>
    <p:extLst>
      <p:ext uri="{BB962C8B-B14F-4D97-AF65-F5344CB8AC3E}">
        <p14:creationId xmlns:p14="http://schemas.microsoft.com/office/powerpoint/2010/main" val="394611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2CB36-2A19-4889-8088-3D742D85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Database </a:t>
            </a:r>
            <a:r>
              <a:rPr lang="id-ID" sz="4800"/>
              <a:t>A</a:t>
            </a:r>
            <a:r>
              <a:rPr lang="en-US" sz="4800"/>
              <a:t>pproach</a:t>
            </a:r>
            <a:endParaRPr lang="id-ID" sz="4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3CFF-6400-40F0-9E2C-71F179E1B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In a database approach to data</a:t>
            </a:r>
            <a:r>
              <a:rPr lang="id-ID" sz="2000"/>
              <a:t> </a:t>
            </a:r>
            <a:r>
              <a:rPr lang="en-US" sz="2000"/>
              <a:t>management, multiple information</a:t>
            </a:r>
            <a:r>
              <a:rPr lang="id-ID" sz="2000"/>
              <a:t> </a:t>
            </a:r>
            <a:r>
              <a:rPr lang="en-US" sz="2000"/>
              <a:t>systems share a pool of related data.</a:t>
            </a:r>
            <a:endParaRPr lang="id-ID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30564-5DB7-4CCD-A90D-F0603C123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211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7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75ED6-AC74-4169-8ADB-C5CDDE34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id-ID" sz="4000"/>
              <a:t>Data 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3CF7F-CED1-47E9-9470-6306FBA6E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data model: A diagram of data entities</a:t>
            </a:r>
            <a:r>
              <a:rPr lang="id-ID" sz="2000"/>
              <a:t> </a:t>
            </a:r>
            <a:r>
              <a:rPr lang="en-US" sz="2000"/>
              <a:t>and their relationships.</a:t>
            </a:r>
          </a:p>
          <a:p>
            <a:r>
              <a:rPr lang="en-US" sz="2000"/>
              <a:t>enterprise data model: A data</a:t>
            </a:r>
            <a:r>
              <a:rPr lang="id-ID" sz="2000"/>
              <a:t> </a:t>
            </a:r>
            <a:r>
              <a:rPr lang="en-US" sz="2000"/>
              <a:t>model that provides a roadmap for</a:t>
            </a:r>
            <a:r>
              <a:rPr lang="id-ID" sz="2000"/>
              <a:t> </a:t>
            </a:r>
            <a:r>
              <a:rPr lang="en-US" sz="2000"/>
              <a:t>building database and information</a:t>
            </a:r>
            <a:r>
              <a:rPr lang="id-ID" sz="2000"/>
              <a:t> </a:t>
            </a:r>
            <a:r>
              <a:rPr lang="en-US" sz="2000"/>
              <a:t>systems by creating a single definition</a:t>
            </a:r>
            <a:r>
              <a:rPr lang="id-ID" sz="2000"/>
              <a:t> </a:t>
            </a:r>
            <a:r>
              <a:rPr lang="en-US" sz="2000"/>
              <a:t>and format for data that can ensure</a:t>
            </a:r>
            <a:r>
              <a:rPr lang="id-ID" sz="2000"/>
              <a:t> </a:t>
            </a:r>
            <a:r>
              <a:rPr lang="en-US" sz="2000"/>
              <a:t>data compatibility and the ability to</a:t>
            </a:r>
            <a:r>
              <a:rPr lang="id-ID" sz="2000"/>
              <a:t> </a:t>
            </a:r>
            <a:r>
              <a:rPr lang="en-US" sz="2000"/>
              <a:t>exchange and integrate data among</a:t>
            </a:r>
            <a:r>
              <a:rPr lang="id-ID" sz="2000"/>
              <a:t> </a:t>
            </a:r>
            <a:r>
              <a:rPr lang="en-US" sz="2000"/>
              <a:t>systems.</a:t>
            </a:r>
            <a:endParaRPr lang="id-ID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CBD8D-A032-47E7-B8A4-245B3707F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89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7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3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6" name="Rectangle 3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3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221CF-EDC8-44D2-BFA4-305308D4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300"/>
              <a:t>Entity-</a:t>
            </a:r>
            <a:r>
              <a:rPr lang="id-ID" sz="3300"/>
              <a:t>R</a:t>
            </a:r>
            <a:r>
              <a:rPr lang="en-US" sz="3300"/>
              <a:t>elationship</a:t>
            </a:r>
            <a:r>
              <a:rPr lang="id-ID" sz="3300"/>
              <a:t> </a:t>
            </a:r>
            <a:r>
              <a:rPr lang="en-US" sz="3300"/>
              <a:t>(ER) </a:t>
            </a:r>
            <a:r>
              <a:rPr lang="id-ID" sz="3300"/>
              <a:t>D</a:t>
            </a:r>
            <a:r>
              <a:rPr lang="en-US" sz="3300"/>
              <a:t>iagram: </a:t>
            </a:r>
            <a:endParaRPr lang="id-ID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8842F-6706-4AD7-9010-EE9E23E7D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800"/>
              <a:t>A data model that</a:t>
            </a:r>
            <a:r>
              <a:rPr lang="id-ID" sz="1800"/>
              <a:t> </a:t>
            </a:r>
            <a:r>
              <a:rPr lang="en-US" sz="1800"/>
              <a:t>uses basic graphical symbols to show</a:t>
            </a:r>
            <a:r>
              <a:rPr lang="id-ID" sz="1800"/>
              <a:t> </a:t>
            </a:r>
            <a:r>
              <a:rPr lang="en-US" sz="1800"/>
              <a:t>the organization of and relationships</a:t>
            </a:r>
            <a:r>
              <a:rPr lang="id-ID" sz="1800"/>
              <a:t> </a:t>
            </a:r>
            <a:r>
              <a:rPr lang="en-US" sz="1800"/>
              <a:t>between data.</a:t>
            </a:r>
            <a:endParaRPr lang="id-ID" sz="180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51100FD-F0F6-420A-A4F2-A4EFA4EB1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618" y="857830"/>
            <a:ext cx="3406250" cy="514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3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3">
            <a:extLst>
              <a:ext uri="{FF2B5EF4-FFF2-40B4-BE49-F238E27FC236}">
                <a16:creationId xmlns:a16="http://schemas.microsoft.com/office/drawing/2014/main" id="{49AE1604-BB93-4F6D-94D6-F2A6021FC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25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13617-1EA8-4C20-B324-8092FFA4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917" y="847827"/>
            <a:ext cx="4709345" cy="1169585"/>
          </a:xfrm>
        </p:spPr>
        <p:txBody>
          <a:bodyPr anchor="b">
            <a:normAutofit/>
          </a:bodyPr>
          <a:lstStyle/>
          <a:p>
            <a:r>
              <a:rPr lang="id-ID" sz="3700"/>
              <a:t>Relational Database Model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52B21-6323-46E1-B340-95A31A55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1"/>
          <a:stretch/>
        </p:blipFill>
        <p:spPr>
          <a:xfrm>
            <a:off x="914401" y="847827"/>
            <a:ext cx="4929098" cy="528998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34377" y="2188548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CD18B-3167-4681-9182-7A1F9B27F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228" y="2508105"/>
            <a:ext cx="4709345" cy="3632493"/>
          </a:xfrm>
        </p:spPr>
        <p:txBody>
          <a:bodyPr anchor="ctr">
            <a:normAutofit/>
          </a:bodyPr>
          <a:lstStyle/>
          <a:p>
            <a:r>
              <a:rPr lang="id-ID" sz="2000"/>
              <a:t>D</a:t>
            </a:r>
            <a:r>
              <a:rPr lang="en-US" sz="2000"/>
              <a:t>ata is</a:t>
            </a:r>
            <a:r>
              <a:rPr lang="id-ID" sz="2000"/>
              <a:t> </a:t>
            </a:r>
            <a:r>
              <a:rPr lang="en-US" sz="2000"/>
              <a:t>placed in two-dimensional tables, or</a:t>
            </a:r>
            <a:r>
              <a:rPr lang="id-ID" sz="2000"/>
              <a:t> </a:t>
            </a:r>
            <a:r>
              <a:rPr lang="en-US" sz="2000"/>
              <a:t>relations. As long as they share at</a:t>
            </a:r>
            <a:r>
              <a:rPr lang="id-ID" sz="2000"/>
              <a:t> </a:t>
            </a:r>
            <a:r>
              <a:rPr lang="en-US" sz="2000"/>
              <a:t>least one common attribute, these</a:t>
            </a:r>
            <a:r>
              <a:rPr lang="id-ID" sz="2000"/>
              <a:t> </a:t>
            </a:r>
            <a:r>
              <a:rPr lang="en-US" sz="2000"/>
              <a:t>relations can be linked to provide</a:t>
            </a:r>
            <a:r>
              <a:rPr lang="id-ID" sz="2000"/>
              <a:t> </a:t>
            </a:r>
            <a:r>
              <a:rPr lang="en-US" sz="2000"/>
              <a:t>output useful information. </a:t>
            </a:r>
            <a:endParaRPr lang="id-ID" sz="2000"/>
          </a:p>
          <a:p>
            <a:r>
              <a:rPr lang="en-US" sz="2000"/>
              <a:t>In this</a:t>
            </a:r>
            <a:r>
              <a:rPr lang="id-ID" sz="2000"/>
              <a:t> </a:t>
            </a:r>
            <a:r>
              <a:rPr lang="en-US" sz="2000"/>
              <a:t>example, all three tables include the</a:t>
            </a:r>
            <a:r>
              <a:rPr lang="id-ID" sz="2000"/>
              <a:t> </a:t>
            </a:r>
            <a:r>
              <a:rPr lang="en-US" sz="2000"/>
              <a:t>Dept. number attribute.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23979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C5F10C5EB766D94885846BFCA63D9576" ma:contentTypeVersion="2" ma:contentTypeDescription="Buat sebuah dokumen baru." ma:contentTypeScope="" ma:versionID="32967be82c0dfb0063ec888a4b9419d4">
  <xsd:schema xmlns:xsd="http://www.w3.org/2001/XMLSchema" xmlns:xs="http://www.w3.org/2001/XMLSchema" xmlns:p="http://schemas.microsoft.com/office/2006/metadata/properties" xmlns:ns2="44b42f39-4ce3-48da-a7ed-4d3f762f4c91" targetNamespace="http://schemas.microsoft.com/office/2006/metadata/properties" ma:root="true" ma:fieldsID="a60a3268dbd35f8080484ae7c57a29ea" ns2:_="">
    <xsd:import namespace="44b42f39-4ce3-48da-a7ed-4d3f762f4c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42f39-4ce3-48da-a7ed-4d3f762f4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935FF3-274B-4857-AB4F-2BEDC4A7928C}"/>
</file>

<file path=customXml/itemProps2.xml><?xml version="1.0" encoding="utf-8"?>
<ds:datastoreItem xmlns:ds="http://schemas.openxmlformats.org/officeDocument/2006/customXml" ds:itemID="{5C6FE99E-C9B3-4200-83A9-BA6CFD7DBDF5}"/>
</file>

<file path=customXml/itemProps3.xml><?xml version="1.0" encoding="utf-8"?>
<ds:datastoreItem xmlns:ds="http://schemas.openxmlformats.org/officeDocument/2006/customXml" ds:itemID="{B5D9010A-1E3A-410B-ADE0-A712C30C7231}"/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384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Database Systems and Big Data</vt:lpstr>
      <vt:lpstr>Database Management System (DBMS): </vt:lpstr>
      <vt:lpstr>Hierarchy of Data</vt:lpstr>
      <vt:lpstr>Data Entities, Attributes, and Keys</vt:lpstr>
      <vt:lpstr>Database Approach</vt:lpstr>
      <vt:lpstr>Data Model</vt:lpstr>
      <vt:lpstr>Entity-Relationship (ER) Diagram: </vt:lpstr>
      <vt:lpstr>Relational Database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and Big Data</dc:title>
  <dc:creator>dtrisnawarman@gmail.com</dc:creator>
  <cp:lastModifiedBy>dtrisnawarman@gmail.com</cp:lastModifiedBy>
  <cp:revision>1</cp:revision>
  <dcterms:created xsi:type="dcterms:W3CDTF">2020-07-02T17:15:47Z</dcterms:created>
  <dcterms:modified xsi:type="dcterms:W3CDTF">2020-07-02T17:19:08Z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0x010100C5F10C5EB766D94885846BFCA63D9576</vt:lpwstr>
  </property>
</Properties>
</file>