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6" r:id="rId3"/>
    <p:sldId id="328" r:id="rId4"/>
    <p:sldId id="329" r:id="rId5"/>
    <p:sldId id="319" r:id="rId6"/>
    <p:sldId id="320" r:id="rId7"/>
    <p:sldId id="323" r:id="rId8"/>
    <p:sldId id="326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2D2A6-5D1B-4BE5-9837-D05CB89E1FC9}" type="datetimeFigureOut">
              <a:rPr lang="id-ID" smtClean="0"/>
              <a:t>31/08/2020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24396-C3DA-4A8F-8F57-3D00F72032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385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80E6CD35-33FE-48BE-9B5E-47BA9DAB5D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047BA5B3-9A76-40A4-AC42-41341040AC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id-ID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EA087FA7-04C4-4DEE-81C7-1ECFF0145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261E00-0438-4B34-B034-8A8C503F4E89}" type="slidenum">
              <a:rPr lang="en-IE" altLang="id-ID" sz="1200"/>
              <a:pPr eaLnBrk="1" hangingPunct="1"/>
              <a:t>4</a:t>
            </a:fld>
            <a:endParaRPr lang="en-IE" altLang="id-ID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183" y="1122363"/>
            <a:ext cx="10654747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Electronic and Mobile 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7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57FA-5CE3-492F-972C-314C7FB0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err="1"/>
              <a:t>Introduction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Mobile </a:t>
            </a:r>
            <a:r>
              <a:rPr lang="id-ID" dirty="0" err="1"/>
              <a:t>Commerce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3FF3-B906-4038-B91B-5EE54228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commerce (m-commerce) relies on the use of mobile devices, such as tablets and smartphones, to place orders and conduct business.</a:t>
            </a:r>
          </a:p>
          <a:p>
            <a:r>
              <a:rPr lang="en-US" dirty="0"/>
              <a:t>A number of retailers have established special Web sites for mobile devices users.</a:t>
            </a:r>
          </a:p>
          <a:p>
            <a:r>
              <a:rPr lang="en-US" dirty="0"/>
              <a:t>Advantages of Electronic and Mobile Commerce :</a:t>
            </a:r>
          </a:p>
          <a:p>
            <a:pPr lvl="1"/>
            <a:r>
              <a:rPr lang="id-ID" dirty="0" err="1"/>
              <a:t>Reach</a:t>
            </a:r>
            <a:r>
              <a:rPr lang="id-ID" dirty="0"/>
              <a:t> New </a:t>
            </a:r>
            <a:r>
              <a:rPr lang="id-ID" dirty="0" err="1"/>
              <a:t>Customers</a:t>
            </a:r>
            <a:endParaRPr lang="en-US" dirty="0"/>
          </a:p>
          <a:p>
            <a:pPr lvl="1"/>
            <a:r>
              <a:rPr lang="id-ID" dirty="0" err="1"/>
              <a:t>Reduce</a:t>
            </a:r>
            <a:r>
              <a:rPr lang="id-ID" dirty="0"/>
              <a:t> </a:t>
            </a:r>
            <a:r>
              <a:rPr lang="id-ID" dirty="0" err="1"/>
              <a:t>Costs</a:t>
            </a:r>
            <a:endParaRPr lang="en-US" dirty="0"/>
          </a:p>
          <a:p>
            <a:pPr lvl="1"/>
            <a:r>
              <a:rPr lang="en-US" dirty="0"/>
              <a:t>Speed the Flow of Goods and Information</a:t>
            </a:r>
          </a:p>
          <a:p>
            <a:pPr lvl="1"/>
            <a:r>
              <a:rPr lang="en-US" dirty="0" err="1"/>
              <a:t>etc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9858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314B-72EC-42BF-9AFD-0CEE0A73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Multistage Model for E-Commerce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88536-2620-46AA-ACDA-3BD50CE18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41" y="1243839"/>
            <a:ext cx="5640859" cy="4370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586D30-B7AD-4527-899E-29904B80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818" y="1690688"/>
            <a:ext cx="52673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0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0F52-AD32-4765-9E7E-4FF32304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E-</a:t>
            </a:r>
            <a:r>
              <a:rPr lang="id-ID" dirty="0" err="1"/>
              <a:t>Commerce</a:t>
            </a:r>
            <a:r>
              <a:rPr lang="id-ID" dirty="0"/>
              <a:t> </a:t>
            </a:r>
            <a:r>
              <a:rPr lang="id-ID" dirty="0" err="1"/>
              <a:t>Challenges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BD5C-A336-4816-B614-7AB39E86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Consumer Privacy Concerns</a:t>
            </a:r>
          </a:p>
          <a:p>
            <a:r>
              <a:rPr lang="en-US" dirty="0"/>
              <a:t>Overcoming Consumers’ Lack of Trust</a:t>
            </a:r>
          </a:p>
          <a:p>
            <a:r>
              <a:rPr lang="id-ID" dirty="0" err="1"/>
              <a:t>Overcoming</a:t>
            </a:r>
            <a:r>
              <a:rPr lang="id-ID" dirty="0"/>
              <a:t> Global </a:t>
            </a:r>
            <a:r>
              <a:rPr lang="id-ID" dirty="0" err="1"/>
              <a:t>Issues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1338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6AC3-22D1-4A49-A402-B98BF5CA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Electronic and Mobile Commerce Applications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EB81-3E71-40EC-93E7-965AC8D8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6878" cy="3351855"/>
          </a:xfrm>
        </p:spPr>
        <p:txBody>
          <a:bodyPr>
            <a:normAutofit/>
          </a:bodyPr>
          <a:lstStyle/>
          <a:p>
            <a:r>
              <a:rPr lang="en-US" dirty="0"/>
              <a:t>E-commerce and m-commerce are being used in innovative and exciting ways.</a:t>
            </a:r>
          </a:p>
          <a:p>
            <a:r>
              <a:rPr lang="en-US" dirty="0"/>
              <a:t>Wholesale e-commerce spending now represents more than 40 percent of all wholesale sales revenue, according to a 2015 survey</a:t>
            </a:r>
          </a:p>
        </p:txBody>
      </p:sp>
    </p:spTree>
    <p:extLst>
      <p:ext uri="{BB962C8B-B14F-4D97-AF65-F5344CB8AC3E}">
        <p14:creationId xmlns:p14="http://schemas.microsoft.com/office/powerpoint/2010/main" val="170653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81AA-68DF-4D94-9983-9A194F57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Manufacturing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AD3A-364E-4F75-A2E5-C34EDAD6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One approach taken by many manufacturers to raise profitability and improve customer service is to move their supply chain operations onto the Internet.</a:t>
            </a:r>
          </a:p>
          <a:p>
            <a:r>
              <a:rPr lang="en-US" dirty="0" err="1"/>
              <a:t>Manuffactur</a:t>
            </a:r>
            <a:r>
              <a:rPr lang="en-US" dirty="0"/>
              <a:t> can form an electronic exchange,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05131-4E28-41F4-8012-25B29DB8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304" y="1690688"/>
            <a:ext cx="48384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2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4268-7B6A-4D24-B7E5-0698DD26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Marketing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A42F-1EA0-4448-9F2A-A7C20B769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80838" cy="4351338"/>
          </a:xfrm>
        </p:spPr>
        <p:txBody>
          <a:bodyPr>
            <a:noAutofit/>
          </a:bodyPr>
          <a:lstStyle/>
          <a:p>
            <a:r>
              <a:rPr lang="en-US" sz="2400" dirty="0"/>
              <a:t>The nature of the Web enables firms to gather more information about customer behavior and preferences as customers and potential customers gather their own information and make their purchase decisions.</a:t>
            </a:r>
          </a:p>
          <a:p>
            <a:r>
              <a:rPr lang="en-US" sz="2400" dirty="0"/>
              <a:t>Internet advertisers use the data </a:t>
            </a:r>
            <a:r>
              <a:rPr lang="en-US" sz="2400" dirty="0" err="1"/>
              <a:t>toidentify</a:t>
            </a:r>
            <a:r>
              <a:rPr lang="en-US" sz="2400" dirty="0"/>
              <a:t> specific markets and target them with tailored advertising </a:t>
            </a:r>
            <a:r>
              <a:rPr lang="en-US" sz="2400" dirty="0" err="1"/>
              <a:t>messages.This</a:t>
            </a:r>
            <a:r>
              <a:rPr lang="en-US" sz="2400" dirty="0"/>
              <a:t> practice, called </a:t>
            </a:r>
            <a:r>
              <a:rPr lang="en-US" sz="2400" b="1" dirty="0"/>
              <a:t>market segmentation</a:t>
            </a:r>
            <a:r>
              <a:rPr lang="en-US" sz="2400" dirty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393753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96F9-471C-4284-B6CE-BFADFD7E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Strategies for Successful E-Commerce and M-Commerce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6119-D105-4FEE-9C00-259A3FC9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5919" cy="4351338"/>
          </a:xfrm>
        </p:spPr>
        <p:txBody>
          <a:bodyPr>
            <a:normAutofit/>
          </a:bodyPr>
          <a:lstStyle/>
          <a:p>
            <a:r>
              <a:rPr lang="en-US" dirty="0"/>
              <a:t>The first major challenge is for the company to decide on the effective e-commerce model it wants to use and formulate an effective e-commerce strategy. </a:t>
            </a:r>
          </a:p>
          <a:p>
            <a:r>
              <a:rPr lang="en-US" dirty="0"/>
              <a:t>Companies large and small can establish Web sites, but when building a Web site, you should first decide which tasks the site must accomplish.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06E88-8185-4668-BBED-06BE0158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5625"/>
            <a:ext cx="2893283" cy="37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2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0350-AFCE-4B55-8BC0-5E978912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Building Website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CDC4-EF76-4BCF-AB3D-1EF5C45B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the Functions of a Web Site</a:t>
            </a:r>
          </a:p>
          <a:p>
            <a:r>
              <a:rPr lang="id-ID" dirty="0" err="1"/>
              <a:t>Establishing</a:t>
            </a:r>
            <a:r>
              <a:rPr lang="id-ID" dirty="0"/>
              <a:t> a Web </a:t>
            </a:r>
            <a:r>
              <a:rPr lang="id-ID" dirty="0" err="1"/>
              <a:t>Site</a:t>
            </a:r>
            <a:endParaRPr lang="en-US" dirty="0"/>
          </a:p>
          <a:p>
            <a:r>
              <a:rPr lang="en-US" dirty="0"/>
              <a:t>Building Traffic to Your Web Site</a:t>
            </a:r>
          </a:p>
          <a:p>
            <a:r>
              <a:rPr lang="en-US" dirty="0"/>
              <a:t>Maintaining and Improving Your Web Site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52231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C0C41-6B2D-40D9-BB47-38133117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dirty="0"/>
              <a:t>Technology Infrastructure Required to Support E-Commerce and M-Commerce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9B71D-C311-43B6-BDF5-8740598F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6805" cy="4351338"/>
          </a:xfrm>
        </p:spPr>
        <p:txBody>
          <a:bodyPr>
            <a:normAutofit/>
          </a:bodyPr>
          <a:lstStyle/>
          <a:p>
            <a:r>
              <a:rPr lang="en-US" dirty="0"/>
              <a:t>Hardware - A Web server hardware is a key ingredient to e-commerce infrastructure.</a:t>
            </a:r>
          </a:p>
          <a:p>
            <a:r>
              <a:rPr lang="en-US" dirty="0"/>
              <a:t>Web Server Software - Web server software is needed to perform fundamental services</a:t>
            </a:r>
          </a:p>
          <a:p>
            <a:r>
              <a:rPr lang="en-US" dirty="0"/>
              <a:t>Electronic Payment Systems -Current e-commerce technology relies on user identification and encryption to safeguard business transactions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1DD6B-ACE2-48D3-BE03-83F36048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1825625"/>
            <a:ext cx="41814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>
            <a:extLst>
              <a:ext uri="{FF2B5EF4-FFF2-40B4-BE49-F238E27FC236}">
                <a16:creationId xmlns:a16="http://schemas.microsoft.com/office/drawing/2014/main" id="{D2921BD5-1EB6-4BA9-A698-5616874B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857"/>
            <a:ext cx="10515600" cy="14041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id-ID" dirty="0"/>
              <a:t>Electronic commerce (e-commerce) is the conducting of business activities (e.g., distribution, buying, selling, marketing, and servicing of products or services) electronically over computer networks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6B99AB-237F-43B7-AB36-C9385C03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US" altLang="id-ID" dirty="0"/>
              <a:t>An Introduction to Electronic Commerce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59BE988-5297-43B5-A74D-8B9AB25A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IE" altLang="id-ID" dirty="0"/>
              <a:t>Business-to-Business E-Commerce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B361A680-6AE1-47C5-A4C9-0BC3597D4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94342" cy="4351338"/>
          </a:xfrm>
        </p:spPr>
        <p:txBody>
          <a:bodyPr/>
          <a:lstStyle/>
          <a:p>
            <a:r>
              <a:rPr lang="en-US" altLang="id-ID" dirty="0"/>
              <a:t>Business-to-business (B2B) e-commerce is a subset of e-commerce in which all the participants are organizations. </a:t>
            </a:r>
          </a:p>
          <a:p>
            <a:r>
              <a:rPr lang="en-US" altLang="id-ID" dirty="0"/>
              <a:t>B2B e-commerce is a useful tool for connecting business partners in a virtual supply chain to cut resupply times and reduce costs.</a:t>
            </a:r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098AF6BC-D505-4916-92CB-D118D2C839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7BF7F55-65D1-4BA8-B696-3BEAD846DC7C}" type="datetime4">
              <a:rPr lang="en-US" altLang="id-ID" sz="1400"/>
              <a:pPr eaLnBrk="1" hangingPunct="1"/>
              <a:t>August 31, 2020</a:t>
            </a:fld>
            <a:endParaRPr lang="en-US" altLang="id-ID" sz="140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6ABB6D00-D30E-436F-A59E-25E28CA0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D21F90-5B40-4EB0-AFFA-3A17F6F89A9E}" type="slidenum">
              <a:rPr lang="en-US" altLang="id-ID" sz="1400"/>
              <a:pPr eaLnBrk="1" hangingPunct="1"/>
              <a:t>3</a:t>
            </a:fld>
            <a:endParaRPr lang="en-US" altLang="id-ID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AE5D1-96EF-409A-9AB1-32932BC03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80" y="3501990"/>
            <a:ext cx="7486649" cy="24343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8746C01-1E7C-493C-816E-FB55C1DF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id-ID" dirty="0"/>
              <a:t>Business-to-consumer (B2C)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9391BA2-C097-4C7B-9340-63505FFD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0" y="1859501"/>
            <a:ext cx="6464409" cy="41148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id-ID" sz="2400" dirty="0"/>
              <a:t>	Business-to-consumer (B2C) e-commerce is a form of e-commerce in which customers deal directly with an organization and avoid intermediaries.</a:t>
            </a:r>
            <a:endParaRPr lang="en-IE" altLang="id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4E7F8-CF1D-4705-9049-E762CC0C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874" y="3012025"/>
            <a:ext cx="6831462" cy="23013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8606730F-C6D0-49B2-9F5A-401DC6DB08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CCCD3FE9-395F-440D-831B-735B1AD1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F36CA9-0312-4879-926F-F25F93282D25}" type="slidenum">
              <a:rPr lang="en-US" altLang="id-ID" sz="1400"/>
              <a:pPr eaLnBrk="1" hangingPunct="1"/>
              <a:t>5</a:t>
            </a:fld>
            <a:endParaRPr lang="en-US" altLang="id-ID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F3D458CB-AC01-4A2D-A2F6-959825FDA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id-ID" dirty="0"/>
              <a:t>Consumer-to-Consumer E-Commerce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0BC3AB7-A95F-4D51-A243-9B30D3185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id-ID" dirty="0"/>
              <a:t>Consumer-to-consumer (C2C) e-commerce is a subset of e-commerce that involves electronic transactions between consumers using a third party to facilitate the process.</a:t>
            </a:r>
            <a:endParaRPr lang="en-IE" altLang="id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605656-F3A7-420E-A24A-77202A65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1" y="3083131"/>
            <a:ext cx="7603010" cy="31835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D7536D57-BF5E-45E8-A720-0FF80779F6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AAA3CE4C-A8E8-45F5-B208-8484B2D0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611AFD-47E4-4B8E-B4BC-CA0627F500B9}" type="slidenum">
              <a:rPr lang="en-US" altLang="id-ID" sz="1400"/>
              <a:pPr eaLnBrk="1" hangingPunct="1"/>
              <a:t>6</a:t>
            </a:fld>
            <a:endParaRPr lang="en-US" altLang="id-ID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36D88E7C-3467-43C2-AD9D-E2FFEDCD6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id-ID" altLang="id-ID" dirty="0"/>
              <a:t>Application Programming Interface (API)</a:t>
            </a:r>
            <a:endParaRPr lang="en-US" altLang="id-ID" dirty="0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53A12D8D-C097-4AC4-A0EC-C781A7D7A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dirty="0"/>
              <a:t>application programming interface</a:t>
            </a:r>
            <a:r>
              <a:rPr lang="id-ID" altLang="id-ID" dirty="0"/>
              <a:t> </a:t>
            </a:r>
            <a:r>
              <a:rPr lang="en-US" altLang="id-ID" dirty="0"/>
              <a:t>(API): A set of programming</a:t>
            </a:r>
            <a:r>
              <a:rPr lang="id-ID" altLang="id-ID" dirty="0"/>
              <a:t> </a:t>
            </a:r>
            <a:r>
              <a:rPr lang="en-US" altLang="id-ID" dirty="0"/>
              <a:t>instructions and standards that enables</a:t>
            </a:r>
            <a:r>
              <a:rPr lang="id-ID" altLang="id-ID" dirty="0"/>
              <a:t> </a:t>
            </a:r>
            <a:r>
              <a:rPr lang="en-US" altLang="id-ID" dirty="0"/>
              <a:t>one software program to access and</a:t>
            </a:r>
            <a:r>
              <a:rPr lang="id-ID" altLang="id-ID" dirty="0"/>
              <a:t> </a:t>
            </a:r>
            <a:r>
              <a:rPr lang="en-US" altLang="id-ID" dirty="0"/>
              <a:t>use the services of another software</a:t>
            </a:r>
            <a:r>
              <a:rPr lang="id-ID" altLang="id-ID" dirty="0"/>
              <a:t> </a:t>
            </a:r>
            <a:r>
              <a:rPr lang="en-US" altLang="id-ID" dirty="0"/>
              <a:t>program.</a:t>
            </a:r>
            <a:endParaRPr lang="id-ID" altLang="id-ID" dirty="0"/>
          </a:p>
          <a:p>
            <a:pPr eaLnBrk="1" hangingPunct="1"/>
            <a:r>
              <a:rPr lang="en-US" altLang="id-ID" dirty="0"/>
              <a:t>hardware independence: The</a:t>
            </a:r>
            <a:r>
              <a:rPr lang="id-ID" altLang="id-ID" dirty="0"/>
              <a:t> </a:t>
            </a:r>
            <a:r>
              <a:rPr lang="en-US" altLang="id-ID" dirty="0"/>
              <a:t>ability of a software program to run on</a:t>
            </a:r>
            <a:r>
              <a:rPr lang="id-ID" altLang="id-ID" dirty="0"/>
              <a:t> </a:t>
            </a:r>
            <a:r>
              <a:rPr lang="en-US" altLang="id-ID" dirty="0"/>
              <a:t>any platform, without concern for the</a:t>
            </a:r>
            <a:r>
              <a:rPr lang="id-ID" altLang="id-ID" dirty="0"/>
              <a:t> </a:t>
            </a:r>
            <a:r>
              <a:rPr lang="en-US" altLang="id-ID" dirty="0"/>
              <a:t>specific underlying hardware.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F61E04AD-60CD-49BE-AAD4-DB44953541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420B090D-0119-41A4-A00C-F7BF8EC0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F39734-CC57-4A6E-9ED7-8A5DC45727B8}" type="slidenum">
              <a:rPr lang="en-US" altLang="id-ID" sz="1400"/>
              <a:pPr eaLnBrk="1" hangingPunct="1"/>
              <a:t>7</a:t>
            </a:fld>
            <a:endParaRPr lang="en-US" altLang="id-ID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AC9E59C-98E0-46AC-9E69-525706B71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IE" altLang="id-ID" dirty="0"/>
              <a:t>Processing Tasks</a:t>
            </a:r>
            <a:endParaRPr lang="en-US" altLang="id-ID" dirty="0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5B14070A-4E84-4D3C-BBC8-11519CE6E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id-ID" dirty="0"/>
              <a:t>Multiuser. Allows two or more users to run programs at the same time</a:t>
            </a:r>
            <a:r>
              <a:rPr lang="id-ID" altLang="id-ID" dirty="0"/>
              <a:t> </a:t>
            </a:r>
            <a:r>
              <a:rPr lang="en-US" altLang="id-ID" dirty="0"/>
              <a:t>on the same computer. Some operating systems permit hundreds or</a:t>
            </a:r>
            <a:r>
              <a:rPr lang="id-ID" altLang="id-ID" dirty="0"/>
              <a:t> </a:t>
            </a:r>
            <a:r>
              <a:rPr lang="en-US" altLang="id-ID" dirty="0"/>
              <a:t>even thousands of concurrent users. The ability of the computer to handle</a:t>
            </a:r>
            <a:r>
              <a:rPr lang="id-ID" altLang="id-ID" dirty="0"/>
              <a:t> </a:t>
            </a:r>
            <a:r>
              <a:rPr lang="en-US" altLang="id-ID" dirty="0"/>
              <a:t>an increasing number of concurrent users smoothly is called</a:t>
            </a:r>
            <a:r>
              <a:rPr lang="id-ID" altLang="id-ID" dirty="0"/>
              <a:t> </a:t>
            </a:r>
            <a:r>
              <a:rPr lang="en-US" altLang="id-ID" dirty="0"/>
              <a:t>scalability.</a:t>
            </a:r>
          </a:p>
          <a:p>
            <a:pPr eaLnBrk="1" hangingPunct="1"/>
            <a:r>
              <a:rPr lang="en-US" altLang="id-ID" dirty="0"/>
              <a:t>Multiprocessing. Supports running a program on more than one CPU.</a:t>
            </a:r>
          </a:p>
          <a:p>
            <a:pPr eaLnBrk="1" hangingPunct="1"/>
            <a:r>
              <a:rPr lang="en-US" altLang="id-ID" dirty="0"/>
              <a:t>Multitasking. Allows more than one program to run concurrently.</a:t>
            </a:r>
            <a:endParaRPr lang="id-ID" altLang="id-ID" dirty="0"/>
          </a:p>
          <a:p>
            <a:pPr eaLnBrk="1" hangingPunct="1"/>
            <a:r>
              <a:rPr lang="en-US" altLang="id-ID" dirty="0"/>
              <a:t>Multithreading. Allows different threads of a single program to run</a:t>
            </a:r>
            <a:r>
              <a:rPr lang="id-ID" altLang="id-ID" dirty="0"/>
              <a:t> </a:t>
            </a:r>
            <a:r>
              <a:rPr lang="en-US" altLang="id-ID" dirty="0"/>
              <a:t>concurrently. A thread is a set of instructions within an application that</a:t>
            </a:r>
            <a:r>
              <a:rPr lang="id-ID" altLang="id-ID" dirty="0"/>
              <a:t> </a:t>
            </a:r>
            <a:r>
              <a:rPr lang="en-US" altLang="id-ID" dirty="0"/>
              <a:t>is independent of other threads. For example, in a spreadsheet program,</a:t>
            </a:r>
            <a:r>
              <a:rPr lang="id-ID" altLang="id-ID" dirty="0"/>
              <a:t> </a:t>
            </a:r>
            <a:r>
              <a:rPr lang="en-US" altLang="id-ID" dirty="0"/>
              <a:t>the thread to open the workbook is separate from the thread to sum a</a:t>
            </a:r>
            <a:r>
              <a:rPr lang="id-ID" altLang="id-ID" dirty="0"/>
              <a:t> </a:t>
            </a:r>
            <a:r>
              <a:rPr lang="en-US" altLang="id-ID" dirty="0"/>
              <a:t>column of figures.</a:t>
            </a:r>
          </a:p>
          <a:p>
            <a:pPr eaLnBrk="1" hangingPunct="1"/>
            <a:r>
              <a:rPr lang="en-US" altLang="id-ID" dirty="0"/>
              <a:t>Real time. Responds to input instantly. To do this, the operating system</a:t>
            </a:r>
            <a:r>
              <a:rPr lang="id-ID" altLang="id-ID" dirty="0"/>
              <a:t> </a:t>
            </a:r>
            <a:r>
              <a:rPr lang="en-US" altLang="id-ID" dirty="0"/>
              <a:t>task scheduler can stop any task at any point in its execution if it determines</a:t>
            </a:r>
            <a:r>
              <a:rPr lang="id-ID" altLang="id-ID" dirty="0"/>
              <a:t> </a:t>
            </a:r>
            <a:r>
              <a:rPr lang="en-US" altLang="id-ID" dirty="0"/>
              <a:t>that another higher priority task needs to run immediately. Realtime</a:t>
            </a:r>
            <a:r>
              <a:rPr lang="id-ID" altLang="id-ID" dirty="0"/>
              <a:t> </a:t>
            </a:r>
            <a:r>
              <a:rPr lang="en-US" altLang="id-ID" dirty="0"/>
              <a:t>operating systems are used to control the operation of jet engines,</a:t>
            </a:r>
            <a:r>
              <a:rPr lang="id-ID" altLang="id-ID" dirty="0"/>
              <a:t> </a:t>
            </a:r>
            <a:r>
              <a:rPr lang="en-US" altLang="id-ID" dirty="0"/>
              <a:t>the deployment of air bags, and the operation of antilock braking</a:t>
            </a:r>
            <a:r>
              <a:rPr lang="id-ID" altLang="id-ID" dirty="0"/>
              <a:t> </a:t>
            </a:r>
            <a:r>
              <a:rPr lang="en-US" altLang="id-ID" dirty="0"/>
              <a:t>systems—among other uses.</a:t>
            </a:r>
            <a:endParaRPr lang="en-IE" altLang="id-ID" dirty="0"/>
          </a:p>
          <a:p>
            <a:pPr eaLnBrk="1" hangingPunct="1"/>
            <a:endParaRPr lang="en-IE" altLang="id-ID" dirty="0"/>
          </a:p>
          <a:p>
            <a:pPr eaLnBrk="1" hangingPunct="1"/>
            <a:endParaRPr lang="en-US" alt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1F476D62-5B24-4B0B-B559-3C7F885269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id-ID" altLang="id-ID" sz="1400"/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046108D6-560D-4492-BA29-EED03C0C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9D4403B-BFB0-4F0D-A22D-7C06BD9AC4E7}" type="slidenum">
              <a:rPr lang="en-US" altLang="id-ID" sz="1400"/>
              <a:pPr eaLnBrk="1" hangingPunct="1"/>
              <a:t>8</a:t>
            </a:fld>
            <a:endParaRPr lang="en-US" altLang="id-ID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40AC4141-4A32-4CFF-A500-20A418EA2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altLang="id-ID" dirty="0"/>
              <a:t>Operating Systems </a:t>
            </a:r>
            <a:r>
              <a:rPr lang="id-ID" altLang="id-ID" dirty="0"/>
              <a:t>b</a:t>
            </a:r>
            <a:r>
              <a:rPr lang="en-US" altLang="id-ID" dirty="0"/>
              <a:t>y Sphere </a:t>
            </a:r>
            <a:r>
              <a:rPr lang="id-ID" altLang="id-ID" dirty="0"/>
              <a:t>o</a:t>
            </a:r>
            <a:r>
              <a:rPr lang="en-US" altLang="id-ID" dirty="0"/>
              <a:t>f Influence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D9B8C-0509-499A-B7A0-5B34A435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18848"/>
            <a:ext cx="9014126" cy="3414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2D7F-362C-4968-93F9-9B26D5DB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E-Government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178B-4460-4521-9347-1249129F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560"/>
            <a:ext cx="5933661" cy="277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E-government is the use of information and communications technology </a:t>
            </a:r>
            <a:r>
              <a:rPr lang="en-US" sz="2400" dirty="0" err="1"/>
              <a:t>tosimplify</a:t>
            </a:r>
            <a:r>
              <a:rPr lang="en-US" sz="2400" dirty="0"/>
              <a:t> the sharing of information, speed formerly paper-based </a:t>
            </a:r>
            <a:r>
              <a:rPr lang="en-US" sz="2400" dirty="0" err="1"/>
              <a:t>processes,and</a:t>
            </a:r>
            <a:r>
              <a:rPr lang="en-US" sz="2400" dirty="0"/>
              <a:t> improve the relationship between citizens and government.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74523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C5F10C5EB766D94885846BFCA63D9576" ma:contentTypeVersion="2" ma:contentTypeDescription="Buat sebuah dokumen baru." ma:contentTypeScope="" ma:versionID="32967be82c0dfb0063ec888a4b9419d4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a60a3268dbd35f8080484ae7c57a29ea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818076-C298-4152-8367-F495214FE5AB}"/>
</file>

<file path=customXml/itemProps2.xml><?xml version="1.0" encoding="utf-8"?>
<ds:datastoreItem xmlns:ds="http://schemas.openxmlformats.org/officeDocument/2006/customXml" ds:itemID="{5864B6A3-D0DB-4CB8-BBB9-E435FB1AAC87}"/>
</file>

<file path=customXml/itemProps3.xml><?xml version="1.0" encoding="utf-8"?>
<ds:datastoreItem xmlns:ds="http://schemas.openxmlformats.org/officeDocument/2006/customXml" ds:itemID="{826C4D08-3813-46EC-8DB9-BC0F333BC536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795</Words>
  <Application>Microsoft Office PowerPoint</Application>
  <PresentationFormat>Widescreen</PresentationFormat>
  <Paragraphs>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Electronic and Mobile Commerce</vt:lpstr>
      <vt:lpstr>An Introduction to Electronic Commerce</vt:lpstr>
      <vt:lpstr>Business-to-Business E-Commerce</vt:lpstr>
      <vt:lpstr>Business-to-consumer (B2C)</vt:lpstr>
      <vt:lpstr>Consumer-to-Consumer E-Commerce</vt:lpstr>
      <vt:lpstr>Application Programming Interface (API)</vt:lpstr>
      <vt:lpstr>Processing Tasks</vt:lpstr>
      <vt:lpstr>Operating Systems by Sphere of Influence</vt:lpstr>
      <vt:lpstr>E-Government</vt:lpstr>
      <vt:lpstr>Introduction to Mobile Commerce</vt:lpstr>
      <vt:lpstr>Multistage Model for E-Commerce</vt:lpstr>
      <vt:lpstr>E-Commerce Challenges</vt:lpstr>
      <vt:lpstr>Electronic and Mobile Commerce Applications</vt:lpstr>
      <vt:lpstr>Manufacturing</vt:lpstr>
      <vt:lpstr>Marketing</vt:lpstr>
      <vt:lpstr>Strategies for Successful E-Commerce and M-Commerce</vt:lpstr>
      <vt:lpstr>Building Website</vt:lpstr>
      <vt:lpstr>Technology Infrastructure Required to Support E-Commerce and M-Commerce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and Mobile Applications</dc:title>
  <dc:creator>dedi trisnawarman</dc:creator>
  <cp:lastModifiedBy>Imam MC</cp:lastModifiedBy>
  <cp:revision>10</cp:revision>
  <dcterms:created xsi:type="dcterms:W3CDTF">2020-08-30T08:07:36Z</dcterms:created>
  <dcterms:modified xsi:type="dcterms:W3CDTF">2020-08-31T04:38:29Z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