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76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Business Process</a:t>
            </a:r>
            <a:r>
              <a:rPr lang="id-ID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Reengineering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Garuda Indonesia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16488"/>
            <a:ext cx="9144000" cy="10652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Afina Putri </a:t>
            </a:r>
            <a:r>
              <a:rPr lang="en-US" dirty="0" err="1">
                <a:solidFill>
                  <a:schemeClr val="bg1"/>
                </a:solidFill>
              </a:rPr>
              <a:t>Dayanti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NIM : 825200049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5898-186E-4382-AD9B-62193357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3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Sejarah Garuda Indonesia</a:t>
            </a:r>
            <a:endParaRPr lang="en-ID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89AC609-C0F1-4BDA-947F-B0424AB479C3}"/>
              </a:ext>
            </a:extLst>
          </p:cNvPr>
          <p:cNvSpPr/>
          <p:nvPr/>
        </p:nvSpPr>
        <p:spPr>
          <a:xfrm>
            <a:off x="1" y="2700450"/>
            <a:ext cx="3240000" cy="2520000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600" dirty="0">
                <a:solidFill>
                  <a:schemeClr val="tx1"/>
                </a:solidFill>
              </a:rPr>
              <a:t>Armada Garuda Indonesia dan </a:t>
            </a:r>
            <a:r>
              <a:rPr lang="en-ID" sz="1600" dirty="0" err="1">
                <a:solidFill>
                  <a:schemeClr val="tx1"/>
                </a:solidFill>
              </a:rPr>
              <a:t>kegiatan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operasionalnya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mengalami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revitalisasi</a:t>
            </a:r>
            <a:r>
              <a:rPr lang="en-ID" sz="1600" dirty="0">
                <a:solidFill>
                  <a:schemeClr val="tx1"/>
                </a:solidFill>
              </a:rPr>
              <a:t> dan </a:t>
            </a:r>
            <a:r>
              <a:rPr lang="en-ID" sz="1600" dirty="0" err="1">
                <a:solidFill>
                  <a:schemeClr val="tx1"/>
                </a:solidFill>
              </a:rPr>
              <a:t>restrukturisasi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besar-besarandi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sepanjang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tahun</a:t>
            </a:r>
            <a:r>
              <a:rPr lang="en-ID" sz="1600" dirty="0">
                <a:solidFill>
                  <a:schemeClr val="tx1"/>
                </a:solidFill>
              </a:rPr>
              <a:t> 1980-an. 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49C0514-453C-4C8D-9D44-FF17A73D72C3}"/>
              </a:ext>
            </a:extLst>
          </p:cNvPr>
          <p:cNvSpPr/>
          <p:nvPr/>
        </p:nvSpPr>
        <p:spPr>
          <a:xfrm>
            <a:off x="2971051" y="2700450"/>
            <a:ext cx="3240000" cy="2520000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600" dirty="0" err="1">
                <a:solidFill>
                  <a:schemeClr val="tx1"/>
                </a:solidFill>
              </a:rPr>
              <a:t>Seiring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dengan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upaya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pengembangan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usaha</a:t>
            </a:r>
            <a:r>
              <a:rPr lang="en-ID" sz="1600" dirty="0">
                <a:solidFill>
                  <a:schemeClr val="tx1"/>
                </a:solidFill>
              </a:rPr>
              <a:t>, di </a:t>
            </a:r>
            <a:r>
              <a:rPr lang="en-ID" sz="1600" dirty="0" err="1">
                <a:solidFill>
                  <a:schemeClr val="tx1"/>
                </a:solidFill>
              </a:rPr>
              <a:t>awal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tahun</a:t>
            </a:r>
            <a:r>
              <a:rPr lang="en-ID" sz="1600" dirty="0">
                <a:solidFill>
                  <a:schemeClr val="tx1"/>
                </a:solidFill>
              </a:rPr>
              <a:t> 2005, Garuda Indonesia </a:t>
            </a:r>
            <a:r>
              <a:rPr lang="en-ID" sz="1600" dirty="0" err="1">
                <a:solidFill>
                  <a:schemeClr val="tx1"/>
                </a:solidFill>
              </a:rPr>
              <a:t>memiliki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tim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manajemen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baru</a:t>
            </a:r>
            <a:r>
              <a:rPr lang="en-ID" sz="1600" dirty="0">
                <a:solidFill>
                  <a:schemeClr val="tx1"/>
                </a:solidFill>
              </a:rPr>
              <a:t>, yang </a:t>
            </a:r>
            <a:r>
              <a:rPr lang="en-ID" sz="1600" dirty="0" err="1">
                <a:solidFill>
                  <a:schemeClr val="tx1"/>
                </a:solidFill>
              </a:rPr>
              <a:t>kemudian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membuat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perencanaan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baru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bagi</a:t>
            </a:r>
            <a:r>
              <a:rPr lang="en-ID" sz="1600" dirty="0">
                <a:solidFill>
                  <a:schemeClr val="tx1"/>
                </a:solidFill>
              </a:rPr>
              <a:t> masa </a:t>
            </a:r>
            <a:r>
              <a:rPr lang="en-ID" sz="1600" dirty="0" err="1">
                <a:solidFill>
                  <a:schemeClr val="tx1"/>
                </a:solidFill>
              </a:rPr>
              <a:t>depan</a:t>
            </a:r>
            <a:r>
              <a:rPr lang="en-ID" sz="1600" dirty="0">
                <a:solidFill>
                  <a:schemeClr val="tx1"/>
                </a:solidFill>
              </a:rPr>
              <a:t> Perusahaan.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783771E-8900-48F3-ADAD-5BCF67B31FF3}"/>
              </a:ext>
            </a:extLst>
          </p:cNvPr>
          <p:cNvSpPr/>
          <p:nvPr/>
        </p:nvSpPr>
        <p:spPr>
          <a:xfrm>
            <a:off x="5942100" y="2700450"/>
            <a:ext cx="3240000" cy="2520000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600" dirty="0" err="1">
                <a:solidFill>
                  <a:schemeClr val="tx1"/>
                </a:solidFill>
              </a:rPr>
              <a:t>Penyelesaian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seluruh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restrukturisasi</a:t>
            </a:r>
            <a:r>
              <a:rPr lang="en-ID" sz="1600" dirty="0">
                <a:solidFill>
                  <a:schemeClr val="tx1"/>
                </a:solidFill>
              </a:rPr>
              <a:t> utang Perusahaan </a:t>
            </a:r>
            <a:r>
              <a:rPr lang="en-ID" sz="1600" dirty="0" err="1">
                <a:solidFill>
                  <a:schemeClr val="tx1"/>
                </a:solidFill>
              </a:rPr>
              <a:t>mengantarkan</a:t>
            </a:r>
            <a:r>
              <a:rPr lang="en-ID" sz="1600" dirty="0">
                <a:solidFill>
                  <a:schemeClr val="tx1"/>
                </a:solidFill>
              </a:rPr>
              <a:t> Garuda Indonesia </a:t>
            </a:r>
            <a:r>
              <a:rPr lang="en-ID" sz="1600" dirty="0" err="1">
                <a:solidFill>
                  <a:schemeClr val="tx1"/>
                </a:solidFill>
              </a:rPr>
              <a:t>siap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untuk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mencatatkan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sahamnya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publik</a:t>
            </a:r>
            <a:r>
              <a:rPr lang="en-ID" sz="1600" dirty="0">
                <a:solidFill>
                  <a:schemeClr val="tx1"/>
                </a:solidFill>
              </a:rPr>
              <a:t> pada 11 </a:t>
            </a:r>
            <a:r>
              <a:rPr lang="en-ID" sz="1600" dirty="0" err="1">
                <a:solidFill>
                  <a:schemeClr val="tx1"/>
                </a:solidFill>
              </a:rPr>
              <a:t>Februari</a:t>
            </a:r>
            <a:r>
              <a:rPr lang="en-ID" sz="1600" dirty="0">
                <a:solidFill>
                  <a:schemeClr val="tx1"/>
                </a:solidFill>
              </a:rPr>
              <a:t> 2011.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C6434E2-D320-4CDD-BFEB-099232F6C84C}"/>
              </a:ext>
            </a:extLst>
          </p:cNvPr>
          <p:cNvSpPr/>
          <p:nvPr/>
        </p:nvSpPr>
        <p:spPr>
          <a:xfrm>
            <a:off x="8951999" y="2700450"/>
            <a:ext cx="3240000" cy="2520000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600" dirty="0">
                <a:solidFill>
                  <a:schemeClr val="tx1"/>
                </a:solidFill>
              </a:rPr>
              <a:t>Garuda Indonesia </a:t>
            </a:r>
            <a:r>
              <a:rPr lang="en-ID" sz="1600" dirty="0" err="1">
                <a:solidFill>
                  <a:schemeClr val="tx1"/>
                </a:solidFill>
              </a:rPr>
              <a:t>terus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melaksanakan</a:t>
            </a:r>
            <a:r>
              <a:rPr lang="en-ID" sz="1600" dirty="0">
                <a:solidFill>
                  <a:schemeClr val="tx1"/>
                </a:solidFill>
              </a:rPr>
              <a:t> program </a:t>
            </a:r>
            <a:r>
              <a:rPr lang="en-ID" sz="1600" dirty="0" err="1">
                <a:solidFill>
                  <a:schemeClr val="tx1"/>
                </a:solidFill>
              </a:rPr>
              <a:t>transformasi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secara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berkelanjutan</a:t>
            </a:r>
            <a:r>
              <a:rPr lang="en-ID" sz="1600" dirty="0">
                <a:solidFill>
                  <a:schemeClr val="tx1"/>
                </a:solidFill>
              </a:rPr>
              <a:t>. </a:t>
            </a:r>
            <a:r>
              <a:rPr lang="en-ID" sz="1600" dirty="0" err="1">
                <a:solidFill>
                  <a:schemeClr val="tx1"/>
                </a:solidFill>
              </a:rPr>
              <a:t>Hasilnya</a:t>
            </a:r>
            <a:r>
              <a:rPr lang="en-ID" sz="1600" dirty="0">
                <a:solidFill>
                  <a:schemeClr val="tx1"/>
                </a:solidFill>
              </a:rPr>
              <a:t>, </a:t>
            </a:r>
            <a:r>
              <a:rPr lang="en-ID" sz="1600" dirty="0" err="1">
                <a:solidFill>
                  <a:schemeClr val="tx1"/>
                </a:solidFill>
              </a:rPr>
              <a:t>kini</a:t>
            </a:r>
            <a:r>
              <a:rPr lang="en-ID" sz="1600" dirty="0">
                <a:solidFill>
                  <a:schemeClr val="tx1"/>
                </a:solidFill>
              </a:rPr>
              <a:t> Garuda Indonesia </a:t>
            </a:r>
            <a:r>
              <a:rPr lang="en-ID" sz="1600" dirty="0" err="1">
                <a:solidFill>
                  <a:schemeClr val="tx1"/>
                </a:solidFill>
              </a:rPr>
              <a:t>merupakan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maskapai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bintang</a:t>
            </a:r>
            <a:r>
              <a:rPr lang="en-ID" sz="1600" dirty="0">
                <a:solidFill>
                  <a:schemeClr val="tx1"/>
                </a:solidFill>
              </a:rPr>
              <a:t> lima, </a:t>
            </a:r>
            <a:r>
              <a:rPr lang="en-ID" sz="1600" dirty="0" err="1">
                <a:solidFill>
                  <a:schemeClr val="tx1"/>
                </a:solidFill>
              </a:rPr>
              <a:t>dengan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berbagai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pengakuan</a:t>
            </a:r>
            <a:r>
              <a:rPr lang="en-ID" sz="1600" dirty="0">
                <a:solidFill>
                  <a:schemeClr val="tx1"/>
                </a:solidFill>
              </a:rPr>
              <a:t> dan </a:t>
            </a:r>
            <a:r>
              <a:rPr lang="en-ID" sz="1600" dirty="0" err="1">
                <a:solidFill>
                  <a:schemeClr val="tx1"/>
                </a:solidFill>
              </a:rPr>
              <a:t>apresiasi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berskala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internasional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1F556463-DF3B-4C90-A750-C74ED60D613D}"/>
              </a:ext>
            </a:extLst>
          </p:cNvPr>
          <p:cNvSpPr/>
          <p:nvPr/>
        </p:nvSpPr>
        <p:spPr>
          <a:xfrm>
            <a:off x="268952" y="2200273"/>
            <a:ext cx="1524000" cy="500175"/>
          </a:xfrm>
          <a:prstGeom prst="down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1990-an</a:t>
            </a:r>
            <a:endParaRPr lang="en-ID" dirty="0"/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68856D75-3EA3-47D9-A39C-8F38A3677C93}"/>
              </a:ext>
            </a:extLst>
          </p:cNvPr>
          <p:cNvSpPr/>
          <p:nvPr/>
        </p:nvSpPr>
        <p:spPr>
          <a:xfrm>
            <a:off x="9165301" y="2200273"/>
            <a:ext cx="1524000" cy="500175"/>
          </a:xfrm>
          <a:prstGeom prst="down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</a:t>
            </a:r>
            <a:endParaRPr lang="en-ID" dirty="0"/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995D3DB5-2EFB-42F2-B437-169DF63CB00A}"/>
              </a:ext>
            </a:extLst>
          </p:cNvPr>
          <p:cNvSpPr/>
          <p:nvPr/>
        </p:nvSpPr>
        <p:spPr>
          <a:xfrm>
            <a:off x="6192000" y="2200274"/>
            <a:ext cx="1524000" cy="500175"/>
          </a:xfrm>
          <a:prstGeom prst="down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2010</a:t>
            </a:r>
            <a:endParaRPr lang="en-ID" dirty="0"/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4AF7579C-B72A-432D-AFD8-4ABB4D53661A}"/>
              </a:ext>
            </a:extLst>
          </p:cNvPr>
          <p:cNvSpPr/>
          <p:nvPr/>
        </p:nvSpPr>
        <p:spPr>
          <a:xfrm>
            <a:off x="3218699" y="2205150"/>
            <a:ext cx="1524000" cy="500175"/>
          </a:xfrm>
          <a:prstGeom prst="down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2000-an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028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5898-186E-4382-AD9B-62193357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379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Reengineering</a:t>
            </a:r>
            <a:endParaRPr lang="en-ID" dirty="0"/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1F556463-DF3B-4C90-A750-C74ED60D613D}"/>
              </a:ext>
            </a:extLst>
          </p:cNvPr>
          <p:cNvSpPr/>
          <p:nvPr/>
        </p:nvSpPr>
        <p:spPr>
          <a:xfrm>
            <a:off x="2285776" y="1591420"/>
            <a:ext cx="1524000" cy="500175"/>
          </a:xfrm>
          <a:prstGeom prst="down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1990-an</a:t>
            </a:r>
            <a:endParaRPr lang="en-ID" dirty="0"/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4AF7579C-B72A-432D-AFD8-4ABB4D53661A}"/>
              </a:ext>
            </a:extLst>
          </p:cNvPr>
          <p:cNvSpPr/>
          <p:nvPr/>
        </p:nvSpPr>
        <p:spPr>
          <a:xfrm>
            <a:off x="8515575" y="1591419"/>
            <a:ext cx="1524000" cy="500175"/>
          </a:xfrm>
          <a:prstGeom prst="down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2000-an</a:t>
            </a:r>
            <a:endParaRPr lang="en-ID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1A9EC2-65BB-409A-869D-91651F1CFD27}"/>
              </a:ext>
            </a:extLst>
          </p:cNvPr>
          <p:cNvSpPr txBox="1">
            <a:spLocks/>
          </p:cNvSpPr>
          <p:nvPr/>
        </p:nvSpPr>
        <p:spPr>
          <a:xfrm>
            <a:off x="1190624" y="2250992"/>
            <a:ext cx="3959926" cy="18844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600" dirty="0"/>
              <a:t>Garuda </a:t>
            </a:r>
            <a:r>
              <a:rPr lang="en-ID" sz="1600" dirty="0" err="1"/>
              <a:t>tidak</a:t>
            </a:r>
            <a:r>
              <a:rPr lang="en-ID" sz="1600" dirty="0"/>
              <a:t> punya image</a:t>
            </a:r>
          </a:p>
          <a:p>
            <a:r>
              <a:rPr lang="en-ID" sz="1600" dirty="0" err="1"/>
              <a:t>Hutang</a:t>
            </a:r>
            <a:r>
              <a:rPr lang="en-ID" sz="1600" dirty="0"/>
              <a:t> Garuda </a:t>
            </a:r>
            <a:r>
              <a:rPr lang="en-ID" sz="1600" dirty="0" err="1"/>
              <a:t>mencapai</a:t>
            </a:r>
            <a:r>
              <a:rPr lang="en-ID" sz="1600" dirty="0"/>
              <a:t> 158 </a:t>
            </a:r>
            <a:r>
              <a:rPr lang="en-ID" sz="1600" dirty="0" err="1"/>
              <a:t>juta</a:t>
            </a:r>
            <a:r>
              <a:rPr lang="en-ID" sz="1600" dirty="0"/>
              <a:t> </a:t>
            </a:r>
            <a:r>
              <a:rPr lang="en-ID" sz="1600" dirty="0" err="1"/>
              <a:t>dolar</a:t>
            </a:r>
            <a:r>
              <a:rPr lang="en-ID" sz="1600" dirty="0"/>
              <a:t>.</a:t>
            </a:r>
          </a:p>
          <a:p>
            <a:r>
              <a:rPr lang="en-ID" sz="1600" dirty="0"/>
              <a:t>Banyak </a:t>
            </a:r>
            <a:r>
              <a:rPr lang="en-ID" sz="1600" dirty="0" err="1"/>
              <a:t>pesawat</a:t>
            </a:r>
            <a:r>
              <a:rPr lang="en-ID" sz="1600" dirty="0"/>
              <a:t> yang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terbang</a:t>
            </a:r>
            <a:r>
              <a:rPr lang="en-ID" sz="1600" dirty="0"/>
              <a:t> (grounded).</a:t>
            </a:r>
          </a:p>
          <a:p>
            <a:r>
              <a:rPr lang="en-ID" sz="1600" dirty="0" err="1"/>
              <a:t>Karyawan</a:t>
            </a:r>
            <a:r>
              <a:rPr lang="en-ID" sz="1600" dirty="0"/>
              <a:t> Garuda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pesimis</a:t>
            </a:r>
            <a:r>
              <a:rPr lang="en-ID" sz="1600" dirty="0"/>
              <a:t> </a:t>
            </a:r>
            <a:r>
              <a:rPr lang="en-ID" sz="1600" dirty="0" err="1"/>
              <a:t>perusahaannya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bangkit</a:t>
            </a:r>
            <a:r>
              <a:rPr lang="en-ID" sz="1600" dirty="0"/>
              <a:t>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B4286F-65AE-4F8B-B094-29B7089F28C1}"/>
              </a:ext>
            </a:extLst>
          </p:cNvPr>
          <p:cNvSpPr txBox="1">
            <a:spLocks/>
          </p:cNvSpPr>
          <p:nvPr/>
        </p:nvSpPr>
        <p:spPr>
          <a:xfrm>
            <a:off x="1190624" y="4324338"/>
            <a:ext cx="3959925" cy="18844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sz="1600" dirty="0" err="1"/>
              <a:t>Tahun</a:t>
            </a:r>
            <a:r>
              <a:rPr lang="en-ID" sz="1600" dirty="0"/>
              <a:t> 1998 Garuda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 </a:t>
            </a:r>
            <a:r>
              <a:rPr lang="en-ID" sz="1600" dirty="0" err="1"/>
              <a:t>aset</a:t>
            </a:r>
            <a:r>
              <a:rPr lang="en-ID" sz="1600" dirty="0"/>
              <a:t> </a:t>
            </a:r>
            <a:r>
              <a:rPr lang="en-ID" sz="1600" dirty="0" err="1"/>
              <a:t>sehingga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cadangan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dijual</a:t>
            </a:r>
            <a:r>
              <a:rPr lang="en-ID" sz="1600" dirty="0"/>
              <a:t> dan </a:t>
            </a:r>
            <a:r>
              <a:rPr lang="en-ID" sz="1600" dirty="0" err="1"/>
              <a:t>Tahun</a:t>
            </a:r>
            <a:r>
              <a:rPr lang="en-ID" sz="1600" dirty="0"/>
              <a:t> 1999 Garuda Indonesia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reengenering</a:t>
            </a:r>
            <a:r>
              <a:rPr lang="en-ID" sz="1600" dirty="0"/>
              <a:t> dan </a:t>
            </a:r>
            <a:r>
              <a:rPr lang="en-ID" sz="1600" dirty="0" err="1"/>
              <a:t>memperoleh</a:t>
            </a:r>
            <a:r>
              <a:rPr lang="en-ID" sz="1600" dirty="0"/>
              <a:t> </a:t>
            </a:r>
            <a:r>
              <a:rPr lang="en-ID" sz="1600" dirty="0" err="1"/>
              <a:t>laba</a:t>
            </a:r>
            <a:r>
              <a:rPr lang="en-ID" sz="1600" dirty="0"/>
              <a:t> 486 </a:t>
            </a:r>
            <a:r>
              <a:rPr lang="en-ID" sz="1600" dirty="0" err="1"/>
              <a:t>miliyar</a:t>
            </a:r>
            <a:r>
              <a:rPr lang="en-ID" sz="1600" dirty="0"/>
              <a:t> di semester 1.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6F8B5DA-DAF0-474D-B3B0-9DF941BF7F05}"/>
              </a:ext>
            </a:extLst>
          </p:cNvPr>
          <p:cNvSpPr txBox="1">
            <a:spLocks/>
          </p:cNvSpPr>
          <p:nvPr/>
        </p:nvSpPr>
        <p:spPr>
          <a:xfrm>
            <a:off x="7297575" y="2268456"/>
            <a:ext cx="3960000" cy="11207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Monopoli</a:t>
            </a:r>
            <a:r>
              <a:rPr lang="en-US" sz="1600" dirty="0"/>
              <a:t> </a:t>
            </a:r>
            <a:r>
              <a:rPr lang="en-US" sz="1600" dirty="0" err="1"/>
              <a:t>bisnis</a:t>
            </a:r>
            <a:endParaRPr lang="en-US" sz="1600" dirty="0"/>
          </a:p>
          <a:p>
            <a:r>
              <a:rPr lang="en-US" sz="1600" dirty="0"/>
              <a:t>Operational Garuda </a:t>
            </a:r>
            <a:r>
              <a:rPr lang="en-US" sz="1600" dirty="0" err="1"/>
              <a:t>buruk</a:t>
            </a:r>
            <a:endParaRPr lang="en-US" sz="1600" dirty="0"/>
          </a:p>
          <a:p>
            <a:r>
              <a:rPr lang="en-US" sz="1600" dirty="0"/>
              <a:t>Financial </a:t>
            </a:r>
            <a:r>
              <a:rPr lang="en-US" sz="1600" dirty="0" err="1"/>
              <a:t>terus</a:t>
            </a:r>
            <a:r>
              <a:rPr lang="en-US" sz="1600" dirty="0"/>
              <a:t> </a:t>
            </a:r>
            <a:r>
              <a:rPr lang="en-US" sz="1600" dirty="0" err="1"/>
              <a:t>merugi</a:t>
            </a:r>
            <a:endParaRPr lang="en-ID" sz="16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ACC1DC2-6D8F-470A-97B4-145B490FD3FD}"/>
              </a:ext>
            </a:extLst>
          </p:cNvPr>
          <p:cNvSpPr txBox="1">
            <a:spLocks/>
          </p:cNvSpPr>
          <p:nvPr/>
        </p:nvSpPr>
        <p:spPr>
          <a:xfrm>
            <a:off x="7297575" y="3566063"/>
            <a:ext cx="3960000" cy="1263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evaluasi</a:t>
            </a:r>
            <a:r>
              <a:rPr lang="en-ID" sz="1600" dirty="0"/>
              <a:t> </a:t>
            </a:r>
            <a:r>
              <a:rPr lang="en-ID" sz="1600" dirty="0" err="1"/>
              <a:t>ulang</a:t>
            </a:r>
            <a:r>
              <a:rPr lang="en-ID" sz="1600" dirty="0"/>
              <a:t> dan </a:t>
            </a:r>
            <a:r>
              <a:rPr lang="en-ID" sz="1600" dirty="0" err="1"/>
              <a:t>restrukturisasi</a:t>
            </a:r>
            <a:r>
              <a:rPr lang="en-ID" sz="1600" dirty="0"/>
              <a:t> Perusahaan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menyeluruh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strategy </a:t>
            </a:r>
            <a:r>
              <a:rPr lang="en-ID" sz="1600" b="1" dirty="0"/>
              <a:t>Quantum Leap.</a:t>
            </a:r>
          </a:p>
        </p:txBody>
      </p:sp>
    </p:spTree>
    <p:extLst>
      <p:ext uri="{BB962C8B-B14F-4D97-AF65-F5344CB8AC3E}">
        <p14:creationId xmlns:p14="http://schemas.microsoft.com/office/powerpoint/2010/main" val="285093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D57137A-2639-4415-9782-263542A8F7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564"/>
            <a:ext cx="6120000" cy="416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68B5D8-7B40-42B5-A76E-DE686D6D5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" r="1556"/>
          <a:stretch/>
        </p:blipFill>
        <p:spPr bwMode="auto">
          <a:xfrm>
            <a:off x="6129150" y="1350088"/>
            <a:ext cx="6024750" cy="416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5E68C58-EFCC-4D9B-97E3-FE206819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53900" cy="1325563"/>
          </a:xfrm>
        </p:spPr>
        <p:txBody>
          <a:bodyPr/>
          <a:lstStyle/>
          <a:p>
            <a:pPr algn="ctr"/>
            <a:r>
              <a:rPr lang="en-US" dirty="0"/>
              <a:t>Strategy Reengineering Quantum Leap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3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D3D2-671F-41A0-93A8-2343EE7E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356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Perkembangan</a:t>
            </a:r>
            <a:r>
              <a:rPr lang="en-US" dirty="0"/>
              <a:t> Garuda Indonesia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F430C-A664-440D-93A1-313A7BC29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15001" r="34453" b="12222"/>
          <a:stretch/>
        </p:blipFill>
        <p:spPr>
          <a:xfrm>
            <a:off x="2838448" y="1187449"/>
            <a:ext cx="6924677" cy="54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C5F10C5EB766D94885846BFCA63D9576" ma:contentTypeVersion="2" ma:contentTypeDescription="Buat sebuah dokumen baru." ma:contentTypeScope="" ma:versionID="32967be82c0dfb0063ec888a4b9419d4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a60a3268dbd35f8080484ae7c57a29ea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A026FA-2210-4D62-BE1B-ABC66DA737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b42f39-4ce3-48da-a7ed-4d3f762f4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AFA289-49EE-427C-90B7-305D136795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FB94F8-47D7-420F-A41E-747ABA16BE4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197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Business Process Reengineering Garuda Indonesia</vt:lpstr>
      <vt:lpstr>Sejarah Garuda Indonesia</vt:lpstr>
      <vt:lpstr>Latar Belakang Reengineering</vt:lpstr>
      <vt:lpstr>Strategy Reengineering Quantum Leap</vt:lpstr>
      <vt:lpstr>Perkembangan Garuda Indonesia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 in Organizations</dc:title>
  <cp:lastModifiedBy>Afina Putri</cp:lastModifiedBy>
  <cp:revision>26</cp:revision>
  <dcterms:created xsi:type="dcterms:W3CDTF">2020-06-30T09:10:45Z</dcterms:created>
  <dcterms:modified xsi:type="dcterms:W3CDTF">2020-09-15T08:32:10Z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