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2" r:id="rId3"/>
    <p:sldId id="383" r:id="rId4"/>
    <p:sldId id="384" r:id="rId5"/>
    <p:sldId id="385" r:id="rId6"/>
    <p:sldId id="386" r:id="rId7"/>
    <p:sldId id="387" r:id="rId8"/>
    <p:sldId id="388" r:id="rId9"/>
    <p:sldId id="389" r:id="rId10"/>
    <p:sldId id="390" r:id="rId11"/>
    <p:sldId id="391" r:id="rId12"/>
    <p:sldId id="257"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PERAN STATISTIKA DALAM PENELITIAN</a:t>
            </a:r>
          </a:p>
        </p:txBody>
      </p:sp>
      <p:sp>
        <p:nvSpPr>
          <p:cNvPr id="3" name="Subtitle 2"/>
          <p:cNvSpPr>
            <a:spLocks noGrp="1"/>
          </p:cNvSpPr>
          <p:nvPr>
            <p:ph type="subTitle" idx="1"/>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Tri Sutrisno, </a:t>
            </a:r>
            <a:r>
              <a:rPr lang="en-US" b="1" dirty="0" err="1">
                <a:solidFill>
                  <a:schemeClr val="bg1"/>
                </a:solidFill>
                <a:latin typeface="Times New Roman" panose="02020603050405020304" pitchFamily="18" charset="0"/>
                <a:cs typeface="Times New Roman" panose="02020603050405020304" pitchFamily="18" charset="0"/>
              </a:rPr>
              <a:t>S.Si</a:t>
            </a:r>
            <a:r>
              <a:rPr lang="en-US" b="1" dirty="0">
                <a:solidFill>
                  <a:schemeClr val="bg1"/>
                </a:solidFill>
                <a:latin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cs typeface="Times New Roman" panose="02020603050405020304" pitchFamily="18" charset="0"/>
              </a:rPr>
              <a:t>M.Sc</a:t>
            </a:r>
            <a:endParaRPr 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2199D-260A-480F-9E62-4B0132917BB0}"/>
              </a:ext>
            </a:extLst>
          </p:cNvPr>
          <p:cNvSpPr>
            <a:spLocks noGrp="1"/>
          </p:cNvSpPr>
          <p:nvPr>
            <p:ph type="title"/>
          </p:nvPr>
        </p:nvSpPr>
        <p:spPr/>
        <p:txBody>
          <a:bodyPr>
            <a:normAutofit/>
          </a:bodyPr>
          <a:lstStyle/>
          <a:p>
            <a:pPr>
              <a:defRPr/>
            </a:pPr>
            <a:r>
              <a:rPr lang="en-US" sz="4000" b="1" dirty="0">
                <a:solidFill>
                  <a:schemeClr val="tx2">
                    <a:satMod val="130000"/>
                  </a:schemeClr>
                </a:solidFill>
                <a:latin typeface="Cambria" pitchFamily="18" charset="0"/>
              </a:rPr>
              <a:t>PERANAN STATISTIKA DALAM PENELITIAN</a:t>
            </a:r>
            <a:endParaRPr lang="en-US" b="1" dirty="0">
              <a:solidFill>
                <a:schemeClr val="tx2">
                  <a:satMod val="130000"/>
                </a:schemeClr>
              </a:solidFill>
            </a:endParaRPr>
          </a:p>
        </p:txBody>
      </p:sp>
      <p:sp>
        <p:nvSpPr>
          <p:cNvPr id="3" name="Content Placeholder 2">
            <a:extLst>
              <a:ext uri="{FF2B5EF4-FFF2-40B4-BE49-F238E27FC236}">
                <a16:creationId xmlns:a16="http://schemas.microsoft.com/office/drawing/2014/main" id="{C9868DA0-396B-4599-B0C6-C1926017A9C8}"/>
              </a:ext>
            </a:extLst>
          </p:cNvPr>
          <p:cNvSpPr>
            <a:spLocks noGrp="1"/>
          </p:cNvSpPr>
          <p:nvPr>
            <p:ph idx="1"/>
          </p:nvPr>
        </p:nvSpPr>
        <p:spPr>
          <a:xfrm>
            <a:off x="1952626" y="1447800"/>
            <a:ext cx="8505825" cy="5124450"/>
          </a:xfrm>
        </p:spPr>
        <p:txBody>
          <a:bodyPr>
            <a:noAutofit/>
          </a:bodyPr>
          <a:lstStyle/>
          <a:p>
            <a:pPr marL="93663" indent="-11113" algn="just">
              <a:buNone/>
              <a:defRPr/>
            </a:pPr>
            <a:r>
              <a:rPr lang="en-US" sz="2500" dirty="0" err="1">
                <a:latin typeface="Candara" pitchFamily="34" charset="0"/>
              </a:rPr>
              <a:t>Sementara</a:t>
            </a:r>
            <a:r>
              <a:rPr lang="en-US" sz="2500" dirty="0">
                <a:latin typeface="Candara" pitchFamily="34" charset="0"/>
              </a:rPr>
              <a:t> </a:t>
            </a:r>
            <a:r>
              <a:rPr lang="en-US" sz="2500" dirty="0" err="1">
                <a:latin typeface="Candara" pitchFamily="34" charset="0"/>
              </a:rPr>
              <a:t>menurut</a:t>
            </a:r>
            <a:r>
              <a:rPr lang="en-US" sz="2500" dirty="0">
                <a:latin typeface="Candara" pitchFamily="34" charset="0"/>
              </a:rPr>
              <a:t> </a:t>
            </a:r>
            <a:r>
              <a:rPr lang="en-US" sz="2500" dirty="0" err="1">
                <a:latin typeface="Candara" pitchFamily="34" charset="0"/>
              </a:rPr>
              <a:t>Sugiyono</a:t>
            </a:r>
            <a:r>
              <a:rPr lang="en-US" sz="2500" dirty="0">
                <a:latin typeface="Candara" pitchFamily="34" charset="0"/>
              </a:rPr>
              <a:t> (2003:12),  </a:t>
            </a:r>
            <a:r>
              <a:rPr lang="en-US" sz="2500" dirty="0" err="1">
                <a:latin typeface="Candara" pitchFamily="34" charset="0"/>
              </a:rPr>
              <a:t>statistika</a:t>
            </a:r>
            <a:r>
              <a:rPr lang="en-US" sz="2500" dirty="0">
                <a:latin typeface="Candara" pitchFamily="34" charset="0"/>
              </a:rPr>
              <a:t> </a:t>
            </a:r>
            <a:r>
              <a:rPr lang="en-US" sz="2500" dirty="0" err="1">
                <a:latin typeface="Candara" pitchFamily="34" charset="0"/>
              </a:rPr>
              <a:t>berperan</a:t>
            </a:r>
            <a:r>
              <a:rPr lang="en-US" sz="2500" dirty="0">
                <a:latin typeface="Candara" pitchFamily="34" charset="0"/>
              </a:rPr>
              <a:t> </a:t>
            </a:r>
            <a:r>
              <a:rPr lang="en-US" sz="2500" dirty="0" err="1">
                <a:latin typeface="Candara" pitchFamily="34" charset="0"/>
              </a:rPr>
              <a:t>untuk</a:t>
            </a:r>
            <a:r>
              <a:rPr lang="en-US" sz="2500" dirty="0">
                <a:latin typeface="Candara" pitchFamily="34" charset="0"/>
              </a:rPr>
              <a:t>:</a:t>
            </a:r>
          </a:p>
          <a:p>
            <a:pPr marL="257175" indent="-174625" algn="just">
              <a:buFont typeface="Wingdings 2"/>
              <a:buChar char=""/>
              <a:defRPr/>
            </a:pPr>
            <a:r>
              <a:rPr lang="en-US" sz="2500" dirty="0">
                <a:latin typeface="Candara" pitchFamily="34" charset="0"/>
              </a:rPr>
              <a:t> </a:t>
            </a:r>
            <a:r>
              <a:rPr lang="en-US" sz="2500" dirty="0" err="1">
                <a:latin typeface="Candara" pitchFamily="34" charset="0"/>
              </a:rPr>
              <a:t>Alat</a:t>
            </a:r>
            <a:r>
              <a:rPr lang="en-US" sz="2500" dirty="0">
                <a:latin typeface="Candara" pitchFamily="34" charset="0"/>
              </a:rPr>
              <a:t> </a:t>
            </a:r>
            <a:r>
              <a:rPr lang="en-US" sz="2500" dirty="0" err="1">
                <a:latin typeface="Candara" pitchFamily="34" charset="0"/>
              </a:rPr>
              <a:t>untuk</a:t>
            </a:r>
            <a:r>
              <a:rPr lang="en-US" sz="2500" dirty="0">
                <a:latin typeface="Candara" pitchFamily="34" charset="0"/>
              </a:rPr>
              <a:t> </a:t>
            </a:r>
            <a:r>
              <a:rPr lang="en-US" sz="2500" dirty="0" err="1">
                <a:latin typeface="Candara" pitchFamily="34" charset="0"/>
              </a:rPr>
              <a:t>menghitung</a:t>
            </a:r>
            <a:r>
              <a:rPr lang="en-US" sz="2500" dirty="0">
                <a:latin typeface="Candara" pitchFamily="34" charset="0"/>
              </a:rPr>
              <a:t> </a:t>
            </a:r>
            <a:r>
              <a:rPr lang="en-US" sz="2500" dirty="0" err="1">
                <a:latin typeface="Candara" pitchFamily="34" charset="0"/>
              </a:rPr>
              <a:t>besarnya</a:t>
            </a:r>
            <a:r>
              <a:rPr lang="en-US" sz="2500" dirty="0">
                <a:latin typeface="Candara" pitchFamily="34" charset="0"/>
              </a:rPr>
              <a:t> </a:t>
            </a:r>
            <a:r>
              <a:rPr lang="en-US" sz="2500" dirty="0" err="1">
                <a:latin typeface="Candara" pitchFamily="34" charset="0"/>
              </a:rPr>
              <a:t>anggota</a:t>
            </a:r>
            <a:r>
              <a:rPr lang="en-US" sz="2500" dirty="0">
                <a:latin typeface="Candara" pitchFamily="34" charset="0"/>
              </a:rPr>
              <a:t> </a:t>
            </a:r>
            <a:r>
              <a:rPr lang="en-US" sz="2500" dirty="0" err="1">
                <a:latin typeface="Candara" pitchFamily="34" charset="0"/>
              </a:rPr>
              <a:t>sampel</a:t>
            </a:r>
            <a:r>
              <a:rPr lang="en-US" sz="2500" dirty="0">
                <a:latin typeface="Candara" pitchFamily="34" charset="0"/>
              </a:rPr>
              <a:t> yang   </a:t>
            </a:r>
            <a:r>
              <a:rPr lang="en-US" sz="2500" dirty="0" err="1">
                <a:latin typeface="Candara" pitchFamily="34" charset="0"/>
              </a:rPr>
              <a:t>diambil</a:t>
            </a:r>
            <a:r>
              <a:rPr lang="en-US" sz="2500" dirty="0">
                <a:latin typeface="Candara" pitchFamily="34" charset="0"/>
              </a:rPr>
              <a:t> </a:t>
            </a:r>
            <a:r>
              <a:rPr lang="en-US" sz="2500" dirty="0" err="1">
                <a:latin typeface="Candara" pitchFamily="34" charset="0"/>
              </a:rPr>
              <a:t>dari</a:t>
            </a:r>
            <a:r>
              <a:rPr lang="en-US" sz="2500" dirty="0">
                <a:latin typeface="Candara" pitchFamily="34" charset="0"/>
              </a:rPr>
              <a:t> </a:t>
            </a:r>
            <a:r>
              <a:rPr lang="en-US" sz="2500" dirty="0" err="1">
                <a:latin typeface="Candara" pitchFamily="34" charset="0"/>
              </a:rPr>
              <a:t>suatu</a:t>
            </a:r>
            <a:r>
              <a:rPr lang="en-US" sz="2500" dirty="0">
                <a:latin typeface="Candara" pitchFamily="34" charset="0"/>
              </a:rPr>
              <a:t> </a:t>
            </a:r>
            <a:r>
              <a:rPr lang="en-US" sz="2500" dirty="0" err="1">
                <a:latin typeface="Candara" pitchFamily="34" charset="0"/>
              </a:rPr>
              <a:t>populasi</a:t>
            </a:r>
            <a:r>
              <a:rPr lang="en-US" sz="2500" dirty="0">
                <a:latin typeface="Candara" pitchFamily="34" charset="0"/>
              </a:rPr>
              <a:t>, </a:t>
            </a:r>
            <a:r>
              <a:rPr lang="en-US" sz="2500" dirty="0" err="1">
                <a:latin typeface="Candara" pitchFamily="34" charset="0"/>
              </a:rPr>
              <a:t>sehingga</a:t>
            </a:r>
            <a:r>
              <a:rPr lang="en-US" sz="2500" dirty="0">
                <a:latin typeface="Candara" pitchFamily="34" charset="0"/>
              </a:rPr>
              <a:t> </a:t>
            </a:r>
            <a:r>
              <a:rPr lang="en-US" sz="2500" dirty="0" err="1">
                <a:latin typeface="Candara" pitchFamily="34" charset="0"/>
              </a:rPr>
              <a:t>jumlah</a:t>
            </a:r>
            <a:r>
              <a:rPr lang="en-US" sz="2500" dirty="0">
                <a:latin typeface="Candara" pitchFamily="34" charset="0"/>
              </a:rPr>
              <a:t> </a:t>
            </a:r>
            <a:r>
              <a:rPr lang="en-US" sz="2500" dirty="0" err="1">
                <a:latin typeface="Candara" pitchFamily="34" charset="0"/>
              </a:rPr>
              <a:t>sampel</a:t>
            </a:r>
            <a:r>
              <a:rPr lang="en-US" sz="2500" dirty="0">
                <a:latin typeface="Candara" pitchFamily="34" charset="0"/>
              </a:rPr>
              <a:t> yang </a:t>
            </a:r>
            <a:r>
              <a:rPr lang="en-US" sz="2500" dirty="0" err="1">
                <a:latin typeface="Candara" pitchFamily="34" charset="0"/>
              </a:rPr>
              <a:t>dibutuhkan</a:t>
            </a:r>
            <a:r>
              <a:rPr lang="en-US" sz="2500" dirty="0">
                <a:latin typeface="Candara" pitchFamily="34" charset="0"/>
              </a:rPr>
              <a:t> </a:t>
            </a:r>
            <a:r>
              <a:rPr lang="en-US" sz="2500" dirty="0" err="1">
                <a:latin typeface="Candara" pitchFamily="34" charset="0"/>
              </a:rPr>
              <a:t>akan</a:t>
            </a:r>
            <a:r>
              <a:rPr lang="en-US" sz="2500" dirty="0">
                <a:latin typeface="Candara" pitchFamily="34" charset="0"/>
              </a:rPr>
              <a:t> </a:t>
            </a:r>
            <a:r>
              <a:rPr lang="en-US" sz="2500" dirty="0" err="1">
                <a:latin typeface="Candara" pitchFamily="34" charset="0"/>
              </a:rPr>
              <a:t>lebih</a:t>
            </a:r>
            <a:r>
              <a:rPr lang="en-US" sz="2500" dirty="0">
                <a:latin typeface="Candara" pitchFamily="34" charset="0"/>
              </a:rPr>
              <a:t> </a:t>
            </a:r>
            <a:r>
              <a:rPr lang="en-US" sz="2500" dirty="0" err="1">
                <a:latin typeface="Candara" pitchFamily="34" charset="0"/>
              </a:rPr>
              <a:t>dapat</a:t>
            </a:r>
            <a:r>
              <a:rPr lang="en-US" sz="2500" dirty="0">
                <a:latin typeface="Candara" pitchFamily="34" charset="0"/>
              </a:rPr>
              <a:t> </a:t>
            </a:r>
            <a:r>
              <a:rPr lang="en-US" sz="2500" dirty="0" err="1">
                <a:latin typeface="Candara" pitchFamily="34" charset="0"/>
              </a:rPr>
              <a:t>dipertanggungjawabkan</a:t>
            </a:r>
            <a:r>
              <a:rPr lang="en-US" sz="2500" dirty="0">
                <a:latin typeface="Candara" pitchFamily="34" charset="0"/>
              </a:rPr>
              <a:t>.</a:t>
            </a:r>
          </a:p>
          <a:p>
            <a:pPr marL="257175" indent="-174625" algn="just">
              <a:buFont typeface="Wingdings 2"/>
              <a:buChar char=""/>
              <a:defRPr/>
            </a:pPr>
            <a:r>
              <a:rPr lang="en-US" sz="2500" dirty="0">
                <a:latin typeface="Candara" pitchFamily="34" charset="0"/>
              </a:rPr>
              <a:t> </a:t>
            </a:r>
            <a:r>
              <a:rPr lang="en-US" sz="2500" dirty="0" err="1">
                <a:latin typeface="Candara" pitchFamily="34" charset="0"/>
              </a:rPr>
              <a:t>Alat</a:t>
            </a:r>
            <a:r>
              <a:rPr lang="en-US" sz="2500" dirty="0">
                <a:latin typeface="Candara" pitchFamily="34" charset="0"/>
              </a:rPr>
              <a:t> </a:t>
            </a:r>
            <a:r>
              <a:rPr lang="en-US" sz="2500" dirty="0" err="1">
                <a:latin typeface="Candara" pitchFamily="34" charset="0"/>
              </a:rPr>
              <a:t>untuk</a:t>
            </a:r>
            <a:r>
              <a:rPr lang="en-US" sz="2500" dirty="0">
                <a:latin typeface="Candara" pitchFamily="34" charset="0"/>
              </a:rPr>
              <a:t> </a:t>
            </a:r>
            <a:r>
              <a:rPr lang="en-US" sz="2500" dirty="0" err="1">
                <a:latin typeface="Candara" pitchFamily="34" charset="0"/>
              </a:rPr>
              <a:t>menguji</a:t>
            </a:r>
            <a:r>
              <a:rPr lang="en-US" sz="2500" dirty="0">
                <a:latin typeface="Candara" pitchFamily="34" charset="0"/>
              </a:rPr>
              <a:t> </a:t>
            </a:r>
            <a:r>
              <a:rPr lang="en-US" sz="2500" dirty="0" err="1">
                <a:latin typeface="Candara" pitchFamily="34" charset="0"/>
              </a:rPr>
              <a:t>validitas</a:t>
            </a:r>
            <a:r>
              <a:rPr lang="en-US" sz="2500" dirty="0">
                <a:latin typeface="Candara" pitchFamily="34" charset="0"/>
              </a:rPr>
              <a:t> </a:t>
            </a:r>
            <a:r>
              <a:rPr lang="en-US" sz="2500" dirty="0" err="1">
                <a:latin typeface="Candara" pitchFamily="34" charset="0"/>
              </a:rPr>
              <a:t>dan</a:t>
            </a:r>
            <a:r>
              <a:rPr lang="en-US" sz="2500" dirty="0">
                <a:latin typeface="Candara" pitchFamily="34" charset="0"/>
              </a:rPr>
              <a:t> </a:t>
            </a:r>
            <a:r>
              <a:rPr lang="en-US" sz="2500" dirty="0" err="1">
                <a:latin typeface="Candara" pitchFamily="34" charset="0"/>
              </a:rPr>
              <a:t>reliabilitas</a:t>
            </a:r>
            <a:r>
              <a:rPr lang="en-US" sz="2500" dirty="0">
                <a:latin typeface="Candara" pitchFamily="34" charset="0"/>
              </a:rPr>
              <a:t> </a:t>
            </a:r>
            <a:r>
              <a:rPr lang="en-US" sz="2500" dirty="0" err="1">
                <a:latin typeface="Candara" pitchFamily="34" charset="0"/>
              </a:rPr>
              <a:t>instrumen</a:t>
            </a:r>
            <a:r>
              <a:rPr lang="en-US" sz="2500" dirty="0">
                <a:latin typeface="Candara" pitchFamily="34" charset="0"/>
              </a:rPr>
              <a:t> </a:t>
            </a:r>
            <a:r>
              <a:rPr lang="en-US" sz="2500" dirty="0" err="1">
                <a:latin typeface="Candara" pitchFamily="34" charset="0"/>
              </a:rPr>
              <a:t>sebelum</a:t>
            </a:r>
            <a:r>
              <a:rPr lang="en-US" sz="2500" dirty="0">
                <a:latin typeface="Candara" pitchFamily="34" charset="0"/>
              </a:rPr>
              <a:t> </a:t>
            </a:r>
            <a:r>
              <a:rPr lang="en-US" sz="2500" dirty="0" err="1">
                <a:latin typeface="Candara" pitchFamily="34" charset="0"/>
              </a:rPr>
              <a:t>instrumen</a:t>
            </a:r>
            <a:r>
              <a:rPr lang="en-US" sz="2500" dirty="0">
                <a:latin typeface="Candara" pitchFamily="34" charset="0"/>
              </a:rPr>
              <a:t> </a:t>
            </a:r>
            <a:r>
              <a:rPr lang="en-US" sz="2500" dirty="0" err="1">
                <a:latin typeface="Candara" pitchFamily="34" charset="0"/>
              </a:rPr>
              <a:t>tersebut</a:t>
            </a:r>
            <a:r>
              <a:rPr lang="en-US" sz="2500" dirty="0">
                <a:latin typeface="Candara" pitchFamily="34" charset="0"/>
              </a:rPr>
              <a:t> </a:t>
            </a:r>
            <a:r>
              <a:rPr lang="en-US" sz="2500" dirty="0" err="1">
                <a:latin typeface="Candara" pitchFamily="34" charset="0"/>
              </a:rPr>
              <a:t>digunakan</a:t>
            </a:r>
            <a:r>
              <a:rPr lang="en-US" sz="2500" dirty="0">
                <a:latin typeface="Candara" pitchFamily="34" charset="0"/>
              </a:rPr>
              <a:t> </a:t>
            </a:r>
            <a:r>
              <a:rPr lang="en-US" sz="2500" dirty="0" err="1">
                <a:latin typeface="Candara" pitchFamily="34" charset="0"/>
              </a:rPr>
              <a:t>dalam</a:t>
            </a:r>
            <a:r>
              <a:rPr lang="en-US" sz="2500" dirty="0">
                <a:latin typeface="Candara" pitchFamily="34" charset="0"/>
              </a:rPr>
              <a:t> </a:t>
            </a:r>
            <a:r>
              <a:rPr lang="en-US" sz="2500" dirty="0" err="1">
                <a:latin typeface="Candara" pitchFamily="34" charset="0"/>
              </a:rPr>
              <a:t>penelitian</a:t>
            </a:r>
            <a:r>
              <a:rPr lang="en-US" sz="2500" dirty="0">
                <a:latin typeface="Candara" pitchFamily="34" charset="0"/>
              </a:rPr>
              <a:t>.</a:t>
            </a:r>
          </a:p>
          <a:p>
            <a:pPr marL="352425" indent="-269875" algn="just">
              <a:buFont typeface="Wingdings 2"/>
              <a:buChar char=""/>
              <a:defRPr/>
            </a:pPr>
            <a:r>
              <a:rPr lang="en-US" sz="2500" dirty="0" err="1">
                <a:latin typeface="Candara" pitchFamily="34" charset="0"/>
              </a:rPr>
              <a:t>Sebagai</a:t>
            </a:r>
            <a:r>
              <a:rPr lang="en-US" sz="2500" dirty="0">
                <a:latin typeface="Candara" pitchFamily="34" charset="0"/>
              </a:rPr>
              <a:t> </a:t>
            </a:r>
            <a:r>
              <a:rPr lang="en-US" sz="2500" dirty="0" err="1">
                <a:latin typeface="Candara" pitchFamily="34" charset="0"/>
              </a:rPr>
              <a:t>teknik</a:t>
            </a:r>
            <a:r>
              <a:rPr lang="en-US" sz="2500" dirty="0">
                <a:latin typeface="Candara" pitchFamily="34" charset="0"/>
              </a:rPr>
              <a:t> </a:t>
            </a:r>
            <a:r>
              <a:rPr lang="en-US" sz="2500" dirty="0" err="1">
                <a:latin typeface="Candara" pitchFamily="34" charset="0"/>
              </a:rPr>
              <a:t>untuk</a:t>
            </a:r>
            <a:r>
              <a:rPr lang="en-US" sz="2500" dirty="0">
                <a:latin typeface="Candara" pitchFamily="34" charset="0"/>
              </a:rPr>
              <a:t> </a:t>
            </a:r>
            <a:r>
              <a:rPr lang="en-US" sz="2500" dirty="0" err="1">
                <a:latin typeface="Candara" pitchFamily="34" charset="0"/>
              </a:rPr>
              <a:t>menyajikan</a:t>
            </a:r>
            <a:r>
              <a:rPr lang="en-US" sz="2500" dirty="0">
                <a:latin typeface="Candara" pitchFamily="34" charset="0"/>
              </a:rPr>
              <a:t> data, </a:t>
            </a:r>
            <a:r>
              <a:rPr lang="en-US" sz="2500" dirty="0" err="1">
                <a:latin typeface="Candara" pitchFamily="34" charset="0"/>
              </a:rPr>
              <a:t>sehingga</a:t>
            </a:r>
            <a:r>
              <a:rPr lang="en-US" sz="2500" dirty="0">
                <a:latin typeface="Candara" pitchFamily="34" charset="0"/>
              </a:rPr>
              <a:t> data </a:t>
            </a:r>
            <a:r>
              <a:rPr lang="en-US" sz="2500" dirty="0" err="1">
                <a:latin typeface="Candara" pitchFamily="34" charset="0"/>
              </a:rPr>
              <a:t>lebih</a:t>
            </a:r>
            <a:r>
              <a:rPr lang="en-US" sz="2500" dirty="0">
                <a:latin typeface="Candara" pitchFamily="34" charset="0"/>
              </a:rPr>
              <a:t> </a:t>
            </a:r>
            <a:r>
              <a:rPr lang="en-US" sz="2500" dirty="0" err="1">
                <a:latin typeface="Candara" pitchFamily="34" charset="0"/>
              </a:rPr>
              <a:t>komunikatif</a:t>
            </a:r>
            <a:r>
              <a:rPr lang="en-US" sz="2500" dirty="0">
                <a:latin typeface="Candara" pitchFamily="34" charset="0"/>
              </a:rPr>
              <a:t>, </a:t>
            </a:r>
            <a:r>
              <a:rPr lang="en-US" sz="2500" dirty="0" err="1">
                <a:latin typeface="Candara" pitchFamily="34" charset="0"/>
              </a:rPr>
              <a:t>misalnya</a:t>
            </a:r>
            <a:r>
              <a:rPr lang="en-US" sz="2500" dirty="0">
                <a:latin typeface="Candara" pitchFamily="34" charset="0"/>
              </a:rPr>
              <a:t> </a:t>
            </a:r>
            <a:r>
              <a:rPr lang="en-US" sz="2500" dirty="0" err="1">
                <a:latin typeface="Candara" pitchFamily="34" charset="0"/>
              </a:rPr>
              <a:t>melalui</a:t>
            </a:r>
            <a:r>
              <a:rPr lang="en-US" sz="2500" dirty="0">
                <a:latin typeface="Candara" pitchFamily="34" charset="0"/>
              </a:rPr>
              <a:t> </a:t>
            </a:r>
            <a:r>
              <a:rPr lang="en-US" sz="2500" dirty="0" err="1">
                <a:latin typeface="Candara" pitchFamily="34" charset="0"/>
              </a:rPr>
              <a:t>tabel</a:t>
            </a:r>
            <a:r>
              <a:rPr lang="en-US" sz="2500" dirty="0">
                <a:latin typeface="Candara" pitchFamily="34" charset="0"/>
              </a:rPr>
              <a:t>, </a:t>
            </a:r>
            <a:r>
              <a:rPr lang="en-US" sz="2500" dirty="0" err="1">
                <a:latin typeface="Candara" pitchFamily="34" charset="0"/>
              </a:rPr>
              <a:t>grafik</a:t>
            </a:r>
            <a:r>
              <a:rPr lang="en-US" sz="2500" dirty="0">
                <a:latin typeface="Candara" pitchFamily="34" charset="0"/>
              </a:rPr>
              <a:t>, </a:t>
            </a:r>
            <a:r>
              <a:rPr lang="en-US" sz="2500" dirty="0" err="1">
                <a:latin typeface="Candara" pitchFamily="34" charset="0"/>
              </a:rPr>
              <a:t>atau</a:t>
            </a:r>
            <a:r>
              <a:rPr lang="en-US" sz="2500" dirty="0">
                <a:latin typeface="Candara" pitchFamily="34" charset="0"/>
              </a:rPr>
              <a:t> diagram.</a:t>
            </a:r>
          </a:p>
          <a:p>
            <a:pPr marL="352425" indent="-269875" algn="just">
              <a:buFont typeface="Wingdings 2"/>
              <a:buChar char=""/>
              <a:defRPr/>
            </a:pPr>
            <a:r>
              <a:rPr lang="en-US" sz="2500" dirty="0" err="1">
                <a:latin typeface="Candara" pitchFamily="34" charset="0"/>
              </a:rPr>
              <a:t>Alat</a:t>
            </a:r>
            <a:r>
              <a:rPr lang="en-US" sz="2500" dirty="0">
                <a:latin typeface="Candara" pitchFamily="34" charset="0"/>
              </a:rPr>
              <a:t> </a:t>
            </a:r>
            <a:r>
              <a:rPr lang="en-US" sz="2500" dirty="0" err="1">
                <a:latin typeface="Candara" pitchFamily="34" charset="0"/>
              </a:rPr>
              <a:t>untuk</a:t>
            </a:r>
            <a:r>
              <a:rPr lang="en-US" sz="2500" dirty="0">
                <a:latin typeface="Candara" pitchFamily="34" charset="0"/>
              </a:rPr>
              <a:t> </a:t>
            </a:r>
            <a:r>
              <a:rPr lang="en-US" sz="2500" dirty="0" err="1">
                <a:latin typeface="Candara" pitchFamily="34" charset="0"/>
              </a:rPr>
              <a:t>menganalisis</a:t>
            </a:r>
            <a:r>
              <a:rPr lang="en-US" sz="2500" dirty="0">
                <a:latin typeface="Candara" pitchFamily="34" charset="0"/>
              </a:rPr>
              <a:t> data </a:t>
            </a:r>
            <a:r>
              <a:rPr lang="en-US" sz="2500" dirty="0" err="1">
                <a:latin typeface="Candara" pitchFamily="34" charset="0"/>
              </a:rPr>
              <a:t>seperti</a:t>
            </a:r>
            <a:r>
              <a:rPr lang="en-US" sz="2500" dirty="0">
                <a:latin typeface="Candara" pitchFamily="34" charset="0"/>
              </a:rPr>
              <a:t> </a:t>
            </a:r>
            <a:r>
              <a:rPr lang="en-US" sz="2500" dirty="0" err="1">
                <a:latin typeface="Candara" pitchFamily="34" charset="0"/>
              </a:rPr>
              <a:t>menguji</a:t>
            </a:r>
            <a:r>
              <a:rPr lang="en-US" sz="2500" dirty="0">
                <a:latin typeface="Candara" pitchFamily="34" charset="0"/>
              </a:rPr>
              <a:t> </a:t>
            </a:r>
            <a:r>
              <a:rPr lang="en-US" sz="2500" dirty="0" err="1">
                <a:latin typeface="Candara" pitchFamily="34" charset="0"/>
              </a:rPr>
              <a:t>hipotesis</a:t>
            </a:r>
            <a:r>
              <a:rPr lang="en-US" sz="2500" dirty="0">
                <a:latin typeface="Candara" pitchFamily="34" charset="0"/>
              </a:rPr>
              <a:t> yang </a:t>
            </a:r>
            <a:r>
              <a:rPr lang="en-US" sz="2500" dirty="0" err="1">
                <a:latin typeface="Candara" pitchFamily="34" charset="0"/>
              </a:rPr>
              <a:t>diajukan</a:t>
            </a:r>
            <a:r>
              <a:rPr lang="en-US" sz="2500" dirty="0">
                <a:latin typeface="Candara" pitchFamily="34" charset="0"/>
              </a:rPr>
              <a:t> </a:t>
            </a:r>
            <a:r>
              <a:rPr lang="en-US" sz="2500" dirty="0" err="1">
                <a:latin typeface="Candara" pitchFamily="34" charset="0"/>
              </a:rPr>
              <a:t>dalam</a:t>
            </a:r>
            <a:r>
              <a:rPr lang="en-US" sz="2500" dirty="0">
                <a:latin typeface="Candara" pitchFamily="34" charset="0"/>
              </a:rPr>
              <a:t> </a:t>
            </a:r>
            <a:r>
              <a:rPr lang="en-US" sz="2500" dirty="0" err="1">
                <a:latin typeface="Candara" pitchFamily="34" charset="0"/>
              </a:rPr>
              <a:t>penelitian</a:t>
            </a:r>
            <a:r>
              <a:rPr lang="en-US" sz="2500" dirty="0">
                <a:latin typeface="Candara" pitchFamily="34" charset="0"/>
              </a:rPr>
              <a:t>.</a:t>
            </a:r>
          </a:p>
        </p:txBody>
      </p:sp>
    </p:spTree>
  </p:cSld>
  <p:clrMapOvr>
    <a:masterClrMapping/>
  </p:clrMapOvr>
  <p:transition spd="med">
    <p:wheel spokes="3"/>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15DA-2280-476D-8DB5-FD92D5B2A36E}"/>
              </a:ext>
            </a:extLst>
          </p:cNvPr>
          <p:cNvSpPr>
            <a:spLocks noGrp="1"/>
          </p:cNvSpPr>
          <p:nvPr>
            <p:ph type="title"/>
          </p:nvPr>
        </p:nvSpPr>
        <p:spPr/>
        <p:txBody>
          <a:bodyPr/>
          <a:lstStyle/>
          <a:p>
            <a:pPr>
              <a:defRPr/>
            </a:pPr>
            <a:r>
              <a:rPr lang="en-US" b="1" dirty="0">
                <a:solidFill>
                  <a:schemeClr val="tx2">
                    <a:satMod val="130000"/>
                  </a:schemeClr>
                </a:solidFill>
                <a:latin typeface="Cambria" pitchFamily="18" charset="0"/>
              </a:rPr>
              <a:t>TUJUAN STATISTIK</a:t>
            </a:r>
            <a:endParaRPr lang="en-US" dirty="0">
              <a:solidFill>
                <a:schemeClr val="tx2">
                  <a:satMod val="130000"/>
                </a:schemeClr>
              </a:solidFill>
            </a:endParaRPr>
          </a:p>
        </p:txBody>
      </p:sp>
      <p:sp>
        <p:nvSpPr>
          <p:cNvPr id="3" name="Content Placeholder 2">
            <a:extLst>
              <a:ext uri="{FF2B5EF4-FFF2-40B4-BE49-F238E27FC236}">
                <a16:creationId xmlns:a16="http://schemas.microsoft.com/office/drawing/2014/main" id="{4D7109F0-6163-4AB8-B8AB-25B72895B440}"/>
              </a:ext>
            </a:extLst>
          </p:cNvPr>
          <p:cNvSpPr>
            <a:spLocks noGrp="1"/>
          </p:cNvSpPr>
          <p:nvPr>
            <p:ph idx="1"/>
          </p:nvPr>
        </p:nvSpPr>
        <p:spPr>
          <a:xfrm>
            <a:off x="1881188" y="1447801"/>
            <a:ext cx="8577262" cy="5053013"/>
          </a:xfrm>
        </p:spPr>
        <p:txBody>
          <a:bodyPr>
            <a:normAutofit fontScale="92500" lnSpcReduction="10000"/>
          </a:bodyPr>
          <a:lstStyle/>
          <a:p>
            <a:pPr marL="365760" indent="-283464" algn="just">
              <a:buFont typeface="Wingdings 2"/>
              <a:buChar char=""/>
              <a:defRPr/>
            </a:pPr>
            <a:r>
              <a:rPr lang="en-US" dirty="0" err="1">
                <a:latin typeface="Candara" pitchFamily="34" charset="0"/>
              </a:rPr>
              <a:t>Mendeskripsikan</a:t>
            </a:r>
            <a:r>
              <a:rPr lang="en-US" dirty="0">
                <a:latin typeface="Candara" pitchFamily="34" charset="0"/>
              </a:rPr>
              <a:t>, </a:t>
            </a:r>
            <a:r>
              <a:rPr lang="en-US" dirty="0" err="1">
                <a:latin typeface="Candara" pitchFamily="34" charset="0"/>
              </a:rPr>
              <a:t>menerangkan</a:t>
            </a:r>
            <a:r>
              <a:rPr lang="en-US" dirty="0">
                <a:latin typeface="Candara" pitchFamily="34" charset="0"/>
              </a:rPr>
              <a:t> data </a:t>
            </a:r>
            <a:r>
              <a:rPr lang="en-US" dirty="0" err="1">
                <a:latin typeface="Candara" pitchFamily="34" charset="0"/>
              </a:rPr>
              <a:t>mengenai</a:t>
            </a:r>
            <a:r>
              <a:rPr lang="en-US" dirty="0">
                <a:latin typeface="Candara" pitchFamily="34" charset="0"/>
              </a:rPr>
              <a:t> </a:t>
            </a:r>
            <a:r>
              <a:rPr lang="en-US" dirty="0" err="1">
                <a:latin typeface="Candara" pitchFamily="34" charset="0"/>
              </a:rPr>
              <a:t>populasi</a:t>
            </a:r>
            <a:r>
              <a:rPr lang="en-US" dirty="0">
                <a:latin typeface="Candara" pitchFamily="34" charset="0"/>
              </a:rPr>
              <a:t> yang </a:t>
            </a:r>
            <a:r>
              <a:rPr lang="en-US" dirty="0" err="1">
                <a:latin typeface="Candara" pitchFamily="34" charset="0"/>
              </a:rPr>
              <a:t>diselidiki</a:t>
            </a:r>
            <a:r>
              <a:rPr lang="en-US" dirty="0">
                <a:latin typeface="Candara" pitchFamily="34" charset="0"/>
              </a:rPr>
              <a:t>.</a:t>
            </a:r>
          </a:p>
          <a:p>
            <a:pPr marL="365760" indent="-283464" algn="just">
              <a:buFont typeface="Wingdings 2"/>
              <a:buChar char=""/>
              <a:defRPr/>
            </a:pPr>
            <a:r>
              <a:rPr lang="en-US" dirty="0" err="1">
                <a:latin typeface="Candara" pitchFamily="34" charset="0"/>
              </a:rPr>
              <a:t>Mengurangi</a:t>
            </a:r>
            <a:r>
              <a:rPr lang="en-US" dirty="0">
                <a:latin typeface="Candara" pitchFamily="34" charset="0"/>
              </a:rPr>
              <a:t> </a:t>
            </a:r>
            <a:r>
              <a:rPr lang="en-US" dirty="0" err="1">
                <a:latin typeface="Candara" pitchFamily="34" charset="0"/>
              </a:rPr>
              <a:t>jumlah</a:t>
            </a:r>
            <a:r>
              <a:rPr lang="en-US" dirty="0">
                <a:latin typeface="Candara" pitchFamily="34" charset="0"/>
              </a:rPr>
              <a:t> </a:t>
            </a:r>
            <a:r>
              <a:rPr lang="en-US" dirty="0" err="1">
                <a:latin typeface="Candara" pitchFamily="34" charset="0"/>
              </a:rPr>
              <a:t>populasi</a:t>
            </a:r>
            <a:r>
              <a:rPr lang="en-US" dirty="0">
                <a:latin typeface="Candara" pitchFamily="34" charset="0"/>
              </a:rPr>
              <a:t> yang </a:t>
            </a:r>
            <a:r>
              <a:rPr lang="en-US" dirty="0" err="1">
                <a:latin typeface="Candara" pitchFamily="34" charset="0"/>
              </a:rPr>
              <a:t>luas</a:t>
            </a:r>
            <a:r>
              <a:rPr lang="en-US" dirty="0">
                <a:latin typeface="Candara" pitchFamily="34" charset="0"/>
              </a:rPr>
              <a:t> </a:t>
            </a:r>
            <a:r>
              <a:rPr lang="en-US" dirty="0" err="1">
                <a:latin typeface="Candara" pitchFamily="34" charset="0"/>
              </a:rPr>
              <a:t>kepada</a:t>
            </a:r>
            <a:r>
              <a:rPr lang="en-US" dirty="0">
                <a:latin typeface="Candara" pitchFamily="34" charset="0"/>
              </a:rPr>
              <a:t> </a:t>
            </a:r>
            <a:r>
              <a:rPr lang="en-US" dirty="0" err="1">
                <a:latin typeface="Candara" pitchFamily="34" charset="0"/>
              </a:rPr>
              <a:t>ukuran</a:t>
            </a:r>
            <a:r>
              <a:rPr lang="en-US" dirty="0">
                <a:latin typeface="Candara" pitchFamily="34" charset="0"/>
              </a:rPr>
              <a:t> yang </a:t>
            </a:r>
            <a:r>
              <a:rPr lang="en-US" dirty="0" err="1">
                <a:latin typeface="Candara" pitchFamily="34" charset="0"/>
              </a:rPr>
              <a:t>lebih</a:t>
            </a:r>
            <a:r>
              <a:rPr lang="en-US" dirty="0">
                <a:latin typeface="Candara" pitchFamily="34" charset="0"/>
              </a:rPr>
              <a:t> </a:t>
            </a:r>
            <a:r>
              <a:rPr lang="en-US" dirty="0" err="1">
                <a:latin typeface="Candara" pitchFamily="34" charset="0"/>
              </a:rPr>
              <a:t>pantas</a:t>
            </a:r>
            <a:r>
              <a:rPr lang="en-US" dirty="0">
                <a:latin typeface="Candara" pitchFamily="34" charset="0"/>
              </a:rPr>
              <a:t> </a:t>
            </a:r>
            <a:r>
              <a:rPr lang="en-US" dirty="0" err="1">
                <a:latin typeface="Candara" pitchFamily="34" charset="0"/>
              </a:rPr>
              <a:t>untuk</a:t>
            </a:r>
            <a:r>
              <a:rPr lang="en-US" dirty="0">
                <a:latin typeface="Candara" pitchFamily="34" charset="0"/>
              </a:rPr>
              <a:t> </a:t>
            </a:r>
            <a:r>
              <a:rPr lang="en-US" dirty="0" err="1">
                <a:latin typeface="Candara" pitchFamily="34" charset="0"/>
              </a:rPr>
              <a:t>dipahami</a:t>
            </a:r>
            <a:r>
              <a:rPr lang="en-US" dirty="0">
                <a:latin typeface="Candara" pitchFamily="34" charset="0"/>
              </a:rPr>
              <a:t>.</a:t>
            </a:r>
          </a:p>
          <a:p>
            <a:pPr marL="365760" indent="-283464" algn="just">
              <a:buFont typeface="Wingdings 2"/>
              <a:buChar char=""/>
              <a:defRPr/>
            </a:pPr>
            <a:r>
              <a:rPr lang="en-US" dirty="0" err="1">
                <a:latin typeface="Candara" pitchFamily="34" charset="0"/>
              </a:rPr>
              <a:t>Menetapkan</a:t>
            </a:r>
            <a:r>
              <a:rPr lang="en-US" dirty="0">
                <a:latin typeface="Candara" pitchFamily="34" charset="0"/>
              </a:rPr>
              <a:t> </a:t>
            </a:r>
            <a:r>
              <a:rPr lang="en-US" dirty="0" err="1">
                <a:latin typeface="Candara" pitchFamily="34" charset="0"/>
              </a:rPr>
              <a:t>pada</a:t>
            </a:r>
            <a:r>
              <a:rPr lang="en-US" dirty="0">
                <a:latin typeface="Candara" pitchFamily="34" charset="0"/>
              </a:rPr>
              <a:t> </a:t>
            </a:r>
            <a:r>
              <a:rPr lang="en-US" dirty="0" err="1">
                <a:latin typeface="Candara" pitchFamily="34" charset="0"/>
              </a:rPr>
              <a:t>kondisi</a:t>
            </a:r>
            <a:r>
              <a:rPr lang="en-US" dirty="0">
                <a:latin typeface="Candara" pitchFamily="34" charset="0"/>
              </a:rPr>
              <a:t> </a:t>
            </a:r>
            <a:r>
              <a:rPr lang="en-US" dirty="0" err="1">
                <a:latin typeface="Candara" pitchFamily="34" charset="0"/>
              </a:rPr>
              <a:t>bagaimana</a:t>
            </a:r>
            <a:r>
              <a:rPr lang="en-US" dirty="0">
                <a:latin typeface="Candara" pitchFamily="34" charset="0"/>
              </a:rPr>
              <a:t> </a:t>
            </a:r>
            <a:r>
              <a:rPr lang="en-US" dirty="0" err="1">
                <a:latin typeface="Candara" pitchFamily="34" charset="0"/>
              </a:rPr>
              <a:t>suatu</a:t>
            </a:r>
            <a:r>
              <a:rPr lang="en-US" dirty="0">
                <a:latin typeface="Candara" pitchFamily="34" charset="0"/>
              </a:rPr>
              <a:t> </a:t>
            </a:r>
            <a:r>
              <a:rPr lang="en-US" dirty="0" err="1">
                <a:latin typeface="Candara" pitchFamily="34" charset="0"/>
              </a:rPr>
              <a:t>hipotesis</a:t>
            </a:r>
            <a:r>
              <a:rPr lang="en-US" dirty="0">
                <a:latin typeface="Candara" pitchFamily="34" charset="0"/>
              </a:rPr>
              <a:t> </a:t>
            </a:r>
            <a:r>
              <a:rPr lang="en-US" dirty="0" err="1">
                <a:latin typeface="Candara" pitchFamily="34" charset="0"/>
              </a:rPr>
              <a:t>dapat</a:t>
            </a:r>
            <a:r>
              <a:rPr lang="en-US" dirty="0">
                <a:latin typeface="Candara" pitchFamily="34" charset="0"/>
              </a:rPr>
              <a:t> </a:t>
            </a:r>
            <a:r>
              <a:rPr lang="en-US" dirty="0" err="1">
                <a:latin typeface="Candara" pitchFamily="34" charset="0"/>
              </a:rPr>
              <a:t>digunakan</a:t>
            </a:r>
            <a:r>
              <a:rPr lang="en-US" dirty="0">
                <a:latin typeface="Candara" pitchFamily="34" charset="0"/>
              </a:rPr>
              <a:t> </a:t>
            </a:r>
            <a:r>
              <a:rPr lang="en-US" dirty="0" err="1">
                <a:latin typeface="Candara" pitchFamily="34" charset="0"/>
              </a:rPr>
              <a:t>atau</a:t>
            </a:r>
            <a:r>
              <a:rPr lang="en-US" dirty="0">
                <a:latin typeface="Candara" pitchFamily="34" charset="0"/>
              </a:rPr>
              <a:t> </a:t>
            </a:r>
            <a:r>
              <a:rPr lang="en-US" dirty="0" err="1">
                <a:latin typeface="Candara" pitchFamily="34" charset="0"/>
              </a:rPr>
              <a:t>membantu</a:t>
            </a:r>
            <a:r>
              <a:rPr lang="en-US" dirty="0">
                <a:latin typeface="Candara" pitchFamily="34" charset="0"/>
              </a:rPr>
              <a:t> </a:t>
            </a:r>
            <a:r>
              <a:rPr lang="en-US" dirty="0" err="1">
                <a:latin typeface="Candara" pitchFamily="34" charset="0"/>
              </a:rPr>
              <a:t>dalam</a:t>
            </a:r>
            <a:r>
              <a:rPr lang="en-US" dirty="0">
                <a:latin typeface="Candara" pitchFamily="34" charset="0"/>
              </a:rPr>
              <a:t> </a:t>
            </a:r>
            <a:r>
              <a:rPr lang="en-US" dirty="0" err="1">
                <a:latin typeface="Candara" pitchFamily="34" charset="0"/>
              </a:rPr>
              <a:t>melakukan</a:t>
            </a:r>
            <a:r>
              <a:rPr lang="en-US" dirty="0">
                <a:latin typeface="Candara" pitchFamily="34" charset="0"/>
              </a:rPr>
              <a:t> </a:t>
            </a:r>
            <a:r>
              <a:rPr lang="en-US" dirty="0" err="1">
                <a:latin typeface="Candara" pitchFamily="34" charset="0"/>
              </a:rPr>
              <a:t>sesuatu</a:t>
            </a:r>
            <a:endParaRPr lang="en-US" dirty="0">
              <a:latin typeface="Candara" pitchFamily="34" charset="0"/>
            </a:endParaRPr>
          </a:p>
          <a:p>
            <a:pPr marL="365760" indent="-283464" algn="just">
              <a:buFont typeface="Wingdings 2"/>
              <a:buChar char=""/>
              <a:defRPr/>
            </a:pPr>
            <a:r>
              <a:rPr lang="en-US" dirty="0" err="1">
                <a:latin typeface="Candara" pitchFamily="34" charset="0"/>
              </a:rPr>
              <a:t>Menyediakan</a:t>
            </a:r>
            <a:r>
              <a:rPr lang="en-US" dirty="0">
                <a:latin typeface="Candara" pitchFamily="34" charset="0"/>
              </a:rPr>
              <a:t> </a:t>
            </a:r>
            <a:r>
              <a:rPr lang="en-US" dirty="0" err="1">
                <a:latin typeface="Candara" pitchFamily="34" charset="0"/>
              </a:rPr>
              <a:t>suatu</a:t>
            </a:r>
            <a:r>
              <a:rPr lang="en-US" dirty="0">
                <a:latin typeface="Candara" pitchFamily="34" charset="0"/>
              </a:rPr>
              <a:t> </a:t>
            </a:r>
            <a:r>
              <a:rPr lang="en-US" dirty="0" err="1">
                <a:latin typeface="Candara" pitchFamily="34" charset="0"/>
              </a:rPr>
              <a:t>ekstimasi</a:t>
            </a:r>
            <a:r>
              <a:rPr lang="en-US" dirty="0">
                <a:latin typeface="Candara" pitchFamily="34" charset="0"/>
              </a:rPr>
              <a:t> </a:t>
            </a:r>
            <a:r>
              <a:rPr lang="en-US" dirty="0" err="1">
                <a:latin typeface="Candara" pitchFamily="34" charset="0"/>
              </a:rPr>
              <a:t>atau</a:t>
            </a:r>
            <a:r>
              <a:rPr lang="en-US" dirty="0">
                <a:latin typeface="Candara" pitchFamily="34" charset="0"/>
              </a:rPr>
              <a:t> model </a:t>
            </a:r>
            <a:r>
              <a:rPr lang="en-US" dirty="0" err="1">
                <a:latin typeface="Candara" pitchFamily="34" charset="0"/>
              </a:rPr>
              <a:t>mengenai</a:t>
            </a:r>
            <a:r>
              <a:rPr lang="en-US" dirty="0">
                <a:latin typeface="Candara" pitchFamily="34" charset="0"/>
              </a:rPr>
              <a:t> </a:t>
            </a:r>
            <a:r>
              <a:rPr lang="en-US" dirty="0" err="1">
                <a:latin typeface="Candara" pitchFamily="34" charset="0"/>
              </a:rPr>
              <a:t>nilai</a:t>
            </a:r>
            <a:r>
              <a:rPr lang="en-US" dirty="0">
                <a:latin typeface="Candara" pitchFamily="34" charset="0"/>
              </a:rPr>
              <a:t> </a:t>
            </a:r>
            <a:r>
              <a:rPr lang="en-US" dirty="0" err="1">
                <a:latin typeface="Candara" pitchFamily="34" charset="0"/>
              </a:rPr>
              <a:t>nilai</a:t>
            </a:r>
            <a:r>
              <a:rPr lang="en-US" dirty="0">
                <a:latin typeface="Candara" pitchFamily="34" charset="0"/>
              </a:rPr>
              <a:t> yang </a:t>
            </a:r>
            <a:r>
              <a:rPr lang="en-US" dirty="0" err="1">
                <a:latin typeface="Candara" pitchFamily="34" charset="0"/>
              </a:rPr>
              <a:t>tidak</a:t>
            </a:r>
            <a:r>
              <a:rPr lang="en-US" dirty="0">
                <a:latin typeface="Candara" pitchFamily="34" charset="0"/>
              </a:rPr>
              <a:t> </a:t>
            </a:r>
            <a:r>
              <a:rPr lang="en-US" dirty="0" err="1">
                <a:latin typeface="Candara" pitchFamily="34" charset="0"/>
              </a:rPr>
              <a:t>diketahui</a:t>
            </a:r>
            <a:r>
              <a:rPr lang="en-US" dirty="0">
                <a:latin typeface="Candara" pitchFamily="34" charset="0"/>
              </a:rPr>
              <a:t> </a:t>
            </a:r>
            <a:r>
              <a:rPr lang="en-US" dirty="0" err="1">
                <a:latin typeface="Candara" pitchFamily="34" charset="0"/>
              </a:rPr>
              <a:t>berdasarkan</a:t>
            </a:r>
            <a:r>
              <a:rPr lang="en-US" dirty="0">
                <a:latin typeface="Candara" pitchFamily="34" charset="0"/>
              </a:rPr>
              <a:t> data yang </a:t>
            </a:r>
            <a:r>
              <a:rPr lang="en-US" dirty="0" err="1">
                <a:latin typeface="Candara" pitchFamily="34" charset="0"/>
              </a:rPr>
              <a:t>ada</a:t>
            </a:r>
            <a:r>
              <a:rPr lang="en-US" dirty="0">
                <a:latin typeface="Candara" pitchFamily="34" charset="0"/>
              </a:rPr>
              <a:t> </a:t>
            </a:r>
            <a:r>
              <a:rPr lang="en-US" dirty="0" err="1">
                <a:latin typeface="Candara" pitchFamily="34" charset="0"/>
              </a:rPr>
              <a:t>di</a:t>
            </a:r>
            <a:r>
              <a:rPr lang="en-US" dirty="0">
                <a:latin typeface="Candara" pitchFamily="34" charset="0"/>
              </a:rPr>
              <a:t> </a:t>
            </a:r>
            <a:r>
              <a:rPr lang="en-US" dirty="0" err="1">
                <a:latin typeface="Candara" pitchFamily="34" charset="0"/>
              </a:rPr>
              <a:t>tangan</a:t>
            </a:r>
            <a:r>
              <a:rPr lang="en-US" dirty="0">
                <a:latin typeface="Candara" pitchFamily="34" charset="0"/>
              </a:rPr>
              <a:t> (</a:t>
            </a:r>
            <a:r>
              <a:rPr lang="en-US" dirty="0" err="1">
                <a:latin typeface="Candara" pitchFamily="34" charset="0"/>
              </a:rPr>
              <a:t>diselidiki</a:t>
            </a:r>
            <a:r>
              <a:rPr lang="en-US" dirty="0">
                <a:latin typeface="Candara" pitchFamily="34" charset="0"/>
              </a:rPr>
              <a:t> )</a:t>
            </a:r>
          </a:p>
          <a:p>
            <a:pPr marL="365760" indent="-283464" algn="just">
              <a:buFont typeface="Wingdings 2"/>
              <a:buChar char=""/>
              <a:defRPr/>
            </a:pPr>
            <a:r>
              <a:rPr lang="en-US" dirty="0" err="1">
                <a:latin typeface="Candara" pitchFamily="34" charset="0"/>
              </a:rPr>
              <a:t>Menyediakan</a:t>
            </a:r>
            <a:r>
              <a:rPr lang="en-US" dirty="0">
                <a:latin typeface="Candara" pitchFamily="34" charset="0"/>
              </a:rPr>
              <a:t> </a:t>
            </a:r>
            <a:r>
              <a:rPr lang="en-US" dirty="0" err="1">
                <a:latin typeface="Candara" pitchFamily="34" charset="0"/>
              </a:rPr>
              <a:t>suatu</a:t>
            </a:r>
            <a:r>
              <a:rPr lang="en-US" dirty="0">
                <a:latin typeface="Candara" pitchFamily="34" charset="0"/>
              </a:rPr>
              <a:t> </a:t>
            </a:r>
            <a:r>
              <a:rPr lang="en-US" dirty="0" err="1">
                <a:latin typeface="Candara" pitchFamily="34" charset="0"/>
              </a:rPr>
              <a:t>ekstimasi</a:t>
            </a:r>
            <a:r>
              <a:rPr lang="en-US" dirty="0">
                <a:latin typeface="Candara" pitchFamily="34" charset="0"/>
              </a:rPr>
              <a:t> </a:t>
            </a:r>
            <a:r>
              <a:rPr lang="en-US" dirty="0" err="1">
                <a:latin typeface="Candara" pitchFamily="34" charset="0"/>
              </a:rPr>
              <a:t>mengenai</a:t>
            </a:r>
            <a:r>
              <a:rPr lang="en-US" dirty="0">
                <a:latin typeface="Candara" pitchFamily="34" charset="0"/>
              </a:rPr>
              <a:t> </a:t>
            </a:r>
            <a:r>
              <a:rPr lang="en-US" dirty="0" err="1">
                <a:latin typeface="Candara" pitchFamily="34" charset="0"/>
              </a:rPr>
              <a:t>suatu</a:t>
            </a:r>
            <a:r>
              <a:rPr lang="en-US" dirty="0">
                <a:latin typeface="Candara" pitchFamily="34" charset="0"/>
              </a:rPr>
              <a:t> </a:t>
            </a:r>
            <a:r>
              <a:rPr lang="en-US" dirty="0" err="1">
                <a:latin typeface="Candara" pitchFamily="34" charset="0"/>
              </a:rPr>
              <a:t>akibat</a:t>
            </a:r>
            <a:r>
              <a:rPr lang="en-US" dirty="0">
                <a:latin typeface="Candara" pitchFamily="34" charset="0"/>
              </a:rPr>
              <a:t> </a:t>
            </a:r>
            <a:r>
              <a:rPr lang="en-US" dirty="0" err="1">
                <a:latin typeface="Candara" pitchFamily="34" charset="0"/>
              </a:rPr>
              <a:t>dari</a:t>
            </a:r>
            <a:r>
              <a:rPr lang="en-US" dirty="0">
                <a:latin typeface="Candara" pitchFamily="34" charset="0"/>
              </a:rPr>
              <a:t> </a:t>
            </a:r>
            <a:r>
              <a:rPr lang="en-US" dirty="0" err="1">
                <a:latin typeface="Candara" pitchFamily="34" charset="0"/>
              </a:rPr>
              <a:t>suatu</a:t>
            </a:r>
            <a:r>
              <a:rPr lang="en-US" dirty="0">
                <a:latin typeface="Candara" pitchFamily="34" charset="0"/>
              </a:rPr>
              <a:t> </a:t>
            </a:r>
            <a:r>
              <a:rPr lang="en-US" dirty="0" err="1">
                <a:latin typeface="Candara" pitchFamily="34" charset="0"/>
              </a:rPr>
              <a:t>hipotesis</a:t>
            </a:r>
            <a:r>
              <a:rPr lang="en-US" dirty="0">
                <a:latin typeface="Candara" pitchFamily="34" charset="0"/>
              </a:rPr>
              <a:t> yang </a:t>
            </a:r>
            <a:r>
              <a:rPr lang="en-US" dirty="0" err="1">
                <a:latin typeface="Candara" pitchFamily="34" charset="0"/>
              </a:rPr>
              <a:t>diterima</a:t>
            </a:r>
            <a:r>
              <a:rPr lang="en-US" dirty="0">
                <a:latin typeface="Candara" pitchFamily="34" charset="0"/>
              </a:rPr>
              <a:t> yang </a:t>
            </a:r>
            <a:r>
              <a:rPr lang="en-US" dirty="0" err="1">
                <a:latin typeface="Candara" pitchFamily="34" charset="0"/>
              </a:rPr>
              <a:t>digunakan</a:t>
            </a:r>
            <a:r>
              <a:rPr lang="en-US" dirty="0">
                <a:latin typeface="Candara" pitchFamily="34" charset="0"/>
              </a:rPr>
              <a:t> </a:t>
            </a:r>
            <a:r>
              <a:rPr lang="en-US" dirty="0" err="1">
                <a:latin typeface="Candara" pitchFamily="34" charset="0"/>
              </a:rPr>
              <a:t>sebagai</a:t>
            </a:r>
            <a:r>
              <a:rPr lang="en-US" dirty="0">
                <a:latin typeface="Candara" pitchFamily="34" charset="0"/>
              </a:rPr>
              <a:t> </a:t>
            </a:r>
            <a:r>
              <a:rPr lang="en-US" dirty="0" err="1">
                <a:latin typeface="Candara" pitchFamily="34" charset="0"/>
              </a:rPr>
              <a:t>dasar</a:t>
            </a:r>
            <a:r>
              <a:rPr lang="en-US" dirty="0">
                <a:latin typeface="Candara" pitchFamily="34" charset="0"/>
              </a:rPr>
              <a:t> </a:t>
            </a:r>
            <a:r>
              <a:rPr lang="en-US" dirty="0" err="1">
                <a:latin typeface="Candara" pitchFamily="34" charset="0"/>
              </a:rPr>
              <a:t>dalam</a:t>
            </a:r>
            <a:r>
              <a:rPr lang="en-US" dirty="0">
                <a:latin typeface="Candara" pitchFamily="34" charset="0"/>
              </a:rPr>
              <a:t> </a:t>
            </a:r>
            <a:r>
              <a:rPr lang="en-US" dirty="0" err="1">
                <a:latin typeface="Candara" pitchFamily="34" charset="0"/>
              </a:rPr>
              <a:t>membuat</a:t>
            </a:r>
            <a:r>
              <a:rPr lang="en-US" dirty="0">
                <a:latin typeface="Candara" pitchFamily="34" charset="0"/>
              </a:rPr>
              <a:t> </a:t>
            </a:r>
            <a:r>
              <a:rPr lang="en-US" dirty="0" err="1">
                <a:latin typeface="Candara" pitchFamily="34" charset="0"/>
              </a:rPr>
              <a:t>suatu</a:t>
            </a:r>
            <a:r>
              <a:rPr lang="en-US" dirty="0">
                <a:latin typeface="Candara" pitchFamily="34" charset="0"/>
              </a:rPr>
              <a:t> </a:t>
            </a:r>
            <a:r>
              <a:rPr lang="en-US" dirty="0" err="1">
                <a:latin typeface="Candara" pitchFamily="34" charset="0"/>
              </a:rPr>
              <a:t>keputusan</a:t>
            </a:r>
            <a:r>
              <a:rPr lang="en-US" dirty="0">
                <a:latin typeface="Candara" pitchFamily="34" charset="0"/>
              </a:rPr>
              <a:t> yang </a:t>
            </a:r>
            <a:r>
              <a:rPr lang="en-US" dirty="0" err="1">
                <a:latin typeface="Candara" pitchFamily="34" charset="0"/>
              </a:rPr>
              <a:t>akan</a:t>
            </a:r>
            <a:r>
              <a:rPr lang="en-US" dirty="0">
                <a:latin typeface="Candara" pitchFamily="34" charset="0"/>
              </a:rPr>
              <a:t> </a:t>
            </a:r>
            <a:r>
              <a:rPr lang="en-US" dirty="0" err="1">
                <a:latin typeface="Candara" pitchFamily="34" charset="0"/>
              </a:rPr>
              <a:t>di</a:t>
            </a:r>
            <a:r>
              <a:rPr lang="en-US" dirty="0">
                <a:latin typeface="Candara" pitchFamily="34" charset="0"/>
              </a:rPr>
              <a:t> </a:t>
            </a:r>
            <a:r>
              <a:rPr lang="en-US" dirty="0" err="1">
                <a:latin typeface="Candara" pitchFamily="34" charset="0"/>
              </a:rPr>
              <a:t>jalankan</a:t>
            </a:r>
            <a:endParaRPr lang="en-US" dirty="0">
              <a:latin typeface="Candara" pitchFamily="34" charset="0"/>
            </a:endParaRPr>
          </a:p>
          <a:p>
            <a:pPr marL="365760" indent="-283464">
              <a:buFont typeface="Wingdings 2"/>
              <a:buChar char=""/>
              <a:defRPr/>
            </a:pPr>
            <a:endParaRPr lang="en-US" dirty="0">
              <a:latin typeface="Candara" pitchFamily="34" charset="0"/>
            </a:endParaRPr>
          </a:p>
        </p:txBody>
      </p:sp>
    </p:spTree>
  </p:cSld>
  <p:clrMapOvr>
    <a:masterClrMapping/>
  </p:clrMapOvr>
  <p:transition spd="med">
    <p:wheel spokes="3"/>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2329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365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9A62-AE02-4C0A-BAFB-0379C650166E}"/>
              </a:ext>
            </a:extLst>
          </p:cNvPr>
          <p:cNvSpPr>
            <a:spLocks noGrp="1"/>
          </p:cNvSpPr>
          <p:nvPr>
            <p:ph type="title"/>
          </p:nvPr>
        </p:nvSpPr>
        <p:spPr>
          <a:xfrm>
            <a:off x="2959100" y="274639"/>
            <a:ext cx="7499350" cy="511175"/>
          </a:xfrm>
        </p:spPr>
        <p:txBody>
          <a:bodyPr>
            <a:noAutofit/>
          </a:bodyPr>
          <a:lstStyle/>
          <a:p>
            <a:pPr>
              <a:defRPr/>
            </a:pPr>
            <a:r>
              <a:rPr lang="en-US" sz="4000" b="1" dirty="0">
                <a:solidFill>
                  <a:schemeClr val="tx2">
                    <a:satMod val="130000"/>
                  </a:schemeClr>
                </a:solidFill>
                <a:latin typeface="Cambria" pitchFamily="18" charset="0"/>
              </a:rPr>
              <a:t>PENGERTIAN STATISTIKA</a:t>
            </a:r>
            <a:endParaRPr lang="en-US" sz="4000" b="1" dirty="0">
              <a:solidFill>
                <a:schemeClr val="tx2">
                  <a:satMod val="130000"/>
                </a:schemeClr>
              </a:solidFill>
              <a:latin typeface="Cambria" pitchFamily="18" charset="0"/>
              <a:cs typeface="Andalus" pitchFamily="18" charset="-78"/>
            </a:endParaRPr>
          </a:p>
        </p:txBody>
      </p:sp>
      <p:sp>
        <p:nvSpPr>
          <p:cNvPr id="10243" name="Content Placeholder 2">
            <a:extLst>
              <a:ext uri="{FF2B5EF4-FFF2-40B4-BE49-F238E27FC236}">
                <a16:creationId xmlns:a16="http://schemas.microsoft.com/office/drawing/2014/main" id="{03D4C3F7-02C7-447D-B935-5B3BE6F5BB10}"/>
              </a:ext>
            </a:extLst>
          </p:cNvPr>
          <p:cNvSpPr>
            <a:spLocks noGrp="1"/>
          </p:cNvSpPr>
          <p:nvPr>
            <p:ph idx="1"/>
          </p:nvPr>
        </p:nvSpPr>
        <p:spPr>
          <a:xfrm>
            <a:off x="1881188" y="785814"/>
            <a:ext cx="8577262" cy="5786437"/>
          </a:xfrm>
        </p:spPr>
        <p:txBody>
          <a:bodyPr>
            <a:normAutofit fontScale="92500" lnSpcReduction="10000"/>
          </a:bodyPr>
          <a:lstStyle/>
          <a:p>
            <a:pPr eaLnBrk="1" hangingPunct="1">
              <a:buFont typeface="Arial" charset="0"/>
              <a:buChar char="•"/>
              <a:defRPr/>
            </a:pPr>
            <a:r>
              <a:rPr lang="en-US" sz="2600" dirty="0" err="1">
                <a:latin typeface="Candara" pitchFamily="34" charset="0"/>
              </a:rPr>
              <a:t>Asal</a:t>
            </a:r>
            <a:r>
              <a:rPr lang="en-US" sz="2600" dirty="0">
                <a:latin typeface="Candara" pitchFamily="34" charset="0"/>
              </a:rPr>
              <a:t> </a:t>
            </a:r>
            <a:r>
              <a:rPr lang="en-US" sz="2600" dirty="0" err="1">
                <a:latin typeface="Candara" pitchFamily="34" charset="0"/>
              </a:rPr>
              <a:t>kata</a:t>
            </a:r>
            <a:r>
              <a:rPr lang="en-US" sz="2600" dirty="0">
                <a:latin typeface="Candara" pitchFamily="34" charset="0"/>
              </a:rPr>
              <a:t> “Statistic”:</a:t>
            </a:r>
          </a:p>
          <a:p>
            <a:pPr algn="just" eaLnBrk="1" hangingPunct="1">
              <a:buFont typeface="Wingdings 2" pitchFamily="18" charset="2"/>
              <a:buNone/>
              <a:defRPr/>
            </a:pPr>
            <a:r>
              <a:rPr lang="it-IT" sz="2600" dirty="0">
                <a:latin typeface="Candara" pitchFamily="34" charset="0"/>
              </a:rPr>
              <a:t>  	Statia = catatan administrasi pemerintahan di US</a:t>
            </a:r>
          </a:p>
          <a:p>
            <a:pPr algn="just" eaLnBrk="1" hangingPunct="1">
              <a:buFont typeface="Wingdings 2" pitchFamily="18" charset="2"/>
              <a:buNone/>
              <a:defRPr/>
            </a:pPr>
            <a:r>
              <a:rPr lang="en-US" sz="2600" dirty="0">
                <a:latin typeface="Candara" pitchFamily="34" charset="0"/>
              </a:rPr>
              <a:t>    </a:t>
            </a:r>
            <a:r>
              <a:rPr lang="en-US" sz="2600" dirty="0" err="1">
                <a:latin typeface="Candara" pitchFamily="34" charset="0"/>
              </a:rPr>
              <a:t>Stochos</a:t>
            </a:r>
            <a:r>
              <a:rPr lang="en-US" sz="2600" dirty="0">
                <a:latin typeface="Candara" pitchFamily="34" charset="0"/>
              </a:rPr>
              <a:t> = “</a:t>
            </a:r>
            <a:r>
              <a:rPr lang="en-US" sz="2600" dirty="0" err="1">
                <a:latin typeface="Candara" pitchFamily="34" charset="0"/>
              </a:rPr>
              <a:t>anak</a:t>
            </a:r>
            <a:r>
              <a:rPr lang="en-US" sz="2600" dirty="0">
                <a:latin typeface="Candara" pitchFamily="34" charset="0"/>
              </a:rPr>
              <a:t> </a:t>
            </a:r>
            <a:r>
              <a:rPr lang="en-US" sz="2600" dirty="0" err="1">
                <a:latin typeface="Candara" pitchFamily="34" charset="0"/>
              </a:rPr>
              <a:t>panah</a:t>
            </a:r>
            <a:r>
              <a:rPr lang="en-US" sz="2600" dirty="0">
                <a:latin typeface="Candara" pitchFamily="34" charset="0"/>
              </a:rPr>
              <a:t>” (</a:t>
            </a:r>
            <a:r>
              <a:rPr lang="en-US" sz="2600" dirty="0" err="1">
                <a:latin typeface="Candara" pitchFamily="34" charset="0"/>
              </a:rPr>
              <a:t>bahasa</a:t>
            </a:r>
            <a:r>
              <a:rPr lang="en-US" sz="2600" dirty="0">
                <a:latin typeface="Candara" pitchFamily="34" charset="0"/>
              </a:rPr>
              <a:t> </a:t>
            </a:r>
            <a:r>
              <a:rPr lang="en-US" sz="2600" dirty="0" err="1">
                <a:latin typeface="Candara" pitchFamily="34" charset="0"/>
              </a:rPr>
              <a:t>Yunani</a:t>
            </a:r>
            <a:r>
              <a:rPr lang="en-US" sz="2600" dirty="0">
                <a:latin typeface="Candara" pitchFamily="34" charset="0"/>
              </a:rPr>
              <a:t>), </a:t>
            </a:r>
            <a:r>
              <a:rPr lang="en-US" sz="2600" dirty="0" err="1">
                <a:latin typeface="Candara" pitchFamily="34" charset="0"/>
              </a:rPr>
              <a:t>sesuatu</a:t>
            </a:r>
            <a:r>
              <a:rPr lang="en-US" sz="2600" dirty="0">
                <a:latin typeface="Candara" pitchFamily="34" charset="0"/>
              </a:rPr>
              <a:t> yang </a:t>
            </a:r>
            <a:r>
              <a:rPr lang="en-US" sz="2600" dirty="0" err="1">
                <a:latin typeface="Candara" pitchFamily="34" charset="0"/>
              </a:rPr>
              <a:t>mengandung</a:t>
            </a:r>
            <a:r>
              <a:rPr lang="en-US" sz="2600" dirty="0">
                <a:latin typeface="Candara" pitchFamily="34" charset="0"/>
              </a:rPr>
              <a:t> </a:t>
            </a:r>
            <a:r>
              <a:rPr lang="en-US" sz="2600" dirty="0" err="1">
                <a:latin typeface="Candara" pitchFamily="34" charset="0"/>
              </a:rPr>
              <a:t>ketidakpastian</a:t>
            </a:r>
            <a:r>
              <a:rPr lang="en-US" sz="2600" dirty="0">
                <a:latin typeface="Candara" pitchFamily="34" charset="0"/>
              </a:rPr>
              <a:t>.</a:t>
            </a:r>
          </a:p>
          <a:p>
            <a:pPr eaLnBrk="1" hangingPunct="1">
              <a:buFont typeface="Arial" charset="0"/>
              <a:buChar char="•"/>
              <a:defRPr/>
            </a:pPr>
            <a:r>
              <a:rPr lang="en-US" sz="2600" dirty="0" err="1">
                <a:latin typeface="Candara" pitchFamily="34" charset="0"/>
              </a:rPr>
              <a:t>Pengertian</a:t>
            </a:r>
            <a:r>
              <a:rPr lang="en-US" sz="2600" dirty="0">
                <a:latin typeface="Candara" pitchFamily="34" charset="0"/>
              </a:rPr>
              <a:t>:</a:t>
            </a:r>
          </a:p>
          <a:p>
            <a:pPr eaLnBrk="1" hangingPunct="1">
              <a:buFont typeface="Wingdings 2" pitchFamily="18" charset="2"/>
              <a:buNone/>
              <a:defRPr/>
            </a:pPr>
            <a:r>
              <a:rPr lang="en-US" sz="2600" dirty="0">
                <a:latin typeface="Candara" pitchFamily="34" charset="0"/>
              </a:rPr>
              <a:t>    </a:t>
            </a:r>
            <a:r>
              <a:rPr lang="en-US" sz="2600" dirty="0" err="1">
                <a:latin typeface="Candara" pitchFamily="34" charset="0"/>
              </a:rPr>
              <a:t>Statistik</a:t>
            </a:r>
            <a:r>
              <a:rPr lang="en-US" sz="2600" dirty="0">
                <a:latin typeface="Candara" pitchFamily="34" charset="0"/>
              </a:rPr>
              <a:t> = Data</a:t>
            </a:r>
          </a:p>
          <a:p>
            <a:pPr eaLnBrk="1" hangingPunct="1">
              <a:buFont typeface="Wingdings 2" pitchFamily="18" charset="2"/>
              <a:buNone/>
              <a:defRPr/>
            </a:pPr>
            <a:r>
              <a:rPr lang="en-US" sz="2600" dirty="0">
                <a:latin typeface="Candara" pitchFamily="34" charset="0"/>
              </a:rPr>
              <a:t>    </a:t>
            </a:r>
            <a:r>
              <a:rPr lang="en-US" sz="2600" dirty="0" err="1">
                <a:latin typeface="Candara" pitchFamily="34" charset="0"/>
              </a:rPr>
              <a:t>Statistik</a:t>
            </a:r>
            <a:r>
              <a:rPr lang="en-US" sz="2600" dirty="0">
                <a:latin typeface="Candara" pitchFamily="34" charset="0"/>
              </a:rPr>
              <a:t> = </a:t>
            </a:r>
            <a:r>
              <a:rPr lang="en-US" sz="2600" dirty="0" err="1">
                <a:latin typeface="Candara" pitchFamily="34" charset="0"/>
              </a:rPr>
              <a:t>Ukuran</a:t>
            </a:r>
            <a:r>
              <a:rPr lang="en-US" sz="2600" dirty="0">
                <a:latin typeface="Candara" pitchFamily="34" charset="0"/>
              </a:rPr>
              <a:t> </a:t>
            </a:r>
            <a:r>
              <a:rPr lang="en-US" sz="2600" dirty="0" err="1">
                <a:latin typeface="Candara" pitchFamily="34" charset="0"/>
              </a:rPr>
              <a:t>Sampel</a:t>
            </a:r>
            <a:endParaRPr lang="en-US" sz="2600" dirty="0">
              <a:latin typeface="Candara" pitchFamily="34" charset="0"/>
            </a:endParaRPr>
          </a:p>
          <a:p>
            <a:pPr eaLnBrk="1" hangingPunct="1">
              <a:buFont typeface="Wingdings 2" pitchFamily="18" charset="2"/>
              <a:buNone/>
              <a:defRPr/>
            </a:pPr>
            <a:r>
              <a:rPr lang="en-US" sz="2600" dirty="0">
                <a:latin typeface="Candara" pitchFamily="34" charset="0"/>
              </a:rPr>
              <a:t>    </a:t>
            </a:r>
            <a:r>
              <a:rPr lang="en-US" sz="2600" dirty="0" err="1">
                <a:latin typeface="Candara" pitchFamily="34" charset="0"/>
              </a:rPr>
              <a:t>Statistik</a:t>
            </a:r>
            <a:r>
              <a:rPr lang="en-US" sz="2600" dirty="0">
                <a:latin typeface="Candara" pitchFamily="34" charset="0"/>
              </a:rPr>
              <a:t> = </a:t>
            </a:r>
            <a:r>
              <a:rPr lang="en-US" sz="2600" dirty="0" err="1">
                <a:latin typeface="Candara" pitchFamily="34" charset="0"/>
              </a:rPr>
              <a:t>Suatu</a:t>
            </a:r>
            <a:r>
              <a:rPr lang="en-US" sz="2600" dirty="0">
                <a:latin typeface="Candara" pitchFamily="34" charset="0"/>
              </a:rPr>
              <a:t> </a:t>
            </a:r>
            <a:r>
              <a:rPr lang="en-US" sz="2600" dirty="0" err="1">
                <a:latin typeface="Candara" pitchFamily="34" charset="0"/>
              </a:rPr>
              <a:t>kumpulan</a:t>
            </a:r>
            <a:r>
              <a:rPr lang="en-US" sz="2600" dirty="0">
                <a:latin typeface="Candara" pitchFamily="34" charset="0"/>
              </a:rPr>
              <a:t> </a:t>
            </a:r>
            <a:r>
              <a:rPr lang="en-US" sz="2600" dirty="0" err="1">
                <a:latin typeface="Candara" pitchFamily="34" charset="0"/>
              </a:rPr>
              <a:t>angka</a:t>
            </a:r>
            <a:r>
              <a:rPr lang="en-US" sz="2600" dirty="0">
                <a:latin typeface="Candara" pitchFamily="34" charset="0"/>
              </a:rPr>
              <a:t> yang </a:t>
            </a:r>
            <a:r>
              <a:rPr lang="en-US" sz="2600" dirty="0" err="1">
                <a:latin typeface="Candara" pitchFamily="34" charset="0"/>
              </a:rPr>
              <a:t>tersusun</a:t>
            </a:r>
            <a:r>
              <a:rPr lang="en-US" sz="2600" dirty="0">
                <a:latin typeface="Candara" pitchFamily="34" charset="0"/>
              </a:rPr>
              <a:t> </a:t>
            </a:r>
            <a:r>
              <a:rPr lang="en-US" sz="2600" dirty="0" err="1">
                <a:latin typeface="Candara" pitchFamily="34" charset="0"/>
              </a:rPr>
              <a:t>lebih</a:t>
            </a:r>
            <a:endParaRPr lang="en-US" sz="2600" dirty="0">
              <a:latin typeface="Candara" pitchFamily="34" charset="0"/>
            </a:endParaRPr>
          </a:p>
          <a:p>
            <a:pPr eaLnBrk="1" hangingPunct="1">
              <a:buFont typeface="Wingdings 2" pitchFamily="18" charset="2"/>
              <a:buNone/>
              <a:defRPr/>
            </a:pPr>
            <a:r>
              <a:rPr lang="en-US" sz="2600" dirty="0">
                <a:latin typeface="Candara" pitchFamily="34" charset="0"/>
              </a:rPr>
              <a:t>    </a:t>
            </a:r>
            <a:r>
              <a:rPr lang="en-US" sz="2600" dirty="0" err="1">
                <a:latin typeface="Candara" pitchFamily="34" charset="0"/>
              </a:rPr>
              <a:t>dari</a:t>
            </a:r>
            <a:r>
              <a:rPr lang="en-US" sz="2600" dirty="0">
                <a:latin typeface="Candara" pitchFamily="34" charset="0"/>
              </a:rPr>
              <a:t> </a:t>
            </a:r>
            <a:r>
              <a:rPr lang="en-US" sz="2600" dirty="0" err="1">
                <a:latin typeface="Candara" pitchFamily="34" charset="0"/>
              </a:rPr>
              <a:t>satu</a:t>
            </a:r>
            <a:r>
              <a:rPr lang="en-US" sz="2600" dirty="0">
                <a:latin typeface="Candara" pitchFamily="34" charset="0"/>
              </a:rPr>
              <a:t> </a:t>
            </a:r>
            <a:r>
              <a:rPr lang="en-US" sz="2600" dirty="0" err="1">
                <a:latin typeface="Candara" pitchFamily="34" charset="0"/>
              </a:rPr>
              <a:t>angka</a:t>
            </a:r>
            <a:r>
              <a:rPr lang="en-US" sz="2600" dirty="0">
                <a:latin typeface="Candara" pitchFamily="34" charset="0"/>
              </a:rPr>
              <a:t>.</a:t>
            </a:r>
          </a:p>
          <a:p>
            <a:pPr algn="just" eaLnBrk="1" hangingPunct="1">
              <a:buFont typeface="Wingdings 2" pitchFamily="18" charset="2"/>
              <a:buNone/>
              <a:defRPr/>
            </a:pPr>
            <a:r>
              <a:rPr lang="en-US" sz="2600" dirty="0">
                <a:latin typeface="Candara" pitchFamily="34" charset="0"/>
              </a:rPr>
              <a:t>   </a:t>
            </a:r>
            <a:r>
              <a:rPr lang="en-US" sz="2600" dirty="0" err="1">
                <a:latin typeface="Candara" pitchFamily="34" charset="0"/>
              </a:rPr>
              <a:t>Statistika</a:t>
            </a:r>
            <a:r>
              <a:rPr lang="en-US" sz="2600" dirty="0">
                <a:latin typeface="Candara" pitchFamily="34" charset="0"/>
              </a:rPr>
              <a:t> = </a:t>
            </a:r>
            <a:r>
              <a:rPr lang="en-US" sz="2600" dirty="0" err="1">
                <a:latin typeface="Candara" pitchFamily="34" charset="0"/>
              </a:rPr>
              <a:t>Ilmu</a:t>
            </a:r>
            <a:r>
              <a:rPr lang="en-US" sz="2600" dirty="0">
                <a:latin typeface="Candara" pitchFamily="34" charset="0"/>
              </a:rPr>
              <a:t> yang </a:t>
            </a:r>
            <a:r>
              <a:rPr lang="en-US" sz="2600" dirty="0" err="1">
                <a:latin typeface="Candara" pitchFamily="34" charset="0"/>
              </a:rPr>
              <a:t>mempelajari</a:t>
            </a:r>
            <a:r>
              <a:rPr lang="en-US" sz="2600" dirty="0">
                <a:latin typeface="Candara" pitchFamily="34" charset="0"/>
              </a:rPr>
              <a:t> </a:t>
            </a:r>
            <a:r>
              <a:rPr lang="en-US" sz="2600" dirty="0" err="1">
                <a:latin typeface="Candara" pitchFamily="34" charset="0"/>
              </a:rPr>
              <a:t>cara</a:t>
            </a:r>
            <a:r>
              <a:rPr lang="en-US" sz="2600" dirty="0">
                <a:latin typeface="Candara" pitchFamily="34" charset="0"/>
              </a:rPr>
              <a:t> </a:t>
            </a:r>
            <a:r>
              <a:rPr lang="en-US" sz="2600" dirty="0" err="1">
                <a:latin typeface="Candara" pitchFamily="34" charset="0"/>
              </a:rPr>
              <a:t>pengumpulan</a:t>
            </a:r>
            <a:endParaRPr lang="en-US" sz="2600" dirty="0">
              <a:latin typeface="Candara" pitchFamily="34" charset="0"/>
            </a:endParaRPr>
          </a:p>
          <a:p>
            <a:pPr algn="just" eaLnBrk="1" hangingPunct="1">
              <a:buFont typeface="Wingdings 2" pitchFamily="18" charset="2"/>
              <a:buNone/>
              <a:defRPr/>
            </a:pPr>
            <a:r>
              <a:rPr lang="en-US" sz="2600" dirty="0">
                <a:latin typeface="Candara" pitchFamily="34" charset="0"/>
              </a:rPr>
              <a:t>   </a:t>
            </a:r>
            <a:r>
              <a:rPr lang="it-IT" sz="2600" dirty="0">
                <a:latin typeface="Candara" pitchFamily="34" charset="0"/>
              </a:rPr>
              <a:t>data, pengolahan data, analisis data serta penyajian</a:t>
            </a:r>
          </a:p>
          <a:p>
            <a:pPr marL="182563" indent="-182563" algn="just">
              <a:buNone/>
              <a:defRPr/>
            </a:pPr>
            <a:r>
              <a:rPr lang="it-IT" sz="2600" dirty="0">
                <a:latin typeface="Candara" pitchFamily="34" charset="0"/>
              </a:rPr>
              <a:t>   </a:t>
            </a:r>
            <a:r>
              <a:rPr lang="en-US" sz="2600" dirty="0">
                <a:latin typeface="Candara" pitchFamily="34" charset="0"/>
              </a:rPr>
              <a:t>data </a:t>
            </a:r>
            <a:r>
              <a:rPr lang="en-US" sz="2600" dirty="0" err="1">
                <a:latin typeface="Candara" pitchFamily="34" charset="0"/>
              </a:rPr>
              <a:t>sehingga</a:t>
            </a:r>
            <a:r>
              <a:rPr lang="en-US" sz="2600" dirty="0">
                <a:latin typeface="Candara" pitchFamily="34" charset="0"/>
              </a:rPr>
              <a:t> </a:t>
            </a:r>
            <a:r>
              <a:rPr lang="en-US" sz="2600" dirty="0" err="1">
                <a:latin typeface="Candara" pitchFamily="34" charset="0"/>
              </a:rPr>
              <a:t>menjadi</a:t>
            </a:r>
            <a:r>
              <a:rPr lang="en-US" sz="2600" dirty="0">
                <a:latin typeface="Candara" pitchFamily="34" charset="0"/>
              </a:rPr>
              <a:t> </a:t>
            </a:r>
            <a:r>
              <a:rPr lang="en-US" sz="2600" dirty="0" err="1">
                <a:latin typeface="Candara" pitchFamily="34" charset="0"/>
              </a:rPr>
              <a:t>suatu</a:t>
            </a:r>
            <a:r>
              <a:rPr lang="en-US" sz="2600" dirty="0">
                <a:latin typeface="Candara" pitchFamily="34" charset="0"/>
              </a:rPr>
              <a:t> </a:t>
            </a:r>
            <a:r>
              <a:rPr lang="en-US" sz="2400" dirty="0" err="1">
                <a:latin typeface="Candara" pitchFamily="34" charset="0"/>
              </a:rPr>
              <a:t>informasi</a:t>
            </a:r>
            <a:r>
              <a:rPr lang="en-US" sz="2400" dirty="0">
                <a:latin typeface="Candara" pitchFamily="34" charset="0"/>
              </a:rPr>
              <a:t> yang </a:t>
            </a:r>
            <a:r>
              <a:rPr lang="en-US" sz="2400" dirty="0" err="1">
                <a:latin typeface="Candara" pitchFamily="34" charset="0"/>
              </a:rPr>
              <a:t>berguna</a:t>
            </a:r>
            <a:r>
              <a:rPr lang="en-US" sz="2400" dirty="0">
                <a:latin typeface="Candara" pitchFamily="34" charset="0"/>
              </a:rPr>
              <a:t> </a:t>
            </a:r>
            <a:r>
              <a:rPr lang="en-US" sz="2400" dirty="0" err="1">
                <a:latin typeface="Candara" pitchFamily="34" charset="0"/>
              </a:rPr>
              <a:t>bagI</a:t>
            </a:r>
            <a:r>
              <a:rPr lang="en-US" sz="2400" dirty="0">
                <a:latin typeface="Candara" pitchFamily="34" charset="0"/>
              </a:rPr>
              <a:t> </a:t>
            </a:r>
            <a:r>
              <a:rPr lang="en-US" sz="2400" dirty="0" err="1">
                <a:latin typeface="Candara" pitchFamily="34" charset="0"/>
              </a:rPr>
              <a:t>pengambilan</a:t>
            </a:r>
            <a:r>
              <a:rPr lang="en-US" sz="2400" dirty="0">
                <a:latin typeface="Candara" pitchFamily="34" charset="0"/>
              </a:rPr>
              <a:t> </a:t>
            </a:r>
            <a:r>
              <a:rPr lang="en-US" sz="2400" dirty="0" err="1">
                <a:latin typeface="Candara" pitchFamily="34" charset="0"/>
              </a:rPr>
              <a:t>keputusan</a:t>
            </a:r>
            <a:r>
              <a:rPr lang="en-US" sz="2400" dirty="0">
                <a:latin typeface="Candara" pitchFamily="34" charset="0"/>
              </a:rPr>
              <a:t>.</a:t>
            </a:r>
          </a:p>
          <a:p>
            <a:pPr algn="just" eaLnBrk="1" hangingPunct="1">
              <a:buFont typeface="Wingdings 2" pitchFamily="18" charset="2"/>
              <a:buNone/>
              <a:defRPr/>
            </a:pPr>
            <a:r>
              <a:rPr lang="en-US" dirty="0">
                <a:latin typeface="Candara" pitchFamily="34" charset="0"/>
              </a:rPr>
              <a:t>	</a:t>
            </a:r>
          </a:p>
        </p:txBody>
      </p:sp>
    </p:spTree>
  </p:cSld>
  <p:clrMapOvr>
    <a:masterClrMapping/>
  </p:clrMapOvr>
  <p:transition spd="med">
    <p:wheel spokes="3"/>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D17CA-93BD-4E04-AB4C-CF02CCF1CB14}"/>
              </a:ext>
            </a:extLst>
          </p:cNvPr>
          <p:cNvSpPr>
            <a:spLocks noGrp="1"/>
          </p:cNvSpPr>
          <p:nvPr>
            <p:ph idx="1"/>
          </p:nvPr>
        </p:nvSpPr>
        <p:spPr>
          <a:xfrm>
            <a:off x="2166938" y="500063"/>
            <a:ext cx="8291512" cy="5929312"/>
          </a:xfrm>
        </p:spPr>
        <p:txBody>
          <a:bodyPr>
            <a:noAutofit/>
          </a:bodyPr>
          <a:lstStyle/>
          <a:p>
            <a:pPr marL="365760" indent="-283464" algn="just">
              <a:buFont typeface="Wingdings 2"/>
              <a:buChar char=""/>
              <a:defRPr/>
            </a:pPr>
            <a:r>
              <a:rPr lang="en-US" dirty="0" err="1">
                <a:latin typeface="Candara" pitchFamily="34" charset="0"/>
              </a:rPr>
              <a:t>Pengertian</a:t>
            </a:r>
            <a:r>
              <a:rPr lang="en-US" dirty="0">
                <a:latin typeface="Candara" pitchFamily="34" charset="0"/>
              </a:rPr>
              <a:t> </a:t>
            </a:r>
            <a:r>
              <a:rPr lang="en-US" dirty="0" err="1">
                <a:latin typeface="Candara" pitchFamily="34" charset="0"/>
              </a:rPr>
              <a:t>statistik</a:t>
            </a:r>
            <a:r>
              <a:rPr lang="en-US" dirty="0">
                <a:latin typeface="Candara" pitchFamily="34" charset="0"/>
              </a:rPr>
              <a:t> </a:t>
            </a:r>
            <a:r>
              <a:rPr lang="en-US" dirty="0" err="1">
                <a:latin typeface="Candara" pitchFamily="34" charset="0"/>
              </a:rPr>
              <a:t>juga</a:t>
            </a:r>
            <a:r>
              <a:rPr lang="en-US" dirty="0">
                <a:latin typeface="Candara" pitchFamily="34" charset="0"/>
              </a:rPr>
              <a:t> </a:t>
            </a:r>
            <a:r>
              <a:rPr lang="en-US" dirty="0" err="1">
                <a:latin typeface="Candara" pitchFamily="34" charset="0"/>
              </a:rPr>
              <a:t>dibedakan</a:t>
            </a:r>
            <a:r>
              <a:rPr lang="en-US" dirty="0">
                <a:latin typeface="Candara" pitchFamily="34" charset="0"/>
              </a:rPr>
              <a:t> </a:t>
            </a:r>
            <a:r>
              <a:rPr lang="en-US" dirty="0" err="1">
                <a:latin typeface="Candara" pitchFamily="34" charset="0"/>
              </a:rPr>
              <a:t>menjadi</a:t>
            </a:r>
            <a:r>
              <a:rPr lang="en-US" dirty="0">
                <a:latin typeface="Candara" pitchFamily="34" charset="0"/>
              </a:rPr>
              <a:t> 2 </a:t>
            </a:r>
            <a:r>
              <a:rPr lang="en-US" dirty="0" err="1">
                <a:latin typeface="Candara" pitchFamily="34" charset="0"/>
              </a:rPr>
              <a:t>bagian</a:t>
            </a:r>
            <a:r>
              <a:rPr lang="en-US" dirty="0">
                <a:latin typeface="Candara" pitchFamily="34" charset="0"/>
              </a:rPr>
              <a:t> </a:t>
            </a:r>
            <a:r>
              <a:rPr lang="en-US" dirty="0" err="1">
                <a:latin typeface="Candara" pitchFamily="34" charset="0"/>
              </a:rPr>
              <a:t>besar</a:t>
            </a:r>
            <a:r>
              <a:rPr lang="en-US" dirty="0">
                <a:latin typeface="Candara" pitchFamily="34" charset="0"/>
              </a:rPr>
              <a:t> </a:t>
            </a:r>
            <a:r>
              <a:rPr lang="en-US" dirty="0" err="1">
                <a:latin typeface="Candara" pitchFamily="34" charset="0"/>
              </a:rPr>
              <a:t>yaitu</a:t>
            </a:r>
            <a:r>
              <a:rPr lang="en-US" dirty="0">
                <a:latin typeface="Candara" pitchFamily="34" charset="0"/>
              </a:rPr>
              <a:t>:</a:t>
            </a:r>
          </a:p>
          <a:p>
            <a:pPr marL="596646" indent="-514350" algn="just">
              <a:buFont typeface="+mj-lt"/>
              <a:buAutoNum type="arabicPeriod"/>
              <a:defRPr/>
            </a:pPr>
            <a:r>
              <a:rPr lang="en-US" dirty="0" err="1">
                <a:latin typeface="Candara" pitchFamily="34" charset="0"/>
              </a:rPr>
              <a:t>Pengertian</a:t>
            </a:r>
            <a:r>
              <a:rPr lang="en-US" dirty="0">
                <a:latin typeface="Candara" pitchFamily="34" charset="0"/>
              </a:rPr>
              <a:t> </a:t>
            </a:r>
            <a:r>
              <a:rPr lang="en-US" dirty="0" err="1">
                <a:latin typeface="Candara" pitchFamily="34" charset="0"/>
              </a:rPr>
              <a:t>secara</a:t>
            </a:r>
            <a:r>
              <a:rPr lang="en-US" dirty="0">
                <a:latin typeface="Candara" pitchFamily="34" charset="0"/>
              </a:rPr>
              <a:t> </a:t>
            </a:r>
            <a:r>
              <a:rPr lang="en-US" dirty="0" err="1">
                <a:latin typeface="Candara" pitchFamily="34" charset="0"/>
              </a:rPr>
              <a:t>sempit</a:t>
            </a:r>
            <a:r>
              <a:rPr lang="en-US" dirty="0">
                <a:latin typeface="Candara" pitchFamily="34" charset="0"/>
              </a:rPr>
              <a:t> </a:t>
            </a:r>
          </a:p>
          <a:p>
            <a:pPr marL="596646" indent="-514350" algn="just">
              <a:buNone/>
              <a:defRPr/>
            </a:pPr>
            <a:r>
              <a:rPr lang="en-US" dirty="0">
                <a:latin typeface="Candara" pitchFamily="34" charset="0"/>
              </a:rPr>
              <a:t>	</a:t>
            </a:r>
            <a:r>
              <a:rPr lang="en-US" dirty="0" err="1">
                <a:latin typeface="Candara" pitchFamily="34" charset="0"/>
              </a:rPr>
              <a:t>Statistik</a:t>
            </a:r>
            <a:r>
              <a:rPr lang="en-US" dirty="0">
                <a:latin typeface="Candara" pitchFamily="34" charset="0"/>
              </a:rPr>
              <a:t> </a:t>
            </a:r>
            <a:r>
              <a:rPr lang="en-US" dirty="0" err="1">
                <a:latin typeface="Candara" pitchFamily="34" charset="0"/>
              </a:rPr>
              <a:t>adalah</a:t>
            </a:r>
            <a:r>
              <a:rPr lang="en-US" dirty="0">
                <a:latin typeface="Candara" pitchFamily="34" charset="0"/>
              </a:rPr>
              <a:t> data </a:t>
            </a:r>
            <a:r>
              <a:rPr lang="en-US" dirty="0" err="1">
                <a:latin typeface="Candara" pitchFamily="34" charset="0"/>
              </a:rPr>
              <a:t>ringkasan</a:t>
            </a:r>
            <a:r>
              <a:rPr lang="en-US" dirty="0">
                <a:latin typeface="Candara" pitchFamily="34" charset="0"/>
              </a:rPr>
              <a:t> </a:t>
            </a:r>
            <a:r>
              <a:rPr lang="en-US" dirty="0" err="1">
                <a:latin typeface="Candara" pitchFamily="34" charset="0"/>
              </a:rPr>
              <a:t>berbentuk</a:t>
            </a:r>
            <a:r>
              <a:rPr lang="en-US" dirty="0">
                <a:latin typeface="Candara" pitchFamily="34" charset="0"/>
              </a:rPr>
              <a:t> </a:t>
            </a:r>
            <a:r>
              <a:rPr lang="en-US" dirty="0" err="1">
                <a:latin typeface="Candara" pitchFamily="34" charset="0"/>
              </a:rPr>
              <a:t>angka</a:t>
            </a:r>
            <a:r>
              <a:rPr lang="en-US" dirty="0">
                <a:latin typeface="Candara" pitchFamily="34" charset="0"/>
              </a:rPr>
              <a:t>, </a:t>
            </a:r>
            <a:r>
              <a:rPr lang="en-US" dirty="0" err="1">
                <a:latin typeface="Candara" pitchFamily="34" charset="0"/>
              </a:rPr>
              <a:t>misalnya</a:t>
            </a:r>
            <a:r>
              <a:rPr lang="en-US" dirty="0">
                <a:latin typeface="Candara" pitchFamily="34" charset="0"/>
              </a:rPr>
              <a:t> </a:t>
            </a:r>
            <a:r>
              <a:rPr lang="en-US" dirty="0" err="1">
                <a:latin typeface="Candara" pitchFamily="34" charset="0"/>
              </a:rPr>
              <a:t>jumlah</a:t>
            </a:r>
            <a:r>
              <a:rPr lang="en-US" dirty="0">
                <a:latin typeface="Candara" pitchFamily="34" charset="0"/>
              </a:rPr>
              <a:t> </a:t>
            </a:r>
            <a:r>
              <a:rPr lang="en-US" dirty="0" err="1">
                <a:latin typeface="Candara" pitchFamily="34" charset="0"/>
              </a:rPr>
              <a:t>karyawan</a:t>
            </a:r>
            <a:r>
              <a:rPr lang="en-US" dirty="0">
                <a:latin typeface="Candara" pitchFamily="34" charset="0"/>
              </a:rPr>
              <a:t> BKKBN,  </a:t>
            </a:r>
            <a:r>
              <a:rPr lang="en-US" dirty="0" err="1">
                <a:latin typeface="Candara" pitchFamily="34" charset="0"/>
              </a:rPr>
              <a:t>jumlah</a:t>
            </a:r>
            <a:r>
              <a:rPr lang="en-US" dirty="0">
                <a:latin typeface="Candara" pitchFamily="34" charset="0"/>
              </a:rPr>
              <a:t> </a:t>
            </a:r>
            <a:r>
              <a:rPr lang="en-US" dirty="0" err="1">
                <a:latin typeface="Candara" pitchFamily="34" charset="0"/>
              </a:rPr>
              <a:t>peserta</a:t>
            </a:r>
            <a:r>
              <a:rPr lang="en-US" dirty="0">
                <a:latin typeface="Candara" pitchFamily="34" charset="0"/>
              </a:rPr>
              <a:t> KB </a:t>
            </a:r>
            <a:r>
              <a:rPr lang="en-US" dirty="0" err="1">
                <a:latin typeface="Candara" pitchFamily="34" charset="0"/>
              </a:rPr>
              <a:t>aktif</a:t>
            </a:r>
            <a:r>
              <a:rPr lang="en-US" dirty="0">
                <a:latin typeface="Candara" pitchFamily="34" charset="0"/>
              </a:rPr>
              <a:t> </a:t>
            </a:r>
            <a:r>
              <a:rPr lang="en-US" dirty="0" err="1">
                <a:latin typeface="Candara" pitchFamily="34" charset="0"/>
              </a:rPr>
              <a:t>di</a:t>
            </a:r>
            <a:r>
              <a:rPr lang="en-US" dirty="0">
                <a:latin typeface="Candara" pitchFamily="34" charset="0"/>
              </a:rPr>
              <a:t> </a:t>
            </a:r>
            <a:r>
              <a:rPr lang="en-US" dirty="0" err="1">
                <a:latin typeface="Candara" pitchFamily="34" charset="0"/>
              </a:rPr>
              <a:t>desa</a:t>
            </a:r>
            <a:r>
              <a:rPr lang="en-US" dirty="0">
                <a:latin typeface="Candara" pitchFamily="34" charset="0"/>
              </a:rPr>
              <a:t>/ </a:t>
            </a:r>
            <a:r>
              <a:rPr lang="en-US" dirty="0" err="1">
                <a:latin typeface="Candara" pitchFamily="34" charset="0"/>
              </a:rPr>
              <a:t>kelurahan</a:t>
            </a:r>
            <a:r>
              <a:rPr lang="en-US" dirty="0">
                <a:latin typeface="Candara" pitchFamily="34" charset="0"/>
              </a:rPr>
              <a:t>, </a:t>
            </a:r>
            <a:r>
              <a:rPr lang="en-US" dirty="0" err="1">
                <a:latin typeface="Candara" pitchFamily="34" charset="0"/>
              </a:rPr>
              <a:t>jumlah</a:t>
            </a:r>
            <a:r>
              <a:rPr lang="en-US" dirty="0">
                <a:latin typeface="Candara" pitchFamily="34" charset="0"/>
              </a:rPr>
              <a:t> </a:t>
            </a:r>
            <a:r>
              <a:rPr lang="en-US" dirty="0" err="1">
                <a:latin typeface="Candara" pitchFamily="34" charset="0"/>
              </a:rPr>
              <a:t>balita</a:t>
            </a:r>
            <a:r>
              <a:rPr lang="en-US" dirty="0">
                <a:latin typeface="Candara" pitchFamily="34" charset="0"/>
              </a:rPr>
              <a:t> yang </a:t>
            </a:r>
            <a:r>
              <a:rPr lang="en-US" dirty="0" err="1">
                <a:latin typeface="Candara" pitchFamily="34" charset="0"/>
              </a:rPr>
              <a:t>ditimbang</a:t>
            </a:r>
            <a:r>
              <a:rPr lang="en-US" dirty="0">
                <a:latin typeface="Candara" pitchFamily="34" charset="0"/>
              </a:rPr>
              <a:t> </a:t>
            </a:r>
            <a:r>
              <a:rPr lang="en-US" dirty="0" err="1">
                <a:latin typeface="Candara" pitchFamily="34" charset="0"/>
              </a:rPr>
              <a:t>pada</a:t>
            </a:r>
            <a:r>
              <a:rPr lang="en-US" dirty="0">
                <a:latin typeface="Candara" pitchFamily="34" charset="0"/>
              </a:rPr>
              <a:t> </a:t>
            </a:r>
            <a:r>
              <a:rPr lang="en-US" dirty="0" err="1">
                <a:latin typeface="Candara" pitchFamily="34" charset="0"/>
              </a:rPr>
              <a:t>bulan</a:t>
            </a:r>
            <a:r>
              <a:rPr lang="en-US" dirty="0">
                <a:latin typeface="Candara" pitchFamily="34" charset="0"/>
              </a:rPr>
              <a:t> </a:t>
            </a:r>
            <a:r>
              <a:rPr lang="en-US" dirty="0" err="1">
                <a:latin typeface="Candara" pitchFamily="34" charset="0"/>
              </a:rPr>
              <a:t>tertentu</a:t>
            </a:r>
            <a:r>
              <a:rPr lang="en-US" dirty="0">
                <a:latin typeface="Candara" pitchFamily="34" charset="0"/>
              </a:rPr>
              <a:t>.</a:t>
            </a:r>
          </a:p>
          <a:p>
            <a:pPr marL="596646" indent="-514350" algn="just">
              <a:buClr>
                <a:schemeClr val="tx1"/>
              </a:buClr>
              <a:buFont typeface="+mj-lt"/>
              <a:buAutoNum type="arabicPeriod" startAt="2"/>
              <a:defRPr/>
            </a:pPr>
            <a:r>
              <a:rPr lang="en-US" dirty="0" err="1">
                <a:latin typeface="Candara" pitchFamily="34" charset="0"/>
              </a:rPr>
              <a:t>Pengertian</a:t>
            </a:r>
            <a:r>
              <a:rPr lang="en-US" dirty="0">
                <a:latin typeface="Candara" pitchFamily="34" charset="0"/>
              </a:rPr>
              <a:t> </a:t>
            </a:r>
            <a:r>
              <a:rPr lang="en-US" dirty="0" err="1">
                <a:latin typeface="Candara" pitchFamily="34" charset="0"/>
              </a:rPr>
              <a:t>secara</a:t>
            </a:r>
            <a:r>
              <a:rPr lang="en-US" dirty="0">
                <a:latin typeface="Candara" pitchFamily="34" charset="0"/>
              </a:rPr>
              <a:t> </a:t>
            </a:r>
            <a:r>
              <a:rPr lang="en-US" dirty="0" err="1">
                <a:latin typeface="Candara" pitchFamily="34" charset="0"/>
              </a:rPr>
              <a:t>luas</a:t>
            </a:r>
            <a:endParaRPr lang="en-US" dirty="0">
              <a:latin typeface="Candara" pitchFamily="34" charset="0"/>
            </a:endParaRPr>
          </a:p>
          <a:p>
            <a:pPr marL="596646" indent="-514350" algn="just">
              <a:buNone/>
              <a:defRPr/>
            </a:pPr>
            <a:r>
              <a:rPr lang="en-US" dirty="0">
                <a:latin typeface="Candara" pitchFamily="34" charset="0"/>
              </a:rPr>
              <a:t>	</a:t>
            </a:r>
            <a:r>
              <a:rPr lang="en-US" dirty="0" err="1">
                <a:latin typeface="Candara" pitchFamily="34" charset="0"/>
              </a:rPr>
              <a:t>Statistik</a:t>
            </a:r>
            <a:r>
              <a:rPr lang="en-US" dirty="0">
                <a:latin typeface="Candara" pitchFamily="34" charset="0"/>
              </a:rPr>
              <a:t> </a:t>
            </a:r>
            <a:r>
              <a:rPr lang="en-US" dirty="0" err="1">
                <a:latin typeface="Candara" pitchFamily="34" charset="0"/>
              </a:rPr>
              <a:t>merupakan</a:t>
            </a:r>
            <a:r>
              <a:rPr lang="en-US" dirty="0">
                <a:latin typeface="Candara" pitchFamily="34" charset="0"/>
              </a:rPr>
              <a:t> </a:t>
            </a:r>
            <a:r>
              <a:rPr lang="en-US" dirty="0" err="1">
                <a:latin typeface="Candara" pitchFamily="34" charset="0"/>
              </a:rPr>
              <a:t>ilmu</a:t>
            </a:r>
            <a:r>
              <a:rPr lang="en-US" dirty="0">
                <a:latin typeface="Candara" pitchFamily="34" charset="0"/>
              </a:rPr>
              <a:t> yang </a:t>
            </a:r>
            <a:r>
              <a:rPr lang="en-US" dirty="0" err="1">
                <a:latin typeface="Candara" pitchFamily="34" charset="0"/>
              </a:rPr>
              <a:t>mempelajari</a:t>
            </a:r>
            <a:r>
              <a:rPr lang="en-US" dirty="0">
                <a:latin typeface="Candara" pitchFamily="34" charset="0"/>
              </a:rPr>
              <a:t> </a:t>
            </a:r>
            <a:r>
              <a:rPr lang="en-US" dirty="0" err="1">
                <a:latin typeface="Candara" pitchFamily="34" charset="0"/>
              </a:rPr>
              <a:t>cara</a:t>
            </a:r>
            <a:r>
              <a:rPr lang="en-US" dirty="0">
                <a:latin typeface="Candara" pitchFamily="34" charset="0"/>
              </a:rPr>
              <a:t> </a:t>
            </a:r>
            <a:r>
              <a:rPr lang="en-US" dirty="0" err="1">
                <a:latin typeface="Candara" pitchFamily="34" charset="0"/>
              </a:rPr>
              <a:t>pengumpulan</a:t>
            </a:r>
            <a:r>
              <a:rPr lang="en-US" dirty="0">
                <a:latin typeface="Candara" pitchFamily="34" charset="0"/>
              </a:rPr>
              <a:t>, </a:t>
            </a:r>
            <a:r>
              <a:rPr lang="en-US" dirty="0" err="1">
                <a:latin typeface="Candara" pitchFamily="34" charset="0"/>
              </a:rPr>
              <a:t>pengolahan</a:t>
            </a:r>
            <a:r>
              <a:rPr lang="en-US" dirty="0">
                <a:latin typeface="Candara" pitchFamily="34" charset="0"/>
              </a:rPr>
              <a:t>, </a:t>
            </a:r>
            <a:r>
              <a:rPr lang="en-US" dirty="0" err="1">
                <a:latin typeface="Candara" pitchFamily="34" charset="0"/>
              </a:rPr>
              <a:t>penyajian</a:t>
            </a:r>
            <a:r>
              <a:rPr lang="en-US" dirty="0">
                <a:latin typeface="Candara" pitchFamily="34" charset="0"/>
              </a:rPr>
              <a:t> </a:t>
            </a:r>
            <a:r>
              <a:rPr lang="en-US" dirty="0" err="1">
                <a:latin typeface="Candara" pitchFamily="34" charset="0"/>
              </a:rPr>
              <a:t>dan</a:t>
            </a:r>
            <a:r>
              <a:rPr lang="en-US" dirty="0">
                <a:latin typeface="Candara" pitchFamily="34" charset="0"/>
              </a:rPr>
              <a:t> </a:t>
            </a:r>
            <a:r>
              <a:rPr lang="en-US" dirty="0" err="1">
                <a:latin typeface="Candara" pitchFamily="34" charset="0"/>
              </a:rPr>
              <a:t>analisis</a:t>
            </a:r>
            <a:r>
              <a:rPr lang="en-US" dirty="0">
                <a:latin typeface="Candara" pitchFamily="34" charset="0"/>
              </a:rPr>
              <a:t> data </a:t>
            </a:r>
            <a:r>
              <a:rPr lang="en-US" dirty="0" err="1">
                <a:latin typeface="Candara" pitchFamily="34" charset="0"/>
              </a:rPr>
              <a:t>termasuk</a:t>
            </a:r>
            <a:r>
              <a:rPr lang="en-US" dirty="0">
                <a:latin typeface="Candara" pitchFamily="34" charset="0"/>
              </a:rPr>
              <a:t> </a:t>
            </a:r>
            <a:r>
              <a:rPr lang="en-US" dirty="0" err="1">
                <a:latin typeface="Candara" pitchFamily="34" charset="0"/>
              </a:rPr>
              <a:t>cara</a:t>
            </a:r>
            <a:r>
              <a:rPr lang="en-US" dirty="0">
                <a:latin typeface="Candara" pitchFamily="34" charset="0"/>
              </a:rPr>
              <a:t> </a:t>
            </a:r>
            <a:r>
              <a:rPr lang="en-US" dirty="0" err="1">
                <a:latin typeface="Candara" pitchFamily="34" charset="0"/>
              </a:rPr>
              <a:t>pengambilan</a:t>
            </a:r>
            <a:r>
              <a:rPr lang="en-US" dirty="0">
                <a:latin typeface="Candara" pitchFamily="34" charset="0"/>
              </a:rPr>
              <a:t> </a:t>
            </a:r>
            <a:r>
              <a:rPr lang="en-US" dirty="0" err="1">
                <a:latin typeface="Candara" pitchFamily="34" charset="0"/>
              </a:rPr>
              <a:t>kesimpulan</a:t>
            </a:r>
            <a:r>
              <a:rPr lang="en-US" dirty="0">
                <a:latin typeface="Candara" pitchFamily="34" charset="0"/>
              </a:rPr>
              <a:t> </a:t>
            </a:r>
            <a:r>
              <a:rPr lang="en-US" dirty="0" err="1">
                <a:latin typeface="Candara" pitchFamily="34" charset="0"/>
              </a:rPr>
              <a:t>dengan</a:t>
            </a:r>
            <a:r>
              <a:rPr lang="en-US" dirty="0">
                <a:latin typeface="Candara" pitchFamily="34" charset="0"/>
              </a:rPr>
              <a:t> </a:t>
            </a:r>
            <a:r>
              <a:rPr lang="en-US" dirty="0" err="1">
                <a:latin typeface="Candara" pitchFamily="34" charset="0"/>
              </a:rPr>
              <a:t>memperhitungkan</a:t>
            </a:r>
            <a:r>
              <a:rPr lang="en-US" dirty="0">
                <a:latin typeface="Candara" pitchFamily="34" charset="0"/>
              </a:rPr>
              <a:t> </a:t>
            </a:r>
            <a:r>
              <a:rPr lang="en-US" dirty="0" err="1">
                <a:latin typeface="Candara" pitchFamily="34" charset="0"/>
              </a:rPr>
              <a:t>unsur</a:t>
            </a:r>
            <a:r>
              <a:rPr lang="en-US" dirty="0">
                <a:latin typeface="Candara" pitchFamily="34" charset="0"/>
              </a:rPr>
              <a:t> </a:t>
            </a:r>
            <a:r>
              <a:rPr lang="en-US" dirty="0" err="1">
                <a:latin typeface="Candara" pitchFamily="34" charset="0"/>
              </a:rPr>
              <a:t>ketidakpastian</a:t>
            </a:r>
            <a:r>
              <a:rPr lang="en-US" dirty="0">
                <a:latin typeface="Candara" pitchFamily="34" charset="0"/>
              </a:rPr>
              <a:t> </a:t>
            </a:r>
            <a:r>
              <a:rPr lang="en-US" dirty="0" err="1">
                <a:latin typeface="Candara" pitchFamily="34" charset="0"/>
              </a:rPr>
              <a:t>berdasarkan</a:t>
            </a:r>
            <a:r>
              <a:rPr lang="en-US" dirty="0">
                <a:latin typeface="Candara" pitchFamily="34" charset="0"/>
              </a:rPr>
              <a:t> </a:t>
            </a:r>
            <a:r>
              <a:rPr lang="en-US" dirty="0" err="1">
                <a:latin typeface="Candara" pitchFamily="34" charset="0"/>
              </a:rPr>
              <a:t>konsep</a:t>
            </a:r>
            <a:r>
              <a:rPr lang="en-US" dirty="0">
                <a:latin typeface="Candara" pitchFamily="34" charset="0"/>
              </a:rPr>
              <a:t> </a:t>
            </a:r>
            <a:r>
              <a:rPr lang="en-US" dirty="0" err="1">
                <a:latin typeface="Candara" pitchFamily="34" charset="0"/>
              </a:rPr>
              <a:t>propabilitas</a:t>
            </a:r>
            <a:r>
              <a:rPr lang="en-US" dirty="0">
                <a:latin typeface="Candara" pitchFamily="34" charset="0"/>
              </a:rPr>
              <a:t>.</a:t>
            </a:r>
          </a:p>
          <a:p>
            <a:pPr marL="596646" indent="-514350" algn="just">
              <a:buNone/>
              <a:defRPr/>
            </a:pPr>
            <a:endParaRPr lang="en-US" sz="3000" dirty="0">
              <a:latin typeface="Candara" pitchFamily="34" charset="0"/>
            </a:endParaRPr>
          </a:p>
        </p:txBody>
      </p:sp>
    </p:spTree>
  </p:cSld>
  <p:clrMapOvr>
    <a:masterClrMapping/>
  </p:clrMapOvr>
  <p:transition spd="med">
    <p:wheel spokes="3"/>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7C09-D219-4F9E-BD69-165B11264644}"/>
              </a:ext>
            </a:extLst>
          </p:cNvPr>
          <p:cNvSpPr>
            <a:spLocks noGrp="1"/>
          </p:cNvSpPr>
          <p:nvPr>
            <p:ph type="title"/>
          </p:nvPr>
        </p:nvSpPr>
        <p:spPr/>
        <p:txBody>
          <a:bodyPr>
            <a:noAutofit/>
          </a:bodyPr>
          <a:lstStyle/>
          <a:p>
            <a:pPr>
              <a:defRPr/>
            </a:pPr>
            <a:r>
              <a:rPr lang="en-US" sz="4000" b="1" dirty="0">
                <a:solidFill>
                  <a:schemeClr val="tx2">
                    <a:satMod val="130000"/>
                  </a:schemeClr>
                </a:solidFill>
                <a:latin typeface="Cambria" pitchFamily="18" charset="0"/>
              </a:rPr>
              <a:t>CONTOH PENGGUNAAN</a:t>
            </a:r>
            <a:br>
              <a:rPr lang="en-US" sz="4000" b="1" dirty="0">
                <a:solidFill>
                  <a:schemeClr val="tx2">
                    <a:satMod val="130000"/>
                  </a:schemeClr>
                </a:solidFill>
                <a:latin typeface="Cambria" pitchFamily="18" charset="0"/>
              </a:rPr>
            </a:br>
            <a:r>
              <a:rPr lang="en-US" sz="4000" b="1" dirty="0">
                <a:solidFill>
                  <a:schemeClr val="tx2">
                    <a:satMod val="130000"/>
                  </a:schemeClr>
                </a:solidFill>
                <a:latin typeface="Cambria" pitchFamily="18" charset="0"/>
              </a:rPr>
              <a:t>STATISTIKA</a:t>
            </a:r>
          </a:p>
        </p:txBody>
      </p:sp>
      <p:sp>
        <p:nvSpPr>
          <p:cNvPr id="7171" name="Content Placeholder 2">
            <a:extLst>
              <a:ext uri="{FF2B5EF4-FFF2-40B4-BE49-F238E27FC236}">
                <a16:creationId xmlns:a16="http://schemas.microsoft.com/office/drawing/2014/main" id="{93247A36-A8A3-49BB-A7D9-82BDE76F47C4}"/>
              </a:ext>
            </a:extLst>
          </p:cNvPr>
          <p:cNvSpPr>
            <a:spLocks noGrp="1"/>
          </p:cNvSpPr>
          <p:nvPr>
            <p:ph idx="1"/>
          </p:nvPr>
        </p:nvSpPr>
        <p:spPr>
          <a:xfrm>
            <a:off x="2095501" y="1785938"/>
            <a:ext cx="8143875" cy="4462462"/>
          </a:xfrm>
        </p:spPr>
        <p:txBody>
          <a:bodyPr/>
          <a:lstStyle/>
          <a:p>
            <a:pPr marL="93663" indent="-11113" algn="just">
              <a:buNone/>
            </a:pPr>
            <a:r>
              <a:rPr lang="en-US" altLang="en-US">
                <a:latin typeface="Candara" panose="020E0502030303020204" pitchFamily="34" charset="0"/>
              </a:rPr>
              <a:t>Statistika dipelajari di berbagai bidang ilmu karena statistika adalah sekumpulan alat analisis data yang dapat membantu pengambil keputusan untuk mengambil keputusan berdasarkan hasil kesimpulan pada analisis data dari data yang di kumpulkan. Selain itu juga dengan statistika kita bisa meramalkan keadaan yang akan datang berdasakan data masa lalu.</a:t>
            </a:r>
          </a:p>
        </p:txBody>
      </p:sp>
    </p:spTree>
  </p:cSld>
  <p:clrMapOvr>
    <a:masterClrMapping/>
  </p:clrMapOvr>
  <p:transition spd="med" advTm="0">
    <p:wheel spokes="3"/>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DDE9-175E-44D0-AD2B-90F3F02AADF7}"/>
              </a:ext>
            </a:extLst>
          </p:cNvPr>
          <p:cNvSpPr>
            <a:spLocks noGrp="1"/>
          </p:cNvSpPr>
          <p:nvPr>
            <p:ph type="title"/>
          </p:nvPr>
        </p:nvSpPr>
        <p:spPr>
          <a:xfrm>
            <a:off x="2959100" y="274638"/>
            <a:ext cx="7499350" cy="1154112"/>
          </a:xfrm>
        </p:spPr>
        <p:txBody>
          <a:bodyPr>
            <a:normAutofit fontScale="90000"/>
          </a:bodyPr>
          <a:lstStyle/>
          <a:p>
            <a:pPr>
              <a:defRPr/>
            </a:pPr>
            <a:r>
              <a:rPr lang="en-US" b="1" dirty="0">
                <a:solidFill>
                  <a:schemeClr val="tx2">
                    <a:satMod val="130000"/>
                  </a:schemeClr>
                </a:solidFill>
                <a:latin typeface="Cambria" pitchFamily="18" charset="0"/>
              </a:rPr>
              <a:t>CONTOH PENGGUNAAN</a:t>
            </a:r>
            <a:br>
              <a:rPr lang="en-US" b="1" dirty="0">
                <a:solidFill>
                  <a:schemeClr val="tx2">
                    <a:satMod val="130000"/>
                  </a:schemeClr>
                </a:solidFill>
                <a:latin typeface="Cambria" pitchFamily="18" charset="0"/>
              </a:rPr>
            </a:br>
            <a:r>
              <a:rPr lang="en-US" b="1" dirty="0">
                <a:solidFill>
                  <a:schemeClr val="tx2">
                    <a:satMod val="130000"/>
                  </a:schemeClr>
                </a:solidFill>
                <a:latin typeface="Cambria" pitchFamily="18" charset="0"/>
              </a:rPr>
              <a:t>STATISTIKA (</a:t>
            </a:r>
            <a:r>
              <a:rPr lang="en-US" b="1" dirty="0" err="1">
                <a:solidFill>
                  <a:schemeClr val="tx2">
                    <a:satMod val="130000"/>
                  </a:schemeClr>
                </a:solidFill>
                <a:latin typeface="Cambria" pitchFamily="18" charset="0"/>
              </a:rPr>
              <a:t>Lanjutan</a:t>
            </a:r>
            <a:r>
              <a:rPr lang="en-US" b="1" dirty="0">
                <a:solidFill>
                  <a:schemeClr val="tx2">
                    <a:satMod val="130000"/>
                  </a:schemeClr>
                </a:solidFill>
                <a:latin typeface="Cambria" pitchFamily="18" charset="0"/>
              </a:rPr>
              <a:t>)</a:t>
            </a:r>
            <a:endParaRPr lang="en-US" b="1" dirty="0">
              <a:solidFill>
                <a:schemeClr val="tx2">
                  <a:satMod val="130000"/>
                </a:schemeClr>
              </a:solidFill>
            </a:endParaRPr>
          </a:p>
        </p:txBody>
      </p:sp>
      <p:sp>
        <p:nvSpPr>
          <p:cNvPr id="3" name="Content Placeholder 2">
            <a:extLst>
              <a:ext uri="{FF2B5EF4-FFF2-40B4-BE49-F238E27FC236}">
                <a16:creationId xmlns:a16="http://schemas.microsoft.com/office/drawing/2014/main" id="{9BB089A8-6AEF-4CD1-B821-E1531940415E}"/>
              </a:ext>
            </a:extLst>
          </p:cNvPr>
          <p:cNvSpPr>
            <a:spLocks noGrp="1"/>
          </p:cNvSpPr>
          <p:nvPr>
            <p:ph idx="1"/>
          </p:nvPr>
        </p:nvSpPr>
        <p:spPr>
          <a:xfrm>
            <a:off x="1952626" y="1500189"/>
            <a:ext cx="8505825" cy="5000625"/>
          </a:xfrm>
        </p:spPr>
        <p:txBody>
          <a:bodyPr>
            <a:noAutofit/>
          </a:bodyPr>
          <a:lstStyle/>
          <a:p>
            <a:pPr marL="365760" indent="-283464">
              <a:buFont typeface="Wingdings 2"/>
              <a:buChar char=""/>
              <a:defRPr/>
            </a:pPr>
            <a:r>
              <a:rPr lang="en-US" sz="2400" dirty="0" err="1">
                <a:latin typeface="Candara" pitchFamily="34" charset="0"/>
              </a:rPr>
              <a:t>Akuntansi</a:t>
            </a:r>
            <a:r>
              <a:rPr lang="en-US" sz="2400" dirty="0">
                <a:latin typeface="Candara" pitchFamily="34" charset="0"/>
              </a:rPr>
              <a:t> (</a:t>
            </a:r>
            <a:r>
              <a:rPr lang="en-US" sz="2400" i="1" dirty="0">
                <a:latin typeface="Candara" pitchFamily="34" charset="0"/>
              </a:rPr>
              <a:t>Accounting</a:t>
            </a:r>
            <a:r>
              <a:rPr lang="en-US" sz="2400" dirty="0">
                <a:latin typeface="Candara" pitchFamily="34" charset="0"/>
              </a:rPr>
              <a:t>)</a:t>
            </a:r>
          </a:p>
          <a:p>
            <a:pPr indent="-3175" algn="just">
              <a:buNone/>
              <a:defRPr/>
            </a:pPr>
            <a:r>
              <a:rPr lang="fi-FI" sz="2400" dirty="0">
                <a:latin typeface="Candara" pitchFamily="34" charset="0"/>
              </a:rPr>
              <a:t>Perusahaan akuntan publik seringkali menggunakan </a:t>
            </a:r>
            <a:r>
              <a:rPr lang="en-US" sz="2400" dirty="0" err="1">
                <a:latin typeface="Candara" pitchFamily="34" charset="0"/>
              </a:rPr>
              <a:t>prosedur</a:t>
            </a:r>
            <a:r>
              <a:rPr lang="en-US" sz="2400" dirty="0">
                <a:latin typeface="Candara" pitchFamily="34" charset="0"/>
              </a:rPr>
              <a:t> </a:t>
            </a:r>
            <a:r>
              <a:rPr lang="en-US" sz="2400" dirty="0" err="1">
                <a:latin typeface="Candara" pitchFamily="34" charset="0"/>
              </a:rPr>
              <a:t>pengambilan</a:t>
            </a:r>
            <a:r>
              <a:rPr lang="en-US" sz="2400" dirty="0">
                <a:latin typeface="Candara" pitchFamily="34" charset="0"/>
              </a:rPr>
              <a:t> </a:t>
            </a:r>
            <a:r>
              <a:rPr lang="en-US" sz="2400" dirty="0" err="1">
                <a:latin typeface="Candara" pitchFamily="34" charset="0"/>
              </a:rPr>
              <a:t>sampel</a:t>
            </a:r>
            <a:r>
              <a:rPr lang="en-US" sz="2400" dirty="0">
                <a:latin typeface="Candara" pitchFamily="34" charset="0"/>
              </a:rPr>
              <a:t> (</a:t>
            </a:r>
            <a:r>
              <a:rPr lang="en-US" sz="2400" dirty="0" err="1">
                <a:latin typeface="Candara" pitchFamily="34" charset="0"/>
              </a:rPr>
              <a:t>contoh</a:t>
            </a:r>
            <a:r>
              <a:rPr lang="en-US" sz="2400" dirty="0">
                <a:latin typeface="Candara" pitchFamily="34" charset="0"/>
              </a:rPr>
              <a:t>) yang </a:t>
            </a:r>
            <a:r>
              <a:rPr lang="en-US" sz="2400" dirty="0" err="1">
                <a:latin typeface="Candara" pitchFamily="34" charset="0"/>
              </a:rPr>
              <a:t>memenuhi</a:t>
            </a:r>
            <a:r>
              <a:rPr lang="en-US" sz="2400" dirty="0">
                <a:latin typeface="Candara" pitchFamily="34" charset="0"/>
              </a:rPr>
              <a:t> </a:t>
            </a:r>
            <a:r>
              <a:rPr lang="en-US" sz="2400" dirty="0" err="1">
                <a:latin typeface="Candara" pitchFamily="34" charset="0"/>
              </a:rPr>
              <a:t>kaidah-kaidah</a:t>
            </a:r>
            <a:r>
              <a:rPr lang="en-US" sz="2400" dirty="0">
                <a:latin typeface="Candara" pitchFamily="34" charset="0"/>
              </a:rPr>
              <a:t> </a:t>
            </a:r>
            <a:r>
              <a:rPr lang="en-US" sz="2400" dirty="0" err="1">
                <a:latin typeface="Candara" pitchFamily="34" charset="0"/>
              </a:rPr>
              <a:t>statistik</a:t>
            </a:r>
            <a:r>
              <a:rPr lang="en-US" sz="2400" dirty="0">
                <a:latin typeface="Candara" pitchFamily="34" charset="0"/>
              </a:rPr>
              <a:t> </a:t>
            </a:r>
            <a:r>
              <a:rPr lang="en-US" sz="2400" dirty="0" err="1">
                <a:latin typeface="Candara" pitchFamily="34" charset="0"/>
              </a:rPr>
              <a:t>ketika</a:t>
            </a:r>
            <a:r>
              <a:rPr lang="en-US" sz="2400" dirty="0">
                <a:latin typeface="Candara" pitchFamily="34" charset="0"/>
              </a:rPr>
              <a:t> </a:t>
            </a:r>
            <a:r>
              <a:rPr lang="en-US" sz="2400" dirty="0" err="1">
                <a:latin typeface="Candara" pitchFamily="34" charset="0"/>
              </a:rPr>
              <a:t>melakukan</a:t>
            </a:r>
            <a:r>
              <a:rPr lang="en-US" sz="2400" dirty="0">
                <a:latin typeface="Candara" pitchFamily="34" charset="0"/>
              </a:rPr>
              <a:t> audit </a:t>
            </a:r>
            <a:r>
              <a:rPr lang="en-US" sz="2400" dirty="0" err="1">
                <a:latin typeface="Candara" pitchFamily="34" charset="0"/>
              </a:rPr>
              <a:t>terhadap</a:t>
            </a:r>
            <a:r>
              <a:rPr lang="en-US" sz="2400" dirty="0">
                <a:latin typeface="Candara" pitchFamily="34" charset="0"/>
              </a:rPr>
              <a:t> </a:t>
            </a:r>
            <a:r>
              <a:rPr lang="en-US" sz="2400" dirty="0" err="1">
                <a:latin typeface="Candara" pitchFamily="34" charset="0"/>
              </a:rPr>
              <a:t>kliennya</a:t>
            </a:r>
            <a:r>
              <a:rPr lang="en-US" sz="2400" dirty="0">
                <a:latin typeface="Candara" pitchFamily="34" charset="0"/>
              </a:rPr>
              <a:t>.</a:t>
            </a:r>
          </a:p>
          <a:p>
            <a:pPr indent="-269875" algn="just">
              <a:buFont typeface="Wingdings 2"/>
              <a:buChar char=""/>
              <a:defRPr/>
            </a:pPr>
            <a:r>
              <a:rPr lang="en-US" sz="2400" dirty="0" err="1">
                <a:latin typeface="Candara" pitchFamily="34" charset="0"/>
              </a:rPr>
              <a:t>Keuangan</a:t>
            </a:r>
            <a:r>
              <a:rPr lang="en-US" sz="2400" dirty="0">
                <a:latin typeface="Candara" pitchFamily="34" charset="0"/>
              </a:rPr>
              <a:t> (</a:t>
            </a:r>
            <a:r>
              <a:rPr lang="en-US" sz="2400" i="1" dirty="0">
                <a:latin typeface="Candara" pitchFamily="34" charset="0"/>
              </a:rPr>
              <a:t>Finance</a:t>
            </a:r>
            <a:r>
              <a:rPr lang="en-US" sz="2400" dirty="0">
                <a:latin typeface="Candara" pitchFamily="34" charset="0"/>
              </a:rPr>
              <a:t>) </a:t>
            </a:r>
          </a:p>
          <a:p>
            <a:pPr indent="-3175" algn="just">
              <a:buNone/>
              <a:defRPr/>
            </a:pPr>
            <a:r>
              <a:rPr lang="en-US" sz="2400" dirty="0" err="1">
                <a:latin typeface="Candara" pitchFamily="34" charset="0"/>
              </a:rPr>
              <a:t>Penasehat</a:t>
            </a:r>
            <a:r>
              <a:rPr lang="en-US" sz="2400" dirty="0">
                <a:latin typeface="Candara" pitchFamily="34" charset="0"/>
              </a:rPr>
              <a:t> </a:t>
            </a:r>
            <a:r>
              <a:rPr lang="en-US" sz="2400" dirty="0" err="1">
                <a:latin typeface="Candara" pitchFamily="34" charset="0"/>
              </a:rPr>
              <a:t>keuangan</a:t>
            </a:r>
            <a:r>
              <a:rPr lang="en-US" sz="2400" dirty="0">
                <a:latin typeface="Candara" pitchFamily="34" charset="0"/>
              </a:rPr>
              <a:t> </a:t>
            </a:r>
            <a:r>
              <a:rPr lang="en-US" sz="2400" dirty="0" err="1">
                <a:latin typeface="Candara" pitchFamily="34" charset="0"/>
              </a:rPr>
              <a:t>menggunakan</a:t>
            </a:r>
            <a:r>
              <a:rPr lang="en-US" sz="2400" dirty="0">
                <a:latin typeface="Candara" pitchFamily="34" charset="0"/>
              </a:rPr>
              <a:t> </a:t>
            </a:r>
            <a:r>
              <a:rPr lang="en-US" sz="2400" dirty="0" err="1">
                <a:latin typeface="Candara" pitchFamily="34" charset="0"/>
              </a:rPr>
              <a:t>berbagai</a:t>
            </a:r>
            <a:r>
              <a:rPr lang="en-US" sz="2400" dirty="0">
                <a:latin typeface="Candara" pitchFamily="34" charset="0"/>
              </a:rPr>
              <a:t> </a:t>
            </a:r>
            <a:r>
              <a:rPr lang="en-US" sz="2400" dirty="0" err="1">
                <a:latin typeface="Candara" pitchFamily="34" charset="0"/>
              </a:rPr>
              <a:t>jenis</a:t>
            </a:r>
            <a:r>
              <a:rPr lang="en-US" sz="2400" dirty="0">
                <a:latin typeface="Candara" pitchFamily="34" charset="0"/>
              </a:rPr>
              <a:t> </a:t>
            </a:r>
            <a:r>
              <a:rPr lang="en-US" sz="2400" dirty="0" err="1">
                <a:latin typeface="Candara" pitchFamily="34" charset="0"/>
              </a:rPr>
              <a:t>informasi</a:t>
            </a:r>
            <a:r>
              <a:rPr lang="en-US" sz="2400" dirty="0">
                <a:latin typeface="Candara" pitchFamily="34" charset="0"/>
              </a:rPr>
              <a:t> </a:t>
            </a:r>
            <a:r>
              <a:rPr lang="en-US" sz="2400" dirty="0" err="1">
                <a:latin typeface="Candara" pitchFamily="34" charset="0"/>
              </a:rPr>
              <a:t>statistik</a:t>
            </a:r>
            <a:r>
              <a:rPr lang="en-US" sz="2400" dirty="0">
                <a:latin typeface="Candara" pitchFamily="34" charset="0"/>
              </a:rPr>
              <a:t>, </a:t>
            </a:r>
            <a:r>
              <a:rPr lang="en-US" sz="2400" dirty="0" err="1">
                <a:latin typeface="Candara" pitchFamily="34" charset="0"/>
              </a:rPr>
              <a:t>termasuk</a:t>
            </a:r>
            <a:r>
              <a:rPr lang="en-US" sz="2400" dirty="0">
                <a:latin typeface="Candara" pitchFamily="34" charset="0"/>
              </a:rPr>
              <a:t> </a:t>
            </a:r>
            <a:r>
              <a:rPr lang="en-US" sz="2400" i="1" dirty="0">
                <a:latin typeface="Candara" pitchFamily="34" charset="0"/>
              </a:rPr>
              <a:t>price-earnings ratio </a:t>
            </a:r>
            <a:r>
              <a:rPr lang="en-US" sz="2400" dirty="0" err="1">
                <a:latin typeface="Candara" pitchFamily="34" charset="0"/>
              </a:rPr>
              <a:t>dan</a:t>
            </a:r>
            <a:r>
              <a:rPr lang="en-US" sz="2400" dirty="0">
                <a:latin typeface="Candara" pitchFamily="34" charset="0"/>
              </a:rPr>
              <a:t> </a:t>
            </a:r>
            <a:r>
              <a:rPr lang="en-US" sz="2400" dirty="0" err="1">
                <a:latin typeface="Candara" pitchFamily="34" charset="0"/>
              </a:rPr>
              <a:t>hasil</a:t>
            </a:r>
            <a:r>
              <a:rPr lang="en-US" sz="2400" dirty="0">
                <a:latin typeface="Candara" pitchFamily="34" charset="0"/>
              </a:rPr>
              <a:t> </a:t>
            </a:r>
            <a:r>
              <a:rPr lang="en-US" sz="2400" dirty="0" err="1">
                <a:latin typeface="Candara" pitchFamily="34" charset="0"/>
              </a:rPr>
              <a:t>dividen</a:t>
            </a:r>
            <a:r>
              <a:rPr lang="en-US" sz="2400" dirty="0">
                <a:latin typeface="Candara" pitchFamily="34" charset="0"/>
              </a:rPr>
              <a:t>, </a:t>
            </a:r>
            <a:r>
              <a:rPr lang="en-US" sz="2400" dirty="0" err="1">
                <a:latin typeface="Candara" pitchFamily="34" charset="0"/>
              </a:rPr>
              <a:t>untuk</a:t>
            </a:r>
            <a:r>
              <a:rPr lang="en-US" sz="2400" dirty="0">
                <a:latin typeface="Candara" pitchFamily="34" charset="0"/>
              </a:rPr>
              <a:t> </a:t>
            </a:r>
            <a:r>
              <a:rPr lang="en-US" sz="2400" dirty="0" err="1">
                <a:latin typeface="Candara" pitchFamily="34" charset="0"/>
              </a:rPr>
              <a:t>membantu</a:t>
            </a:r>
            <a:r>
              <a:rPr lang="en-US" sz="2400" dirty="0">
                <a:latin typeface="Candara" pitchFamily="34" charset="0"/>
              </a:rPr>
              <a:t> </a:t>
            </a:r>
            <a:r>
              <a:rPr lang="en-US" sz="2400" dirty="0" err="1">
                <a:latin typeface="Candara" pitchFamily="34" charset="0"/>
              </a:rPr>
              <a:t>dalam</a:t>
            </a:r>
            <a:r>
              <a:rPr lang="en-US" sz="2400" dirty="0">
                <a:latin typeface="Candara" pitchFamily="34" charset="0"/>
              </a:rPr>
              <a:t> </a:t>
            </a:r>
            <a:r>
              <a:rPr lang="en-US" sz="2400" dirty="0" err="1">
                <a:latin typeface="Candara" pitchFamily="34" charset="0"/>
              </a:rPr>
              <a:t>memberikan</a:t>
            </a:r>
            <a:r>
              <a:rPr lang="en-US" sz="2400" dirty="0">
                <a:latin typeface="Candara" pitchFamily="34" charset="0"/>
              </a:rPr>
              <a:t> </a:t>
            </a:r>
            <a:r>
              <a:rPr lang="en-US" sz="2400" dirty="0" err="1">
                <a:latin typeface="Candara" pitchFamily="34" charset="0"/>
              </a:rPr>
              <a:t>rekomentasi</a:t>
            </a:r>
            <a:r>
              <a:rPr lang="en-US" sz="2400" dirty="0">
                <a:latin typeface="Candara" pitchFamily="34" charset="0"/>
              </a:rPr>
              <a:t> </a:t>
            </a:r>
            <a:r>
              <a:rPr lang="en-US" sz="2400" dirty="0" err="1">
                <a:latin typeface="Candara" pitchFamily="34" charset="0"/>
              </a:rPr>
              <a:t>investasi</a:t>
            </a:r>
            <a:r>
              <a:rPr lang="en-US" sz="2400" dirty="0">
                <a:latin typeface="Candara" pitchFamily="34" charset="0"/>
              </a:rPr>
              <a:t>.</a:t>
            </a:r>
          </a:p>
          <a:p>
            <a:pPr marL="365760" indent="-283464">
              <a:buFont typeface="Wingdings 2"/>
              <a:buChar char=""/>
              <a:defRPr/>
            </a:pPr>
            <a:r>
              <a:rPr lang="en-US" sz="2400" dirty="0" err="1">
                <a:latin typeface="Candara" pitchFamily="34" charset="0"/>
              </a:rPr>
              <a:t>Pemasaran</a:t>
            </a:r>
            <a:r>
              <a:rPr lang="en-US" sz="2400" dirty="0">
                <a:latin typeface="Candara" pitchFamily="34" charset="0"/>
              </a:rPr>
              <a:t> (</a:t>
            </a:r>
            <a:r>
              <a:rPr lang="en-US" sz="2400" i="1" dirty="0">
                <a:latin typeface="Candara" pitchFamily="34" charset="0"/>
              </a:rPr>
              <a:t>Marketing</a:t>
            </a:r>
            <a:r>
              <a:rPr lang="en-US" sz="2400" dirty="0">
                <a:latin typeface="Candara" pitchFamily="34" charset="0"/>
              </a:rPr>
              <a:t>)</a:t>
            </a:r>
          </a:p>
          <a:p>
            <a:pPr indent="-3175" algn="just">
              <a:buNone/>
              <a:defRPr/>
            </a:pPr>
            <a:r>
              <a:rPr lang="en-US" sz="2400" dirty="0" err="1">
                <a:latin typeface="Candara" pitchFamily="34" charset="0"/>
              </a:rPr>
              <a:t>Pengambilan</a:t>
            </a:r>
            <a:r>
              <a:rPr lang="en-US" sz="2400" dirty="0">
                <a:latin typeface="Candara" pitchFamily="34" charset="0"/>
              </a:rPr>
              <a:t> </a:t>
            </a:r>
            <a:r>
              <a:rPr lang="en-US" sz="2400" dirty="0" err="1">
                <a:latin typeface="Candara" pitchFamily="34" charset="0"/>
              </a:rPr>
              <a:t>sampel</a:t>
            </a:r>
            <a:r>
              <a:rPr lang="en-US" sz="2400" dirty="0">
                <a:latin typeface="Candara" pitchFamily="34" charset="0"/>
              </a:rPr>
              <a:t> </a:t>
            </a:r>
            <a:r>
              <a:rPr lang="en-US" sz="2400" dirty="0" err="1">
                <a:latin typeface="Candara" pitchFamily="34" charset="0"/>
              </a:rPr>
              <a:t>masyarakat</a:t>
            </a:r>
            <a:r>
              <a:rPr lang="en-US" sz="2400" dirty="0">
                <a:latin typeface="Candara" pitchFamily="34" charset="0"/>
              </a:rPr>
              <a:t> </a:t>
            </a:r>
            <a:r>
              <a:rPr lang="en-US" sz="2400" dirty="0" err="1">
                <a:latin typeface="Candara" pitchFamily="34" charset="0"/>
              </a:rPr>
              <a:t>sebagai</a:t>
            </a:r>
            <a:r>
              <a:rPr lang="en-US" sz="2400" dirty="0">
                <a:latin typeface="Candara" pitchFamily="34" charset="0"/>
              </a:rPr>
              <a:t> </a:t>
            </a:r>
            <a:r>
              <a:rPr lang="en-US" sz="2400" dirty="0" err="1">
                <a:latin typeface="Candara" pitchFamily="34" charset="0"/>
              </a:rPr>
              <a:t>calon</a:t>
            </a:r>
            <a:r>
              <a:rPr lang="en-US" sz="2400" dirty="0">
                <a:latin typeface="Candara" pitchFamily="34" charset="0"/>
              </a:rPr>
              <a:t> </a:t>
            </a:r>
            <a:r>
              <a:rPr lang="en-US" sz="2400" dirty="0" err="1">
                <a:latin typeface="Candara" pitchFamily="34" charset="0"/>
              </a:rPr>
              <a:t>konsumen</a:t>
            </a:r>
            <a:r>
              <a:rPr lang="en-US" sz="2400" dirty="0">
                <a:latin typeface="Candara" pitchFamily="34" charset="0"/>
              </a:rPr>
              <a:t> </a:t>
            </a:r>
            <a:r>
              <a:rPr lang="en-US" sz="2400" dirty="0" err="1">
                <a:latin typeface="Candara" pitchFamily="34" charset="0"/>
              </a:rPr>
              <a:t>untuk</a:t>
            </a:r>
            <a:r>
              <a:rPr lang="en-US" sz="2400" dirty="0">
                <a:latin typeface="Candara" pitchFamily="34" charset="0"/>
              </a:rPr>
              <a:t> </a:t>
            </a:r>
            <a:r>
              <a:rPr lang="en-US" sz="2400" dirty="0" err="1">
                <a:latin typeface="Candara" pitchFamily="34" charset="0"/>
              </a:rPr>
              <a:t>diminta</a:t>
            </a:r>
            <a:r>
              <a:rPr lang="en-US" sz="2400" dirty="0">
                <a:latin typeface="Candara" pitchFamily="34" charset="0"/>
              </a:rPr>
              <a:t> </a:t>
            </a:r>
            <a:r>
              <a:rPr lang="en-US" sz="2400" dirty="0" err="1">
                <a:latin typeface="Candara" pitchFamily="34" charset="0"/>
              </a:rPr>
              <a:t>pendapat</a:t>
            </a:r>
            <a:r>
              <a:rPr lang="en-US" sz="2400" dirty="0">
                <a:latin typeface="Candara" pitchFamily="34" charset="0"/>
              </a:rPr>
              <a:t> </a:t>
            </a:r>
            <a:r>
              <a:rPr lang="en-US" sz="2400" dirty="0" err="1">
                <a:latin typeface="Candara" pitchFamily="34" charset="0"/>
              </a:rPr>
              <a:t>tentang</a:t>
            </a:r>
            <a:r>
              <a:rPr lang="en-US" sz="2400" dirty="0">
                <a:latin typeface="Candara" pitchFamily="34" charset="0"/>
              </a:rPr>
              <a:t> </a:t>
            </a:r>
            <a:r>
              <a:rPr lang="en-US" sz="2400" dirty="0" err="1">
                <a:latin typeface="Candara" pitchFamily="34" charset="0"/>
              </a:rPr>
              <a:t>produk</a:t>
            </a:r>
            <a:r>
              <a:rPr lang="en-US" sz="2400" dirty="0">
                <a:latin typeface="Candara" pitchFamily="34" charset="0"/>
              </a:rPr>
              <a:t> </a:t>
            </a:r>
            <a:r>
              <a:rPr lang="fi-FI" sz="2400" dirty="0">
                <a:latin typeface="Candara" pitchFamily="34" charset="0"/>
              </a:rPr>
              <a:t>yang akan diluncurkan oleh suatu perusahaan </a:t>
            </a:r>
            <a:r>
              <a:rPr lang="en-US" sz="2400" dirty="0" err="1">
                <a:latin typeface="Candara" pitchFamily="34" charset="0"/>
              </a:rPr>
              <a:t>seringkali</a:t>
            </a:r>
            <a:r>
              <a:rPr lang="en-US" sz="2400" dirty="0">
                <a:latin typeface="Candara" pitchFamily="34" charset="0"/>
              </a:rPr>
              <a:t> </a:t>
            </a:r>
            <a:r>
              <a:rPr lang="en-US" sz="2400" dirty="0" err="1">
                <a:latin typeface="Candara" pitchFamily="34" charset="0"/>
              </a:rPr>
              <a:t>menggunakan</a:t>
            </a:r>
            <a:r>
              <a:rPr lang="en-US" sz="2400" dirty="0">
                <a:latin typeface="Candara" pitchFamily="34" charset="0"/>
              </a:rPr>
              <a:t> </a:t>
            </a:r>
            <a:r>
              <a:rPr lang="en-US" sz="2400" dirty="0" err="1">
                <a:latin typeface="Candara" pitchFamily="34" charset="0"/>
              </a:rPr>
              <a:t>kaidah</a:t>
            </a:r>
            <a:r>
              <a:rPr lang="en-US" sz="2400" dirty="0">
                <a:latin typeface="Candara" pitchFamily="34" charset="0"/>
              </a:rPr>
              <a:t> </a:t>
            </a:r>
            <a:r>
              <a:rPr lang="en-US" sz="2400" dirty="0" err="1">
                <a:latin typeface="Candara" pitchFamily="34" charset="0"/>
              </a:rPr>
              <a:t>statistik</a:t>
            </a:r>
            <a:r>
              <a:rPr lang="en-US" sz="2400" dirty="0">
                <a:latin typeface="Candara" pitchFamily="34" charset="0"/>
              </a:rPr>
              <a:t>.</a:t>
            </a:r>
          </a:p>
          <a:p>
            <a:pPr indent="-3175" algn="just">
              <a:buNone/>
              <a:defRPr/>
            </a:pPr>
            <a:endParaRPr lang="en-US" sz="2400" dirty="0">
              <a:latin typeface="Candara" pitchFamily="34" charset="0"/>
            </a:endParaRPr>
          </a:p>
          <a:p>
            <a:pPr marL="365760" indent="-283464">
              <a:buNone/>
              <a:defRPr/>
            </a:pPr>
            <a:endParaRPr lang="en-US" sz="2400" dirty="0">
              <a:latin typeface="Candara" pitchFamily="34" charset="0"/>
            </a:endParaRPr>
          </a:p>
        </p:txBody>
      </p:sp>
    </p:spTree>
  </p:cSld>
  <p:clrMapOvr>
    <a:masterClrMapping/>
  </p:clrMapOvr>
  <p:transition spd="med">
    <p:wheel spokes="3"/>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1679-E960-4797-8D57-4D952314804B}"/>
              </a:ext>
            </a:extLst>
          </p:cNvPr>
          <p:cNvSpPr>
            <a:spLocks noGrp="1"/>
          </p:cNvSpPr>
          <p:nvPr>
            <p:ph type="title"/>
          </p:nvPr>
        </p:nvSpPr>
        <p:spPr>
          <a:xfrm>
            <a:off x="2959100" y="274639"/>
            <a:ext cx="7499350" cy="1296987"/>
          </a:xfrm>
        </p:spPr>
        <p:txBody>
          <a:bodyPr>
            <a:normAutofit/>
          </a:bodyPr>
          <a:lstStyle/>
          <a:p>
            <a:pPr>
              <a:defRPr/>
            </a:pPr>
            <a:r>
              <a:rPr lang="en-US" sz="4000" b="1" dirty="0">
                <a:solidFill>
                  <a:schemeClr val="tx2">
                    <a:satMod val="130000"/>
                  </a:schemeClr>
                </a:solidFill>
                <a:latin typeface="Cambria" pitchFamily="18" charset="0"/>
              </a:rPr>
              <a:t>CONTOH PENGGUNAAN</a:t>
            </a:r>
            <a:br>
              <a:rPr lang="en-US" sz="4000" b="1" dirty="0">
                <a:solidFill>
                  <a:schemeClr val="tx2">
                    <a:satMod val="130000"/>
                  </a:schemeClr>
                </a:solidFill>
                <a:latin typeface="Cambria" pitchFamily="18" charset="0"/>
              </a:rPr>
            </a:br>
            <a:r>
              <a:rPr lang="en-US" sz="4000" b="1" dirty="0">
                <a:solidFill>
                  <a:schemeClr val="tx2">
                    <a:satMod val="130000"/>
                  </a:schemeClr>
                </a:solidFill>
                <a:latin typeface="Cambria" pitchFamily="18" charset="0"/>
              </a:rPr>
              <a:t>STATISTIKA (</a:t>
            </a:r>
            <a:r>
              <a:rPr lang="en-US" sz="4000" b="1" dirty="0" err="1">
                <a:solidFill>
                  <a:schemeClr val="tx2">
                    <a:satMod val="130000"/>
                  </a:schemeClr>
                </a:solidFill>
                <a:latin typeface="Cambria" pitchFamily="18" charset="0"/>
              </a:rPr>
              <a:t>Lanjutan</a:t>
            </a:r>
            <a:r>
              <a:rPr lang="en-US" sz="4000" dirty="0">
                <a:solidFill>
                  <a:schemeClr val="tx2">
                    <a:satMod val="130000"/>
                  </a:schemeClr>
                </a:solidFill>
                <a:latin typeface="Cambria" pitchFamily="18" charset="0"/>
              </a:rPr>
              <a:t>)</a:t>
            </a:r>
            <a:endParaRPr lang="en-US" dirty="0">
              <a:solidFill>
                <a:schemeClr val="tx2">
                  <a:satMod val="130000"/>
                </a:schemeClr>
              </a:solidFill>
            </a:endParaRPr>
          </a:p>
        </p:txBody>
      </p:sp>
      <p:sp>
        <p:nvSpPr>
          <p:cNvPr id="3" name="Content Placeholder 2">
            <a:extLst>
              <a:ext uri="{FF2B5EF4-FFF2-40B4-BE49-F238E27FC236}">
                <a16:creationId xmlns:a16="http://schemas.microsoft.com/office/drawing/2014/main" id="{83CF03CF-CDE3-436D-94F9-09210EA12356}"/>
              </a:ext>
            </a:extLst>
          </p:cNvPr>
          <p:cNvSpPr>
            <a:spLocks noGrp="1"/>
          </p:cNvSpPr>
          <p:nvPr>
            <p:ph idx="1"/>
          </p:nvPr>
        </p:nvSpPr>
        <p:spPr>
          <a:xfrm>
            <a:off x="1881188" y="1571626"/>
            <a:ext cx="8577262" cy="5000625"/>
          </a:xfrm>
        </p:spPr>
        <p:txBody>
          <a:bodyPr>
            <a:noAutofit/>
          </a:bodyPr>
          <a:lstStyle/>
          <a:p>
            <a:pPr>
              <a:buFont typeface="Wingdings 2"/>
              <a:buChar char=""/>
              <a:defRPr/>
            </a:pPr>
            <a:r>
              <a:rPr lang="en-US" sz="2100" dirty="0" err="1">
                <a:latin typeface="Candara" pitchFamily="34" charset="0"/>
              </a:rPr>
              <a:t>Ekonomi</a:t>
            </a:r>
            <a:r>
              <a:rPr lang="en-US" sz="2100" dirty="0">
                <a:latin typeface="Candara" pitchFamily="34" charset="0"/>
              </a:rPr>
              <a:t> (</a:t>
            </a:r>
            <a:r>
              <a:rPr lang="en-US" sz="2100" i="1" dirty="0">
                <a:latin typeface="Candara" pitchFamily="34" charset="0"/>
              </a:rPr>
              <a:t>Economy</a:t>
            </a:r>
            <a:r>
              <a:rPr lang="en-US" sz="2100" dirty="0">
                <a:latin typeface="Candara" pitchFamily="34" charset="0"/>
              </a:rPr>
              <a:t>)</a:t>
            </a:r>
          </a:p>
          <a:p>
            <a:pPr indent="-3175" algn="just">
              <a:buNone/>
              <a:defRPr/>
            </a:pPr>
            <a:r>
              <a:rPr lang="en-US" sz="2100" dirty="0">
                <a:latin typeface="Candara" pitchFamily="34" charset="0"/>
              </a:rPr>
              <a:t>Para </a:t>
            </a:r>
            <a:r>
              <a:rPr lang="en-US" sz="2100" dirty="0" err="1">
                <a:latin typeface="Candara" pitchFamily="34" charset="0"/>
              </a:rPr>
              <a:t>ahli</a:t>
            </a:r>
            <a:r>
              <a:rPr lang="en-US" sz="2100" dirty="0">
                <a:latin typeface="Candara" pitchFamily="34" charset="0"/>
              </a:rPr>
              <a:t> </a:t>
            </a:r>
            <a:r>
              <a:rPr lang="en-US" sz="2100" dirty="0" err="1">
                <a:latin typeface="Candara" pitchFamily="34" charset="0"/>
              </a:rPr>
              <a:t>ekonomi</a:t>
            </a:r>
            <a:r>
              <a:rPr lang="en-US" sz="2100" dirty="0">
                <a:latin typeface="Candara" pitchFamily="34" charset="0"/>
              </a:rPr>
              <a:t> </a:t>
            </a:r>
            <a:r>
              <a:rPr lang="en-US" sz="2100" dirty="0" err="1">
                <a:latin typeface="Candara" pitchFamily="34" charset="0"/>
              </a:rPr>
              <a:t>menggunakan</a:t>
            </a:r>
            <a:r>
              <a:rPr lang="en-US" sz="2100" dirty="0">
                <a:latin typeface="Candara" pitchFamily="34" charset="0"/>
              </a:rPr>
              <a:t> </a:t>
            </a:r>
            <a:r>
              <a:rPr lang="en-US" sz="2100" dirty="0" err="1">
                <a:latin typeface="Candara" pitchFamily="34" charset="0"/>
              </a:rPr>
              <a:t>prosedur</a:t>
            </a:r>
            <a:r>
              <a:rPr lang="en-US" sz="2100" dirty="0">
                <a:latin typeface="Candara" pitchFamily="34" charset="0"/>
              </a:rPr>
              <a:t> </a:t>
            </a:r>
            <a:r>
              <a:rPr lang="en-US" sz="2100" dirty="0" err="1">
                <a:latin typeface="Candara" pitchFamily="34" charset="0"/>
              </a:rPr>
              <a:t>statistik</a:t>
            </a:r>
            <a:r>
              <a:rPr lang="en-US" sz="2100" dirty="0">
                <a:latin typeface="Candara" pitchFamily="34" charset="0"/>
              </a:rPr>
              <a:t> </a:t>
            </a:r>
            <a:r>
              <a:rPr lang="sv-SE" sz="2100" dirty="0">
                <a:latin typeface="Candara" pitchFamily="34" charset="0"/>
              </a:rPr>
              <a:t>dalam melakukan peramalan tentang kondisi </a:t>
            </a:r>
            <a:r>
              <a:rPr lang="en-US" sz="2100" dirty="0" err="1">
                <a:latin typeface="Candara" pitchFamily="34" charset="0"/>
              </a:rPr>
              <a:t>perekonomian</a:t>
            </a:r>
            <a:r>
              <a:rPr lang="en-US" sz="2100" dirty="0">
                <a:latin typeface="Candara" pitchFamily="34" charset="0"/>
              </a:rPr>
              <a:t> </a:t>
            </a:r>
            <a:r>
              <a:rPr lang="en-US" sz="2100" dirty="0" err="1">
                <a:latin typeface="Candara" pitchFamily="34" charset="0"/>
              </a:rPr>
              <a:t>pada</a:t>
            </a:r>
            <a:r>
              <a:rPr lang="en-US" sz="2100" dirty="0">
                <a:latin typeface="Candara" pitchFamily="34" charset="0"/>
              </a:rPr>
              <a:t> </a:t>
            </a:r>
            <a:r>
              <a:rPr lang="en-US" sz="2100" dirty="0" err="1">
                <a:latin typeface="Candara" pitchFamily="34" charset="0"/>
              </a:rPr>
              <a:t>masa</a:t>
            </a:r>
            <a:r>
              <a:rPr lang="en-US" sz="2100" dirty="0">
                <a:latin typeface="Candara" pitchFamily="34" charset="0"/>
              </a:rPr>
              <a:t> yang </a:t>
            </a:r>
            <a:r>
              <a:rPr lang="en-US" sz="2100" dirty="0" err="1">
                <a:latin typeface="Candara" pitchFamily="34" charset="0"/>
              </a:rPr>
              <a:t>akan</a:t>
            </a:r>
            <a:r>
              <a:rPr lang="en-US" sz="2100" dirty="0">
                <a:latin typeface="Candara" pitchFamily="34" charset="0"/>
              </a:rPr>
              <a:t> </a:t>
            </a:r>
            <a:r>
              <a:rPr lang="en-US" sz="2100" dirty="0" err="1">
                <a:latin typeface="Candara" pitchFamily="34" charset="0"/>
              </a:rPr>
              <a:t>datang</a:t>
            </a:r>
            <a:r>
              <a:rPr lang="en-US" sz="2100" dirty="0">
                <a:latin typeface="Candara" pitchFamily="34" charset="0"/>
              </a:rPr>
              <a:t>.</a:t>
            </a:r>
          </a:p>
          <a:p>
            <a:pPr marL="365760" indent="-283464">
              <a:buFont typeface="Wingdings 2"/>
              <a:buChar char=""/>
              <a:defRPr/>
            </a:pPr>
            <a:r>
              <a:rPr lang="en-US" sz="2100" dirty="0" err="1">
                <a:latin typeface="Candara" pitchFamily="34" charset="0"/>
              </a:rPr>
              <a:t>Pemerintahan</a:t>
            </a:r>
            <a:r>
              <a:rPr lang="en-US" sz="2100" dirty="0">
                <a:latin typeface="Candara" pitchFamily="34" charset="0"/>
              </a:rPr>
              <a:t> </a:t>
            </a:r>
          </a:p>
          <a:p>
            <a:pPr indent="-3175" algn="just">
              <a:buNone/>
              <a:defRPr/>
            </a:pPr>
            <a:r>
              <a:rPr lang="en-US" sz="2100" dirty="0" err="1">
                <a:latin typeface="Candara" pitchFamily="34" charset="0"/>
              </a:rPr>
              <a:t>Pemerintah</a:t>
            </a:r>
            <a:r>
              <a:rPr lang="en-US" sz="2100" dirty="0">
                <a:latin typeface="Candara" pitchFamily="34" charset="0"/>
              </a:rPr>
              <a:t> </a:t>
            </a:r>
            <a:r>
              <a:rPr lang="en-US" sz="2100" dirty="0" err="1">
                <a:latin typeface="Candara" pitchFamily="34" charset="0"/>
              </a:rPr>
              <a:t>menggunakan</a:t>
            </a:r>
            <a:r>
              <a:rPr lang="en-US" sz="2100" dirty="0">
                <a:latin typeface="Candara" pitchFamily="34" charset="0"/>
              </a:rPr>
              <a:t> </a:t>
            </a:r>
            <a:r>
              <a:rPr lang="en-US" sz="2100" dirty="0" err="1">
                <a:latin typeface="Candara" pitchFamily="34" charset="0"/>
              </a:rPr>
              <a:t>statistika</a:t>
            </a:r>
            <a:r>
              <a:rPr lang="en-US" sz="2100" dirty="0">
                <a:latin typeface="Candara" pitchFamily="34" charset="0"/>
              </a:rPr>
              <a:t> </a:t>
            </a:r>
            <a:r>
              <a:rPr lang="en-US" sz="2100" dirty="0" err="1">
                <a:latin typeface="Candara" pitchFamily="34" charset="0"/>
              </a:rPr>
              <a:t>untuk</a:t>
            </a:r>
            <a:r>
              <a:rPr lang="en-US" sz="2100" dirty="0">
                <a:latin typeface="Candara" pitchFamily="34" charset="0"/>
              </a:rPr>
              <a:t> </a:t>
            </a:r>
            <a:r>
              <a:rPr lang="en-US" sz="2100" dirty="0" err="1">
                <a:latin typeface="Candara" pitchFamily="34" charset="0"/>
              </a:rPr>
              <a:t>menilai</a:t>
            </a:r>
            <a:r>
              <a:rPr lang="en-US" sz="2100" dirty="0">
                <a:latin typeface="Candara" pitchFamily="34" charset="0"/>
              </a:rPr>
              <a:t> </a:t>
            </a:r>
            <a:r>
              <a:rPr lang="en-US" sz="2100" dirty="0" err="1">
                <a:latin typeface="Candara" pitchFamily="34" charset="0"/>
              </a:rPr>
              <a:t>hasil</a:t>
            </a:r>
            <a:r>
              <a:rPr lang="en-US" sz="2100" dirty="0">
                <a:latin typeface="Candara" pitchFamily="34" charset="0"/>
              </a:rPr>
              <a:t> </a:t>
            </a:r>
            <a:r>
              <a:rPr lang="en-US" sz="2100" dirty="0" err="1">
                <a:latin typeface="Candara" pitchFamily="34" charset="0"/>
              </a:rPr>
              <a:t>pembangunan</a:t>
            </a:r>
            <a:r>
              <a:rPr lang="en-US" sz="2100" dirty="0">
                <a:latin typeface="Candara" pitchFamily="34" charset="0"/>
              </a:rPr>
              <a:t> </a:t>
            </a:r>
            <a:r>
              <a:rPr lang="en-US" sz="2100" dirty="0" err="1">
                <a:latin typeface="Candara" pitchFamily="34" charset="0"/>
              </a:rPr>
              <a:t>masa</a:t>
            </a:r>
            <a:r>
              <a:rPr lang="en-US" sz="2100" dirty="0">
                <a:latin typeface="Candara" pitchFamily="34" charset="0"/>
              </a:rPr>
              <a:t> </a:t>
            </a:r>
            <a:r>
              <a:rPr lang="en-US" sz="2100" dirty="0" err="1">
                <a:latin typeface="Candara" pitchFamily="34" charset="0"/>
              </a:rPr>
              <a:t>lalu</a:t>
            </a:r>
            <a:r>
              <a:rPr lang="en-US" sz="2100" dirty="0">
                <a:latin typeface="Candara" pitchFamily="34" charset="0"/>
              </a:rPr>
              <a:t> </a:t>
            </a:r>
            <a:r>
              <a:rPr lang="en-US" sz="2100" dirty="0" err="1">
                <a:latin typeface="Candara" pitchFamily="34" charset="0"/>
              </a:rPr>
              <a:t>dan</a:t>
            </a:r>
            <a:r>
              <a:rPr lang="en-US" sz="2100" dirty="0">
                <a:latin typeface="Candara" pitchFamily="34" charset="0"/>
              </a:rPr>
              <a:t> </a:t>
            </a:r>
            <a:r>
              <a:rPr lang="en-US" sz="2100" dirty="0" err="1">
                <a:latin typeface="Candara" pitchFamily="34" charset="0"/>
              </a:rPr>
              <a:t>merencanakan</a:t>
            </a:r>
            <a:r>
              <a:rPr lang="en-US" sz="2100" dirty="0">
                <a:latin typeface="Candara" pitchFamily="34" charset="0"/>
              </a:rPr>
              <a:t> </a:t>
            </a:r>
            <a:r>
              <a:rPr lang="en-US" sz="2100" dirty="0" err="1">
                <a:latin typeface="Candara" pitchFamily="34" charset="0"/>
              </a:rPr>
              <a:t>masa</a:t>
            </a:r>
            <a:r>
              <a:rPr lang="en-US" sz="2100" dirty="0">
                <a:latin typeface="Candara" pitchFamily="34" charset="0"/>
              </a:rPr>
              <a:t> </a:t>
            </a:r>
            <a:r>
              <a:rPr lang="en-US" sz="2100" dirty="0" err="1">
                <a:latin typeface="Candara" pitchFamily="34" charset="0"/>
              </a:rPr>
              <a:t>mendatang</a:t>
            </a:r>
            <a:r>
              <a:rPr lang="en-US" sz="2100" dirty="0">
                <a:latin typeface="Candara" pitchFamily="34" charset="0"/>
              </a:rPr>
              <a:t>.</a:t>
            </a:r>
          </a:p>
          <a:p>
            <a:pPr marL="365760" indent="-283464">
              <a:buFont typeface="Wingdings 2"/>
              <a:buChar char=""/>
              <a:defRPr/>
            </a:pPr>
            <a:r>
              <a:rPr lang="en-US" sz="2100" dirty="0">
                <a:latin typeface="Candara" pitchFamily="34" charset="0"/>
              </a:rPr>
              <a:t>Perusahaan </a:t>
            </a:r>
          </a:p>
          <a:p>
            <a:pPr indent="-3175" algn="just">
              <a:buNone/>
              <a:defRPr/>
            </a:pPr>
            <a:r>
              <a:rPr lang="en-US" sz="2100" dirty="0" err="1">
                <a:latin typeface="Candara" pitchFamily="34" charset="0"/>
              </a:rPr>
              <a:t>Pimpinan</a:t>
            </a:r>
            <a:r>
              <a:rPr lang="en-US" sz="2100" dirty="0">
                <a:latin typeface="Candara" pitchFamily="34" charset="0"/>
              </a:rPr>
              <a:t> </a:t>
            </a:r>
            <a:r>
              <a:rPr lang="en-US" sz="2100" dirty="0" err="1">
                <a:latin typeface="Candara" pitchFamily="34" charset="0"/>
              </a:rPr>
              <a:t>menggunakannya</a:t>
            </a:r>
            <a:r>
              <a:rPr lang="en-US" sz="2100" dirty="0">
                <a:latin typeface="Candara" pitchFamily="34" charset="0"/>
              </a:rPr>
              <a:t> </a:t>
            </a:r>
            <a:r>
              <a:rPr lang="en-US" sz="2100" dirty="0" err="1">
                <a:latin typeface="Candara" pitchFamily="34" charset="0"/>
              </a:rPr>
              <a:t>untuk</a:t>
            </a:r>
            <a:r>
              <a:rPr lang="en-US" sz="2100" dirty="0">
                <a:latin typeface="Candara" pitchFamily="34" charset="0"/>
              </a:rPr>
              <a:t> </a:t>
            </a:r>
            <a:r>
              <a:rPr lang="en-US" sz="2100" dirty="0" err="1">
                <a:latin typeface="Candara" pitchFamily="34" charset="0"/>
              </a:rPr>
              <a:t>pengangkatan</a:t>
            </a:r>
            <a:r>
              <a:rPr lang="en-US" sz="2100" dirty="0">
                <a:latin typeface="Candara" pitchFamily="34" charset="0"/>
              </a:rPr>
              <a:t> </a:t>
            </a:r>
            <a:r>
              <a:rPr lang="en-US" sz="2100" dirty="0" err="1">
                <a:latin typeface="Candara" pitchFamily="34" charset="0"/>
              </a:rPr>
              <a:t>pegawai</a:t>
            </a:r>
            <a:r>
              <a:rPr lang="en-US" sz="2100" dirty="0">
                <a:latin typeface="Candara" pitchFamily="34" charset="0"/>
              </a:rPr>
              <a:t> </a:t>
            </a:r>
            <a:r>
              <a:rPr lang="en-US" sz="2100" dirty="0" err="1">
                <a:latin typeface="Candara" pitchFamily="34" charset="0"/>
              </a:rPr>
              <a:t>baru</a:t>
            </a:r>
            <a:r>
              <a:rPr lang="en-US" sz="2100" dirty="0">
                <a:latin typeface="Candara" pitchFamily="34" charset="0"/>
              </a:rPr>
              <a:t>, </a:t>
            </a:r>
            <a:r>
              <a:rPr lang="en-US" sz="2100" dirty="0" err="1">
                <a:latin typeface="Candara" pitchFamily="34" charset="0"/>
              </a:rPr>
              <a:t>pembelian</a:t>
            </a:r>
            <a:r>
              <a:rPr lang="en-US" sz="2100" dirty="0">
                <a:latin typeface="Candara" pitchFamily="34" charset="0"/>
              </a:rPr>
              <a:t> </a:t>
            </a:r>
            <a:r>
              <a:rPr lang="en-US" sz="2100" dirty="0" err="1">
                <a:latin typeface="Candara" pitchFamily="34" charset="0"/>
              </a:rPr>
              <a:t>peralatan</a:t>
            </a:r>
            <a:r>
              <a:rPr lang="en-US" sz="2100" dirty="0">
                <a:latin typeface="Candara" pitchFamily="34" charset="0"/>
              </a:rPr>
              <a:t> </a:t>
            </a:r>
            <a:r>
              <a:rPr lang="en-US" sz="2100" dirty="0" err="1">
                <a:latin typeface="Candara" pitchFamily="34" charset="0"/>
              </a:rPr>
              <a:t>baru</a:t>
            </a:r>
            <a:r>
              <a:rPr lang="en-US" sz="2100" dirty="0">
                <a:latin typeface="Candara" pitchFamily="34" charset="0"/>
              </a:rPr>
              <a:t>, </a:t>
            </a:r>
            <a:r>
              <a:rPr lang="en-US" sz="2100" dirty="0" err="1">
                <a:latin typeface="Candara" pitchFamily="34" charset="0"/>
              </a:rPr>
              <a:t>peningkatan</a:t>
            </a:r>
            <a:r>
              <a:rPr lang="en-US" sz="2100" dirty="0">
                <a:latin typeface="Candara" pitchFamily="34" charset="0"/>
              </a:rPr>
              <a:t> </a:t>
            </a:r>
            <a:r>
              <a:rPr lang="en-US" sz="2100" dirty="0" err="1">
                <a:latin typeface="Candara" pitchFamily="34" charset="0"/>
              </a:rPr>
              <a:t>kemampuan</a:t>
            </a:r>
            <a:r>
              <a:rPr lang="en-US" sz="2100" dirty="0">
                <a:latin typeface="Candara" pitchFamily="34" charset="0"/>
              </a:rPr>
              <a:t> </a:t>
            </a:r>
            <a:r>
              <a:rPr lang="en-US" sz="2100" dirty="0" err="1">
                <a:latin typeface="Candara" pitchFamily="34" charset="0"/>
              </a:rPr>
              <a:t>karyawan</a:t>
            </a:r>
            <a:r>
              <a:rPr lang="en-US" sz="2100" dirty="0">
                <a:latin typeface="Candara" pitchFamily="34" charset="0"/>
              </a:rPr>
              <a:t>, </a:t>
            </a:r>
            <a:r>
              <a:rPr lang="en-US" sz="2100" dirty="0" err="1">
                <a:latin typeface="Candara" pitchFamily="34" charset="0"/>
              </a:rPr>
              <a:t>perubahan</a:t>
            </a:r>
            <a:r>
              <a:rPr lang="en-US" sz="2100" dirty="0">
                <a:latin typeface="Candara" pitchFamily="34" charset="0"/>
              </a:rPr>
              <a:t> </a:t>
            </a:r>
            <a:r>
              <a:rPr lang="en-US" sz="2100" dirty="0" err="1">
                <a:latin typeface="Candara" pitchFamily="34" charset="0"/>
              </a:rPr>
              <a:t>sistem</a:t>
            </a:r>
            <a:r>
              <a:rPr lang="en-US" sz="2100" dirty="0">
                <a:latin typeface="Candara" pitchFamily="34" charset="0"/>
              </a:rPr>
              <a:t> </a:t>
            </a:r>
            <a:r>
              <a:rPr lang="en-US" sz="2100" dirty="0" err="1">
                <a:latin typeface="Candara" pitchFamily="34" charset="0"/>
              </a:rPr>
              <a:t>kepegawaian</a:t>
            </a:r>
            <a:r>
              <a:rPr lang="en-US" sz="2100" dirty="0">
                <a:latin typeface="Candara" pitchFamily="34" charset="0"/>
              </a:rPr>
              <a:t>, </a:t>
            </a:r>
            <a:r>
              <a:rPr lang="en-US" sz="2100" dirty="0" err="1">
                <a:latin typeface="Candara" pitchFamily="34" charset="0"/>
              </a:rPr>
              <a:t>dsb</a:t>
            </a:r>
            <a:r>
              <a:rPr lang="en-US" sz="2100" dirty="0">
                <a:latin typeface="Candara" pitchFamily="34" charset="0"/>
              </a:rPr>
              <a:t>.</a:t>
            </a:r>
          </a:p>
          <a:p>
            <a:pPr marL="365760" indent="-283464">
              <a:buFont typeface="Wingdings 2"/>
              <a:buChar char=""/>
              <a:defRPr/>
            </a:pPr>
            <a:r>
              <a:rPr lang="en-US" sz="2100" dirty="0" err="1">
                <a:latin typeface="Candara" pitchFamily="34" charset="0"/>
              </a:rPr>
              <a:t>Pendidikan</a:t>
            </a:r>
            <a:r>
              <a:rPr lang="en-US" sz="2100" dirty="0">
                <a:latin typeface="Candara" pitchFamily="34" charset="0"/>
              </a:rPr>
              <a:t> </a:t>
            </a:r>
          </a:p>
          <a:p>
            <a:pPr indent="-3175" algn="just">
              <a:buNone/>
              <a:defRPr/>
            </a:pPr>
            <a:r>
              <a:rPr lang="en-US" sz="2100" dirty="0">
                <a:latin typeface="Candara" pitchFamily="34" charset="0"/>
              </a:rPr>
              <a:t>Para </a:t>
            </a:r>
            <a:r>
              <a:rPr lang="en-US" sz="2100" dirty="0" err="1">
                <a:latin typeface="Candara" pitchFamily="34" charset="0"/>
              </a:rPr>
              <a:t>pendidik</a:t>
            </a:r>
            <a:r>
              <a:rPr lang="en-US" sz="2100" dirty="0">
                <a:latin typeface="Candara" pitchFamily="34" charset="0"/>
              </a:rPr>
              <a:t> </a:t>
            </a:r>
            <a:r>
              <a:rPr lang="en-US" sz="2100" dirty="0" err="1">
                <a:latin typeface="Candara" pitchFamily="34" charset="0"/>
              </a:rPr>
              <a:t>sering</a:t>
            </a:r>
            <a:r>
              <a:rPr lang="en-US" sz="2100" dirty="0">
                <a:latin typeface="Candara" pitchFamily="34" charset="0"/>
              </a:rPr>
              <a:t> </a:t>
            </a:r>
            <a:r>
              <a:rPr lang="en-US" sz="2100" dirty="0" err="1">
                <a:latin typeface="Candara" pitchFamily="34" charset="0"/>
              </a:rPr>
              <a:t>menggunakannya</a:t>
            </a:r>
            <a:r>
              <a:rPr lang="en-US" sz="2100" dirty="0">
                <a:latin typeface="Candara" pitchFamily="34" charset="0"/>
              </a:rPr>
              <a:t> </a:t>
            </a:r>
            <a:r>
              <a:rPr lang="en-US" sz="2100" dirty="0" err="1">
                <a:latin typeface="Candara" pitchFamily="34" charset="0"/>
              </a:rPr>
              <a:t>untuk</a:t>
            </a:r>
            <a:r>
              <a:rPr lang="en-US" sz="2100" dirty="0">
                <a:latin typeface="Candara" pitchFamily="34" charset="0"/>
              </a:rPr>
              <a:t> </a:t>
            </a:r>
            <a:r>
              <a:rPr lang="en-US" sz="2100" dirty="0" err="1">
                <a:latin typeface="Candara" pitchFamily="34" charset="0"/>
              </a:rPr>
              <a:t>melihat</a:t>
            </a:r>
            <a:r>
              <a:rPr lang="en-US" sz="2100" dirty="0">
                <a:latin typeface="Candara" pitchFamily="34" charset="0"/>
              </a:rPr>
              <a:t> </a:t>
            </a:r>
            <a:r>
              <a:rPr lang="en-US" sz="2100" dirty="0" err="1">
                <a:latin typeface="Candara" pitchFamily="34" charset="0"/>
              </a:rPr>
              <a:t>kedudukan</a:t>
            </a:r>
            <a:r>
              <a:rPr lang="en-US" sz="2100" dirty="0">
                <a:latin typeface="Candara" pitchFamily="34" charset="0"/>
              </a:rPr>
              <a:t> </a:t>
            </a:r>
            <a:r>
              <a:rPr lang="en-US" sz="2100" dirty="0" err="1">
                <a:latin typeface="Candara" pitchFamily="34" charset="0"/>
              </a:rPr>
              <a:t>siswa</a:t>
            </a:r>
            <a:r>
              <a:rPr lang="en-US" sz="2100" dirty="0">
                <a:latin typeface="Candara" pitchFamily="34" charset="0"/>
              </a:rPr>
              <a:t>, </a:t>
            </a:r>
            <a:r>
              <a:rPr lang="en-US" sz="2100" dirty="0" err="1">
                <a:latin typeface="Candara" pitchFamily="34" charset="0"/>
              </a:rPr>
              <a:t>prestasi</a:t>
            </a:r>
            <a:r>
              <a:rPr lang="en-US" sz="2100" dirty="0">
                <a:latin typeface="Candara" pitchFamily="34" charset="0"/>
              </a:rPr>
              <a:t> </a:t>
            </a:r>
            <a:r>
              <a:rPr lang="en-US" sz="2100" dirty="0" err="1">
                <a:latin typeface="Candara" pitchFamily="34" charset="0"/>
              </a:rPr>
              <a:t>belajar</a:t>
            </a:r>
            <a:r>
              <a:rPr lang="en-US" sz="2100" dirty="0">
                <a:latin typeface="Candara" pitchFamily="34" charset="0"/>
              </a:rPr>
              <a:t>, </a:t>
            </a:r>
            <a:r>
              <a:rPr lang="en-US" sz="2100" dirty="0" err="1">
                <a:latin typeface="Candara" pitchFamily="34" charset="0"/>
              </a:rPr>
              <a:t>efektivitas</a:t>
            </a:r>
            <a:r>
              <a:rPr lang="en-US" sz="2100" dirty="0">
                <a:latin typeface="Candara" pitchFamily="34" charset="0"/>
              </a:rPr>
              <a:t> </a:t>
            </a:r>
            <a:r>
              <a:rPr lang="en-US" sz="2100" dirty="0" err="1">
                <a:latin typeface="Candara" pitchFamily="34" charset="0"/>
              </a:rPr>
              <a:t>metoda</a:t>
            </a:r>
            <a:r>
              <a:rPr lang="en-US" sz="2100" dirty="0">
                <a:latin typeface="Candara" pitchFamily="34" charset="0"/>
              </a:rPr>
              <a:t> </a:t>
            </a:r>
            <a:r>
              <a:rPr lang="en-US" sz="2100" dirty="0" err="1">
                <a:latin typeface="Candara" pitchFamily="34" charset="0"/>
              </a:rPr>
              <a:t>pembelajaran</a:t>
            </a:r>
            <a:r>
              <a:rPr lang="en-US" sz="2100" dirty="0">
                <a:latin typeface="Candara" pitchFamily="34" charset="0"/>
              </a:rPr>
              <a:t>, </a:t>
            </a:r>
            <a:r>
              <a:rPr lang="en-US" sz="2100" dirty="0" err="1">
                <a:latin typeface="Candara" pitchFamily="34" charset="0"/>
              </a:rPr>
              <a:t>atau</a:t>
            </a:r>
            <a:r>
              <a:rPr lang="en-US" sz="2100" dirty="0">
                <a:latin typeface="Candara" pitchFamily="34" charset="0"/>
              </a:rPr>
              <a:t> media </a:t>
            </a:r>
            <a:r>
              <a:rPr lang="en-US" sz="2100" dirty="0" err="1">
                <a:latin typeface="Candara" pitchFamily="34" charset="0"/>
              </a:rPr>
              <a:t>pembelajaran</a:t>
            </a:r>
            <a:r>
              <a:rPr lang="en-US" sz="2100" dirty="0">
                <a:latin typeface="Candara" pitchFamily="34" charset="0"/>
              </a:rPr>
              <a:t>. </a:t>
            </a:r>
          </a:p>
          <a:p>
            <a:pPr indent="-3175" algn="just">
              <a:buNone/>
              <a:defRPr/>
            </a:pPr>
            <a:endParaRPr lang="en-US" sz="2100" dirty="0">
              <a:latin typeface="Candara" pitchFamily="34" charset="0"/>
            </a:endParaRPr>
          </a:p>
          <a:p>
            <a:pPr indent="-3175" algn="just">
              <a:buNone/>
              <a:defRPr/>
            </a:pPr>
            <a:endParaRPr lang="en-US" sz="2100" dirty="0">
              <a:latin typeface="Candara" pitchFamily="34" charset="0"/>
            </a:endParaRPr>
          </a:p>
          <a:p>
            <a:pPr indent="-3175" algn="just">
              <a:buNone/>
              <a:defRPr/>
            </a:pPr>
            <a:endParaRPr lang="en-US" sz="2100" dirty="0">
              <a:latin typeface="Candara" pitchFamily="34" charset="0"/>
            </a:endParaRPr>
          </a:p>
        </p:txBody>
      </p:sp>
    </p:spTree>
  </p:cSld>
  <p:clrMapOvr>
    <a:masterClrMapping/>
  </p:clrMapOvr>
  <p:transition spd="med">
    <p:wheel spokes="3"/>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B13A-5A36-438D-93A6-F848FA03CC33}"/>
              </a:ext>
            </a:extLst>
          </p:cNvPr>
          <p:cNvSpPr>
            <a:spLocks noGrp="1"/>
          </p:cNvSpPr>
          <p:nvPr>
            <p:ph type="title"/>
          </p:nvPr>
        </p:nvSpPr>
        <p:spPr/>
        <p:txBody>
          <a:bodyPr>
            <a:normAutofit/>
          </a:bodyPr>
          <a:lstStyle/>
          <a:p>
            <a:pPr>
              <a:defRPr/>
            </a:pPr>
            <a:r>
              <a:rPr lang="en-US" sz="4000" b="1" dirty="0">
                <a:solidFill>
                  <a:schemeClr val="tx2">
                    <a:satMod val="130000"/>
                  </a:schemeClr>
                </a:solidFill>
                <a:latin typeface="Cambria" pitchFamily="18" charset="0"/>
              </a:rPr>
              <a:t>CONTOH PENGGUNAAN</a:t>
            </a:r>
            <a:br>
              <a:rPr lang="en-US" sz="4000" b="1" dirty="0">
                <a:solidFill>
                  <a:schemeClr val="tx2">
                    <a:satMod val="130000"/>
                  </a:schemeClr>
                </a:solidFill>
                <a:latin typeface="Cambria" pitchFamily="18" charset="0"/>
              </a:rPr>
            </a:br>
            <a:r>
              <a:rPr lang="en-US" sz="4000" b="1" dirty="0">
                <a:solidFill>
                  <a:schemeClr val="tx2">
                    <a:satMod val="130000"/>
                  </a:schemeClr>
                </a:solidFill>
                <a:latin typeface="Cambria" pitchFamily="18" charset="0"/>
              </a:rPr>
              <a:t>STATISTIKA (</a:t>
            </a:r>
            <a:r>
              <a:rPr lang="en-US" sz="4000" b="1" dirty="0" err="1">
                <a:solidFill>
                  <a:schemeClr val="tx2">
                    <a:satMod val="130000"/>
                  </a:schemeClr>
                </a:solidFill>
                <a:latin typeface="Cambria" pitchFamily="18" charset="0"/>
              </a:rPr>
              <a:t>Lanjutan</a:t>
            </a:r>
            <a:r>
              <a:rPr lang="en-US" sz="4000" b="1" dirty="0">
                <a:solidFill>
                  <a:schemeClr val="tx2">
                    <a:satMod val="130000"/>
                  </a:schemeClr>
                </a:solidFill>
                <a:latin typeface="Cambria" pitchFamily="18" charset="0"/>
              </a:rPr>
              <a:t>)</a:t>
            </a:r>
            <a:endParaRPr lang="en-US" b="1" dirty="0">
              <a:solidFill>
                <a:schemeClr val="tx2">
                  <a:satMod val="130000"/>
                </a:schemeClr>
              </a:solidFill>
            </a:endParaRPr>
          </a:p>
        </p:txBody>
      </p:sp>
      <p:sp>
        <p:nvSpPr>
          <p:cNvPr id="3" name="Content Placeholder 2">
            <a:extLst>
              <a:ext uri="{FF2B5EF4-FFF2-40B4-BE49-F238E27FC236}">
                <a16:creationId xmlns:a16="http://schemas.microsoft.com/office/drawing/2014/main" id="{D576914A-1BB0-46C2-9921-3F532469600D}"/>
              </a:ext>
            </a:extLst>
          </p:cNvPr>
          <p:cNvSpPr>
            <a:spLocks noGrp="1"/>
          </p:cNvSpPr>
          <p:nvPr>
            <p:ph idx="1"/>
          </p:nvPr>
        </p:nvSpPr>
        <p:spPr>
          <a:xfrm>
            <a:off x="1952626" y="1500189"/>
            <a:ext cx="8505825" cy="5000625"/>
          </a:xfrm>
        </p:spPr>
        <p:txBody>
          <a:bodyPr>
            <a:noAutofit/>
          </a:bodyPr>
          <a:lstStyle/>
          <a:p>
            <a:pPr marL="365760" indent="-283464">
              <a:buFont typeface="Wingdings 2"/>
              <a:buChar char=""/>
              <a:defRPr/>
            </a:pPr>
            <a:r>
              <a:rPr lang="en-US" sz="2400" dirty="0">
                <a:latin typeface="Candara" pitchFamily="34" charset="0"/>
              </a:rPr>
              <a:t>Para </a:t>
            </a:r>
            <a:r>
              <a:rPr lang="en-US" sz="2400" dirty="0" err="1">
                <a:latin typeface="Candara" pitchFamily="34" charset="0"/>
              </a:rPr>
              <a:t>Psikolog</a:t>
            </a:r>
            <a:endParaRPr lang="en-US" sz="2400" dirty="0">
              <a:latin typeface="Candara" pitchFamily="34" charset="0"/>
            </a:endParaRPr>
          </a:p>
          <a:p>
            <a:pPr indent="-3175" algn="just">
              <a:buNone/>
              <a:defRPr/>
            </a:pPr>
            <a:r>
              <a:rPr lang="en-US" sz="2400" dirty="0">
                <a:latin typeface="Candara" pitchFamily="34" charset="0"/>
              </a:rPr>
              <a:t>Para </a:t>
            </a:r>
            <a:r>
              <a:rPr lang="en-US" sz="2400" dirty="0" err="1">
                <a:latin typeface="Candara" pitchFamily="34" charset="0"/>
              </a:rPr>
              <a:t>psikolog</a:t>
            </a:r>
            <a:r>
              <a:rPr lang="en-US" sz="2400" dirty="0">
                <a:latin typeface="Candara" pitchFamily="34" charset="0"/>
              </a:rPr>
              <a:t> </a:t>
            </a:r>
            <a:r>
              <a:rPr lang="en-US" sz="2400" dirty="0" err="1">
                <a:latin typeface="Candara" pitchFamily="34" charset="0"/>
              </a:rPr>
              <a:t>banyak</a:t>
            </a:r>
            <a:r>
              <a:rPr lang="en-US" sz="2400" dirty="0">
                <a:latin typeface="Candara" pitchFamily="34" charset="0"/>
              </a:rPr>
              <a:t> </a:t>
            </a:r>
            <a:r>
              <a:rPr lang="en-US" sz="2400" dirty="0" err="1">
                <a:latin typeface="Candara" pitchFamily="34" charset="0"/>
              </a:rPr>
              <a:t>menggunakan</a:t>
            </a:r>
            <a:r>
              <a:rPr lang="en-US" sz="2400" dirty="0">
                <a:latin typeface="Candara" pitchFamily="34" charset="0"/>
              </a:rPr>
              <a:t> </a:t>
            </a:r>
            <a:r>
              <a:rPr lang="en-US" sz="2400" dirty="0" err="1">
                <a:latin typeface="Candara" pitchFamily="34" charset="0"/>
              </a:rPr>
              <a:t>statistika</a:t>
            </a:r>
            <a:r>
              <a:rPr lang="en-US" sz="2400" dirty="0">
                <a:latin typeface="Candara" pitchFamily="34" charset="0"/>
              </a:rPr>
              <a:t> </a:t>
            </a:r>
            <a:r>
              <a:rPr lang="en-US" sz="2400" dirty="0" err="1">
                <a:latin typeface="Candara" pitchFamily="34" charset="0"/>
              </a:rPr>
              <a:t>untuk</a:t>
            </a:r>
            <a:r>
              <a:rPr lang="en-US" sz="2400" dirty="0">
                <a:latin typeface="Candara" pitchFamily="34" charset="0"/>
              </a:rPr>
              <a:t> </a:t>
            </a:r>
            <a:r>
              <a:rPr lang="en-US" sz="2400" dirty="0" err="1">
                <a:latin typeface="Candara" pitchFamily="34" charset="0"/>
              </a:rPr>
              <a:t>membaca</a:t>
            </a:r>
            <a:r>
              <a:rPr lang="en-US" sz="2400" dirty="0">
                <a:latin typeface="Candara" pitchFamily="34" charset="0"/>
              </a:rPr>
              <a:t> </a:t>
            </a:r>
            <a:r>
              <a:rPr lang="en-US" sz="2400" dirty="0" err="1">
                <a:latin typeface="Candara" pitchFamily="34" charset="0"/>
              </a:rPr>
              <a:t>hasil</a:t>
            </a:r>
            <a:r>
              <a:rPr lang="en-US" sz="2400" dirty="0">
                <a:latin typeface="Candara" pitchFamily="34" charset="0"/>
              </a:rPr>
              <a:t> </a:t>
            </a:r>
            <a:r>
              <a:rPr lang="en-US" sz="2400" dirty="0" err="1">
                <a:latin typeface="Candara" pitchFamily="34" charset="0"/>
              </a:rPr>
              <a:t>pengamatan</a:t>
            </a:r>
            <a:r>
              <a:rPr lang="en-US" sz="2400" dirty="0">
                <a:latin typeface="Candara" pitchFamily="34" charset="0"/>
              </a:rPr>
              <a:t> </a:t>
            </a:r>
            <a:r>
              <a:rPr lang="en-US" sz="2400" dirty="0" err="1">
                <a:latin typeface="Candara" pitchFamily="34" charset="0"/>
              </a:rPr>
              <a:t>baik</a:t>
            </a:r>
            <a:r>
              <a:rPr lang="en-US" sz="2400" dirty="0">
                <a:latin typeface="Candara" pitchFamily="34" charset="0"/>
              </a:rPr>
              <a:t> </a:t>
            </a:r>
            <a:r>
              <a:rPr lang="en-US" sz="2400" dirty="0" err="1">
                <a:latin typeface="Candara" pitchFamily="34" charset="0"/>
              </a:rPr>
              <a:t>melalui</a:t>
            </a:r>
            <a:r>
              <a:rPr lang="en-US" sz="2400" dirty="0">
                <a:latin typeface="Candara" pitchFamily="34" charset="0"/>
              </a:rPr>
              <a:t> </a:t>
            </a:r>
            <a:r>
              <a:rPr lang="en-US" sz="2400" dirty="0" err="1">
                <a:latin typeface="Candara" pitchFamily="34" charset="0"/>
              </a:rPr>
              <a:t>tes</a:t>
            </a:r>
            <a:r>
              <a:rPr lang="en-US" sz="2400" dirty="0">
                <a:latin typeface="Candara" pitchFamily="34" charset="0"/>
              </a:rPr>
              <a:t> </a:t>
            </a:r>
            <a:r>
              <a:rPr lang="en-US" sz="2400" dirty="0" err="1">
                <a:latin typeface="Candara" pitchFamily="34" charset="0"/>
              </a:rPr>
              <a:t>maupun</a:t>
            </a:r>
            <a:r>
              <a:rPr lang="en-US" sz="2400" dirty="0">
                <a:latin typeface="Candara" pitchFamily="34" charset="0"/>
              </a:rPr>
              <a:t> </a:t>
            </a:r>
            <a:r>
              <a:rPr lang="en-US" sz="2400" dirty="0" err="1">
                <a:latin typeface="Candara" pitchFamily="34" charset="0"/>
              </a:rPr>
              <a:t>obserbasi</a:t>
            </a:r>
            <a:r>
              <a:rPr lang="en-US" sz="2400" dirty="0">
                <a:latin typeface="Candara" pitchFamily="34" charset="0"/>
              </a:rPr>
              <a:t> </a:t>
            </a:r>
            <a:r>
              <a:rPr lang="en-US" sz="2400" dirty="0" err="1">
                <a:latin typeface="Candara" pitchFamily="34" charset="0"/>
              </a:rPr>
              <a:t>lapangan</a:t>
            </a:r>
            <a:r>
              <a:rPr lang="en-US" sz="2400" dirty="0">
                <a:latin typeface="Candara" pitchFamily="34" charset="0"/>
              </a:rPr>
              <a:t>.</a:t>
            </a:r>
          </a:p>
          <a:p>
            <a:pPr indent="-271463" algn="just">
              <a:buFont typeface="Wingdings 2"/>
              <a:buChar char=""/>
              <a:defRPr/>
            </a:pPr>
            <a:r>
              <a:rPr lang="en-US" sz="2400" dirty="0" err="1">
                <a:latin typeface="Candara" pitchFamily="34" charset="0"/>
              </a:rPr>
              <a:t>Agribisnis</a:t>
            </a:r>
            <a:endParaRPr lang="en-US" sz="2400" dirty="0">
              <a:latin typeface="Candara" pitchFamily="34" charset="0"/>
            </a:endParaRPr>
          </a:p>
          <a:p>
            <a:pPr indent="-271463" algn="just">
              <a:buNone/>
              <a:defRPr/>
            </a:pPr>
            <a:r>
              <a:rPr lang="en-US" sz="2400" dirty="0">
                <a:latin typeface="Candara" pitchFamily="34" charset="0"/>
              </a:rPr>
              <a:t>	</a:t>
            </a:r>
            <a:r>
              <a:rPr lang="en-US" sz="2400" dirty="0" err="1">
                <a:latin typeface="Candara" pitchFamily="34" charset="0"/>
              </a:rPr>
              <a:t>Analisis</a:t>
            </a:r>
            <a:r>
              <a:rPr lang="en-US" sz="2400" dirty="0">
                <a:latin typeface="Candara" pitchFamily="34" charset="0"/>
              </a:rPr>
              <a:t> </a:t>
            </a:r>
            <a:r>
              <a:rPr lang="en-US" sz="2400" dirty="0" err="1">
                <a:latin typeface="Candara" pitchFamily="34" charset="0"/>
              </a:rPr>
              <a:t>produksi</a:t>
            </a:r>
            <a:r>
              <a:rPr lang="en-US" sz="2400" dirty="0">
                <a:latin typeface="Candara" pitchFamily="34" charset="0"/>
              </a:rPr>
              <a:t> </a:t>
            </a:r>
            <a:r>
              <a:rPr lang="en-US" sz="2400" dirty="0" err="1">
                <a:latin typeface="Candara" pitchFamily="34" charset="0"/>
              </a:rPr>
              <a:t>tanaman</a:t>
            </a:r>
            <a:r>
              <a:rPr lang="en-US" sz="2400" dirty="0">
                <a:latin typeface="Candara" pitchFamily="34" charset="0"/>
              </a:rPr>
              <a:t>, </a:t>
            </a:r>
            <a:r>
              <a:rPr lang="en-US" sz="2400" dirty="0" err="1">
                <a:latin typeface="Candara" pitchFamily="34" charset="0"/>
              </a:rPr>
              <a:t>ternak</a:t>
            </a:r>
            <a:r>
              <a:rPr lang="en-US" sz="2400" dirty="0">
                <a:latin typeface="Candara" pitchFamily="34" charset="0"/>
              </a:rPr>
              <a:t>, </a:t>
            </a:r>
            <a:r>
              <a:rPr lang="en-US" sz="2400" dirty="0" err="1">
                <a:latin typeface="Candara" pitchFamily="34" charset="0"/>
              </a:rPr>
              <a:t>ikan</a:t>
            </a:r>
            <a:r>
              <a:rPr lang="en-US" sz="2400" dirty="0">
                <a:latin typeface="Candara" pitchFamily="34" charset="0"/>
              </a:rPr>
              <a:t> </a:t>
            </a:r>
            <a:r>
              <a:rPr lang="en-US" sz="2400" dirty="0" err="1">
                <a:latin typeface="Candara" pitchFamily="34" charset="0"/>
              </a:rPr>
              <a:t>dan</a:t>
            </a:r>
            <a:r>
              <a:rPr lang="en-US" sz="2400" dirty="0">
                <a:latin typeface="Candara" pitchFamily="34" charset="0"/>
              </a:rPr>
              <a:t> </a:t>
            </a:r>
            <a:r>
              <a:rPr lang="en-US" sz="2400" dirty="0" err="1">
                <a:latin typeface="Candara" pitchFamily="34" charset="0"/>
              </a:rPr>
              <a:t>kehutanan</a:t>
            </a:r>
            <a:r>
              <a:rPr lang="en-US" sz="2400" dirty="0">
                <a:latin typeface="Candara" pitchFamily="34" charset="0"/>
              </a:rPr>
              <a:t>. </a:t>
            </a:r>
            <a:r>
              <a:rPr lang="en-US" sz="2400" dirty="0" err="1">
                <a:latin typeface="Candara" pitchFamily="34" charset="0"/>
              </a:rPr>
              <a:t>Kelayakan</a:t>
            </a:r>
            <a:r>
              <a:rPr lang="en-US" sz="2400" dirty="0">
                <a:latin typeface="Candara" pitchFamily="34" charset="0"/>
              </a:rPr>
              <a:t> </a:t>
            </a:r>
            <a:r>
              <a:rPr lang="en-US" sz="2400" dirty="0" err="1">
                <a:latin typeface="Candara" pitchFamily="34" charset="0"/>
              </a:rPr>
              <a:t>usaha</a:t>
            </a:r>
            <a:r>
              <a:rPr lang="en-US" sz="2400" dirty="0">
                <a:latin typeface="Candara" pitchFamily="34" charset="0"/>
              </a:rPr>
              <a:t> </a:t>
            </a:r>
            <a:r>
              <a:rPr lang="en-US" sz="2400" dirty="0" err="1">
                <a:latin typeface="Candara" pitchFamily="34" charset="0"/>
              </a:rPr>
              <a:t>dan</a:t>
            </a:r>
            <a:r>
              <a:rPr lang="en-US" sz="2400" dirty="0">
                <a:latin typeface="Candara" pitchFamily="34" charset="0"/>
              </a:rPr>
              <a:t> </a:t>
            </a:r>
            <a:r>
              <a:rPr lang="en-US" sz="2400" dirty="0" err="1">
                <a:latin typeface="Candara" pitchFamily="34" charset="0"/>
              </a:rPr>
              <a:t>skala</a:t>
            </a:r>
            <a:r>
              <a:rPr lang="en-US" sz="2400" dirty="0">
                <a:latin typeface="Candara" pitchFamily="34" charset="0"/>
              </a:rPr>
              <a:t> </a:t>
            </a:r>
            <a:r>
              <a:rPr lang="en-US" sz="2400" dirty="0" err="1">
                <a:latin typeface="Candara" pitchFamily="34" charset="0"/>
              </a:rPr>
              <a:t>ekonomi</a:t>
            </a:r>
            <a:r>
              <a:rPr lang="en-US" sz="2400" dirty="0">
                <a:latin typeface="Candara" pitchFamily="34" charset="0"/>
              </a:rPr>
              <a:t>. </a:t>
            </a:r>
            <a:r>
              <a:rPr lang="en-US" sz="2400" dirty="0" err="1">
                <a:latin typeface="Candara" pitchFamily="34" charset="0"/>
              </a:rPr>
              <a:t>Manajemen</a:t>
            </a:r>
            <a:r>
              <a:rPr lang="en-US" sz="2400" dirty="0">
                <a:latin typeface="Candara" pitchFamily="34" charset="0"/>
              </a:rPr>
              <a:t> </a:t>
            </a:r>
            <a:r>
              <a:rPr lang="en-US" sz="2400" dirty="0" err="1">
                <a:latin typeface="Candara" pitchFamily="34" charset="0"/>
              </a:rPr>
              <a:t>produksi</a:t>
            </a:r>
            <a:r>
              <a:rPr lang="en-US" sz="2400" dirty="0">
                <a:latin typeface="Candara" pitchFamily="34" charset="0"/>
              </a:rPr>
              <a:t> </a:t>
            </a:r>
            <a:r>
              <a:rPr lang="en-US" sz="2400" dirty="0" err="1">
                <a:latin typeface="Candara" pitchFamily="34" charset="0"/>
              </a:rPr>
              <a:t>agribisnis</a:t>
            </a:r>
            <a:r>
              <a:rPr lang="en-US" sz="2400" dirty="0">
                <a:latin typeface="Candara" pitchFamily="34" charset="0"/>
              </a:rPr>
              <a:t>, Dan </a:t>
            </a:r>
            <a:r>
              <a:rPr lang="en-US" sz="2400" dirty="0" err="1">
                <a:latin typeface="Candara" pitchFamily="34" charset="0"/>
              </a:rPr>
              <a:t>analisis</a:t>
            </a:r>
            <a:r>
              <a:rPr lang="en-US" sz="2400" dirty="0">
                <a:latin typeface="Candara" pitchFamily="34" charset="0"/>
              </a:rPr>
              <a:t> </a:t>
            </a:r>
            <a:r>
              <a:rPr lang="en-US" sz="2400" dirty="0" err="1">
                <a:latin typeface="Candara" pitchFamily="34" charset="0"/>
              </a:rPr>
              <a:t>produksi</a:t>
            </a:r>
            <a:r>
              <a:rPr lang="en-US" sz="2400" dirty="0">
                <a:latin typeface="Candara" pitchFamily="34" charset="0"/>
              </a:rPr>
              <a:t> </a:t>
            </a:r>
            <a:r>
              <a:rPr lang="en-US" sz="2400" dirty="0" err="1">
                <a:latin typeface="Candara" pitchFamily="34" charset="0"/>
              </a:rPr>
              <a:t>ekspor</a:t>
            </a:r>
            <a:r>
              <a:rPr lang="en-US" sz="2400" dirty="0">
                <a:latin typeface="Candara" pitchFamily="34" charset="0"/>
              </a:rPr>
              <a:t> </a:t>
            </a:r>
            <a:r>
              <a:rPr lang="en-US" sz="2400" dirty="0" err="1">
                <a:latin typeface="Candara" pitchFamily="34" charset="0"/>
              </a:rPr>
              <a:t>dan</a:t>
            </a:r>
            <a:r>
              <a:rPr lang="en-US" sz="2400" dirty="0">
                <a:latin typeface="Candara" pitchFamily="34" charset="0"/>
              </a:rPr>
              <a:t> import </a:t>
            </a:r>
            <a:r>
              <a:rPr lang="en-US" sz="2400" dirty="0" err="1">
                <a:latin typeface="Candara" pitchFamily="34" charset="0"/>
              </a:rPr>
              <a:t>pertanian</a:t>
            </a:r>
            <a:r>
              <a:rPr lang="en-US" sz="2400" dirty="0">
                <a:latin typeface="Candara" pitchFamily="34" charset="0"/>
              </a:rPr>
              <a:t>.</a:t>
            </a:r>
          </a:p>
          <a:p>
            <a:pPr indent="-271463" algn="just">
              <a:buFont typeface="Wingdings 2"/>
              <a:buChar char=""/>
              <a:defRPr/>
            </a:pPr>
            <a:r>
              <a:rPr lang="en-US" sz="2400" dirty="0" err="1">
                <a:latin typeface="Candara" pitchFamily="34" charset="0"/>
              </a:rPr>
              <a:t>Manajemen</a:t>
            </a:r>
            <a:r>
              <a:rPr lang="en-US" sz="2400" dirty="0">
                <a:latin typeface="Candara" pitchFamily="34" charset="0"/>
              </a:rPr>
              <a:t> </a:t>
            </a:r>
          </a:p>
          <a:p>
            <a:pPr indent="-271463" algn="just">
              <a:buNone/>
              <a:defRPr/>
            </a:pPr>
            <a:r>
              <a:rPr lang="en-US" sz="2400" dirty="0">
                <a:latin typeface="Candara" pitchFamily="34" charset="0"/>
              </a:rPr>
              <a:t>	</a:t>
            </a:r>
            <a:r>
              <a:rPr lang="en-US" sz="2400" dirty="0" err="1">
                <a:latin typeface="Candara" pitchFamily="34" charset="0"/>
              </a:rPr>
              <a:t>Penentuan</a:t>
            </a:r>
            <a:r>
              <a:rPr lang="en-US" sz="2400" dirty="0">
                <a:latin typeface="Candara" pitchFamily="34" charset="0"/>
              </a:rPr>
              <a:t> </a:t>
            </a:r>
            <a:r>
              <a:rPr lang="en-US" sz="2400" dirty="0" err="1">
                <a:latin typeface="Candara" pitchFamily="34" charset="0"/>
              </a:rPr>
              <a:t>struktur</a:t>
            </a:r>
            <a:r>
              <a:rPr lang="en-US" sz="2400" dirty="0">
                <a:latin typeface="Candara" pitchFamily="34" charset="0"/>
              </a:rPr>
              <a:t> </a:t>
            </a:r>
            <a:r>
              <a:rPr lang="en-US" sz="2400" dirty="0" err="1">
                <a:latin typeface="Candara" pitchFamily="34" charset="0"/>
              </a:rPr>
              <a:t>gaji</a:t>
            </a:r>
            <a:r>
              <a:rPr lang="en-US" sz="2400" dirty="0">
                <a:latin typeface="Candara" pitchFamily="34" charset="0"/>
              </a:rPr>
              <a:t>, </a:t>
            </a:r>
            <a:r>
              <a:rPr lang="en-US" sz="2400" dirty="0" err="1">
                <a:latin typeface="Candara" pitchFamily="34" charset="0"/>
              </a:rPr>
              <a:t>pesangon</a:t>
            </a:r>
            <a:r>
              <a:rPr lang="en-US" sz="2400" dirty="0">
                <a:latin typeface="Candara" pitchFamily="34" charset="0"/>
              </a:rPr>
              <a:t> </a:t>
            </a:r>
            <a:r>
              <a:rPr lang="en-US" sz="2400" dirty="0" err="1">
                <a:latin typeface="Candara" pitchFamily="34" charset="0"/>
              </a:rPr>
              <a:t>dan</a:t>
            </a:r>
            <a:r>
              <a:rPr lang="en-US" sz="2400" dirty="0">
                <a:latin typeface="Candara" pitchFamily="34" charset="0"/>
              </a:rPr>
              <a:t> </a:t>
            </a:r>
            <a:r>
              <a:rPr lang="en-US" sz="2400" dirty="0" err="1">
                <a:latin typeface="Candara" pitchFamily="34" charset="0"/>
              </a:rPr>
              <a:t>tunjangan</a:t>
            </a:r>
            <a:r>
              <a:rPr lang="en-US" sz="2400" dirty="0">
                <a:latin typeface="Candara" pitchFamily="34" charset="0"/>
              </a:rPr>
              <a:t> </a:t>
            </a:r>
            <a:r>
              <a:rPr lang="en-US" sz="2400" dirty="0" err="1">
                <a:latin typeface="Candara" pitchFamily="34" charset="0"/>
              </a:rPr>
              <a:t>karyawan</a:t>
            </a:r>
            <a:r>
              <a:rPr lang="en-US" sz="2400" dirty="0">
                <a:latin typeface="Candara" pitchFamily="34" charset="0"/>
              </a:rPr>
              <a:t>. </a:t>
            </a:r>
            <a:r>
              <a:rPr lang="en-US" sz="2400" dirty="0" err="1">
                <a:latin typeface="Candara" pitchFamily="34" charset="0"/>
              </a:rPr>
              <a:t>Penentuan</a:t>
            </a:r>
            <a:r>
              <a:rPr lang="en-US" sz="2400" dirty="0">
                <a:latin typeface="Candara" pitchFamily="34" charset="0"/>
              </a:rPr>
              <a:t> </a:t>
            </a:r>
            <a:r>
              <a:rPr lang="en-US" sz="2400" dirty="0" err="1">
                <a:latin typeface="Candara" pitchFamily="34" charset="0"/>
              </a:rPr>
              <a:t>jumlah</a:t>
            </a:r>
            <a:r>
              <a:rPr lang="en-US" sz="2400" dirty="0">
                <a:latin typeface="Candara" pitchFamily="34" charset="0"/>
              </a:rPr>
              <a:t> </a:t>
            </a:r>
            <a:r>
              <a:rPr lang="en-US" sz="2400" dirty="0" err="1">
                <a:latin typeface="Candara" pitchFamily="34" charset="0"/>
              </a:rPr>
              <a:t>persediaan</a:t>
            </a:r>
            <a:r>
              <a:rPr lang="en-US" sz="2400" dirty="0">
                <a:latin typeface="Candara" pitchFamily="34" charset="0"/>
              </a:rPr>
              <a:t> </a:t>
            </a:r>
            <a:r>
              <a:rPr lang="en-US" sz="2400" dirty="0" err="1">
                <a:latin typeface="Candara" pitchFamily="34" charset="0"/>
              </a:rPr>
              <a:t>barang</a:t>
            </a:r>
            <a:r>
              <a:rPr lang="en-US" sz="2400" dirty="0">
                <a:latin typeface="Candara" pitchFamily="34" charset="0"/>
              </a:rPr>
              <a:t>, </a:t>
            </a:r>
            <a:r>
              <a:rPr lang="en-US" sz="2400" dirty="0" err="1">
                <a:latin typeface="Candara" pitchFamily="34" charset="0"/>
              </a:rPr>
              <a:t>barang</a:t>
            </a:r>
            <a:r>
              <a:rPr lang="en-US" sz="2400" dirty="0">
                <a:latin typeface="Candara" pitchFamily="34" charset="0"/>
              </a:rPr>
              <a:t> </a:t>
            </a:r>
            <a:r>
              <a:rPr lang="en-US" sz="2400" dirty="0" err="1">
                <a:latin typeface="Candara" pitchFamily="34" charset="0"/>
              </a:rPr>
              <a:t>dalam</a:t>
            </a:r>
            <a:r>
              <a:rPr lang="en-US" sz="2400" dirty="0">
                <a:latin typeface="Candara" pitchFamily="34" charset="0"/>
              </a:rPr>
              <a:t> </a:t>
            </a:r>
            <a:r>
              <a:rPr lang="en-US" sz="2400" dirty="0" err="1">
                <a:latin typeface="Candara" pitchFamily="34" charset="0"/>
              </a:rPr>
              <a:t>proses</a:t>
            </a:r>
            <a:r>
              <a:rPr lang="en-US" sz="2400" dirty="0">
                <a:latin typeface="Candara" pitchFamily="34" charset="0"/>
              </a:rPr>
              <a:t>,  </a:t>
            </a:r>
            <a:r>
              <a:rPr lang="en-US" sz="2400" dirty="0" err="1">
                <a:latin typeface="Candara" pitchFamily="34" charset="0"/>
              </a:rPr>
              <a:t>dan</a:t>
            </a:r>
            <a:r>
              <a:rPr lang="en-US" sz="2400" dirty="0">
                <a:latin typeface="Candara" pitchFamily="34" charset="0"/>
              </a:rPr>
              <a:t> </a:t>
            </a:r>
            <a:r>
              <a:rPr lang="en-US" sz="2400" dirty="0" err="1">
                <a:latin typeface="Candara" pitchFamily="34" charset="0"/>
              </a:rPr>
              <a:t>barang</a:t>
            </a:r>
            <a:r>
              <a:rPr lang="en-US" sz="2400" dirty="0">
                <a:latin typeface="Candara" pitchFamily="34" charset="0"/>
              </a:rPr>
              <a:t> </a:t>
            </a:r>
            <a:r>
              <a:rPr lang="en-US" sz="2400" dirty="0" err="1">
                <a:latin typeface="Candara" pitchFamily="34" charset="0"/>
              </a:rPr>
              <a:t>jadi</a:t>
            </a:r>
            <a:r>
              <a:rPr lang="en-US" sz="2400" dirty="0">
                <a:latin typeface="Candara" pitchFamily="34" charset="0"/>
              </a:rPr>
              <a:t>. </a:t>
            </a:r>
            <a:r>
              <a:rPr lang="en-US" sz="2400" dirty="0" err="1">
                <a:latin typeface="Candara" pitchFamily="34" charset="0"/>
              </a:rPr>
              <a:t>Evaluasi</a:t>
            </a:r>
            <a:r>
              <a:rPr lang="en-US" sz="2400" dirty="0">
                <a:latin typeface="Candara" pitchFamily="34" charset="0"/>
              </a:rPr>
              <a:t> </a:t>
            </a:r>
            <a:r>
              <a:rPr lang="en-US" sz="2400" dirty="0" err="1">
                <a:latin typeface="Candara" pitchFamily="34" charset="0"/>
              </a:rPr>
              <a:t>produktivitas</a:t>
            </a:r>
            <a:r>
              <a:rPr lang="en-US" sz="2400" dirty="0">
                <a:latin typeface="Candara" pitchFamily="34" charset="0"/>
              </a:rPr>
              <a:t> </a:t>
            </a:r>
            <a:r>
              <a:rPr lang="en-US" sz="2400" dirty="0" err="1">
                <a:latin typeface="Candara" pitchFamily="34" charset="0"/>
              </a:rPr>
              <a:t>karyawan</a:t>
            </a:r>
            <a:r>
              <a:rPr lang="en-US" sz="2400" dirty="0">
                <a:latin typeface="Candara" pitchFamily="34" charset="0"/>
              </a:rPr>
              <a:t>. Dan </a:t>
            </a:r>
            <a:r>
              <a:rPr lang="en-US" sz="2400" dirty="0" err="1">
                <a:latin typeface="Candara" pitchFamily="34" charset="0"/>
              </a:rPr>
              <a:t>Evaluasi</a:t>
            </a:r>
            <a:r>
              <a:rPr lang="en-US" sz="2400" dirty="0">
                <a:latin typeface="Candara" pitchFamily="34" charset="0"/>
              </a:rPr>
              <a:t> </a:t>
            </a:r>
            <a:r>
              <a:rPr lang="en-US" sz="2400" dirty="0" err="1">
                <a:latin typeface="Candara" pitchFamily="34" charset="0"/>
              </a:rPr>
              <a:t>kinerja</a:t>
            </a:r>
            <a:r>
              <a:rPr lang="en-US" sz="2400" dirty="0">
                <a:latin typeface="Candara" pitchFamily="34" charset="0"/>
              </a:rPr>
              <a:t> </a:t>
            </a:r>
            <a:r>
              <a:rPr lang="en-US" sz="2400" dirty="0" err="1">
                <a:latin typeface="Candara" pitchFamily="34" charset="0"/>
              </a:rPr>
              <a:t>perusahaan</a:t>
            </a:r>
            <a:r>
              <a:rPr lang="en-US" sz="2400" dirty="0">
                <a:latin typeface="Candara" pitchFamily="34" charset="0"/>
              </a:rPr>
              <a:t>.</a:t>
            </a:r>
          </a:p>
          <a:p>
            <a:pPr indent="-271463" algn="just">
              <a:buNone/>
              <a:defRPr/>
            </a:pPr>
            <a:endParaRPr lang="en-US" sz="2400" dirty="0">
              <a:latin typeface="Candara" pitchFamily="34" charset="0"/>
            </a:endParaRPr>
          </a:p>
        </p:txBody>
      </p:sp>
    </p:spTree>
  </p:cSld>
  <p:clrMapOvr>
    <a:masterClrMapping/>
  </p:clrMapOvr>
  <p:transition spd="med">
    <p:wheel spokes="3"/>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C81D-2727-4394-B129-1AD6203EA652}"/>
              </a:ext>
            </a:extLst>
          </p:cNvPr>
          <p:cNvSpPr>
            <a:spLocks noGrp="1"/>
          </p:cNvSpPr>
          <p:nvPr>
            <p:ph type="title"/>
          </p:nvPr>
        </p:nvSpPr>
        <p:spPr>
          <a:xfrm>
            <a:off x="2524125" y="274639"/>
            <a:ext cx="7499350" cy="1011237"/>
          </a:xfrm>
        </p:spPr>
        <p:txBody>
          <a:bodyPr>
            <a:normAutofit fontScale="90000"/>
          </a:bodyPr>
          <a:lstStyle/>
          <a:p>
            <a:pPr>
              <a:defRPr/>
            </a:pPr>
            <a:r>
              <a:rPr lang="en-US" sz="4000" b="1" dirty="0">
                <a:solidFill>
                  <a:schemeClr val="tx2">
                    <a:satMod val="130000"/>
                  </a:schemeClr>
                </a:solidFill>
                <a:latin typeface="Cambria" pitchFamily="18" charset="0"/>
              </a:rPr>
              <a:t>KEGUNAAN STATISTIKA DALAM PENELITIAN</a:t>
            </a:r>
          </a:p>
        </p:txBody>
      </p:sp>
      <p:sp>
        <p:nvSpPr>
          <p:cNvPr id="11267" name="Content Placeholder 2">
            <a:extLst>
              <a:ext uri="{FF2B5EF4-FFF2-40B4-BE49-F238E27FC236}">
                <a16:creationId xmlns:a16="http://schemas.microsoft.com/office/drawing/2014/main" id="{03B12165-1F15-41ED-AA99-E5E8A2C27D1D}"/>
              </a:ext>
            </a:extLst>
          </p:cNvPr>
          <p:cNvSpPr>
            <a:spLocks noGrp="1"/>
          </p:cNvSpPr>
          <p:nvPr>
            <p:ph idx="1"/>
          </p:nvPr>
        </p:nvSpPr>
        <p:spPr>
          <a:xfrm>
            <a:off x="1881188" y="1428750"/>
            <a:ext cx="8577262" cy="5143500"/>
          </a:xfrm>
        </p:spPr>
        <p:txBody>
          <a:bodyPr/>
          <a:lstStyle/>
          <a:p>
            <a:pPr algn="just" eaLnBrk="1" hangingPunct="1">
              <a:buFont typeface="Wingdings 2" panose="05020102010507070707" pitchFamily="18" charset="2"/>
              <a:buChar char=""/>
            </a:pPr>
            <a:r>
              <a:rPr lang="en-US" altLang="en-US" sz="2300">
                <a:latin typeface="Candara" panose="020E0502030303020204" pitchFamily="34" charset="0"/>
              </a:rPr>
              <a:t>Membantu penelitian dalam menggunakan sampel sehingga penelitian dapat bekerja efisien dengan hasil yang sesuai dengan obyek yang ingin diteliti</a:t>
            </a:r>
          </a:p>
          <a:p>
            <a:pPr algn="just" eaLnBrk="1" hangingPunct="1">
              <a:buFont typeface="Wingdings 2" panose="05020102010507070707" pitchFamily="18" charset="2"/>
              <a:buChar char=""/>
            </a:pPr>
            <a:r>
              <a:rPr lang="en-US" altLang="en-US" sz="2300">
                <a:latin typeface="Candara" panose="020E0502030303020204" pitchFamily="34" charset="0"/>
              </a:rPr>
              <a:t>Membantu penelitian untuk membaca data yang telah terkumpul sehingga peneliti dapat mengambil keputusan yang tepat</a:t>
            </a:r>
          </a:p>
          <a:p>
            <a:pPr algn="just" eaLnBrk="1" hangingPunct="1">
              <a:buFont typeface="Wingdings 2" panose="05020102010507070707" pitchFamily="18" charset="2"/>
              <a:buChar char=""/>
            </a:pPr>
            <a:r>
              <a:rPr lang="en-US" altLang="en-US" sz="2300">
                <a:latin typeface="Candara" panose="020E0502030303020204" pitchFamily="34" charset="0"/>
              </a:rPr>
              <a:t>Membantu peneliti untuk melihat ada tidaknya perbedaan antara kelompok yang satu dengan kelompok yang lainnya atas obyek yang diteliti</a:t>
            </a:r>
          </a:p>
          <a:p>
            <a:pPr algn="just" eaLnBrk="1" hangingPunct="1">
              <a:buFont typeface="Wingdings 2" panose="05020102010507070707" pitchFamily="18" charset="2"/>
              <a:buChar char=""/>
            </a:pPr>
            <a:r>
              <a:rPr lang="en-US" altLang="en-US" sz="2300">
                <a:latin typeface="Candara" panose="020E0502030303020204" pitchFamily="34" charset="0"/>
              </a:rPr>
              <a:t>Membantu peneliti untuk melihat ada tidaknya hubungan antara variabel yang satu dengan variabel yang lainnya</a:t>
            </a:r>
          </a:p>
          <a:p>
            <a:pPr algn="just" eaLnBrk="1" hangingPunct="1">
              <a:buFont typeface="Wingdings 2" panose="05020102010507070707" pitchFamily="18" charset="2"/>
              <a:buChar char=""/>
            </a:pPr>
            <a:r>
              <a:rPr lang="en-US" altLang="en-US" sz="2300">
                <a:latin typeface="Candara" panose="020E0502030303020204" pitchFamily="34" charset="0"/>
              </a:rPr>
              <a:t>Membantu peneliti dalam menentukan prediksi untuk waktu yang akan datang</a:t>
            </a:r>
          </a:p>
          <a:p>
            <a:pPr algn="just" eaLnBrk="1" hangingPunct="1">
              <a:buFont typeface="Wingdings 2" panose="05020102010507070707" pitchFamily="18" charset="2"/>
              <a:buChar char=""/>
            </a:pPr>
            <a:r>
              <a:rPr lang="en-US" altLang="en-US" sz="2300">
                <a:latin typeface="Candara" panose="020E0502030303020204" pitchFamily="34" charset="0"/>
              </a:rPr>
              <a:t>Membantu peneliti dalam melakukan interpretasi atas data yang terkumpul (M.Subana dkk, 2000;14)</a:t>
            </a:r>
          </a:p>
        </p:txBody>
      </p:sp>
    </p:spTree>
  </p:cSld>
  <p:clrMapOvr>
    <a:masterClrMapping/>
  </p:clrMapOvr>
  <p:transition spd="med">
    <p:wheel spokes="3"/>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C754E-8C95-4362-87A6-69693974F246}"/>
              </a:ext>
            </a:extLst>
          </p:cNvPr>
          <p:cNvSpPr>
            <a:spLocks noGrp="1"/>
          </p:cNvSpPr>
          <p:nvPr>
            <p:ph type="title"/>
          </p:nvPr>
        </p:nvSpPr>
        <p:spPr>
          <a:xfrm>
            <a:off x="2166938" y="274638"/>
            <a:ext cx="8291512" cy="654050"/>
          </a:xfrm>
        </p:spPr>
        <p:txBody>
          <a:bodyPr>
            <a:noAutofit/>
          </a:bodyPr>
          <a:lstStyle/>
          <a:p>
            <a:pPr>
              <a:defRPr/>
            </a:pPr>
            <a:r>
              <a:rPr lang="en-US" sz="3600" b="1" dirty="0">
                <a:solidFill>
                  <a:schemeClr val="tx2">
                    <a:satMod val="130000"/>
                  </a:schemeClr>
                </a:solidFill>
                <a:latin typeface="Cambria" pitchFamily="18" charset="0"/>
              </a:rPr>
              <a:t>PERANAN STATISTIKA </a:t>
            </a:r>
            <a:br>
              <a:rPr lang="en-US" sz="3600" b="1" dirty="0">
                <a:solidFill>
                  <a:schemeClr val="tx2">
                    <a:satMod val="130000"/>
                  </a:schemeClr>
                </a:solidFill>
                <a:latin typeface="Cambria" pitchFamily="18" charset="0"/>
              </a:rPr>
            </a:br>
            <a:r>
              <a:rPr lang="en-US" sz="3600" b="1" dirty="0">
                <a:solidFill>
                  <a:schemeClr val="tx2">
                    <a:satMod val="130000"/>
                  </a:schemeClr>
                </a:solidFill>
                <a:latin typeface="Cambria" pitchFamily="18" charset="0"/>
              </a:rPr>
              <a:t>DALAM PENELITIAN</a:t>
            </a:r>
            <a:endParaRPr lang="en-US" sz="3600" b="1" dirty="0">
              <a:solidFill>
                <a:schemeClr val="tx2">
                  <a:satMod val="130000"/>
                </a:schemeClr>
              </a:solidFill>
            </a:endParaRPr>
          </a:p>
        </p:txBody>
      </p:sp>
      <p:sp>
        <p:nvSpPr>
          <p:cNvPr id="12291" name="Content Placeholder 2">
            <a:extLst>
              <a:ext uri="{FF2B5EF4-FFF2-40B4-BE49-F238E27FC236}">
                <a16:creationId xmlns:a16="http://schemas.microsoft.com/office/drawing/2014/main" id="{48EF4149-6498-4F02-813B-7285E4ECD15F}"/>
              </a:ext>
            </a:extLst>
          </p:cNvPr>
          <p:cNvSpPr>
            <a:spLocks noGrp="1"/>
          </p:cNvSpPr>
          <p:nvPr>
            <p:ph idx="1"/>
          </p:nvPr>
        </p:nvSpPr>
        <p:spPr>
          <a:xfrm>
            <a:off x="1809750" y="1143000"/>
            <a:ext cx="8648700" cy="5429250"/>
          </a:xfrm>
        </p:spPr>
        <p:txBody>
          <a:bodyPr>
            <a:normAutofit lnSpcReduction="10000"/>
          </a:bodyPr>
          <a:lstStyle/>
          <a:p>
            <a:pPr marL="365125" indent="-282575" algn="just">
              <a:buFont typeface="Wingdings 2" panose="05020102010507070707" pitchFamily="18" charset="2"/>
              <a:buChar char=""/>
            </a:pPr>
            <a:r>
              <a:rPr lang="en-US" altLang="en-US" sz="2000">
                <a:latin typeface="Candara" panose="020E0502030303020204" pitchFamily="34" charset="0"/>
              </a:rPr>
              <a:t>Memberikan informasi tentang karakteristik distribusi suatu populasi tertentu, baik diskrit maupun kontinyu. Pengetahuan ini berguna dalam menghayati perilaku populasi yang sedang diamati.</a:t>
            </a:r>
          </a:p>
          <a:p>
            <a:pPr marL="365125" indent="-282575" algn="just">
              <a:buFont typeface="Wingdings 2" panose="05020102010507070707" pitchFamily="18" charset="2"/>
              <a:buChar char=""/>
            </a:pPr>
            <a:r>
              <a:rPr lang="en-US" altLang="en-US" sz="2000">
                <a:latin typeface="Candara" panose="020E0502030303020204" pitchFamily="34" charset="0"/>
              </a:rPr>
              <a:t>Menyediakan prosedur praktis dalam melakukan survey pengumpulan data melalui metode pengumpulan data (</a:t>
            </a:r>
            <a:r>
              <a:rPr lang="en-US" altLang="en-US" sz="2000" i="1">
                <a:latin typeface="Candara" panose="020E0502030303020204" pitchFamily="34" charset="0"/>
              </a:rPr>
              <a:t>teknik sampling</a:t>
            </a:r>
            <a:r>
              <a:rPr lang="en-US" altLang="en-US" sz="2000">
                <a:latin typeface="Candara" panose="020E0502030303020204" pitchFamily="34" charset="0"/>
              </a:rPr>
              <a:t>). Pengetahuan ini berguna untuk mendapatkan hasil pengukuran yang terpercaya.</a:t>
            </a:r>
          </a:p>
          <a:p>
            <a:pPr marL="365125" indent="-282575" algn="just">
              <a:buFont typeface="Wingdings 2" panose="05020102010507070707" pitchFamily="18" charset="2"/>
              <a:buChar char=""/>
            </a:pPr>
            <a:r>
              <a:rPr lang="en-US" altLang="en-US" sz="2000">
                <a:latin typeface="Candara" panose="020E0502030303020204" pitchFamily="34" charset="0"/>
              </a:rPr>
              <a:t>Menyediakan prosedur praktis untuk menduga karakteristik suatu populasi melalui pendekatan karakteristik sampel, baik melalui metode penaksiran, metode pengujian hipotesis, metode analisis varians. Pengetahuan ini berguna untuk mengetahui ukuran pemusatan dan ukuran penyebaran serta perbedaan dan kesamaan populasi.</a:t>
            </a:r>
          </a:p>
          <a:p>
            <a:pPr marL="365125" indent="-282575" algn="just">
              <a:buFont typeface="Wingdings 2" panose="05020102010507070707" pitchFamily="18" charset="2"/>
              <a:buChar char=""/>
            </a:pPr>
            <a:r>
              <a:rPr lang="en-US" altLang="en-US" sz="2000">
                <a:latin typeface="Candara" panose="020E0502030303020204" pitchFamily="34" charset="0"/>
              </a:rPr>
              <a:t>Menyediakan prosedur praktis untuk meramal keadaan suatu obyek tertentu di masa mendatang berdasarkan keadaan di masa lalu dan masa sekarang. Melalui metode regresi dan metode deret waktu. Pengetahuan ini berguna memperkecil resiko akibat ketidakpastian yang dihadapi di masa mendatang.</a:t>
            </a:r>
          </a:p>
          <a:p>
            <a:pPr marL="365125" indent="-282575" algn="just">
              <a:buFont typeface="Wingdings 2" panose="05020102010507070707" pitchFamily="18" charset="2"/>
              <a:buChar char=""/>
            </a:pPr>
            <a:r>
              <a:rPr lang="en-US" altLang="en-US" sz="2000">
                <a:latin typeface="Candara" panose="020E0502030303020204" pitchFamily="34" charset="0"/>
              </a:rPr>
              <a:t>Menyediakan prosedur praktis untuk melakukan pengujian terhadap data yang bersifat kualitatif melalui statistik non parametrik.</a:t>
            </a:r>
          </a:p>
          <a:p>
            <a:pPr marL="365125" indent="-282575" algn="just">
              <a:buFont typeface="Wingdings 2" panose="05020102010507070707" pitchFamily="18" charset="2"/>
              <a:buChar char=""/>
            </a:pPr>
            <a:endParaRPr lang="en-US" altLang="en-US" sz="2000">
              <a:latin typeface="Candara" panose="020E0502030303020204" pitchFamily="34" charset="0"/>
            </a:endParaRPr>
          </a:p>
        </p:txBody>
      </p:sp>
    </p:spTree>
  </p:cSld>
  <p:clrMapOvr>
    <a:masterClrMapping/>
  </p:clrMapOvr>
  <p:transition spd="med">
    <p:wheel spokes="3"/>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 ma:contentTypeID="0x010100F44E0C0F1F20D84AA745AA4F2F9F87B5" ma:contentTypeVersion="3" ma:contentTypeDescription="Buat sebuah dokumen baru." ma:contentTypeScope="" ma:versionID="6ae25d5dc3dd69b67e276b9fdb6af05d">
  <xsd:schema xmlns:xsd="http://www.w3.org/2001/XMLSchema" xmlns:xs="http://www.w3.org/2001/XMLSchema" xmlns:p="http://schemas.microsoft.com/office/2006/metadata/properties" xmlns:ns2="c0efcfce-2116-400f-ab52-279e91fc6017" targetNamespace="http://schemas.microsoft.com/office/2006/metadata/properties" ma:root="true" ma:fieldsID="9355780974dbc49ae6931c266f89ffbf" ns2:_="">
    <xsd:import namespace="c0efcfce-2116-400f-ab52-279e91fc6017"/>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fcfce-2116-400f-ab52-279e91fc60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55827E-FD7F-4356-B605-EC5F83E18E74}"/>
</file>

<file path=customXml/itemProps2.xml><?xml version="1.0" encoding="utf-8"?>
<ds:datastoreItem xmlns:ds="http://schemas.openxmlformats.org/officeDocument/2006/customXml" ds:itemID="{E02649A8-1E7C-43CA-B3DA-D9E5A7975525}"/>
</file>

<file path=customXml/itemProps3.xml><?xml version="1.0" encoding="utf-8"?>
<ds:datastoreItem xmlns:ds="http://schemas.openxmlformats.org/officeDocument/2006/customXml" ds:itemID="{BFB3C51A-4D43-4E0E-A27E-C5FFCA4A1567}"/>
</file>

<file path=docProps/app.xml><?xml version="1.0" encoding="utf-8"?>
<Properties xmlns="http://schemas.openxmlformats.org/officeDocument/2006/extended-properties" xmlns:vt="http://schemas.openxmlformats.org/officeDocument/2006/docPropsVTypes">
  <TotalTime>174</TotalTime>
  <Words>907</Words>
  <Application>Microsoft Office PowerPoint</Application>
  <PresentationFormat>Layar Lebar</PresentationFormat>
  <Paragraphs>71</Paragraphs>
  <Slides>13</Slides>
  <Notes>0</Notes>
  <HiddenSlides>0</HiddenSlides>
  <MMClips>0</MMClips>
  <ScaleCrop>false</ScaleCrop>
  <HeadingPairs>
    <vt:vector size="6" baseType="variant">
      <vt:variant>
        <vt:lpstr>Font Dipakai</vt:lpstr>
      </vt:variant>
      <vt:variant>
        <vt:i4>7</vt:i4>
      </vt:variant>
      <vt:variant>
        <vt:lpstr>Tema</vt:lpstr>
      </vt:variant>
      <vt:variant>
        <vt:i4>1</vt:i4>
      </vt:variant>
      <vt:variant>
        <vt:lpstr>Judul Slide</vt:lpstr>
      </vt:variant>
      <vt:variant>
        <vt:i4>13</vt:i4>
      </vt:variant>
    </vt:vector>
  </HeadingPairs>
  <TitlesOfParts>
    <vt:vector size="21" baseType="lpstr">
      <vt:lpstr>Arial</vt:lpstr>
      <vt:lpstr>Calibri</vt:lpstr>
      <vt:lpstr>Calibri Light</vt:lpstr>
      <vt:lpstr>Cambria</vt:lpstr>
      <vt:lpstr>Candara</vt:lpstr>
      <vt:lpstr>Times New Roman</vt:lpstr>
      <vt:lpstr>Wingdings 2</vt:lpstr>
      <vt:lpstr>Office Theme</vt:lpstr>
      <vt:lpstr>PERAN STATISTIKA DALAM PENELITIAN</vt:lpstr>
      <vt:lpstr>PENGERTIAN STATISTIKA</vt:lpstr>
      <vt:lpstr>Presentasi PowerPoint</vt:lpstr>
      <vt:lpstr>CONTOH PENGGUNAAN STATISTIKA</vt:lpstr>
      <vt:lpstr>CONTOH PENGGUNAAN STATISTIKA (Lanjutan)</vt:lpstr>
      <vt:lpstr>CONTOH PENGGUNAAN STATISTIKA (Lanjutan)</vt:lpstr>
      <vt:lpstr>CONTOH PENGGUNAAN STATISTIKA (Lanjutan)</vt:lpstr>
      <vt:lpstr>KEGUNAAN STATISTIKA DALAM PENELITIAN</vt:lpstr>
      <vt:lpstr>PERANAN STATISTIKA  DALAM PENELITIAN</vt:lpstr>
      <vt:lpstr>PERANAN STATISTIKA DALAM PENELITIAN</vt:lpstr>
      <vt:lpstr>TUJUAN STATISTIK</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KOSMAYANDI 625170025</dc:creator>
  <cp:lastModifiedBy>Tri Sutrisno</cp:lastModifiedBy>
  <cp:revision>3</cp:revision>
  <dcterms:created xsi:type="dcterms:W3CDTF">2020-06-08T01:30:48Z</dcterms:created>
  <dcterms:modified xsi:type="dcterms:W3CDTF">2021-02-06T17:22:29Z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0x010100F44E0C0F1F20D84AA745AA4F2F9F87B5</vt:lpwstr>
  </property>
</Properties>
</file>