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6244" y="1511321"/>
            <a:ext cx="3135629" cy="3759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190322"/>
            <a:ext cx="8071510" cy="124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457" y="1202258"/>
            <a:ext cx="7229475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62" y="1019787"/>
            <a:ext cx="5831840" cy="5857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0364" y="643473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3339" y="1106341"/>
            <a:ext cx="4643120" cy="1720343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6000" b="1" spc="-30" dirty="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sz="6000" b="1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000" b="1" spc="-5" dirty="0">
                <a:latin typeface="Calibri"/>
                <a:cs typeface="Calibri"/>
              </a:rPr>
              <a:t>Linier</a:t>
            </a:r>
            <a:endParaRPr sz="6000" dirty="0">
              <a:latin typeface="Calibri"/>
              <a:cs typeface="Calibri"/>
            </a:endParaRPr>
          </a:p>
          <a:p>
            <a:pPr marL="2714625">
              <a:lnSpc>
                <a:spcPct val="100000"/>
              </a:lnSpc>
              <a:spcBef>
                <a:spcPts val="88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Tri </a:t>
            </a:r>
            <a:r>
              <a:rPr lang="en-US" sz="2800" dirty="0" err="1" smtClean="0">
                <a:solidFill>
                  <a:srgbClr val="000000"/>
                </a:solidFill>
              </a:rPr>
              <a:t>Sutrisno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4137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Batasan</a:t>
            </a:r>
            <a:r>
              <a:rPr sz="4400" spc="-75" dirty="0"/>
              <a:t> </a:t>
            </a:r>
            <a:r>
              <a:rPr sz="4400" spc="-1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3814317"/>
            <a:ext cx="192976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Jam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Kerja</a:t>
            </a:r>
            <a:endParaRPr sz="3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0" dirty="0">
                <a:latin typeface="Calibri"/>
                <a:cs typeface="Calibri"/>
              </a:rPr>
              <a:t>Tanah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Liat</a:t>
            </a:r>
            <a:endParaRPr sz="3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Mangkok</a:t>
            </a:r>
            <a:endParaRPr sz="3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Cangkir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9717" y="3814317"/>
            <a:ext cx="24942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X1 </a:t>
            </a:r>
            <a:r>
              <a:rPr sz="3000" dirty="0">
                <a:latin typeface="Calibri"/>
                <a:cs typeface="Calibri"/>
              </a:rPr>
              <a:t>+ </a:t>
            </a:r>
            <a:r>
              <a:rPr sz="3000" spc="-5" dirty="0">
                <a:latin typeface="Calibri"/>
                <a:cs typeface="Calibri"/>
              </a:rPr>
              <a:t>2X2 </a:t>
            </a:r>
            <a:r>
              <a:rPr sz="3000" dirty="0">
                <a:latin typeface="Calibri"/>
                <a:cs typeface="Calibri"/>
              </a:rPr>
              <a:t>≤ </a:t>
            </a:r>
            <a:r>
              <a:rPr sz="3000" spc="-5" dirty="0">
                <a:latin typeface="Calibri"/>
                <a:cs typeface="Calibri"/>
              </a:rPr>
              <a:t>40  4X1 </a:t>
            </a:r>
            <a:r>
              <a:rPr sz="3000" dirty="0">
                <a:latin typeface="Calibri"/>
                <a:cs typeface="Calibri"/>
              </a:rPr>
              <a:t>+ </a:t>
            </a:r>
            <a:r>
              <a:rPr sz="3000" spc="-5" dirty="0">
                <a:latin typeface="Calibri"/>
                <a:cs typeface="Calibri"/>
              </a:rPr>
              <a:t>3X2 </a:t>
            </a:r>
            <a:r>
              <a:rPr sz="3000" dirty="0">
                <a:latin typeface="Calibri"/>
                <a:cs typeface="Calibri"/>
              </a:rPr>
              <a:t>≤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120  </a:t>
            </a:r>
            <a:r>
              <a:rPr sz="3000" spc="-5" dirty="0">
                <a:latin typeface="Calibri"/>
                <a:cs typeface="Calibri"/>
              </a:rPr>
              <a:t>X1 </a:t>
            </a:r>
            <a:r>
              <a:rPr sz="3000" dirty="0">
                <a:latin typeface="Calibri"/>
                <a:cs typeface="Calibri"/>
              </a:rPr>
              <a:t>≥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alibri"/>
                <a:cs typeface="Calibri"/>
              </a:rPr>
              <a:t>X2 </a:t>
            </a:r>
            <a:r>
              <a:rPr sz="3000" dirty="0">
                <a:latin typeface="Calibri"/>
                <a:cs typeface="Calibri"/>
              </a:rPr>
              <a:t>≥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187" y="1530015"/>
            <a:ext cx="3392424" cy="1756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4748" y="1756833"/>
            <a:ext cx="4668193" cy="1815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Dengan </a:t>
            </a:r>
            <a:r>
              <a:rPr spc="-5" dirty="0"/>
              <a:t>demikian </a:t>
            </a:r>
            <a:r>
              <a:rPr spc="5" dirty="0"/>
              <a:t>ada 5</a:t>
            </a:r>
            <a:r>
              <a:rPr spc="-204" dirty="0"/>
              <a:t> </a:t>
            </a:r>
            <a:r>
              <a:rPr spc="-5" dirty="0"/>
              <a:t>model  </a:t>
            </a:r>
            <a:r>
              <a:rPr spc="-25" dirty="0"/>
              <a:t>matematika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30" dirty="0"/>
              <a:t>Faktor</a:t>
            </a:r>
            <a:r>
              <a:rPr spc="-10" dirty="0"/>
              <a:t> </a:t>
            </a:r>
            <a:r>
              <a:rPr spc="-40" dirty="0"/>
              <a:t>Tujuan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Memaksimalkan</a:t>
            </a:r>
            <a:endParaRPr sz="2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30" dirty="0"/>
              <a:t>Faktor</a:t>
            </a:r>
            <a:r>
              <a:rPr spc="-70" dirty="0"/>
              <a:t> </a:t>
            </a:r>
            <a:r>
              <a:rPr spc="-15" dirty="0"/>
              <a:t>pembatas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Jam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Kerja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5" dirty="0">
                <a:latin typeface="Calibri"/>
                <a:cs typeface="Calibri"/>
              </a:rPr>
              <a:t>Tanah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Liat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Mangkok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Cangkir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4498" y="2182825"/>
            <a:ext cx="2428875" cy="3088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Z =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40X1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+ 50</a:t>
            </a:r>
            <a:r>
              <a:rPr sz="2800" b="1" spc="-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X2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X1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2X2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≤</a:t>
            </a:r>
            <a:r>
              <a:rPr sz="28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40</a:t>
            </a:r>
            <a:endParaRPr sz="2800">
              <a:latin typeface="Calibri"/>
              <a:cs typeface="Calibri"/>
            </a:endParaRPr>
          </a:p>
          <a:p>
            <a:pPr marL="12700" marR="20955" indent="54610">
              <a:lnSpc>
                <a:spcPts val="4029"/>
              </a:lnSpc>
              <a:spcBef>
                <a:spcPts val="245"/>
              </a:spcBef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4X1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3X2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≤</a:t>
            </a:r>
            <a:r>
              <a:rPr sz="28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120  X1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≥</a:t>
            </a:r>
            <a:r>
              <a:rPr sz="28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434"/>
              </a:spcBef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X2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≥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7696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" dirty="0"/>
              <a:t>Cara </a:t>
            </a:r>
            <a:r>
              <a:rPr sz="4400" spc="-25" dirty="0"/>
              <a:t>Penyelesaian </a:t>
            </a:r>
            <a:r>
              <a:rPr sz="4400" spc="-30" dirty="0"/>
              <a:t>Program</a:t>
            </a:r>
            <a:r>
              <a:rPr sz="4400" spc="110" dirty="0"/>
              <a:t> </a:t>
            </a:r>
            <a:r>
              <a:rPr sz="4400" spc="-10" dirty="0"/>
              <a:t>Linear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09725"/>
            <a:ext cx="4399915" cy="402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Solusi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matematika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46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Solusi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grafik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46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Solusi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excel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46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Solusi </a:t>
            </a:r>
            <a:r>
              <a:rPr sz="3200" spc="-15" dirty="0">
                <a:latin typeface="Calibri"/>
                <a:cs typeface="Calibri"/>
              </a:rPr>
              <a:t>QM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Windows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12" y="464896"/>
            <a:ext cx="41986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Solusi</a:t>
            </a:r>
            <a:r>
              <a:rPr sz="4400" spc="-75" dirty="0"/>
              <a:t> </a:t>
            </a:r>
            <a:r>
              <a:rPr sz="4400" spc="-30" dirty="0"/>
              <a:t>Matematika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0491" y="1536572"/>
            <a:ext cx="8035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Dengan </a:t>
            </a:r>
            <a:r>
              <a:rPr sz="3000" spc="-25" dirty="0">
                <a:latin typeface="Calibri"/>
                <a:cs typeface="Calibri"/>
              </a:rPr>
              <a:t>cara </a:t>
            </a:r>
            <a:r>
              <a:rPr sz="3000" spc="-5" dirty="0">
                <a:latin typeface="Calibri"/>
                <a:cs typeface="Calibri"/>
              </a:rPr>
              <a:t>substitusi-eliminiasi </a:t>
            </a:r>
            <a:r>
              <a:rPr sz="3000" spc="-20" dirty="0">
                <a:latin typeface="Calibri"/>
                <a:cs typeface="Calibri"/>
              </a:rPr>
              <a:t>faktor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pembatas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996" y="1996108"/>
            <a:ext cx="2472055" cy="976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– </a:t>
            </a:r>
            <a:r>
              <a:rPr sz="2600" b="1" spc="-15" dirty="0">
                <a:solidFill>
                  <a:srgbClr val="001F5F"/>
                </a:solidFill>
                <a:latin typeface="Calibri"/>
                <a:cs typeface="Calibri"/>
              </a:rPr>
              <a:t>X1 </a:t>
            </a: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+ 2X2 ≤</a:t>
            </a:r>
            <a:r>
              <a:rPr sz="2600" b="1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40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– </a:t>
            </a:r>
            <a:r>
              <a:rPr sz="2600" b="1" spc="-10" dirty="0">
                <a:solidFill>
                  <a:srgbClr val="001F5F"/>
                </a:solidFill>
                <a:latin typeface="Calibri"/>
                <a:cs typeface="Calibri"/>
              </a:rPr>
              <a:t>4X1 </a:t>
            </a: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600" b="1" spc="-10" dirty="0">
                <a:solidFill>
                  <a:srgbClr val="001F5F"/>
                </a:solidFill>
                <a:latin typeface="Calibri"/>
                <a:cs typeface="Calibri"/>
              </a:rPr>
              <a:t>3X2 </a:t>
            </a: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≤</a:t>
            </a:r>
            <a:r>
              <a:rPr sz="2600" b="1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120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9361" y="1996108"/>
            <a:ext cx="490855" cy="976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2600" b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10515" algn="l"/>
              </a:tabLst>
            </a:pPr>
            <a:r>
              <a:rPr sz="2600" b="1" spc="-5" dirty="0">
                <a:solidFill>
                  <a:srgbClr val="001F5F"/>
                </a:solidFill>
                <a:latin typeface="Calibri"/>
                <a:cs typeface="Calibri"/>
              </a:rPr>
              <a:t>x	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8877" y="3028645"/>
            <a:ext cx="300799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1F5F"/>
                </a:solidFill>
                <a:latin typeface="Georgia"/>
                <a:cs typeface="Georgia"/>
              </a:rPr>
              <a:t>Elimiminasi </a:t>
            </a: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X1 </a:t>
            </a:r>
            <a:r>
              <a:rPr sz="2000" b="1" spc="-15" dirty="0">
                <a:solidFill>
                  <a:srgbClr val="001F5F"/>
                </a:solidFill>
                <a:latin typeface="Georgia"/>
                <a:cs typeface="Georgia"/>
              </a:rPr>
              <a:t>dan</a:t>
            </a:r>
            <a:r>
              <a:rPr sz="2000" b="1" spc="3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X2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1F5F"/>
                </a:solidFill>
                <a:latin typeface="Georgia"/>
                <a:cs typeface="Georgia"/>
              </a:rPr>
              <a:t>4X1 + </a:t>
            </a:r>
            <a:r>
              <a:rPr sz="2000" b="1" spc="-15" dirty="0">
                <a:solidFill>
                  <a:srgbClr val="001F5F"/>
                </a:solidFill>
                <a:latin typeface="Georgia"/>
                <a:cs typeface="Georgia"/>
              </a:rPr>
              <a:t>8X2 </a:t>
            </a:r>
            <a:r>
              <a:rPr sz="2000" b="1" spc="-10" dirty="0">
                <a:solidFill>
                  <a:srgbClr val="001F5F"/>
                </a:solidFill>
                <a:latin typeface="Georgia"/>
                <a:cs typeface="Georgia"/>
              </a:rPr>
              <a:t>≤</a:t>
            </a:r>
            <a:r>
              <a:rPr sz="2000" b="1" spc="4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160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2366645" algn="l"/>
              </a:tabLst>
            </a:pPr>
            <a:r>
              <a:rPr sz="2000" u="heavy" spc="-5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Georgia"/>
                <a:cs typeface="Georgia"/>
              </a:rPr>
              <a:t>4X1 </a:t>
            </a:r>
            <a:r>
              <a:rPr sz="20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Georgia"/>
                <a:cs typeface="Georgia"/>
              </a:rPr>
              <a:t>+ 3X2</a:t>
            </a:r>
            <a:r>
              <a:rPr sz="20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Georgia"/>
                <a:cs typeface="Georgia"/>
              </a:rPr>
              <a:t>≤</a:t>
            </a:r>
            <a:r>
              <a:rPr sz="2000" b="1" u="heavy" spc="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Georgia"/>
                <a:cs typeface="Georgia"/>
              </a:rPr>
              <a:t>120	</a:t>
            </a:r>
            <a:r>
              <a:rPr sz="20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Georgia"/>
                <a:cs typeface="Georgia"/>
              </a:rPr>
              <a:t>-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Georgia"/>
                <a:cs typeface="Georgia"/>
              </a:rPr>
              <a:t>5 </a:t>
            </a:r>
            <a:r>
              <a:rPr sz="20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Georgia"/>
                <a:cs typeface="Georgia"/>
              </a:rPr>
              <a:t>X2 </a:t>
            </a:r>
            <a:r>
              <a:rPr sz="2000" b="1" spc="-10" dirty="0">
                <a:solidFill>
                  <a:srgbClr val="001F5F"/>
                </a:solidFill>
                <a:latin typeface="Georgia"/>
                <a:cs typeface="Georgia"/>
              </a:rPr>
              <a:t>≤</a:t>
            </a: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Georgia"/>
                <a:cs typeface="Georgia"/>
              </a:rPr>
              <a:t>40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Georgia"/>
                <a:cs typeface="Georgia"/>
              </a:rPr>
              <a:t>X2 ≤</a:t>
            </a:r>
            <a:r>
              <a:rPr sz="2000" b="1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Georgia"/>
                <a:cs typeface="Georgia"/>
              </a:rPr>
              <a:t>8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3840" y="3100197"/>
            <a:ext cx="370903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Nilai </a:t>
            </a:r>
            <a:r>
              <a:rPr sz="2000" b="1" spc="-10" dirty="0">
                <a:solidFill>
                  <a:srgbClr val="001F5F"/>
                </a:solidFill>
                <a:latin typeface="Georgia"/>
                <a:cs typeface="Georgia"/>
              </a:rPr>
              <a:t>X2 disubstitusikan ke</a:t>
            </a:r>
            <a:r>
              <a:rPr sz="2000" b="1" spc="12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X1 + </a:t>
            </a:r>
            <a:r>
              <a:rPr sz="2000" b="1" spc="-10" dirty="0">
                <a:solidFill>
                  <a:srgbClr val="001F5F"/>
                </a:solidFill>
                <a:latin typeface="Georgia"/>
                <a:cs typeface="Georgia"/>
              </a:rPr>
              <a:t>2X2 </a:t>
            </a: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≤</a:t>
            </a:r>
            <a:r>
              <a:rPr sz="2000" b="1" spc="1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Georgia"/>
                <a:cs typeface="Georgia"/>
              </a:rPr>
              <a:t>40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1F5F"/>
                </a:solidFill>
                <a:latin typeface="Georgia"/>
                <a:cs typeface="Georgia"/>
              </a:rPr>
              <a:t>X1 + 2.8 ≤</a:t>
            </a:r>
            <a:r>
              <a:rPr sz="2000" b="1" spc="6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Georgia"/>
                <a:cs typeface="Georgia"/>
              </a:rPr>
              <a:t>40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X1 ≤ </a:t>
            </a:r>
            <a:r>
              <a:rPr sz="2000" b="1" spc="-10" dirty="0">
                <a:solidFill>
                  <a:srgbClr val="001F5F"/>
                </a:solidFill>
                <a:latin typeface="Georgia"/>
                <a:cs typeface="Georgia"/>
              </a:rPr>
              <a:t>40 </a:t>
            </a: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–</a:t>
            </a:r>
            <a:r>
              <a:rPr sz="2000" b="1" spc="1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Georgia"/>
                <a:cs typeface="Georgia"/>
              </a:rPr>
              <a:t>16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Georgia"/>
                <a:cs typeface="Georgia"/>
              </a:rPr>
              <a:t>X1 ≤</a:t>
            </a:r>
            <a:r>
              <a:rPr sz="2000" b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Georgia"/>
                <a:cs typeface="Georgia"/>
              </a:rPr>
              <a:t>24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770" y="4652594"/>
            <a:ext cx="7597140" cy="161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marR="5080" indent="-35941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2400" spc="-5" dirty="0">
                <a:latin typeface="Calibri"/>
                <a:cs typeface="Calibri"/>
              </a:rPr>
              <a:t>Dengan </a:t>
            </a:r>
            <a:r>
              <a:rPr sz="2400" dirty="0">
                <a:latin typeface="Calibri"/>
                <a:cs typeface="Calibri"/>
              </a:rPr>
              <a:t>demikian </a:t>
            </a:r>
            <a:r>
              <a:rPr sz="2400" spc="-15" dirty="0">
                <a:latin typeface="Calibri"/>
                <a:cs typeface="Calibri"/>
              </a:rPr>
              <a:t>mangkok yang </a:t>
            </a:r>
            <a:r>
              <a:rPr sz="2400" dirty="0">
                <a:latin typeface="Calibri"/>
                <a:cs typeface="Calibri"/>
              </a:rPr>
              <a:t>harus </a:t>
            </a:r>
            <a:r>
              <a:rPr sz="2400" spc="-5" dirty="0">
                <a:latin typeface="Calibri"/>
                <a:cs typeface="Calibri"/>
              </a:rPr>
              <a:t>dibuat </a:t>
            </a:r>
            <a:r>
              <a:rPr sz="2400" dirty="0">
                <a:latin typeface="Calibri"/>
                <a:cs typeface="Calibri"/>
              </a:rPr>
              <a:t>adalah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X1</a:t>
            </a:r>
            <a:r>
              <a:rPr sz="2800" b="1"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≤ 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24 </a:t>
            </a:r>
            <a:r>
              <a:rPr sz="2400" dirty="0">
                <a:latin typeface="Calibri"/>
                <a:cs typeface="Calibri"/>
              </a:rPr>
              <a:t>buah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dan </a:t>
            </a:r>
            <a:r>
              <a:rPr sz="2400" spc="-10" dirty="0">
                <a:latin typeface="Calibri"/>
                <a:cs typeface="Calibri"/>
              </a:rPr>
              <a:t>cangkir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X2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800" b="1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  <a:p>
            <a:pPr marL="372110" marR="78740" indent="-35941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2400" spc="-10" dirty="0">
                <a:latin typeface="Calibri"/>
                <a:cs typeface="Calibri"/>
              </a:rPr>
              <a:t>Keuntungan maksimal </a:t>
            </a:r>
            <a:r>
              <a:rPr sz="2400" dirty="0">
                <a:latin typeface="Calibri"/>
                <a:cs typeface="Calibri"/>
              </a:rPr>
              <a:t>Z = 40X1 + 50 X2, </a:t>
            </a:r>
            <a:r>
              <a:rPr sz="2400" spc="-10" dirty="0">
                <a:latin typeface="Calibri"/>
                <a:cs typeface="Calibri"/>
              </a:rPr>
              <a:t>yaitu </a:t>
            </a:r>
            <a:r>
              <a:rPr sz="2400" dirty="0">
                <a:latin typeface="Calibri"/>
                <a:cs typeface="Calibri"/>
              </a:rPr>
              <a:t>: 40x24 +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50  x 8 = </a:t>
            </a:r>
            <a:r>
              <a:rPr sz="2400" spc="-5" dirty="0">
                <a:latin typeface="Calibri"/>
                <a:cs typeface="Calibri"/>
              </a:rPr>
              <a:t>Rp.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1360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4873" y="26193"/>
            <a:ext cx="3928999" cy="1545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244" y="190322"/>
            <a:ext cx="8071510" cy="615553"/>
          </a:xfrm>
        </p:spPr>
        <p:txBody>
          <a:bodyPr/>
          <a:lstStyle/>
          <a:p>
            <a:pPr algn="ctr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57" y="1202258"/>
            <a:ext cx="7971943" cy="46166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Gambarkan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variable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sumbu-sumbu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Gambarkan</a:t>
            </a:r>
            <a:r>
              <a:rPr lang="en-US" dirty="0" smtClean="0"/>
              <a:t> </a:t>
            </a:r>
            <a:r>
              <a:rPr lang="en-US" dirty="0" err="1" smtClean="0"/>
              <a:t>garis-garis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batasannya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yang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,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layak</a:t>
            </a:r>
            <a:r>
              <a:rPr lang="en-US" dirty="0" smtClean="0"/>
              <a:t> (</a:t>
            </a:r>
            <a:r>
              <a:rPr lang="en-US" i="1" dirty="0" err="1" smtClean="0"/>
              <a:t>fisible</a:t>
            </a:r>
            <a:r>
              <a:rPr lang="en-US" i="1" dirty="0" smtClean="0"/>
              <a:t> region</a:t>
            </a:r>
            <a:r>
              <a:rPr lang="en-US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(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ekstrim</a:t>
            </a:r>
            <a:r>
              <a:rPr lang="en-US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yang optimal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pemecah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0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8225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Solusi</a:t>
            </a:r>
            <a:r>
              <a:rPr sz="4400" spc="-85" dirty="0"/>
              <a:t> </a:t>
            </a:r>
            <a:r>
              <a:rPr sz="4400" spc="-25" dirty="0"/>
              <a:t>Grafik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5750" y="1284287"/>
            <a:ext cx="5857875" cy="500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2141601"/>
            <a:ext cx="3571875" cy="3215005"/>
          </a:xfrm>
          <a:custGeom>
            <a:avLst/>
            <a:gdLst/>
            <a:ahLst/>
            <a:cxnLst/>
            <a:rect l="l" t="t" r="r" b="b"/>
            <a:pathLst>
              <a:path w="3571875" h="3215004">
                <a:moveTo>
                  <a:pt x="0" y="0"/>
                </a:moveTo>
                <a:lnTo>
                  <a:pt x="3571875" y="3214624"/>
                </a:lnTo>
              </a:path>
            </a:pathLst>
          </a:custGeom>
          <a:ln w="2857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3284601"/>
            <a:ext cx="4500880" cy="1643380"/>
          </a:xfrm>
          <a:custGeom>
            <a:avLst/>
            <a:gdLst/>
            <a:ahLst/>
            <a:cxnLst/>
            <a:rect l="l" t="t" r="r" b="b"/>
            <a:pathLst>
              <a:path w="4500880" h="1643379">
                <a:moveTo>
                  <a:pt x="0" y="0"/>
                </a:moveTo>
                <a:lnTo>
                  <a:pt x="4500626" y="1642999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6125" y="1427099"/>
            <a:ext cx="2714625" cy="1285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3150" y="1596389"/>
            <a:ext cx="2619375" cy="167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libri"/>
                <a:cs typeface="Calibri"/>
              </a:rPr>
              <a:t>Faktor pembatas </a:t>
            </a:r>
            <a:r>
              <a:rPr sz="1400" spc="-5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model  </a:t>
            </a:r>
            <a:r>
              <a:rPr sz="1400" spc="-20" dirty="0">
                <a:latin typeface="Calibri"/>
                <a:cs typeface="Calibri"/>
              </a:rPr>
              <a:t>matematika </a:t>
            </a:r>
            <a:r>
              <a:rPr sz="1400" spc="-5" dirty="0">
                <a:latin typeface="Calibri"/>
                <a:cs typeface="Calibri"/>
              </a:rPr>
              <a:t>jam </a:t>
            </a:r>
            <a:r>
              <a:rPr sz="1400" spc="-20" dirty="0">
                <a:latin typeface="Calibri"/>
                <a:cs typeface="Calibri"/>
              </a:rPr>
              <a:t>kerja </a:t>
            </a:r>
            <a:r>
              <a:rPr sz="1400" spc="-10" dirty="0">
                <a:latin typeface="Calibri"/>
                <a:cs typeface="Calibri"/>
              </a:rPr>
              <a:t>dan </a:t>
            </a:r>
            <a:r>
              <a:rPr sz="1400" spc="-15" dirty="0">
                <a:latin typeface="Calibri"/>
                <a:cs typeface="Calibri"/>
              </a:rPr>
              <a:t>tanah liat  dibuat perpotongan garis dengan  sumbu </a:t>
            </a:r>
            <a:r>
              <a:rPr sz="1400" spc="-5" dirty="0">
                <a:latin typeface="Calibri"/>
                <a:cs typeface="Calibri"/>
              </a:rPr>
              <a:t>X </a:t>
            </a:r>
            <a:r>
              <a:rPr sz="1400" spc="-10" dirty="0">
                <a:latin typeface="Calibri"/>
                <a:cs typeface="Calibri"/>
              </a:rPr>
              <a:t>dan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Produksi 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X1 ≥ 0 dan X2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≥</a:t>
            </a: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Calibr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Jam</a:t>
            </a:r>
            <a:r>
              <a:rPr sz="12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libri"/>
                <a:cs typeface="Calibri"/>
              </a:rPr>
              <a:t>kerja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5861" y="3242818"/>
            <a:ext cx="2150110" cy="1092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93040" algn="l"/>
              </a:tabLst>
            </a:pPr>
            <a:r>
              <a:rPr sz="1400" spc="-10" dirty="0">
                <a:latin typeface="Calibri"/>
                <a:cs typeface="Calibri"/>
              </a:rPr>
              <a:t>X1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5" dirty="0">
                <a:latin typeface="Calibri"/>
                <a:cs typeface="Calibri"/>
              </a:rPr>
              <a:t>2X2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93040" algn="l"/>
              </a:tabLst>
            </a:pPr>
            <a:r>
              <a:rPr sz="1400" spc="-15" dirty="0">
                <a:latin typeface="Calibri"/>
                <a:cs typeface="Calibri"/>
              </a:rPr>
              <a:t>Jika </a:t>
            </a:r>
            <a:r>
              <a:rPr sz="1400" spc="-10" dirty="0">
                <a:latin typeface="Calibri"/>
                <a:cs typeface="Calibri"/>
              </a:rPr>
              <a:t>X1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0, </a:t>
            </a:r>
            <a:r>
              <a:rPr sz="1400" spc="-20" dirty="0">
                <a:latin typeface="Calibri"/>
                <a:cs typeface="Calibri"/>
              </a:rPr>
              <a:t>maka </a:t>
            </a:r>
            <a:r>
              <a:rPr sz="1400" spc="-10" dirty="0">
                <a:latin typeface="Calibri"/>
                <a:cs typeface="Calibri"/>
              </a:rPr>
              <a:t>X2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400" spc="-15" dirty="0">
                <a:latin typeface="Calibri"/>
                <a:cs typeface="Calibri"/>
              </a:rPr>
              <a:t>Jika </a:t>
            </a:r>
            <a:r>
              <a:rPr sz="1400" spc="-10" dirty="0">
                <a:latin typeface="Calibri"/>
                <a:cs typeface="Calibri"/>
              </a:rPr>
              <a:t>X2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0, </a:t>
            </a:r>
            <a:r>
              <a:rPr sz="1400" spc="-20" dirty="0">
                <a:latin typeface="Calibri"/>
                <a:cs typeface="Calibri"/>
              </a:rPr>
              <a:t>maka </a:t>
            </a:r>
            <a:r>
              <a:rPr sz="1400" spc="-10" dirty="0">
                <a:latin typeface="Calibri"/>
                <a:cs typeface="Calibri"/>
              </a:rPr>
              <a:t>X1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400" spc="-10" dirty="0">
                <a:latin typeface="Calibri"/>
                <a:cs typeface="Calibri"/>
              </a:rPr>
              <a:t>Diperoleh </a:t>
            </a:r>
            <a:r>
              <a:rPr sz="1400" spc="-15" dirty="0">
                <a:latin typeface="Calibri"/>
                <a:cs typeface="Calibri"/>
              </a:rPr>
              <a:t>titik </a:t>
            </a:r>
            <a:r>
              <a:rPr sz="1400" spc="-5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(0,20)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dan</a:t>
            </a:r>
            <a:endParaRPr sz="1400">
              <a:latin typeface="Calibri"/>
              <a:cs typeface="Calibri"/>
            </a:endParaRPr>
          </a:p>
          <a:p>
            <a:pPr marR="883285" algn="ctr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titik </a:t>
            </a:r>
            <a:r>
              <a:rPr sz="1400" spc="-5" dirty="0">
                <a:latin typeface="Calibri"/>
                <a:cs typeface="Calibri"/>
              </a:rPr>
              <a:t>B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(40,0)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3150" y="4523613"/>
            <a:ext cx="982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3.	</a:t>
            </a:r>
            <a:r>
              <a:rPr sz="1200" b="1" spc="-20" dirty="0">
                <a:solidFill>
                  <a:srgbClr val="FF0000"/>
                </a:solidFill>
                <a:latin typeface="Calibri"/>
                <a:cs typeface="Calibri"/>
              </a:rPr>
              <a:t>Tanah</a:t>
            </a:r>
            <a:r>
              <a:rPr sz="12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liat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861" y="4706569"/>
            <a:ext cx="229425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3040" algn="l"/>
              </a:tabLst>
            </a:pPr>
            <a:r>
              <a:rPr sz="1400" spc="-10" dirty="0">
                <a:latin typeface="Calibri"/>
                <a:cs typeface="Calibri"/>
              </a:rPr>
              <a:t>4X1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3X2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120</a:t>
            </a:r>
            <a:endParaRPr sz="14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400" spc="-15" dirty="0">
                <a:latin typeface="Calibri"/>
                <a:cs typeface="Calibri"/>
              </a:rPr>
              <a:t>Jika </a:t>
            </a:r>
            <a:r>
              <a:rPr sz="1400" spc="-10" dirty="0">
                <a:latin typeface="Calibri"/>
                <a:cs typeface="Calibri"/>
              </a:rPr>
              <a:t>X1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0, </a:t>
            </a:r>
            <a:r>
              <a:rPr sz="1400" spc="-20" dirty="0">
                <a:latin typeface="Calibri"/>
                <a:cs typeface="Calibri"/>
              </a:rPr>
              <a:t>maka </a:t>
            </a:r>
            <a:r>
              <a:rPr sz="1400" spc="-10" dirty="0">
                <a:latin typeface="Calibri"/>
                <a:cs typeface="Calibri"/>
              </a:rPr>
              <a:t>X2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400" spc="-15" dirty="0">
                <a:latin typeface="Calibri"/>
                <a:cs typeface="Calibri"/>
              </a:rPr>
              <a:t>Jika </a:t>
            </a:r>
            <a:r>
              <a:rPr sz="1400" spc="-10" dirty="0">
                <a:latin typeface="Calibri"/>
                <a:cs typeface="Calibri"/>
              </a:rPr>
              <a:t>X2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0, </a:t>
            </a:r>
            <a:r>
              <a:rPr sz="1400" spc="-20" dirty="0">
                <a:latin typeface="Calibri"/>
                <a:cs typeface="Calibri"/>
              </a:rPr>
              <a:t>maka </a:t>
            </a:r>
            <a:r>
              <a:rPr sz="1400" spc="-10" dirty="0">
                <a:latin typeface="Calibri"/>
                <a:cs typeface="Calibri"/>
              </a:rPr>
              <a:t>X1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400" spc="-10" dirty="0">
                <a:latin typeface="Calibri"/>
                <a:cs typeface="Calibri"/>
              </a:rPr>
              <a:t>Diperoleh </a:t>
            </a:r>
            <a:r>
              <a:rPr sz="1400" spc="-15" dirty="0">
                <a:latin typeface="Calibri"/>
                <a:cs typeface="Calibri"/>
              </a:rPr>
              <a:t>titik </a:t>
            </a:r>
            <a:r>
              <a:rPr sz="1400" spc="-5" dirty="0">
                <a:latin typeface="Calibri"/>
                <a:cs typeface="Calibri"/>
              </a:rPr>
              <a:t>C </a:t>
            </a:r>
            <a:r>
              <a:rPr sz="1400" spc="-15" dirty="0">
                <a:latin typeface="Calibri"/>
                <a:cs typeface="Calibri"/>
              </a:rPr>
              <a:t>(0,40) </a:t>
            </a:r>
            <a:r>
              <a:rPr sz="1400" spc="-10" dirty="0">
                <a:latin typeface="Calibri"/>
                <a:cs typeface="Calibri"/>
              </a:rPr>
              <a:t>dan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 marL="19240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(30,0)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250438"/>
            <a:ext cx="5855335" cy="3376929"/>
          </a:xfrm>
          <a:custGeom>
            <a:avLst/>
            <a:gdLst/>
            <a:ahLst/>
            <a:cxnLst/>
            <a:rect l="l" t="t" r="r" b="b"/>
            <a:pathLst>
              <a:path w="5855335" h="3376929">
                <a:moveTo>
                  <a:pt x="330149" y="0"/>
                </a:moveTo>
                <a:lnTo>
                  <a:pt x="0" y="895947"/>
                </a:lnTo>
                <a:lnTo>
                  <a:pt x="0" y="1400991"/>
                </a:lnTo>
                <a:lnTo>
                  <a:pt x="5361051" y="3376510"/>
                </a:lnTo>
                <a:lnTo>
                  <a:pt x="5855081" y="2035937"/>
                </a:lnTo>
                <a:lnTo>
                  <a:pt x="330149" y="0"/>
                </a:lnTo>
                <a:close/>
              </a:path>
            </a:pathLst>
          </a:custGeom>
          <a:solidFill>
            <a:srgbClr val="4F81BC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250438"/>
            <a:ext cx="5855335" cy="3376929"/>
          </a:xfrm>
          <a:custGeom>
            <a:avLst/>
            <a:gdLst/>
            <a:ahLst/>
            <a:cxnLst/>
            <a:rect l="l" t="t" r="r" b="b"/>
            <a:pathLst>
              <a:path w="5855335" h="3376929">
                <a:moveTo>
                  <a:pt x="330149" y="0"/>
                </a:moveTo>
                <a:lnTo>
                  <a:pt x="5855081" y="2035937"/>
                </a:lnTo>
                <a:lnTo>
                  <a:pt x="5361051" y="3376510"/>
                </a:lnTo>
                <a:lnTo>
                  <a:pt x="0" y="1400991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250438"/>
            <a:ext cx="330200" cy="895985"/>
          </a:xfrm>
          <a:custGeom>
            <a:avLst/>
            <a:gdLst/>
            <a:ahLst/>
            <a:cxnLst/>
            <a:rect l="l" t="t" r="r" b="b"/>
            <a:pathLst>
              <a:path w="330200" h="895985">
                <a:moveTo>
                  <a:pt x="0" y="895947"/>
                </a:moveTo>
                <a:lnTo>
                  <a:pt x="330149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60295"/>
            <a:ext cx="4643120" cy="4998085"/>
          </a:xfrm>
          <a:custGeom>
            <a:avLst/>
            <a:gdLst/>
            <a:ahLst/>
            <a:cxnLst/>
            <a:rect l="l" t="t" r="r" b="b"/>
            <a:pathLst>
              <a:path w="4643120" h="4998084">
                <a:moveTo>
                  <a:pt x="263194" y="0"/>
                </a:moveTo>
                <a:lnTo>
                  <a:pt x="0" y="292917"/>
                </a:lnTo>
                <a:lnTo>
                  <a:pt x="0" y="1684236"/>
                </a:lnTo>
                <a:lnTo>
                  <a:pt x="3687754" y="4997702"/>
                </a:lnTo>
                <a:lnTo>
                  <a:pt x="3688342" y="4997702"/>
                </a:lnTo>
                <a:lnTo>
                  <a:pt x="4642993" y="3935222"/>
                </a:lnTo>
                <a:lnTo>
                  <a:pt x="263194" y="0"/>
                </a:lnTo>
                <a:close/>
              </a:path>
            </a:pathLst>
          </a:custGeom>
          <a:solidFill>
            <a:srgbClr val="00AF50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3194" y="1860295"/>
            <a:ext cx="4380230" cy="4998085"/>
          </a:xfrm>
          <a:custGeom>
            <a:avLst/>
            <a:gdLst/>
            <a:ahLst/>
            <a:cxnLst/>
            <a:rect l="l" t="t" r="r" b="b"/>
            <a:pathLst>
              <a:path w="4380230" h="4998084">
                <a:moveTo>
                  <a:pt x="0" y="0"/>
                </a:moveTo>
                <a:lnTo>
                  <a:pt x="4379798" y="3935222"/>
                </a:lnTo>
                <a:lnTo>
                  <a:pt x="3425147" y="4997702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544532"/>
            <a:ext cx="3688079" cy="3314065"/>
          </a:xfrm>
          <a:custGeom>
            <a:avLst/>
            <a:gdLst/>
            <a:ahLst/>
            <a:cxnLst/>
            <a:rect l="l" t="t" r="r" b="b"/>
            <a:pathLst>
              <a:path w="3688079" h="3314065">
                <a:moveTo>
                  <a:pt x="3687754" y="3313465"/>
                </a:move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860295"/>
            <a:ext cx="263525" cy="293370"/>
          </a:xfrm>
          <a:custGeom>
            <a:avLst/>
            <a:gdLst/>
            <a:ahLst/>
            <a:cxnLst/>
            <a:rect l="l" t="t" r="r" b="b"/>
            <a:pathLst>
              <a:path w="263525" h="293369">
                <a:moveTo>
                  <a:pt x="0" y="292917"/>
                </a:moveTo>
                <a:lnTo>
                  <a:pt x="263194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66008" y="4027678"/>
            <a:ext cx="17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B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5502" y="2944113"/>
            <a:ext cx="243840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563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C  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4254" y="3730244"/>
            <a:ext cx="268605" cy="8832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dirty="0"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  <a:p>
            <a:pPr marL="8382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latin typeface="Georgia"/>
                <a:cs typeface="Georgia"/>
              </a:rPr>
              <a:t>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1500" y="4150233"/>
            <a:ext cx="1589405" cy="1851025"/>
          </a:xfrm>
          <a:custGeom>
            <a:avLst/>
            <a:gdLst/>
            <a:ahLst/>
            <a:cxnLst/>
            <a:rect l="l" t="t" r="r" b="b"/>
            <a:pathLst>
              <a:path w="1589405" h="1851025">
                <a:moveTo>
                  <a:pt x="1190625" y="1279017"/>
                </a:moveTo>
                <a:lnTo>
                  <a:pt x="95250" y="1279017"/>
                </a:lnTo>
                <a:lnTo>
                  <a:pt x="58175" y="1286506"/>
                </a:lnTo>
                <a:lnTo>
                  <a:pt x="27898" y="1306925"/>
                </a:lnTo>
                <a:lnTo>
                  <a:pt x="7485" y="1337202"/>
                </a:lnTo>
                <a:lnTo>
                  <a:pt x="0" y="1374267"/>
                </a:lnTo>
                <a:lnTo>
                  <a:pt x="0" y="1755267"/>
                </a:lnTo>
                <a:lnTo>
                  <a:pt x="7485" y="1792341"/>
                </a:lnTo>
                <a:lnTo>
                  <a:pt x="27898" y="1822618"/>
                </a:lnTo>
                <a:lnTo>
                  <a:pt x="58175" y="1843031"/>
                </a:lnTo>
                <a:lnTo>
                  <a:pt x="95250" y="1850517"/>
                </a:lnTo>
                <a:lnTo>
                  <a:pt x="1190625" y="1850517"/>
                </a:lnTo>
                <a:lnTo>
                  <a:pt x="1227689" y="1843031"/>
                </a:lnTo>
                <a:lnTo>
                  <a:pt x="1257966" y="1822618"/>
                </a:lnTo>
                <a:lnTo>
                  <a:pt x="1278385" y="1792341"/>
                </a:lnTo>
                <a:lnTo>
                  <a:pt x="1285875" y="1755267"/>
                </a:lnTo>
                <a:lnTo>
                  <a:pt x="1285875" y="1374267"/>
                </a:lnTo>
                <a:lnTo>
                  <a:pt x="1278385" y="1337202"/>
                </a:lnTo>
                <a:lnTo>
                  <a:pt x="1257966" y="1306925"/>
                </a:lnTo>
                <a:lnTo>
                  <a:pt x="1227689" y="1286506"/>
                </a:lnTo>
                <a:lnTo>
                  <a:pt x="1190625" y="1279017"/>
                </a:lnTo>
                <a:close/>
              </a:path>
              <a:path w="1589405" h="1851025">
                <a:moveTo>
                  <a:pt x="1589024" y="0"/>
                </a:moveTo>
                <a:lnTo>
                  <a:pt x="750062" y="1279017"/>
                </a:lnTo>
                <a:lnTo>
                  <a:pt x="1071626" y="1279017"/>
                </a:lnTo>
                <a:lnTo>
                  <a:pt x="1589024" y="0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500" y="4150233"/>
            <a:ext cx="1589405" cy="1851025"/>
          </a:xfrm>
          <a:custGeom>
            <a:avLst/>
            <a:gdLst/>
            <a:ahLst/>
            <a:cxnLst/>
            <a:rect l="l" t="t" r="r" b="b"/>
            <a:pathLst>
              <a:path w="1589405" h="1851025">
                <a:moveTo>
                  <a:pt x="0" y="1374267"/>
                </a:moveTo>
                <a:lnTo>
                  <a:pt x="7485" y="1337202"/>
                </a:lnTo>
                <a:lnTo>
                  <a:pt x="27898" y="1306925"/>
                </a:lnTo>
                <a:lnTo>
                  <a:pt x="58175" y="1286506"/>
                </a:lnTo>
                <a:lnTo>
                  <a:pt x="95250" y="1279017"/>
                </a:lnTo>
                <a:lnTo>
                  <a:pt x="750062" y="1279017"/>
                </a:lnTo>
                <a:lnTo>
                  <a:pt x="1589024" y="0"/>
                </a:lnTo>
                <a:lnTo>
                  <a:pt x="1071626" y="1279017"/>
                </a:lnTo>
                <a:lnTo>
                  <a:pt x="1190625" y="1279017"/>
                </a:lnTo>
                <a:lnTo>
                  <a:pt x="1227689" y="1286506"/>
                </a:lnTo>
                <a:lnTo>
                  <a:pt x="1257966" y="1306925"/>
                </a:lnTo>
                <a:lnTo>
                  <a:pt x="1278385" y="1337202"/>
                </a:lnTo>
                <a:lnTo>
                  <a:pt x="1285875" y="1374267"/>
                </a:lnTo>
                <a:lnTo>
                  <a:pt x="1285875" y="1517142"/>
                </a:lnTo>
                <a:lnTo>
                  <a:pt x="1285875" y="1755267"/>
                </a:lnTo>
                <a:lnTo>
                  <a:pt x="1278385" y="1792341"/>
                </a:lnTo>
                <a:lnTo>
                  <a:pt x="1257966" y="1822618"/>
                </a:lnTo>
                <a:lnTo>
                  <a:pt x="1227689" y="1843031"/>
                </a:lnTo>
                <a:lnTo>
                  <a:pt x="1190625" y="1850517"/>
                </a:lnTo>
                <a:lnTo>
                  <a:pt x="1071626" y="1850517"/>
                </a:lnTo>
                <a:lnTo>
                  <a:pt x="750062" y="1850517"/>
                </a:lnTo>
                <a:lnTo>
                  <a:pt x="95250" y="1850517"/>
                </a:lnTo>
                <a:lnTo>
                  <a:pt x="58175" y="1843031"/>
                </a:lnTo>
                <a:lnTo>
                  <a:pt x="27898" y="1822618"/>
                </a:lnTo>
                <a:lnTo>
                  <a:pt x="7485" y="1792341"/>
                </a:lnTo>
                <a:lnTo>
                  <a:pt x="0" y="1755267"/>
                </a:lnTo>
                <a:lnTo>
                  <a:pt x="0" y="1517142"/>
                </a:lnTo>
                <a:lnTo>
                  <a:pt x="0" y="137426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0811" y="5535574"/>
            <a:ext cx="828040" cy="345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55"/>
              </a:lnSpc>
              <a:spcBef>
                <a:spcPts val="105"/>
              </a:spcBef>
            </a:pP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DAERAH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ts val="1255"/>
              </a:lnSpc>
            </a:pPr>
            <a:r>
              <a:rPr sz="1050" spc="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05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05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050" spc="-15" dirty="0">
                <a:solidFill>
                  <a:srgbClr val="FF0000"/>
                </a:solidFill>
                <a:latin typeface="Calibri"/>
                <a:cs typeface="Calibri"/>
              </a:rPr>
              <a:t>YE</a:t>
            </a:r>
            <a:r>
              <a:rPr sz="1050" spc="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05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05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05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35782" y="3429000"/>
            <a:ext cx="2451100" cy="688340"/>
          </a:xfrm>
          <a:custGeom>
            <a:avLst/>
            <a:gdLst/>
            <a:ahLst/>
            <a:cxnLst/>
            <a:rect l="l" t="t" r="r" b="b"/>
            <a:pathLst>
              <a:path w="2451100" h="688339">
                <a:moveTo>
                  <a:pt x="2355342" y="0"/>
                </a:moveTo>
                <a:lnTo>
                  <a:pt x="759968" y="0"/>
                </a:lnTo>
                <a:lnTo>
                  <a:pt x="722850" y="7489"/>
                </a:lnTo>
                <a:lnTo>
                  <a:pt x="692578" y="27908"/>
                </a:lnTo>
                <a:lnTo>
                  <a:pt x="672189" y="58185"/>
                </a:lnTo>
                <a:lnTo>
                  <a:pt x="664718" y="95250"/>
                </a:lnTo>
                <a:lnTo>
                  <a:pt x="664718" y="333375"/>
                </a:lnTo>
                <a:lnTo>
                  <a:pt x="0" y="687832"/>
                </a:lnTo>
                <a:lnTo>
                  <a:pt x="664718" y="476250"/>
                </a:lnTo>
                <a:lnTo>
                  <a:pt x="2450592" y="476250"/>
                </a:lnTo>
                <a:lnTo>
                  <a:pt x="2450592" y="95250"/>
                </a:lnTo>
                <a:lnTo>
                  <a:pt x="2443102" y="58185"/>
                </a:lnTo>
                <a:lnTo>
                  <a:pt x="2422683" y="27908"/>
                </a:lnTo>
                <a:lnTo>
                  <a:pt x="2392406" y="7489"/>
                </a:lnTo>
                <a:lnTo>
                  <a:pt x="2355342" y="0"/>
                </a:lnTo>
                <a:close/>
              </a:path>
              <a:path w="2451100" h="688339">
                <a:moveTo>
                  <a:pt x="2450592" y="476250"/>
                </a:moveTo>
                <a:lnTo>
                  <a:pt x="664718" y="476250"/>
                </a:lnTo>
                <a:lnTo>
                  <a:pt x="672189" y="513314"/>
                </a:lnTo>
                <a:lnTo>
                  <a:pt x="692578" y="543591"/>
                </a:lnTo>
                <a:lnTo>
                  <a:pt x="722850" y="564010"/>
                </a:lnTo>
                <a:lnTo>
                  <a:pt x="759968" y="571500"/>
                </a:lnTo>
                <a:lnTo>
                  <a:pt x="2355342" y="571500"/>
                </a:lnTo>
                <a:lnTo>
                  <a:pt x="2392406" y="564010"/>
                </a:lnTo>
                <a:lnTo>
                  <a:pt x="2422683" y="543591"/>
                </a:lnTo>
                <a:lnTo>
                  <a:pt x="2443102" y="513314"/>
                </a:lnTo>
                <a:lnTo>
                  <a:pt x="2450592" y="476250"/>
                </a:lnTo>
                <a:close/>
              </a:path>
            </a:pathLst>
          </a:custGeom>
          <a:solidFill>
            <a:srgbClr val="FFFF00">
              <a:alpha val="4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5782" y="3429000"/>
            <a:ext cx="2451100" cy="688340"/>
          </a:xfrm>
          <a:custGeom>
            <a:avLst/>
            <a:gdLst/>
            <a:ahLst/>
            <a:cxnLst/>
            <a:rect l="l" t="t" r="r" b="b"/>
            <a:pathLst>
              <a:path w="2451100" h="688339">
                <a:moveTo>
                  <a:pt x="664718" y="95250"/>
                </a:moveTo>
                <a:lnTo>
                  <a:pt x="672189" y="58185"/>
                </a:lnTo>
                <a:lnTo>
                  <a:pt x="692578" y="27908"/>
                </a:lnTo>
                <a:lnTo>
                  <a:pt x="722850" y="7489"/>
                </a:lnTo>
                <a:lnTo>
                  <a:pt x="759968" y="0"/>
                </a:lnTo>
                <a:lnTo>
                  <a:pt x="962279" y="0"/>
                </a:lnTo>
                <a:lnTo>
                  <a:pt x="1408811" y="0"/>
                </a:lnTo>
                <a:lnTo>
                  <a:pt x="2355342" y="0"/>
                </a:lnTo>
                <a:lnTo>
                  <a:pt x="2392406" y="7489"/>
                </a:lnTo>
                <a:lnTo>
                  <a:pt x="2422683" y="27908"/>
                </a:lnTo>
                <a:lnTo>
                  <a:pt x="2443102" y="58185"/>
                </a:lnTo>
                <a:lnTo>
                  <a:pt x="2450592" y="95250"/>
                </a:lnTo>
                <a:lnTo>
                  <a:pt x="2450592" y="333375"/>
                </a:lnTo>
                <a:lnTo>
                  <a:pt x="2450592" y="476250"/>
                </a:lnTo>
                <a:lnTo>
                  <a:pt x="2443102" y="513314"/>
                </a:lnTo>
                <a:lnTo>
                  <a:pt x="2422683" y="543591"/>
                </a:lnTo>
                <a:lnTo>
                  <a:pt x="2392406" y="564010"/>
                </a:lnTo>
                <a:lnTo>
                  <a:pt x="2355342" y="571500"/>
                </a:lnTo>
                <a:lnTo>
                  <a:pt x="1408811" y="571500"/>
                </a:lnTo>
                <a:lnTo>
                  <a:pt x="962279" y="571500"/>
                </a:lnTo>
                <a:lnTo>
                  <a:pt x="759968" y="571500"/>
                </a:lnTo>
                <a:lnTo>
                  <a:pt x="722850" y="564010"/>
                </a:lnTo>
                <a:lnTo>
                  <a:pt x="692578" y="543591"/>
                </a:lnTo>
                <a:lnTo>
                  <a:pt x="672189" y="513314"/>
                </a:lnTo>
                <a:lnTo>
                  <a:pt x="664718" y="476250"/>
                </a:lnTo>
                <a:lnTo>
                  <a:pt x="0" y="687832"/>
                </a:lnTo>
                <a:lnTo>
                  <a:pt x="664718" y="333375"/>
                </a:lnTo>
                <a:lnTo>
                  <a:pt x="664718" y="952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08959" y="3454400"/>
            <a:ext cx="156718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Titik potong faktor </a:t>
            </a: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tanah</a:t>
            </a:r>
            <a:r>
              <a:rPr sz="105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liat  </a:t>
            </a: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dan </a:t>
            </a: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tenaga kerja yang ideal  E</a:t>
            </a:r>
            <a:r>
              <a:rPr sz="105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(24,8)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71386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Kasus</a:t>
            </a:r>
            <a:r>
              <a:rPr sz="4400" spc="-80" dirty="0"/>
              <a:t> </a:t>
            </a:r>
            <a:r>
              <a:rPr sz="4400" spc="-5" dirty="0"/>
              <a:t>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9792" y="1463116"/>
            <a:ext cx="7713345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 algn="just">
              <a:lnSpc>
                <a:spcPct val="100000"/>
              </a:lnSpc>
              <a:spcBef>
                <a:spcPts val="100"/>
              </a:spcBef>
              <a:tabLst>
                <a:tab pos="6311900" algn="l"/>
              </a:tabLst>
            </a:pPr>
            <a:r>
              <a:rPr sz="2400" spc="-10" dirty="0">
                <a:latin typeface="Calibri"/>
                <a:cs typeface="Calibri"/>
              </a:rPr>
              <a:t>Seorang </a:t>
            </a:r>
            <a:r>
              <a:rPr sz="2400" dirty="0">
                <a:latin typeface="Calibri"/>
                <a:cs typeface="Calibri"/>
              </a:rPr>
              <a:t>penjual </a:t>
            </a:r>
            <a:r>
              <a:rPr sz="2400" spc="-25" dirty="0">
                <a:latin typeface="Calibri"/>
                <a:cs typeface="Calibri"/>
              </a:rPr>
              <a:t>ayam </a:t>
            </a:r>
            <a:r>
              <a:rPr sz="2400" spc="-10" dirty="0">
                <a:latin typeface="Calibri"/>
                <a:cs typeface="Calibri"/>
              </a:rPr>
              <a:t>goreng membutuhkan </a:t>
            </a:r>
            <a:r>
              <a:rPr sz="2400" spc="-5" dirty="0">
                <a:latin typeface="Calibri"/>
                <a:cs typeface="Calibri"/>
              </a:rPr>
              <a:t>1/8 </a:t>
            </a:r>
            <a:r>
              <a:rPr sz="2400" spc="-30" dirty="0">
                <a:latin typeface="Calibri"/>
                <a:cs typeface="Calibri"/>
              </a:rPr>
              <a:t>ekor </a:t>
            </a:r>
            <a:r>
              <a:rPr sz="2400" spc="-25" dirty="0">
                <a:latin typeface="Calibri"/>
                <a:cs typeface="Calibri"/>
              </a:rPr>
              <a:t>ayam  </a:t>
            </a:r>
            <a:r>
              <a:rPr sz="2400" spc="-5" dirty="0">
                <a:latin typeface="Calibri"/>
                <a:cs typeface="Calibri"/>
              </a:rPr>
              <a:t>untuk    membuat    </a:t>
            </a:r>
            <a:r>
              <a:rPr sz="2400" dirty="0">
                <a:latin typeface="Calibri"/>
                <a:cs typeface="Calibri"/>
              </a:rPr>
              <a:t>1    </a:t>
            </a:r>
            <a:r>
              <a:rPr sz="2400" spc="-15" dirty="0">
                <a:latin typeface="Calibri"/>
                <a:cs typeface="Calibri"/>
              </a:rPr>
              <a:t>porsi 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ayam  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goreng.	</a:t>
            </a:r>
            <a:r>
              <a:rPr sz="2400" dirty="0">
                <a:latin typeface="Calibri"/>
                <a:cs typeface="Calibri"/>
              </a:rPr>
              <a:t>Tiap </a:t>
            </a:r>
            <a:r>
              <a:rPr sz="2400" spc="-10" dirty="0">
                <a:latin typeface="Calibri"/>
                <a:cs typeface="Calibri"/>
              </a:rPr>
              <a:t>porsi  membutuhkan </a:t>
            </a:r>
            <a:r>
              <a:rPr sz="2400" spc="-20" dirty="0">
                <a:latin typeface="Calibri"/>
                <a:cs typeface="Calibri"/>
              </a:rPr>
              <a:t>biaya </a:t>
            </a:r>
            <a:r>
              <a:rPr sz="2400" spc="-5" dirty="0">
                <a:latin typeface="Calibri"/>
                <a:cs typeface="Calibri"/>
              </a:rPr>
              <a:t>Rp. 10.000,- </a:t>
            </a:r>
            <a:r>
              <a:rPr sz="2400" spc="-10" dirty="0">
                <a:latin typeface="Calibri"/>
                <a:cs typeface="Calibri"/>
              </a:rPr>
              <a:t>dan </a:t>
            </a:r>
            <a:r>
              <a:rPr sz="2400" spc="-5" dirty="0">
                <a:latin typeface="Calibri"/>
                <a:cs typeface="Calibri"/>
              </a:rPr>
              <a:t>dijual </a:t>
            </a:r>
            <a:r>
              <a:rPr sz="2400" spc="-10" dirty="0">
                <a:latin typeface="Calibri"/>
                <a:cs typeface="Calibri"/>
              </a:rPr>
              <a:t>dengan </a:t>
            </a:r>
            <a:r>
              <a:rPr sz="2400" spc="-20" dirty="0">
                <a:latin typeface="Calibri"/>
                <a:cs typeface="Calibri"/>
              </a:rPr>
              <a:t>harga </a:t>
            </a:r>
            <a:r>
              <a:rPr sz="2400" spc="-5" dirty="0">
                <a:latin typeface="Calibri"/>
                <a:cs typeface="Calibri"/>
              </a:rPr>
              <a:t>Rp.  </a:t>
            </a:r>
            <a:r>
              <a:rPr sz="2400" dirty="0">
                <a:latin typeface="Calibri"/>
                <a:cs typeface="Calibri"/>
              </a:rPr>
              <a:t>12.500,-. </a:t>
            </a:r>
            <a:r>
              <a:rPr sz="2400" spc="-15" dirty="0">
                <a:latin typeface="Calibri"/>
                <a:cs typeface="Calibri"/>
              </a:rPr>
              <a:t>Jika </a:t>
            </a:r>
            <a:r>
              <a:rPr sz="2400" dirty="0">
                <a:latin typeface="Calibri"/>
                <a:cs typeface="Calibri"/>
              </a:rPr>
              <a:t>ia </a:t>
            </a:r>
            <a:r>
              <a:rPr sz="2400" spc="-20" dirty="0">
                <a:latin typeface="Calibri"/>
                <a:cs typeface="Calibri"/>
              </a:rPr>
              <a:t>hanya </a:t>
            </a:r>
            <a:r>
              <a:rPr sz="2400" spc="-5" dirty="0">
                <a:latin typeface="Calibri"/>
                <a:cs typeface="Calibri"/>
              </a:rPr>
              <a:t>memiliki </a:t>
            </a:r>
            <a:r>
              <a:rPr sz="2400" dirty="0">
                <a:latin typeface="Calibri"/>
                <a:cs typeface="Calibri"/>
              </a:rPr>
              <a:t>20 </a:t>
            </a:r>
            <a:r>
              <a:rPr sz="2400" spc="-20" dirty="0">
                <a:latin typeface="Calibri"/>
                <a:cs typeface="Calibri"/>
              </a:rPr>
              <a:t>ekor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ayam.</a:t>
            </a:r>
            <a:endParaRPr sz="2400">
              <a:latin typeface="Calibri"/>
              <a:cs typeface="Calibri"/>
            </a:endParaRPr>
          </a:p>
          <a:p>
            <a:pPr marL="12700" marR="1962785">
              <a:lnSpc>
                <a:spcPct val="12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a.Buatlah </a:t>
            </a:r>
            <a:r>
              <a:rPr sz="2400" dirty="0">
                <a:latin typeface="Calibri"/>
                <a:cs typeface="Calibri"/>
              </a:rPr>
              <a:t>dua model </a:t>
            </a:r>
            <a:r>
              <a:rPr sz="2400" spc="-15" dirty="0">
                <a:latin typeface="Calibri"/>
                <a:cs typeface="Calibri"/>
              </a:rPr>
              <a:t>matematiknya  </a:t>
            </a:r>
            <a:r>
              <a:rPr sz="2400" spc="-30" dirty="0">
                <a:latin typeface="Calibri"/>
                <a:cs typeface="Calibri"/>
              </a:rPr>
              <a:t>b.Tentukan </a:t>
            </a:r>
            <a:r>
              <a:rPr sz="2400" dirty="0">
                <a:latin typeface="Calibri"/>
                <a:cs typeface="Calibri"/>
              </a:rPr>
              <a:t>jumlah </a:t>
            </a:r>
            <a:r>
              <a:rPr sz="2400" spc="-10" dirty="0">
                <a:latin typeface="Calibri"/>
                <a:cs typeface="Calibri"/>
              </a:rPr>
              <a:t>maksimal porsi </a:t>
            </a:r>
            <a:r>
              <a:rPr sz="2400" spc="-15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dibuat  </a:t>
            </a:r>
            <a:r>
              <a:rPr sz="2400" dirty="0">
                <a:latin typeface="Calibri"/>
                <a:cs typeface="Calibri"/>
              </a:rPr>
              <a:t>c.Dan </a:t>
            </a:r>
            <a:r>
              <a:rPr sz="2400" spc="-5" dirty="0">
                <a:latin typeface="Calibri"/>
                <a:cs typeface="Calibri"/>
              </a:rPr>
              <a:t>berapa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keuntungannya.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9824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J</a:t>
            </a:r>
            <a:r>
              <a:rPr sz="4400" spc="-35" dirty="0"/>
              <a:t>a</a:t>
            </a:r>
            <a:r>
              <a:rPr sz="4400" spc="-50" dirty="0"/>
              <a:t>w</a:t>
            </a:r>
            <a:r>
              <a:rPr sz="4400" spc="-5" dirty="0"/>
              <a:t>aban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0968"/>
            <a:ext cx="4853305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Batasan </a:t>
            </a:r>
            <a:r>
              <a:rPr sz="3200" spc="-5" dirty="0">
                <a:latin typeface="Calibri"/>
                <a:cs typeface="Calibri"/>
              </a:rPr>
              <a:t>: </a:t>
            </a:r>
            <a:r>
              <a:rPr sz="3200" spc="-10" dirty="0">
                <a:latin typeface="Calibri"/>
                <a:cs typeface="Calibri"/>
              </a:rPr>
              <a:t>1/8X=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20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  <a:tab pos="1646555" algn="l"/>
              </a:tabLst>
            </a:pPr>
            <a:r>
              <a:rPr sz="3200" spc="-40" dirty="0">
                <a:latin typeface="Calibri"/>
                <a:cs typeface="Calibri"/>
              </a:rPr>
              <a:t>Tujuan	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Z=12500X-10000X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819" y="0"/>
            <a:ext cx="7932420" cy="2497455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4400" b="1" spc="-20" dirty="0">
                <a:latin typeface="Calibri"/>
                <a:cs typeface="Calibri"/>
              </a:rPr>
              <a:t>Kasus</a:t>
            </a:r>
            <a:r>
              <a:rPr sz="4400" b="1" spc="1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  <a:p>
            <a:pPr marL="174625" marR="5080" indent="-27940" algn="just">
              <a:lnSpc>
                <a:spcPct val="100000"/>
              </a:lnSpc>
              <a:spcBef>
                <a:spcPts val="840"/>
              </a:spcBef>
            </a:pPr>
            <a:r>
              <a:rPr sz="1900" spc="-10" dirty="0">
                <a:solidFill>
                  <a:srgbClr val="000000"/>
                </a:solidFill>
              </a:rPr>
              <a:t>Pabrik </a:t>
            </a:r>
            <a:r>
              <a:rPr sz="1900" spc="-15" dirty="0">
                <a:solidFill>
                  <a:srgbClr val="000000"/>
                </a:solidFill>
              </a:rPr>
              <a:t>tekstil </a:t>
            </a:r>
            <a:r>
              <a:rPr sz="1900" spc="-10" dirty="0">
                <a:solidFill>
                  <a:srgbClr val="000000"/>
                </a:solidFill>
              </a:rPr>
              <a:t>memproduksi </a:t>
            </a:r>
            <a:r>
              <a:rPr sz="1900" spc="-5" dirty="0">
                <a:solidFill>
                  <a:srgbClr val="000000"/>
                </a:solidFill>
              </a:rPr>
              <a:t>2 </a:t>
            </a:r>
            <a:r>
              <a:rPr sz="1900" spc="-10" dirty="0">
                <a:solidFill>
                  <a:srgbClr val="000000"/>
                </a:solidFill>
              </a:rPr>
              <a:t>jenis </a:t>
            </a:r>
            <a:r>
              <a:rPr sz="1900" spc="-5" dirty="0">
                <a:solidFill>
                  <a:srgbClr val="000000"/>
                </a:solidFill>
              </a:rPr>
              <a:t>kain, </a:t>
            </a:r>
            <a:r>
              <a:rPr sz="1900" spc="-10" dirty="0">
                <a:solidFill>
                  <a:srgbClr val="000000"/>
                </a:solidFill>
              </a:rPr>
              <a:t>yaitu kain </a:t>
            </a:r>
            <a:r>
              <a:rPr sz="1900" spc="-15" dirty="0">
                <a:solidFill>
                  <a:srgbClr val="000000"/>
                </a:solidFill>
              </a:rPr>
              <a:t>sutera </a:t>
            </a:r>
            <a:r>
              <a:rPr sz="1900" dirty="0">
                <a:solidFill>
                  <a:srgbClr val="000000"/>
                </a:solidFill>
              </a:rPr>
              <a:t>dan </a:t>
            </a:r>
            <a:r>
              <a:rPr sz="1900" spc="-10" dirty="0">
                <a:solidFill>
                  <a:srgbClr val="000000"/>
                </a:solidFill>
              </a:rPr>
              <a:t>kain </a:t>
            </a:r>
            <a:r>
              <a:rPr sz="1900" spc="-15" dirty="0">
                <a:solidFill>
                  <a:srgbClr val="000000"/>
                </a:solidFill>
              </a:rPr>
              <a:t>wol. </a:t>
            </a:r>
            <a:r>
              <a:rPr sz="1900" spc="-5" dirty="0">
                <a:solidFill>
                  <a:srgbClr val="000000"/>
                </a:solidFill>
              </a:rPr>
              <a:t>Untuk  memproduksi </a:t>
            </a:r>
            <a:r>
              <a:rPr sz="1900" spc="-15" dirty="0">
                <a:solidFill>
                  <a:srgbClr val="000000"/>
                </a:solidFill>
              </a:rPr>
              <a:t>kain </a:t>
            </a:r>
            <a:r>
              <a:rPr sz="1900" spc="-10" dirty="0">
                <a:solidFill>
                  <a:srgbClr val="000000"/>
                </a:solidFill>
              </a:rPr>
              <a:t>tersebut </a:t>
            </a:r>
            <a:r>
              <a:rPr sz="1900" spc="-5" dirty="0">
                <a:solidFill>
                  <a:srgbClr val="000000"/>
                </a:solidFill>
              </a:rPr>
              <a:t>diperlukan : </a:t>
            </a:r>
            <a:r>
              <a:rPr sz="1900" dirty="0">
                <a:solidFill>
                  <a:srgbClr val="000000"/>
                </a:solidFill>
              </a:rPr>
              <a:t>benang </a:t>
            </a:r>
            <a:r>
              <a:rPr sz="1900" spc="-15" dirty="0">
                <a:solidFill>
                  <a:srgbClr val="000000"/>
                </a:solidFill>
              </a:rPr>
              <a:t>sutera, </a:t>
            </a:r>
            <a:r>
              <a:rPr sz="1900" dirty="0">
                <a:solidFill>
                  <a:srgbClr val="000000"/>
                </a:solidFill>
              </a:rPr>
              <a:t>benang </a:t>
            </a:r>
            <a:r>
              <a:rPr sz="1900" spc="-15" dirty="0">
                <a:solidFill>
                  <a:srgbClr val="000000"/>
                </a:solidFill>
              </a:rPr>
              <a:t>wol </a:t>
            </a:r>
            <a:r>
              <a:rPr sz="1900" dirty="0">
                <a:solidFill>
                  <a:srgbClr val="000000"/>
                </a:solidFill>
              </a:rPr>
              <a:t>dan  </a:t>
            </a:r>
            <a:r>
              <a:rPr sz="1900" spc="-15" dirty="0">
                <a:solidFill>
                  <a:srgbClr val="000000"/>
                </a:solidFill>
              </a:rPr>
              <a:t>tenaga kerja. </a:t>
            </a:r>
            <a:r>
              <a:rPr sz="1900" spc="-10" dirty="0">
                <a:solidFill>
                  <a:srgbClr val="000000"/>
                </a:solidFill>
              </a:rPr>
              <a:t>Maksimum penyediaan </a:t>
            </a:r>
            <a:r>
              <a:rPr sz="1900" dirty="0">
                <a:solidFill>
                  <a:srgbClr val="000000"/>
                </a:solidFill>
              </a:rPr>
              <a:t>benang </a:t>
            </a:r>
            <a:r>
              <a:rPr sz="1900" spc="-15" dirty="0">
                <a:solidFill>
                  <a:srgbClr val="000000"/>
                </a:solidFill>
              </a:rPr>
              <a:t>sutera </a:t>
            </a:r>
            <a:r>
              <a:rPr sz="1900" dirty="0">
                <a:solidFill>
                  <a:srgbClr val="000000"/>
                </a:solidFill>
              </a:rPr>
              <a:t>adalah </a:t>
            </a:r>
            <a:r>
              <a:rPr sz="1900" spc="15" dirty="0">
                <a:solidFill>
                  <a:srgbClr val="000000"/>
                </a:solidFill>
              </a:rPr>
              <a:t>60kg/ </a:t>
            </a:r>
            <a:r>
              <a:rPr sz="1900" dirty="0">
                <a:solidFill>
                  <a:srgbClr val="000000"/>
                </a:solidFill>
              </a:rPr>
              <a:t>hari, benang  </a:t>
            </a:r>
            <a:r>
              <a:rPr sz="1900" spc="-15" dirty="0">
                <a:solidFill>
                  <a:srgbClr val="000000"/>
                </a:solidFill>
              </a:rPr>
              <a:t>wol </a:t>
            </a:r>
            <a:r>
              <a:rPr sz="1900" spc="5" dirty="0">
                <a:solidFill>
                  <a:srgbClr val="000000"/>
                </a:solidFill>
              </a:rPr>
              <a:t>30kg/ </a:t>
            </a:r>
            <a:r>
              <a:rPr sz="1900" dirty="0">
                <a:solidFill>
                  <a:srgbClr val="000000"/>
                </a:solidFill>
              </a:rPr>
              <a:t>hari dan </a:t>
            </a:r>
            <a:r>
              <a:rPr sz="1900" spc="-15" dirty="0">
                <a:solidFill>
                  <a:srgbClr val="000000"/>
                </a:solidFill>
              </a:rPr>
              <a:t>tenaga </a:t>
            </a:r>
            <a:r>
              <a:rPr sz="1900" spc="-20" dirty="0">
                <a:solidFill>
                  <a:srgbClr val="000000"/>
                </a:solidFill>
              </a:rPr>
              <a:t>kerja </a:t>
            </a:r>
            <a:r>
              <a:rPr sz="1900" spc="-5" dirty="0">
                <a:solidFill>
                  <a:srgbClr val="000000"/>
                </a:solidFill>
              </a:rPr>
              <a:t>40 jam/ </a:t>
            </a:r>
            <a:r>
              <a:rPr sz="1900" dirty="0">
                <a:solidFill>
                  <a:srgbClr val="000000"/>
                </a:solidFill>
              </a:rPr>
              <a:t>hari. </a:t>
            </a:r>
            <a:r>
              <a:rPr sz="1900" spc="-10" dirty="0">
                <a:solidFill>
                  <a:srgbClr val="000000"/>
                </a:solidFill>
              </a:rPr>
              <a:t>Kebutuhan setiap unti </a:t>
            </a:r>
            <a:r>
              <a:rPr sz="1900" spc="-5" dirty="0">
                <a:solidFill>
                  <a:srgbClr val="000000"/>
                </a:solidFill>
              </a:rPr>
              <a:t>produk  </a:t>
            </a:r>
            <a:r>
              <a:rPr sz="1900" spc="-10" dirty="0">
                <a:solidFill>
                  <a:srgbClr val="000000"/>
                </a:solidFill>
              </a:rPr>
              <a:t>akan </a:t>
            </a:r>
            <a:r>
              <a:rPr sz="1900" dirty="0">
                <a:solidFill>
                  <a:srgbClr val="000000"/>
                </a:solidFill>
              </a:rPr>
              <a:t>bahan </a:t>
            </a:r>
            <a:r>
              <a:rPr sz="1900" spc="-5" dirty="0">
                <a:solidFill>
                  <a:srgbClr val="000000"/>
                </a:solidFill>
              </a:rPr>
              <a:t>baku </a:t>
            </a:r>
            <a:r>
              <a:rPr sz="1900" dirty="0">
                <a:solidFill>
                  <a:srgbClr val="000000"/>
                </a:solidFill>
              </a:rPr>
              <a:t>dan </a:t>
            </a:r>
            <a:r>
              <a:rPr sz="1900" spc="-5" dirty="0">
                <a:solidFill>
                  <a:srgbClr val="000000"/>
                </a:solidFill>
              </a:rPr>
              <a:t>jam </a:t>
            </a:r>
            <a:r>
              <a:rPr sz="1900" spc="-15" dirty="0">
                <a:solidFill>
                  <a:srgbClr val="000000"/>
                </a:solidFill>
              </a:rPr>
              <a:t>tenaga </a:t>
            </a:r>
            <a:r>
              <a:rPr sz="1900" spc="-20" dirty="0">
                <a:solidFill>
                  <a:srgbClr val="000000"/>
                </a:solidFill>
              </a:rPr>
              <a:t>kerja </a:t>
            </a:r>
            <a:r>
              <a:rPr sz="1900" spc="-5" dirty="0">
                <a:solidFill>
                  <a:srgbClr val="000000"/>
                </a:solidFill>
              </a:rPr>
              <a:t>dapat dilihat </a:t>
            </a:r>
            <a:r>
              <a:rPr sz="1900" dirty="0">
                <a:solidFill>
                  <a:srgbClr val="000000"/>
                </a:solidFill>
              </a:rPr>
              <a:t>pada </a:t>
            </a:r>
            <a:r>
              <a:rPr sz="1900" spc="-10" dirty="0">
                <a:solidFill>
                  <a:srgbClr val="000000"/>
                </a:solidFill>
              </a:rPr>
              <a:t>tabel </a:t>
            </a:r>
            <a:r>
              <a:rPr sz="1900" spc="-5" dirty="0">
                <a:solidFill>
                  <a:srgbClr val="000000"/>
                </a:solidFill>
              </a:rPr>
              <a:t>berikut</a:t>
            </a:r>
            <a:r>
              <a:rPr sz="1900" spc="40" dirty="0">
                <a:solidFill>
                  <a:srgbClr val="000000"/>
                </a:solidFill>
              </a:rPr>
              <a:t> </a:t>
            </a:r>
            <a:r>
              <a:rPr sz="1900" spc="-5" dirty="0">
                <a:solidFill>
                  <a:srgbClr val="000000"/>
                </a:solidFill>
              </a:rPr>
              <a:t>: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999540" y="4737569"/>
            <a:ext cx="7639050" cy="17640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900" spc="-10" dirty="0">
                <a:latin typeface="Calibri"/>
                <a:cs typeface="Calibri"/>
              </a:rPr>
              <a:t>Jika </a:t>
            </a:r>
            <a:r>
              <a:rPr sz="1900" spc="-15" dirty="0">
                <a:latin typeface="Calibri"/>
                <a:cs typeface="Calibri"/>
              </a:rPr>
              <a:t>keuntungan </a:t>
            </a:r>
            <a:r>
              <a:rPr sz="1900" spc="-10" dirty="0">
                <a:latin typeface="Calibri"/>
                <a:cs typeface="Calibri"/>
              </a:rPr>
              <a:t>kain </a:t>
            </a:r>
            <a:r>
              <a:rPr sz="1900" spc="-15" dirty="0">
                <a:latin typeface="Calibri"/>
                <a:cs typeface="Calibri"/>
              </a:rPr>
              <a:t>sutera </a:t>
            </a:r>
            <a:r>
              <a:rPr sz="1900" dirty="0">
                <a:latin typeface="Calibri"/>
                <a:cs typeface="Calibri"/>
              </a:rPr>
              <a:t>adalah Rp. </a:t>
            </a:r>
            <a:r>
              <a:rPr sz="1900" spc="-5" dirty="0">
                <a:latin typeface="Calibri"/>
                <a:cs typeface="Calibri"/>
              </a:rPr>
              <a:t>40 </a:t>
            </a:r>
            <a:r>
              <a:rPr sz="1900" spc="-10" dirty="0">
                <a:latin typeface="Calibri"/>
                <a:cs typeface="Calibri"/>
              </a:rPr>
              <a:t>juta </a:t>
            </a:r>
            <a:r>
              <a:rPr sz="1900" dirty="0">
                <a:latin typeface="Calibri"/>
                <a:cs typeface="Calibri"/>
              </a:rPr>
              <a:t>dan </a:t>
            </a:r>
            <a:r>
              <a:rPr sz="1900" spc="-10" dirty="0">
                <a:latin typeface="Calibri"/>
                <a:cs typeface="Calibri"/>
              </a:rPr>
              <a:t>kain </a:t>
            </a:r>
            <a:r>
              <a:rPr sz="1900" spc="-15" dirty="0">
                <a:latin typeface="Calibri"/>
                <a:cs typeface="Calibri"/>
              </a:rPr>
              <a:t>wol </a:t>
            </a:r>
            <a:r>
              <a:rPr sz="1900" dirty="0">
                <a:latin typeface="Calibri"/>
                <a:cs typeface="Calibri"/>
              </a:rPr>
              <a:t>adalah </a:t>
            </a:r>
            <a:r>
              <a:rPr sz="1900" spc="-5" dirty="0">
                <a:latin typeface="Calibri"/>
                <a:cs typeface="Calibri"/>
              </a:rPr>
              <a:t>Rp 30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juta.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1900" spc="-10" dirty="0">
                <a:latin typeface="Calibri"/>
                <a:cs typeface="Calibri"/>
              </a:rPr>
              <a:t>Buatlah </a:t>
            </a:r>
            <a:r>
              <a:rPr sz="1900" spc="-5" dirty="0">
                <a:latin typeface="Calibri"/>
                <a:cs typeface="Calibri"/>
              </a:rPr>
              <a:t>model </a:t>
            </a:r>
            <a:r>
              <a:rPr sz="1900" spc="-15" dirty="0">
                <a:latin typeface="Calibri"/>
                <a:cs typeface="Calibri"/>
              </a:rPr>
              <a:t>matematiknya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1900" spc="-30" dirty="0">
                <a:latin typeface="Calibri"/>
                <a:cs typeface="Calibri"/>
              </a:rPr>
              <a:t>Tentukan </a:t>
            </a:r>
            <a:r>
              <a:rPr sz="1900" spc="-5" dirty="0">
                <a:latin typeface="Calibri"/>
                <a:cs typeface="Calibri"/>
              </a:rPr>
              <a:t>manakah variabel tujuan </a:t>
            </a:r>
            <a:r>
              <a:rPr sz="1900" dirty="0">
                <a:latin typeface="Calibri"/>
                <a:cs typeface="Calibri"/>
              </a:rPr>
              <a:t>dan </a:t>
            </a:r>
            <a:r>
              <a:rPr sz="1900" spc="-5" dirty="0">
                <a:latin typeface="Calibri"/>
                <a:cs typeface="Calibri"/>
              </a:rPr>
              <a:t>variabel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kendala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1900" spc="-10" dirty="0">
                <a:latin typeface="Calibri"/>
                <a:cs typeface="Calibri"/>
              </a:rPr>
              <a:t>Berapakah </a:t>
            </a:r>
            <a:r>
              <a:rPr sz="1900" spc="-5" dirty="0">
                <a:latin typeface="Calibri"/>
                <a:cs typeface="Calibri"/>
              </a:rPr>
              <a:t>jumlah </a:t>
            </a:r>
            <a:r>
              <a:rPr sz="1900" spc="-10" dirty="0">
                <a:latin typeface="Calibri"/>
                <a:cs typeface="Calibri"/>
              </a:rPr>
              <a:t>kain </a:t>
            </a:r>
            <a:r>
              <a:rPr sz="1900" spc="-20" dirty="0">
                <a:latin typeface="Calibri"/>
                <a:cs typeface="Calibri"/>
              </a:rPr>
              <a:t>sutera </a:t>
            </a:r>
            <a:r>
              <a:rPr sz="1900" dirty="0">
                <a:latin typeface="Calibri"/>
                <a:cs typeface="Calibri"/>
              </a:rPr>
              <a:t>dan </a:t>
            </a:r>
            <a:r>
              <a:rPr sz="1900" spc="-15" dirty="0">
                <a:latin typeface="Calibri"/>
                <a:cs typeface="Calibri"/>
              </a:rPr>
              <a:t>wol </a:t>
            </a:r>
            <a:r>
              <a:rPr sz="1900" spc="-5" dirty="0">
                <a:latin typeface="Calibri"/>
                <a:cs typeface="Calibri"/>
              </a:rPr>
              <a:t>yang diproduksi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maksimal.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1900" spc="-10" dirty="0">
                <a:latin typeface="Calibri"/>
                <a:cs typeface="Calibri"/>
              </a:rPr>
              <a:t>Berapakah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keuntungannya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665729"/>
          <a:ext cx="7162800" cy="1757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 rowSpan="2"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Jenis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bahan</a:t>
                      </a:r>
                      <a:r>
                        <a:rPr sz="16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baku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dan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tenaga</a:t>
                      </a:r>
                      <a:r>
                        <a:rPr sz="1600" spc="-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kerja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Kebutuhan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bahan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baku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dan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tenaga</a:t>
                      </a:r>
                      <a:r>
                        <a:rPr sz="160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kerja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Maksimum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penyediaan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Kain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sutera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Kain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Benang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sutera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60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Benang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Tenaga</a:t>
                      </a:r>
                      <a:r>
                        <a:rPr sz="1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kerja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40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jam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9824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J</a:t>
            </a:r>
            <a:r>
              <a:rPr sz="4400" spc="-35" dirty="0"/>
              <a:t>a</a:t>
            </a:r>
            <a:r>
              <a:rPr sz="4400" spc="-50" dirty="0"/>
              <a:t>w</a:t>
            </a:r>
            <a:r>
              <a:rPr sz="4400" spc="-5" dirty="0"/>
              <a:t>aban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0968"/>
            <a:ext cx="2614295" cy="35382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Z=40X1+30X2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2x1+X2&lt;=40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2X1+3x2&lt;=60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2X2&lt;=30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X1&gt;0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X2&gt;0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58858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Pengunaan </a:t>
            </a:r>
            <a:r>
              <a:rPr sz="4400" spc="-30" dirty="0"/>
              <a:t>Program</a:t>
            </a:r>
            <a:r>
              <a:rPr sz="4400" spc="55" dirty="0"/>
              <a:t> </a:t>
            </a:r>
            <a:r>
              <a:rPr sz="4400" spc="-10" dirty="0"/>
              <a:t>linier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27428"/>
            <a:ext cx="8052434" cy="44475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7020" marR="315595" indent="-274320">
              <a:lnSpc>
                <a:spcPts val="2880"/>
              </a:lnSpc>
              <a:spcBef>
                <a:spcPts val="795"/>
              </a:spcBef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Keputusan </a:t>
            </a:r>
            <a:r>
              <a:rPr sz="3000" dirty="0">
                <a:latin typeface="Calibri"/>
                <a:cs typeface="Calibri"/>
              </a:rPr>
              <a:t>manajemen harus </a:t>
            </a:r>
            <a:r>
              <a:rPr sz="3000" spc="-20" dirty="0">
                <a:latin typeface="Calibri"/>
                <a:cs typeface="Calibri"/>
              </a:rPr>
              <a:t>segera </a:t>
            </a:r>
            <a:r>
              <a:rPr sz="3000" dirty="0">
                <a:latin typeface="Calibri"/>
                <a:cs typeface="Calibri"/>
              </a:rPr>
              <a:t>diambil  </a:t>
            </a:r>
            <a:r>
              <a:rPr sz="3000" spc="-5" dirty="0">
                <a:latin typeface="Calibri"/>
                <a:cs typeface="Calibri"/>
              </a:rPr>
              <a:t>untuk </a:t>
            </a:r>
            <a:r>
              <a:rPr sz="3000" spc="-20" dirty="0">
                <a:latin typeface="Calibri"/>
                <a:cs typeface="Calibri"/>
              </a:rPr>
              <a:t>segera </a:t>
            </a:r>
            <a:r>
              <a:rPr sz="3000" spc="-5" dirty="0">
                <a:latin typeface="Calibri"/>
                <a:cs typeface="Calibri"/>
              </a:rPr>
              <a:t>mencapai </a:t>
            </a:r>
            <a:r>
              <a:rPr sz="3000" dirty="0">
                <a:latin typeface="Calibri"/>
                <a:cs typeface="Calibri"/>
              </a:rPr>
              <a:t>tujuan – </a:t>
            </a:r>
            <a:r>
              <a:rPr sz="3000" spc="-10" dirty="0">
                <a:latin typeface="Calibri"/>
                <a:cs typeface="Calibri"/>
              </a:rPr>
              <a:t>profit</a:t>
            </a:r>
            <a:r>
              <a:rPr sz="3000" spc="-1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maksimal</a:t>
            </a:r>
            <a:endParaRPr sz="3000">
              <a:latin typeface="Calibri"/>
              <a:cs typeface="Calibri"/>
            </a:endParaRPr>
          </a:p>
          <a:p>
            <a:pPr marL="287020" marR="1443355" indent="-274320">
              <a:lnSpc>
                <a:spcPts val="2880"/>
              </a:lnSpc>
              <a:spcBef>
                <a:spcPts val="725"/>
              </a:spcBef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Namun hal ini tidak mudah </a:t>
            </a:r>
            <a:r>
              <a:rPr sz="3000" spc="-15" dirty="0">
                <a:latin typeface="Calibri"/>
                <a:cs typeface="Calibri"/>
              </a:rPr>
              <a:t>karena</a:t>
            </a:r>
            <a:r>
              <a:rPr sz="3000" spc="-229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faktor  </a:t>
            </a:r>
            <a:r>
              <a:rPr sz="3000" spc="-10" dirty="0">
                <a:latin typeface="Calibri"/>
                <a:cs typeface="Calibri"/>
              </a:rPr>
              <a:t>pembatas </a:t>
            </a:r>
            <a:r>
              <a:rPr sz="3000" dirty="0">
                <a:latin typeface="Calibri"/>
                <a:cs typeface="Calibri"/>
              </a:rPr>
              <a:t>meliputi sumber </a:t>
            </a:r>
            <a:r>
              <a:rPr sz="3000" spc="-25" dirty="0">
                <a:latin typeface="Calibri"/>
                <a:cs typeface="Calibri"/>
              </a:rPr>
              <a:t>daya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580390" lvl="1" indent="-293370">
              <a:lnSpc>
                <a:spcPct val="100000"/>
              </a:lnSpc>
              <a:spcBef>
                <a:spcPts val="40"/>
              </a:spcBef>
              <a:buSzPct val="96153"/>
              <a:buFont typeface="Wingdings"/>
              <a:buChar char=""/>
              <a:tabLst>
                <a:tab pos="581025" algn="l"/>
              </a:tabLst>
            </a:pPr>
            <a:r>
              <a:rPr sz="2600" i="1" spc="-30" dirty="0">
                <a:solidFill>
                  <a:srgbClr val="001F5F"/>
                </a:solidFill>
                <a:latin typeface="Calibri"/>
                <a:cs typeface="Calibri"/>
              </a:rPr>
              <a:t>Waktu</a:t>
            </a:r>
            <a:endParaRPr sz="2600">
              <a:latin typeface="Calibri"/>
              <a:cs typeface="Calibri"/>
            </a:endParaRPr>
          </a:p>
          <a:p>
            <a:pPr marL="581025" lvl="1" indent="-294005">
              <a:lnSpc>
                <a:spcPct val="100000"/>
              </a:lnSpc>
              <a:buSzPct val="96153"/>
              <a:buFont typeface="Wingdings"/>
              <a:buChar char=""/>
              <a:tabLst>
                <a:tab pos="581660" algn="l"/>
              </a:tabLst>
            </a:pPr>
            <a:r>
              <a:rPr sz="2600" i="1" spc="-35" dirty="0">
                <a:solidFill>
                  <a:srgbClr val="001F5F"/>
                </a:solidFill>
                <a:latin typeface="Calibri"/>
                <a:cs typeface="Calibri"/>
              </a:rPr>
              <a:t>Tenaga</a:t>
            </a:r>
            <a:r>
              <a:rPr sz="2600" i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i="1" spc="-25" dirty="0">
                <a:solidFill>
                  <a:srgbClr val="001F5F"/>
                </a:solidFill>
                <a:latin typeface="Calibri"/>
                <a:cs typeface="Calibri"/>
              </a:rPr>
              <a:t>kerja</a:t>
            </a:r>
            <a:endParaRPr sz="2600">
              <a:latin typeface="Calibri"/>
              <a:cs typeface="Calibri"/>
            </a:endParaRPr>
          </a:p>
          <a:p>
            <a:pPr marL="580390" lvl="1" indent="-293370">
              <a:lnSpc>
                <a:spcPct val="100000"/>
              </a:lnSpc>
              <a:buSzPct val="96153"/>
              <a:buFont typeface="Wingdings"/>
              <a:buChar char=""/>
              <a:tabLst>
                <a:tab pos="581025" algn="l"/>
              </a:tabLst>
            </a:pP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Energi</a:t>
            </a:r>
            <a:endParaRPr sz="2600">
              <a:latin typeface="Calibri"/>
              <a:cs typeface="Calibri"/>
            </a:endParaRPr>
          </a:p>
          <a:p>
            <a:pPr marL="580390" lvl="1" indent="-293370">
              <a:lnSpc>
                <a:spcPts val="3115"/>
              </a:lnSpc>
              <a:spcBef>
                <a:spcPts val="5"/>
              </a:spcBef>
              <a:buSzPct val="96153"/>
              <a:buFont typeface="Wingdings"/>
              <a:buChar char=""/>
              <a:tabLst>
                <a:tab pos="581025" algn="l"/>
              </a:tabLst>
            </a:pP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Bahan </a:t>
            </a:r>
            <a:r>
              <a:rPr sz="2600" i="1" spc="-15" dirty="0">
                <a:solidFill>
                  <a:srgbClr val="001F5F"/>
                </a:solidFill>
                <a:latin typeface="Calibri"/>
                <a:cs typeface="Calibri"/>
              </a:rPr>
              <a:t>baku</a:t>
            </a:r>
            <a:r>
              <a:rPr sz="2600" i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dll.</a:t>
            </a:r>
            <a:endParaRPr sz="2600">
              <a:latin typeface="Calibri"/>
              <a:cs typeface="Calibri"/>
            </a:endParaRPr>
          </a:p>
          <a:p>
            <a:pPr marL="287020" marR="5080" indent="-274320">
              <a:lnSpc>
                <a:spcPct val="80000"/>
              </a:lnSpc>
              <a:spcBef>
                <a:spcPts val="715"/>
              </a:spcBef>
              <a:buFont typeface="Wingdings 2"/>
              <a:buChar char=""/>
              <a:tabLst>
                <a:tab pos="287020" algn="l"/>
              </a:tabLst>
            </a:pPr>
            <a:r>
              <a:rPr sz="3000" spc="-20" dirty="0">
                <a:latin typeface="Calibri"/>
                <a:cs typeface="Calibri"/>
              </a:rPr>
              <a:t>Upaya </a:t>
            </a:r>
            <a:r>
              <a:rPr sz="3000" spc="-5" dirty="0">
                <a:latin typeface="Calibri"/>
                <a:cs typeface="Calibri"/>
              </a:rPr>
              <a:t>pemecahan </a:t>
            </a:r>
            <a:r>
              <a:rPr sz="3000" dirty="0">
                <a:latin typeface="Calibri"/>
                <a:cs typeface="Calibri"/>
              </a:rPr>
              <a:t>masalah </a:t>
            </a:r>
            <a:r>
              <a:rPr sz="3000" spc="-20" dirty="0">
                <a:latin typeface="Calibri"/>
                <a:cs typeface="Calibri"/>
              </a:rPr>
              <a:t>keterbatasan </a:t>
            </a:r>
            <a:r>
              <a:rPr sz="3000" spc="-10" dirty="0">
                <a:latin typeface="Calibri"/>
                <a:cs typeface="Calibri"/>
              </a:rPr>
              <a:t>dengan  </a:t>
            </a:r>
            <a:r>
              <a:rPr sz="3000" spc="-5" dirty="0">
                <a:latin typeface="Calibri"/>
                <a:cs typeface="Calibri"/>
              </a:rPr>
              <a:t>memaksimalkan </a:t>
            </a:r>
            <a:r>
              <a:rPr sz="3000" dirty="0">
                <a:latin typeface="Calibri"/>
                <a:cs typeface="Calibri"/>
              </a:rPr>
              <a:t>tujuan </a:t>
            </a:r>
            <a:r>
              <a:rPr sz="3000" spc="-5" dirty="0">
                <a:latin typeface="Calibri"/>
                <a:cs typeface="Calibri"/>
              </a:rPr>
              <a:t>dapat diselesaikan</a:t>
            </a:r>
            <a:r>
              <a:rPr sz="3000" spc="-25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dengan  </a:t>
            </a:r>
            <a:r>
              <a:rPr sz="3000" spc="-20" dirty="0">
                <a:latin typeface="Calibri"/>
                <a:cs typeface="Calibri"/>
              </a:rPr>
              <a:t>program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linier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9705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Penyelesaian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2073287"/>
            <a:ext cx="8786875" cy="407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71386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Kasus</a:t>
            </a:r>
            <a:r>
              <a:rPr sz="4400" spc="-80" dirty="0"/>
              <a:t> </a:t>
            </a:r>
            <a:r>
              <a:rPr sz="4400" spc="-5" dirty="0"/>
              <a:t>3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34"/>
              </a:spcBef>
            </a:pPr>
            <a:r>
              <a:rPr spc="-10" dirty="0"/>
              <a:t>Perusahaan </a:t>
            </a:r>
            <a:r>
              <a:rPr spc="-55" dirty="0"/>
              <a:t>ROYAL </a:t>
            </a:r>
            <a:r>
              <a:rPr spc="-10" dirty="0"/>
              <a:t>merencanakan </a:t>
            </a:r>
            <a:r>
              <a:rPr spc="-5" dirty="0"/>
              <a:t>untuk </a:t>
            </a:r>
            <a:r>
              <a:rPr spc="-10" dirty="0"/>
              <a:t>membuat </a:t>
            </a:r>
            <a:r>
              <a:rPr dirty="0"/>
              <a:t>dua </a:t>
            </a:r>
            <a:r>
              <a:rPr spc="-10" dirty="0"/>
              <a:t>jenis makanan  yaitu </a:t>
            </a:r>
            <a:r>
              <a:rPr spc="-20" dirty="0"/>
              <a:t>roral </a:t>
            </a:r>
            <a:r>
              <a:rPr spc="-10" dirty="0"/>
              <a:t>bee </a:t>
            </a:r>
            <a:r>
              <a:rPr spc="-5" dirty="0"/>
              <a:t>dan </a:t>
            </a:r>
            <a:r>
              <a:rPr spc="-15" dirty="0"/>
              <a:t>royal </a:t>
            </a:r>
            <a:r>
              <a:rPr spc="-30" dirty="0"/>
              <a:t>jelly. </a:t>
            </a:r>
            <a:r>
              <a:rPr spc="-20" dirty="0"/>
              <a:t>Kedua </a:t>
            </a:r>
            <a:r>
              <a:rPr spc="-5" dirty="0"/>
              <a:t>jenis </a:t>
            </a:r>
            <a:r>
              <a:rPr spc="-10" dirty="0"/>
              <a:t>makanan </a:t>
            </a:r>
            <a:r>
              <a:rPr spc="-15" dirty="0"/>
              <a:t>tersebut  </a:t>
            </a:r>
            <a:r>
              <a:rPr spc="-10" dirty="0"/>
              <a:t>mengandung vitamin </a:t>
            </a:r>
            <a:r>
              <a:rPr spc="-5" dirty="0"/>
              <a:t>dan </a:t>
            </a:r>
            <a:r>
              <a:rPr spc="-10" dirty="0"/>
              <a:t>protein. </a:t>
            </a:r>
            <a:r>
              <a:rPr spc="-20" dirty="0"/>
              <a:t>Royal </a:t>
            </a:r>
            <a:r>
              <a:rPr spc="-10" dirty="0"/>
              <a:t>bee </a:t>
            </a:r>
            <a:r>
              <a:rPr spc="-5" dirty="0"/>
              <a:t>paling </a:t>
            </a:r>
            <a:r>
              <a:rPr spc="-10" dirty="0"/>
              <a:t>sedikit diproduksi  </a:t>
            </a:r>
            <a:r>
              <a:rPr spc="-5" dirty="0"/>
              <a:t>2 unit, </a:t>
            </a:r>
            <a:r>
              <a:rPr spc="-10" dirty="0"/>
              <a:t>sedangkan </a:t>
            </a:r>
            <a:r>
              <a:rPr spc="-15" dirty="0"/>
              <a:t>royal </a:t>
            </a:r>
            <a:r>
              <a:rPr spc="-10" dirty="0"/>
              <a:t>jelly </a:t>
            </a:r>
            <a:r>
              <a:rPr spc="-5" dirty="0"/>
              <a:t>paling sedikit 1 unit. </a:t>
            </a:r>
            <a:r>
              <a:rPr spc="-40" dirty="0"/>
              <a:t>Tabel </a:t>
            </a:r>
            <a:r>
              <a:rPr spc="-10" dirty="0"/>
              <a:t>berikut  menunjukkan </a:t>
            </a:r>
            <a:r>
              <a:rPr spc="-5" dirty="0"/>
              <a:t>jumlah </a:t>
            </a:r>
            <a:r>
              <a:rPr spc="-10" dirty="0"/>
              <a:t>vitamin </a:t>
            </a:r>
            <a:r>
              <a:rPr spc="-5" dirty="0"/>
              <a:t>dan </a:t>
            </a:r>
            <a:r>
              <a:rPr spc="-15" dirty="0"/>
              <a:t>protein </a:t>
            </a:r>
            <a:r>
              <a:rPr spc="-5" dirty="0"/>
              <a:t>dalam </a:t>
            </a:r>
            <a:r>
              <a:rPr spc="-10" dirty="0"/>
              <a:t>setiap </a:t>
            </a:r>
            <a:r>
              <a:rPr spc="-5" dirty="0"/>
              <a:t>jenis</a:t>
            </a:r>
            <a:r>
              <a:rPr spc="200" dirty="0"/>
              <a:t> </a:t>
            </a:r>
            <a:r>
              <a:rPr spc="-10" dirty="0"/>
              <a:t>makanan</a:t>
            </a:r>
          </a:p>
          <a:p>
            <a:pPr marL="12700">
              <a:lnSpc>
                <a:spcPts val="2165"/>
              </a:lnSpc>
            </a:pP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2457" y="4555385"/>
            <a:ext cx="6837045" cy="13061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Buatlah model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matematiknya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2000" spc="-25" dirty="0">
                <a:latin typeface="Calibri"/>
                <a:cs typeface="Calibri"/>
              </a:rPr>
              <a:t>Tentukanlah </a:t>
            </a:r>
            <a:r>
              <a:rPr sz="2000" spc="-10" dirty="0">
                <a:latin typeface="Calibri"/>
                <a:cs typeface="Calibri"/>
              </a:rPr>
              <a:t>variabel </a:t>
            </a:r>
            <a:r>
              <a:rPr sz="2000" spc="-5" dirty="0">
                <a:latin typeface="Calibri"/>
                <a:cs typeface="Calibri"/>
              </a:rPr>
              <a:t>tujuan dan </a:t>
            </a:r>
            <a:r>
              <a:rPr sz="2000" spc="-10" dirty="0">
                <a:latin typeface="Calibri"/>
                <a:cs typeface="Calibri"/>
              </a:rPr>
              <a:t>variabel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kendala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280"/>
              </a:lnSpc>
              <a:spcBef>
                <a:spcPts val="24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Bagaimana </a:t>
            </a:r>
            <a:r>
              <a:rPr sz="2000" spc="-15" dirty="0">
                <a:latin typeface="Calibri"/>
                <a:cs typeface="Calibri"/>
              </a:rPr>
              <a:t>mengkombinasikan </a:t>
            </a:r>
            <a:r>
              <a:rPr sz="2000" spc="-10" dirty="0">
                <a:latin typeface="Calibri"/>
                <a:cs typeface="Calibri"/>
              </a:rPr>
              <a:t>produksi </a:t>
            </a:r>
            <a:r>
              <a:rPr sz="2000" spc="-20" dirty="0">
                <a:latin typeface="Calibri"/>
                <a:cs typeface="Calibri"/>
              </a:rPr>
              <a:t>kedua </a:t>
            </a:r>
            <a:r>
              <a:rPr sz="2000" spc="-10" dirty="0">
                <a:latin typeface="Calibri"/>
                <a:cs typeface="Calibri"/>
              </a:rPr>
              <a:t>jenis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makanan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tersebut agar </a:t>
            </a:r>
            <a:r>
              <a:rPr sz="2000" spc="-10" dirty="0">
                <a:latin typeface="Calibri"/>
                <a:cs typeface="Calibri"/>
              </a:rPr>
              <a:t>meminimumkan </a:t>
            </a:r>
            <a:r>
              <a:rPr sz="2000" spc="-15" dirty="0">
                <a:latin typeface="Calibri"/>
                <a:cs typeface="Calibri"/>
              </a:rPr>
              <a:t>biaya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produksi.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6562" y="2779648"/>
          <a:ext cx="7239000" cy="1767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Jenis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makanan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Vitamin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(unit)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Protein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(unit)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Biaya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perunit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(Rp.1000)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Royal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bee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Royal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Jelly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80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Minimum</a:t>
                      </a:r>
                      <a:r>
                        <a:rPr sz="1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kebutuhan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9824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J</a:t>
            </a:r>
            <a:r>
              <a:rPr sz="4400" spc="-35" dirty="0"/>
              <a:t>a</a:t>
            </a:r>
            <a:r>
              <a:rPr sz="4400" spc="-50" dirty="0"/>
              <a:t>w</a:t>
            </a:r>
            <a:r>
              <a:rPr sz="4400" spc="-5" dirty="0"/>
              <a:t>aban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0968"/>
            <a:ext cx="2818130" cy="2952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X1&gt;=2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X2&gt;=1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2X1+x2&gt;=8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2x1+3x2&gt;=12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Z</a:t>
            </a:r>
            <a:r>
              <a:rPr sz="3200" spc="-2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100</a:t>
            </a:r>
            <a:r>
              <a:rPr sz="3200" spc="-1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1</a:t>
            </a:r>
            <a:r>
              <a:rPr sz="3200" spc="10" dirty="0">
                <a:latin typeface="Calibri"/>
                <a:cs typeface="Calibri"/>
              </a:rPr>
              <a:t>+</a:t>
            </a:r>
            <a:r>
              <a:rPr sz="3200" spc="-15" dirty="0">
                <a:latin typeface="Calibri"/>
                <a:cs typeface="Calibri"/>
              </a:rPr>
              <a:t>8</a:t>
            </a:r>
            <a:r>
              <a:rPr sz="3200" spc="5" dirty="0">
                <a:latin typeface="Calibri"/>
                <a:cs typeface="Calibri"/>
              </a:rPr>
              <a:t>0</a:t>
            </a:r>
            <a:r>
              <a:rPr sz="3200" spc="-10" dirty="0">
                <a:latin typeface="Calibri"/>
                <a:cs typeface="Calibri"/>
              </a:rPr>
              <a:t>X2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3436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Solu</a:t>
            </a:r>
            <a:r>
              <a:rPr sz="4400" dirty="0"/>
              <a:t>s</a:t>
            </a:r>
            <a:r>
              <a:rPr sz="4400" spc="-5" dirty="0"/>
              <a:t>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4287" y="2143074"/>
            <a:ext cx="8682228" cy="3786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6891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L</a:t>
            </a:r>
            <a:r>
              <a:rPr sz="4400" spc="-50" dirty="0"/>
              <a:t>a</a:t>
            </a:r>
            <a:r>
              <a:rPr sz="4400" spc="-5" dirty="0"/>
              <a:t>ti</a:t>
            </a:r>
            <a:r>
              <a:rPr sz="4400" spc="-20" dirty="0"/>
              <a:t>h</a:t>
            </a:r>
            <a:r>
              <a:rPr sz="4400" spc="-5" dirty="0"/>
              <a:t>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8540" y="1542288"/>
            <a:ext cx="4023360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6530" indent="-469265">
              <a:lnSpc>
                <a:spcPct val="1201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  <a:tab pos="991235" algn="l"/>
              </a:tabLst>
            </a:pPr>
            <a:r>
              <a:rPr sz="2400" spc="-10" dirty="0">
                <a:latin typeface="Calibri"/>
                <a:cs typeface="Calibri"/>
              </a:rPr>
              <a:t>Maksimumkan </a:t>
            </a:r>
            <a:r>
              <a:rPr sz="2400" dirty="0">
                <a:latin typeface="Calibri"/>
                <a:cs typeface="Calibri"/>
              </a:rPr>
              <a:t>Z = </a:t>
            </a:r>
            <a:r>
              <a:rPr sz="2400" spc="5" dirty="0">
                <a:latin typeface="Calibri"/>
                <a:cs typeface="Calibri"/>
              </a:rPr>
              <a:t>3X</a:t>
            </a:r>
            <a:r>
              <a:rPr sz="2400" spc="7" baseline="-20833" dirty="0">
                <a:latin typeface="Calibri"/>
                <a:cs typeface="Calibri"/>
              </a:rPr>
              <a:t>1 </a:t>
            </a:r>
            <a:r>
              <a:rPr sz="2400" dirty="0">
                <a:latin typeface="Calibri"/>
                <a:cs typeface="Calibri"/>
              </a:rPr>
              <a:t>+5X</a:t>
            </a:r>
            <a:r>
              <a:rPr sz="2400" baseline="-20833" dirty="0">
                <a:latin typeface="Calibri"/>
                <a:cs typeface="Calibri"/>
              </a:rPr>
              <a:t>2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	2X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spc="20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&lt;=8</a:t>
            </a:r>
            <a:endParaRPr sz="24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575"/>
              </a:spcBef>
              <a:tabLst>
                <a:tab pos="991235" algn="l"/>
              </a:tabLst>
            </a:pPr>
            <a:r>
              <a:rPr sz="2400" dirty="0">
                <a:latin typeface="Calibri"/>
                <a:cs typeface="Calibri"/>
              </a:rPr>
              <a:t>2.	3X</a:t>
            </a:r>
            <a:r>
              <a:rPr sz="2400" baseline="-20833" dirty="0">
                <a:latin typeface="Calibri"/>
                <a:cs typeface="Calibri"/>
              </a:rPr>
              <a:t>2 </a:t>
            </a:r>
            <a:r>
              <a:rPr sz="2400" spc="-5" dirty="0">
                <a:latin typeface="Calibri"/>
                <a:cs typeface="Calibri"/>
              </a:rPr>
              <a:t>&lt;=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15</a:t>
            </a:r>
            <a:endParaRPr sz="24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580"/>
              </a:spcBef>
              <a:tabLst>
                <a:tab pos="991235" algn="l"/>
              </a:tabLst>
            </a:pPr>
            <a:r>
              <a:rPr sz="2400" dirty="0">
                <a:latin typeface="Calibri"/>
                <a:cs typeface="Calibri"/>
              </a:rPr>
              <a:t>3.	6X</a:t>
            </a:r>
            <a:r>
              <a:rPr sz="2400" baseline="-20833" dirty="0">
                <a:latin typeface="Calibri"/>
                <a:cs typeface="Calibri"/>
              </a:rPr>
              <a:t>1 </a:t>
            </a:r>
            <a:r>
              <a:rPr sz="2400" dirty="0">
                <a:latin typeface="Calibri"/>
                <a:cs typeface="Calibri"/>
              </a:rPr>
              <a:t>+ 5X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spc="-12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&lt;=30</a:t>
            </a:r>
            <a:endParaRPr sz="24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575"/>
              </a:spcBef>
              <a:tabLst>
                <a:tab pos="991235" algn="l"/>
                <a:tab pos="2189480" algn="l"/>
              </a:tabLst>
            </a:pPr>
            <a:r>
              <a:rPr sz="2400" dirty="0">
                <a:latin typeface="Calibri"/>
                <a:cs typeface="Calibri"/>
              </a:rPr>
              <a:t>4.	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&gt;=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	dan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&gt;=0</a:t>
            </a:r>
            <a:endParaRPr sz="2400">
              <a:latin typeface="Calibri"/>
              <a:cs typeface="Calibri"/>
            </a:endParaRPr>
          </a:p>
          <a:p>
            <a:pPr marL="469265" marR="5080" indent="-469265">
              <a:lnSpc>
                <a:spcPts val="3460"/>
              </a:lnSpc>
              <a:spcBef>
                <a:spcPts val="210"/>
              </a:spcBef>
              <a:buAutoNum type="arabicPeriod" startAt="2"/>
              <a:tabLst>
                <a:tab pos="469265" algn="l"/>
                <a:tab pos="469900" algn="l"/>
                <a:tab pos="991235" algn="l"/>
                <a:tab pos="2488565" algn="l"/>
              </a:tabLst>
            </a:pPr>
            <a:r>
              <a:rPr sz="2400" spc="-10" dirty="0">
                <a:latin typeface="Calibri"/>
                <a:cs typeface="Calibri"/>
              </a:rPr>
              <a:t>Maksimumkan	</a:t>
            </a:r>
            <a:r>
              <a:rPr sz="2400" dirty="0">
                <a:latin typeface="Calibri"/>
                <a:cs typeface="Calibri"/>
              </a:rPr>
              <a:t>Z =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5X1+2X2  1.	6X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+X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&gt;=6</a:t>
            </a:r>
            <a:endParaRPr sz="24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365"/>
              </a:spcBef>
              <a:tabLst>
                <a:tab pos="991235" algn="l"/>
              </a:tabLst>
            </a:pPr>
            <a:r>
              <a:rPr sz="2400" dirty="0">
                <a:latin typeface="Calibri"/>
                <a:cs typeface="Calibri"/>
              </a:rPr>
              <a:t>2.	4X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+3X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&gt;=2</a:t>
            </a:r>
            <a:endParaRPr sz="24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575"/>
              </a:spcBef>
              <a:tabLst>
                <a:tab pos="991235" algn="l"/>
              </a:tabLst>
            </a:pPr>
            <a:r>
              <a:rPr sz="2400" dirty="0">
                <a:latin typeface="Calibri"/>
                <a:cs typeface="Calibri"/>
              </a:rPr>
              <a:t>3.	X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+2X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&gt;=4</a:t>
            </a:r>
            <a:endParaRPr sz="24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580"/>
              </a:spcBef>
              <a:tabLst>
                <a:tab pos="991235" algn="l"/>
              </a:tabLst>
            </a:pPr>
            <a:r>
              <a:rPr sz="2400" dirty="0">
                <a:latin typeface="Calibri"/>
                <a:cs typeface="Calibri"/>
              </a:rPr>
              <a:t>4.	X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&gt;=0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5073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3 </a:t>
            </a:r>
            <a:r>
              <a:rPr sz="4400" spc="-15" dirty="0"/>
              <a:t>tahap </a:t>
            </a:r>
            <a:r>
              <a:rPr sz="4400" spc="-30" dirty="0"/>
              <a:t>program</a:t>
            </a:r>
            <a:r>
              <a:rPr sz="4400" spc="-5" dirty="0"/>
              <a:t> </a:t>
            </a:r>
            <a:r>
              <a:rPr sz="4400" spc="-10" dirty="0"/>
              <a:t>linier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0968"/>
            <a:ext cx="518541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Identifikasi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masalah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Formulasi </a:t>
            </a:r>
            <a:r>
              <a:rPr sz="3200" spc="-10" dirty="0">
                <a:latin typeface="Calibri"/>
                <a:cs typeface="Calibri"/>
              </a:rPr>
              <a:t>model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matematika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5" dirty="0">
                <a:latin typeface="Calibri"/>
                <a:cs typeface="Calibri"/>
              </a:rPr>
              <a:t>Teknik</a:t>
            </a:r>
            <a:r>
              <a:rPr sz="3200" spc="-20" dirty="0">
                <a:latin typeface="Calibri"/>
                <a:cs typeface="Calibri"/>
              </a:rPr>
              <a:t> matematika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257632"/>
            <a:ext cx="4131945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spc="-20" dirty="0"/>
              <a:t>Variabel </a:t>
            </a:r>
            <a:r>
              <a:rPr sz="2900" spc="-5" dirty="0"/>
              <a:t>apakah </a:t>
            </a:r>
            <a:r>
              <a:rPr sz="2900" spc="-10" dirty="0"/>
              <a:t>yang</a:t>
            </a:r>
            <a:r>
              <a:rPr sz="2900" spc="-170" dirty="0"/>
              <a:t> </a:t>
            </a:r>
            <a:r>
              <a:rPr sz="2900" dirty="0"/>
              <a:t>dapat  </a:t>
            </a:r>
            <a:r>
              <a:rPr sz="2900" spc="-5" dirty="0"/>
              <a:t>diidentifikasi </a:t>
            </a:r>
            <a:r>
              <a:rPr sz="2900" dirty="0"/>
              <a:t>dari</a:t>
            </a:r>
            <a:r>
              <a:rPr sz="2900" spc="-165" dirty="0"/>
              <a:t> </a:t>
            </a:r>
            <a:r>
              <a:rPr sz="2900" spc="-5" dirty="0"/>
              <a:t>produksi: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4714875" y="1357375"/>
            <a:ext cx="4214876" cy="16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5286375"/>
            <a:ext cx="3332536" cy="1571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312" y="1357375"/>
            <a:ext cx="4429125" cy="1703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3376" y="3143250"/>
            <a:ext cx="5286375" cy="3697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312" y="3143123"/>
            <a:ext cx="3429000" cy="2071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75368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Komponen </a:t>
            </a:r>
            <a:r>
              <a:rPr sz="4400" spc="-5" dirty="0"/>
              <a:t>Model </a:t>
            </a:r>
            <a:r>
              <a:rPr sz="4400" spc="-30" dirty="0"/>
              <a:t>Program</a:t>
            </a:r>
            <a:r>
              <a:rPr sz="4400" spc="60" dirty="0"/>
              <a:t> </a:t>
            </a:r>
            <a:r>
              <a:rPr sz="4400" spc="-10" dirty="0"/>
              <a:t>Linier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00705"/>
            <a:ext cx="8077834" cy="24790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95"/>
              </a:spcBef>
              <a:buFont typeface="Wingdings 2"/>
              <a:buChar char=""/>
              <a:tabLst>
                <a:tab pos="287020" algn="l"/>
              </a:tabLst>
            </a:pPr>
            <a:r>
              <a:rPr sz="3000" spc="-20" dirty="0">
                <a:latin typeface="Calibri"/>
                <a:cs typeface="Calibri"/>
              </a:rPr>
              <a:t>Variabel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keputusan</a:t>
            </a:r>
            <a:endParaRPr sz="3000" dirty="0">
              <a:latin typeface="Calibri"/>
              <a:cs typeface="Calibri"/>
            </a:endParaRPr>
          </a:p>
          <a:p>
            <a:pPr marL="561340" marR="5080" lvl="1" indent="-274320" algn="just">
              <a:lnSpc>
                <a:spcPct val="89900"/>
              </a:lnSpc>
              <a:spcBef>
                <a:spcPts val="545"/>
              </a:spcBef>
              <a:buFont typeface="Wingdings"/>
              <a:buChar char=""/>
              <a:tabLst>
                <a:tab pos="561340" algn="l"/>
              </a:tabLst>
            </a:pP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Simbol 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matematik 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yang 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menggambarkan aktifitas 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perusahaan (pabrik 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ingin  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memproduksi x1=radio, </a:t>
            </a:r>
            <a:r>
              <a:rPr sz="1900" i="1" spc="-10" dirty="0" smtClean="0">
                <a:solidFill>
                  <a:srgbClr val="001F5F"/>
                </a:solidFill>
                <a:latin typeface="Calibri"/>
                <a:cs typeface="Calibri"/>
              </a:rPr>
              <a:t>x2</a:t>
            </a:r>
            <a:r>
              <a:rPr lang="en-US" sz="1900" i="1" spc="-10" dirty="0" smtClean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900" i="1" spc="-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televisi, x3 </a:t>
            </a:r>
            <a:r>
              <a:rPr lang="en-US" sz="1900" i="1" spc="-10" dirty="0" smtClean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1900" i="1" spc="-5" dirty="0" err="1" smtClean="0">
                <a:solidFill>
                  <a:srgbClr val="001F5F"/>
                </a:solidFill>
                <a:latin typeface="Calibri"/>
                <a:cs typeface="Calibri"/>
              </a:rPr>
              <a:t>mesin</a:t>
            </a:r>
            <a:r>
              <a:rPr sz="1900" i="1" spc="-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cuci. 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Dimana 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x1, x2, 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dan 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x3  lambang jumlah variabel 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setiap jenis produksi yang </a:t>
            </a:r>
            <a:r>
              <a:rPr sz="1900" i="1" spc="-15" dirty="0">
                <a:solidFill>
                  <a:srgbClr val="001F5F"/>
                </a:solidFill>
                <a:latin typeface="Calibri"/>
                <a:cs typeface="Calibri"/>
              </a:rPr>
              <a:t>merupakan keputusan  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dari 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jumlah 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produk. 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Misalnya produksi 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radio 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= 100 unit, 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tv 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= 200 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unit</a:t>
            </a:r>
            <a:r>
              <a:rPr sz="1900" i="1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dst)</a:t>
            </a:r>
            <a:endParaRPr sz="19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Fungsi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tujuan</a:t>
            </a:r>
          </a:p>
          <a:p>
            <a:pPr marL="561340" lvl="1" indent="-274320">
              <a:lnSpc>
                <a:spcPct val="100000"/>
              </a:lnSpc>
              <a:spcBef>
                <a:spcPts val="310"/>
              </a:spcBef>
              <a:buFont typeface="Wingdings"/>
              <a:buChar char=""/>
              <a:tabLst>
                <a:tab pos="561340" algn="l"/>
                <a:tab pos="1917700" algn="l"/>
                <a:tab pos="3137535" algn="l"/>
                <a:tab pos="4545965" algn="l"/>
                <a:tab pos="5262880" algn="l"/>
                <a:tab pos="5972810" algn="l"/>
                <a:tab pos="7430770" algn="l"/>
              </a:tabLst>
            </a:pP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Merupakan	hubungan	</a:t>
            </a:r>
            <a:r>
              <a:rPr sz="1900" i="1" spc="-20" dirty="0">
                <a:solidFill>
                  <a:srgbClr val="001F5F"/>
                </a:solidFill>
                <a:latin typeface="Calibri"/>
                <a:cs typeface="Calibri"/>
              </a:rPr>
              <a:t>matematika	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linier	yang	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menjelaskan	tujuan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9113" y="3924046"/>
            <a:ext cx="19958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6330" algn="l"/>
                <a:tab pos="1917700" algn="l"/>
              </a:tabLst>
            </a:pPr>
            <a:r>
              <a:rPr sz="1900" i="1" spc="-1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900" i="1" spc="-25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900" i="1" spc="-2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900" i="1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900" i="1" spc="-1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900" i="1" spc="-2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da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900" i="1" spc="-2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3924046"/>
            <a:ext cx="5855335" cy="107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1340">
              <a:lnSpc>
                <a:spcPts val="2175"/>
              </a:lnSpc>
              <a:spcBef>
                <a:spcPts val="95"/>
              </a:spcBef>
              <a:tabLst>
                <a:tab pos="1851025" algn="l"/>
                <a:tab pos="2595245" algn="l"/>
                <a:tab pos="3851275" algn="l"/>
                <a:tab pos="4768850" algn="l"/>
              </a:tabLst>
            </a:pP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900" i="1" spc="-2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ha</a:t>
            </a:r>
            <a:r>
              <a:rPr sz="1900" i="1" spc="-2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900" i="1" spc="-2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lam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900" i="1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1900" i="1" spc="-2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900" i="1" spc="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og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vari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ab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900" i="1" spc="-75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pu</a:t>
            </a:r>
            <a:r>
              <a:rPr sz="1900" i="1" spc="-2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900" i="1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900" i="1" spc="-2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900" i="1" spc="1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561340">
              <a:lnSpc>
                <a:spcPts val="2175"/>
              </a:lnSpc>
            </a:pPr>
            <a:r>
              <a:rPr sz="1900" i="1" spc="-15" dirty="0">
                <a:solidFill>
                  <a:srgbClr val="001F5F"/>
                </a:solidFill>
                <a:latin typeface="Calibri"/>
                <a:cs typeface="Calibri"/>
              </a:rPr>
              <a:t>memaksimalkan </a:t>
            </a:r>
            <a:r>
              <a:rPr sz="1900" i="1" spc="-5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1900" i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1F5F"/>
                </a:solidFill>
                <a:latin typeface="Calibri"/>
                <a:cs typeface="Calibri"/>
              </a:rPr>
              <a:t>meminimalkan.</a:t>
            </a:r>
            <a:endParaRPr sz="19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Font typeface="Wingdings 2"/>
              <a:buChar char=""/>
              <a:tabLst>
                <a:tab pos="287020" algn="l"/>
              </a:tabLst>
            </a:pPr>
            <a:r>
              <a:rPr sz="3000" spc="-10" dirty="0">
                <a:latin typeface="Calibri"/>
                <a:cs typeface="Calibri"/>
              </a:rPr>
              <a:t>Batasan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1909" y="5012816"/>
            <a:ext cx="944244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-105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2600" i="1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600" i="1" spc="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564" y="5012816"/>
            <a:ext cx="6412865" cy="7778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87020" marR="5080" indent="-274320">
              <a:lnSpc>
                <a:spcPts val="2810"/>
              </a:lnSpc>
              <a:spcBef>
                <a:spcPts val="445"/>
              </a:spcBef>
              <a:buSzPct val="96153"/>
              <a:buFont typeface="Wingdings"/>
              <a:buChar char=""/>
              <a:tabLst>
                <a:tab pos="306705" algn="l"/>
                <a:tab pos="2595245" algn="l"/>
                <a:tab pos="4817745" algn="l"/>
              </a:tabLst>
            </a:pPr>
            <a:r>
              <a:rPr sz="2600" i="1" spc="-2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600" i="1" spc="5" dirty="0">
                <a:solidFill>
                  <a:srgbClr val="001F5F"/>
                </a:solidFill>
                <a:latin typeface="Calibri"/>
                <a:cs typeface="Calibri"/>
              </a:rPr>
              <a:t>nun</a:t>
            </a:r>
            <a:r>
              <a:rPr sz="2600" i="1" spc="-10" dirty="0">
                <a:solidFill>
                  <a:srgbClr val="001F5F"/>
                </a:solidFill>
                <a:latin typeface="Calibri"/>
                <a:cs typeface="Calibri"/>
              </a:rPr>
              <a:t>j</a:t>
            </a:r>
            <a:r>
              <a:rPr sz="2600" i="1" spc="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2600" i="1" spc="-110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2600" i="1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600" i="1" spc="-105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600" i="1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2600" i="1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i="1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600" i="1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i="1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600" i="1" spc="-2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600" i="1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i="1" spc="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2600" i="1" spc="-20" dirty="0">
                <a:solidFill>
                  <a:srgbClr val="001F5F"/>
                </a:solidFill>
                <a:latin typeface="Calibri"/>
                <a:cs typeface="Calibri"/>
              </a:rPr>
              <a:t>aa</a:t>
            </a: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n  lingkungan</a:t>
            </a:r>
            <a:r>
              <a:rPr sz="2600" i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001F5F"/>
                </a:solidFill>
                <a:latin typeface="Calibri"/>
                <a:cs typeface="Calibri"/>
              </a:rPr>
              <a:t>operasi.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52292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Ada </a:t>
            </a:r>
            <a:r>
              <a:rPr sz="4400" spc="-10" dirty="0"/>
              <a:t>dua </a:t>
            </a:r>
            <a:r>
              <a:rPr sz="4400" spc="-30" dirty="0"/>
              <a:t>program</a:t>
            </a:r>
            <a:r>
              <a:rPr sz="4400" spc="20" dirty="0"/>
              <a:t> </a:t>
            </a:r>
            <a:r>
              <a:rPr sz="4400" spc="-10" dirty="0"/>
              <a:t>linier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09725"/>
            <a:ext cx="3527425" cy="1683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Model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Maksimisasi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Model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Minimisasi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61417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Contoh </a:t>
            </a:r>
            <a:r>
              <a:rPr sz="4400" spc="-10" dirty="0"/>
              <a:t>Model</a:t>
            </a:r>
            <a:r>
              <a:rPr sz="4400" spc="35" dirty="0"/>
              <a:t> </a:t>
            </a:r>
            <a:r>
              <a:rPr sz="4400" spc="-15" dirty="0"/>
              <a:t>Maksimisasi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1321"/>
            <a:ext cx="8078470" cy="28327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Sebuah perusahaan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keramik</a:t>
            </a:r>
            <a:endParaRPr sz="3200">
              <a:latin typeface="Calibri"/>
              <a:cs typeface="Calibri"/>
            </a:endParaRPr>
          </a:p>
          <a:p>
            <a:pPr marL="561340" marR="5080" lvl="1" indent="-274320" algn="just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"/>
              <a:tabLst>
                <a:tab pos="605790" algn="l"/>
              </a:tabLst>
            </a:pP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Akan memproduksi </a:t>
            </a:r>
            <a:r>
              <a:rPr sz="2800" spc="-20" dirty="0">
                <a:solidFill>
                  <a:srgbClr val="252525"/>
                </a:solidFill>
                <a:latin typeface="Calibri"/>
                <a:cs typeface="Calibri"/>
              </a:rPr>
              <a:t>mangkok 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dan </a:t>
            </a:r>
            <a:r>
              <a:rPr sz="2800" spc="-40" dirty="0">
                <a:solidFill>
                  <a:srgbClr val="252525"/>
                </a:solidFill>
                <a:latin typeface="Calibri"/>
                <a:cs typeface="Calibri"/>
              </a:rPr>
              <a:t>cangkir.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Sumber  </a:t>
            </a:r>
            <a:r>
              <a:rPr sz="2800" spc="-25" dirty="0">
                <a:solidFill>
                  <a:srgbClr val="252525"/>
                </a:solidFill>
                <a:latin typeface="Calibri"/>
                <a:cs typeface="Calibri"/>
              </a:rPr>
              <a:t>daya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utama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pembuatannya 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tanah liat 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dan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tenaga </a:t>
            </a:r>
            <a:r>
              <a:rPr sz="2800" spc="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kerja.</a:t>
            </a:r>
            <a:r>
              <a:rPr sz="2800" spc="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Dengan </a:t>
            </a:r>
            <a:r>
              <a:rPr sz="2800" spc="-20" dirty="0">
                <a:solidFill>
                  <a:srgbClr val="252525"/>
                </a:solidFill>
                <a:latin typeface="Calibri"/>
                <a:cs typeface="Calibri"/>
              </a:rPr>
              <a:t>keterbatasan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tanah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liat dan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tenaga  </a:t>
            </a:r>
            <a:r>
              <a:rPr sz="2800" spc="-20" dirty="0">
                <a:solidFill>
                  <a:srgbClr val="252525"/>
                </a:solidFill>
                <a:latin typeface="Calibri"/>
                <a:cs typeface="Calibri"/>
              </a:rPr>
              <a:t>kerja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perusahaan </a:t>
            </a:r>
            <a:r>
              <a:rPr sz="2800" spc="5" dirty="0">
                <a:solidFill>
                  <a:srgbClr val="252525"/>
                </a:solidFill>
                <a:latin typeface="Calibri"/>
                <a:cs typeface="Calibri"/>
              </a:rPr>
              <a:t>ingin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mengatahui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berapa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banyak 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mangkok</a:t>
            </a:r>
            <a:r>
              <a:rPr sz="2800" b="1" i="1" spc="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dan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cangkir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yang harus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dibuat</a:t>
            </a:r>
            <a:r>
              <a:rPr sz="2800" b="1" i="1" spc="5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untuk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584" y="4419472"/>
            <a:ext cx="749935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5"/>
              </a:lnSpc>
              <a:tabLst>
                <a:tab pos="2652395" algn="l"/>
                <a:tab pos="3838575" algn="l"/>
                <a:tab pos="5283835" algn="l"/>
                <a:tab pos="5857240" algn="l"/>
              </a:tabLst>
            </a:pP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ma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si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b="1" i="1" spc="-8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n	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800" b="1" i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.	Masa</a:t>
            </a:r>
            <a:r>
              <a:rPr sz="2800" spc="-2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ah	ini	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er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an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jenis </a:t>
            </a:r>
            <a:r>
              <a:rPr sz="2800" dirty="0">
                <a:solidFill>
                  <a:srgbClr val="252525"/>
                </a:solidFill>
                <a:latin typeface="Calibri"/>
                <a:cs typeface="Calibri"/>
              </a:rPr>
              <a:t>masalah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kombinasi</a:t>
            </a:r>
            <a:r>
              <a:rPr sz="2800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produk.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687" y="4429125"/>
            <a:ext cx="7786624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5826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75" dirty="0"/>
              <a:t>Tabel </a:t>
            </a:r>
            <a:r>
              <a:rPr sz="4400" spc="-15" dirty="0"/>
              <a:t>identifikasi</a:t>
            </a:r>
            <a:r>
              <a:rPr sz="4400" spc="75" dirty="0"/>
              <a:t> </a:t>
            </a:r>
            <a:r>
              <a:rPr sz="4400" spc="-5" dirty="0"/>
              <a:t>masalah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0837" y="1636776"/>
          <a:ext cx="8503919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Tenaga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Tanah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Laba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Jam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kerja/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unit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Pon/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unit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Rp/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unit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Mangkok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40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Cangkir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50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7593" y="4169105"/>
            <a:ext cx="820356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2375" algn="l"/>
                <a:tab pos="2006600" algn="l"/>
                <a:tab pos="2799080" algn="l"/>
                <a:tab pos="4003040" algn="l"/>
                <a:tab pos="5725795" algn="l"/>
                <a:tab pos="6777990" algn="l"/>
                <a:tab pos="7025005" algn="l"/>
                <a:tab pos="7665084" algn="l"/>
              </a:tabLst>
            </a:pPr>
            <a:r>
              <a:rPr sz="2400" spc="-5" dirty="0">
                <a:latin typeface="Georgia"/>
                <a:cs typeface="Georgia"/>
              </a:rPr>
              <a:t>Sumber	daya	</a:t>
            </a:r>
            <a:r>
              <a:rPr sz="2400" dirty="0">
                <a:latin typeface="Georgia"/>
                <a:cs typeface="Georgia"/>
              </a:rPr>
              <a:t>yang	</a:t>
            </a:r>
            <a:r>
              <a:rPr sz="2400" spc="-5" dirty="0">
                <a:latin typeface="Georgia"/>
                <a:cs typeface="Georgia"/>
              </a:rPr>
              <a:t>dimiliki	perusahaan	adalah	</a:t>
            </a:r>
            <a:r>
              <a:rPr sz="2400" dirty="0">
                <a:latin typeface="Georgia"/>
                <a:cs typeface="Georgia"/>
              </a:rPr>
              <a:t>:	120	pon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tanah liat </a:t>
            </a:r>
            <a:r>
              <a:rPr sz="2400" spc="-10" dirty="0">
                <a:latin typeface="Georgia"/>
                <a:cs typeface="Georgia"/>
              </a:rPr>
              <a:t>dan 40 </a:t>
            </a:r>
            <a:r>
              <a:rPr sz="2400" spc="-5" dirty="0">
                <a:latin typeface="Georgia"/>
                <a:cs typeface="Georgia"/>
              </a:rPr>
              <a:t>jam tenaga</a:t>
            </a:r>
            <a:r>
              <a:rPr sz="2400" spc="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kerja.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Variabel keputusan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97915" algn="l"/>
                <a:tab pos="2179955" algn="l"/>
                <a:tab pos="3561079" algn="l"/>
                <a:tab pos="4204970" algn="l"/>
                <a:tab pos="4841875" algn="l"/>
                <a:tab pos="5976620" algn="l"/>
                <a:tab pos="6659245" algn="l"/>
                <a:tab pos="7427595" algn="l"/>
              </a:tabLst>
            </a:pPr>
            <a:r>
              <a:rPr sz="2400" spc="-15" dirty="0">
                <a:latin typeface="Georgia"/>
                <a:cs typeface="Georgia"/>
              </a:rPr>
              <a:t>B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20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a</a:t>
            </a:r>
            <a:r>
              <a:rPr sz="2400" spc="1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a	jum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h	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ngkok	</a:t>
            </a:r>
            <a:r>
              <a:rPr sz="2400" spc="10" dirty="0">
                <a:latin typeface="Georgia"/>
                <a:cs typeface="Georgia"/>
              </a:rPr>
              <a:t>(</a:t>
            </a:r>
            <a:r>
              <a:rPr sz="2400" spc="-15" dirty="0">
                <a:latin typeface="Georgia"/>
                <a:cs typeface="Georgia"/>
              </a:rPr>
              <a:t>x</a:t>
            </a:r>
            <a:r>
              <a:rPr sz="2400" spc="-5" dirty="0">
                <a:latin typeface="Georgia"/>
                <a:cs typeface="Georgia"/>
              </a:rPr>
              <a:t>1</a:t>
            </a:r>
            <a:r>
              <a:rPr sz="2400" dirty="0">
                <a:latin typeface="Georgia"/>
                <a:cs typeface="Georgia"/>
              </a:rPr>
              <a:t>)	</a:t>
            </a:r>
            <a:r>
              <a:rPr sz="2400" spc="-15" dirty="0">
                <a:latin typeface="Georgia"/>
                <a:cs typeface="Georgia"/>
              </a:rPr>
              <a:t>da</a:t>
            </a:r>
            <a:r>
              <a:rPr sz="2400" dirty="0">
                <a:latin typeface="Georgia"/>
                <a:cs typeface="Georgia"/>
              </a:rPr>
              <a:t>n	</a:t>
            </a:r>
            <a:r>
              <a:rPr sz="2400" spc="-10" dirty="0">
                <a:latin typeface="Georgia"/>
                <a:cs typeface="Georgia"/>
              </a:rPr>
              <a:t>ca</a:t>
            </a:r>
            <a:r>
              <a:rPr sz="2400" dirty="0">
                <a:latin typeface="Georgia"/>
                <a:cs typeface="Georgia"/>
              </a:rPr>
              <a:t>ngkir	</a:t>
            </a:r>
            <a:r>
              <a:rPr sz="2400" spc="-15" dirty="0">
                <a:latin typeface="Georgia"/>
                <a:cs typeface="Georgia"/>
              </a:rPr>
              <a:t>(x</a:t>
            </a:r>
            <a:r>
              <a:rPr sz="2400" dirty="0">
                <a:latin typeface="Georgia"/>
                <a:cs typeface="Georgia"/>
              </a:rPr>
              <a:t>2)	</a:t>
            </a:r>
            <a:r>
              <a:rPr sz="2400" spc="-5" dirty="0">
                <a:latin typeface="Georgia"/>
                <a:cs typeface="Georgia"/>
              </a:rPr>
              <a:t>y</a:t>
            </a:r>
            <a:r>
              <a:rPr sz="2400" spc="-20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ng	</a:t>
            </a:r>
            <a:r>
              <a:rPr sz="2400" spc="-5" dirty="0">
                <a:latin typeface="Georgia"/>
                <a:cs typeface="Georgia"/>
              </a:rPr>
              <a:t>h</a:t>
            </a:r>
            <a:r>
              <a:rPr sz="2400" spc="-20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Georgia"/>
                <a:cs typeface="Georgia"/>
              </a:rPr>
              <a:t>dibuat </a:t>
            </a:r>
            <a:r>
              <a:rPr sz="2400" dirty="0">
                <a:latin typeface="Georgia"/>
                <a:cs typeface="Georgia"/>
              </a:rPr>
              <a:t>untuk </a:t>
            </a:r>
            <a:r>
              <a:rPr sz="2400" spc="-5" dirty="0">
                <a:latin typeface="Georgia"/>
                <a:cs typeface="Georgia"/>
              </a:rPr>
              <a:t>memperoleh laba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maksimal?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9705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Penyelesaian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14573"/>
            <a:ext cx="7632065" cy="140652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Fungsi </a:t>
            </a:r>
            <a:r>
              <a:rPr sz="3000" dirty="0">
                <a:latin typeface="Calibri"/>
                <a:cs typeface="Calibri"/>
              </a:rPr>
              <a:t>tujuan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solidFill>
                  <a:srgbClr val="001F5F"/>
                </a:solidFill>
                <a:latin typeface="Calibri"/>
                <a:cs typeface="Calibri"/>
              </a:rPr>
              <a:t>Jika 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fungsi tujuan 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dilambangkan </a:t>
            </a:r>
            <a:r>
              <a:rPr sz="2600" spc="-15" dirty="0">
                <a:solidFill>
                  <a:srgbClr val="001F5F"/>
                </a:solidFill>
                <a:latin typeface="Calibri"/>
                <a:cs typeface="Calibri"/>
              </a:rPr>
              <a:t>dengan</a:t>
            </a:r>
            <a:r>
              <a:rPr sz="26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Dan variabel </a:t>
            </a:r>
            <a:r>
              <a:rPr sz="2600" spc="-20" dirty="0">
                <a:solidFill>
                  <a:srgbClr val="001F5F"/>
                </a:solidFill>
                <a:latin typeface="Calibri"/>
                <a:cs typeface="Calibri"/>
              </a:rPr>
              <a:t>keputusan 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dilambangkankan </a:t>
            </a:r>
            <a:r>
              <a:rPr sz="2600" spc="-15" dirty="0">
                <a:solidFill>
                  <a:srgbClr val="001F5F"/>
                </a:solidFill>
                <a:latin typeface="Calibri"/>
                <a:cs typeface="Calibri"/>
              </a:rPr>
              <a:t>dengan</a:t>
            </a:r>
            <a:r>
              <a:rPr sz="2600" spc="1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7318" y="2935935"/>
            <a:ext cx="11125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j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935935"/>
            <a:ext cx="6322060" cy="12788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99085" marR="5080" indent="-287020">
              <a:lnSpc>
                <a:spcPts val="2810"/>
              </a:lnSpc>
              <a:spcBef>
                <a:spcPts val="445"/>
              </a:spcBef>
              <a:tabLst>
                <a:tab pos="1247140" algn="l"/>
                <a:tab pos="2259965" algn="l"/>
                <a:tab pos="3335654" algn="l"/>
                <a:tab pos="4311650" algn="l"/>
              </a:tabLst>
            </a:pPr>
            <a:r>
              <a:rPr sz="2600" spc="-5" dirty="0">
                <a:solidFill>
                  <a:srgbClr val="001F5F"/>
                </a:solidFill>
                <a:latin typeface="Arial"/>
                <a:cs typeface="Arial"/>
              </a:rPr>
              <a:t>–</a:t>
            </a:r>
            <a:r>
              <a:rPr sz="26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fu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gsi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tuj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600" spc="-2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600" spc="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600" spc="2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600" spc="-60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an  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model </a:t>
            </a:r>
            <a:r>
              <a:rPr sz="2600" spc="-20" dirty="0">
                <a:solidFill>
                  <a:srgbClr val="001F5F"/>
                </a:solidFill>
                <a:latin typeface="Calibri"/>
                <a:cs typeface="Calibri"/>
              </a:rPr>
              <a:t>matematika 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sbb</a:t>
            </a:r>
            <a:r>
              <a:rPr sz="26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2521585">
              <a:lnSpc>
                <a:spcPct val="100000"/>
              </a:lnSpc>
              <a:spcBef>
                <a:spcPts val="300"/>
              </a:spcBef>
            </a:pPr>
            <a:r>
              <a:rPr sz="3000" b="1" dirty="0">
                <a:latin typeface="Calibri"/>
                <a:cs typeface="Calibri"/>
              </a:rPr>
              <a:t>Z = </a:t>
            </a:r>
            <a:r>
              <a:rPr sz="3000" b="1" spc="-5" dirty="0">
                <a:latin typeface="Calibri"/>
                <a:cs typeface="Calibri"/>
              </a:rPr>
              <a:t>40X1 </a:t>
            </a:r>
            <a:r>
              <a:rPr sz="3000" b="1" dirty="0">
                <a:latin typeface="Calibri"/>
                <a:cs typeface="Calibri"/>
              </a:rPr>
              <a:t>+ </a:t>
            </a:r>
            <a:r>
              <a:rPr sz="3000" b="1" spc="-5" dirty="0">
                <a:latin typeface="Calibri"/>
                <a:cs typeface="Calibri"/>
              </a:rPr>
              <a:t>50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X2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8590" y="4196639"/>
            <a:ext cx="3382010" cy="219354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360295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360295" algn="l"/>
                <a:tab pos="2360930" algn="l"/>
              </a:tabLst>
            </a:pPr>
            <a:r>
              <a:rPr sz="2200" spc="5" dirty="0">
                <a:latin typeface="Calibri"/>
                <a:cs typeface="Calibri"/>
              </a:rPr>
              <a:t>Dimana</a:t>
            </a:r>
            <a:r>
              <a:rPr sz="2200" spc="-1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</a:p>
          <a:p>
            <a:pPr marL="1905635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905635" algn="l"/>
                <a:tab pos="1906270" algn="l"/>
              </a:tabLst>
            </a:pPr>
            <a:r>
              <a:rPr sz="2200" dirty="0">
                <a:latin typeface="Calibri"/>
                <a:cs typeface="Calibri"/>
              </a:rPr>
              <a:t>Z = </a:t>
            </a:r>
            <a:r>
              <a:rPr sz="2200" spc="-5" dirty="0">
                <a:latin typeface="Calibri"/>
                <a:cs typeface="Calibri"/>
              </a:rPr>
              <a:t>total</a:t>
            </a:r>
            <a:r>
              <a:rPr sz="2200" spc="-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laba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X1 = </a:t>
            </a:r>
            <a:r>
              <a:rPr lang="en-US" sz="2200" dirty="0" err="1" smtClean="0">
                <a:latin typeface="Calibri"/>
                <a:cs typeface="Calibri"/>
              </a:rPr>
              <a:t>banyaknya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mangkok</a:t>
            </a:r>
            <a:r>
              <a:rPr lang="en-US" sz="2200" spc="-5" dirty="0" smtClean="0">
                <a:latin typeface="Calibri"/>
                <a:cs typeface="Calibri"/>
              </a:rPr>
              <a:t> yang </a:t>
            </a:r>
            <a:r>
              <a:rPr lang="en-US" sz="2200" spc="-5" dirty="0" err="1" smtClean="0">
                <a:latin typeface="Calibri"/>
                <a:cs typeface="Calibri"/>
              </a:rPr>
              <a:t>harus</a:t>
            </a:r>
            <a:r>
              <a:rPr lang="en-US" sz="2200" spc="-5" dirty="0" smtClean="0">
                <a:latin typeface="Calibri"/>
                <a:cs typeface="Calibri"/>
              </a:rPr>
              <a:t> </a:t>
            </a:r>
            <a:r>
              <a:rPr lang="en-US" sz="2200" spc="-5" dirty="0" err="1" smtClean="0">
                <a:latin typeface="Calibri"/>
                <a:cs typeface="Calibri"/>
              </a:rPr>
              <a:t>diproduksi</a:t>
            </a:r>
            <a:endParaRPr sz="2200" dirty="0">
              <a:latin typeface="Calibri"/>
              <a:cs typeface="Calibri"/>
            </a:endParaRPr>
          </a:p>
          <a:p>
            <a:pPr lvl="1" indent="-228600">
              <a:spcBef>
                <a:spcPts val="260"/>
              </a:spcBef>
              <a:buFont typeface="Arial"/>
              <a:buChar char="•"/>
              <a:tabLst>
                <a:tab pos="457200" algn="l"/>
                <a:tab pos="457834" algn="l"/>
              </a:tabLst>
            </a:pPr>
            <a:r>
              <a:rPr sz="2200" dirty="0">
                <a:latin typeface="Calibri"/>
                <a:cs typeface="Calibri"/>
              </a:rPr>
              <a:t>X2 = </a:t>
            </a:r>
            <a:r>
              <a:rPr lang="en-US" sz="2200" dirty="0" err="1">
                <a:cs typeface="Calibri"/>
              </a:rPr>
              <a:t>banyaknya</a:t>
            </a:r>
            <a:r>
              <a:rPr lang="en-US" sz="2200" dirty="0">
                <a:cs typeface="Calibri"/>
              </a:rPr>
              <a:t> </a:t>
            </a:r>
            <a:r>
              <a:rPr lang="en-US" sz="2200" spc="-5" dirty="0" err="1" smtClean="0">
                <a:cs typeface="Calibri"/>
              </a:rPr>
              <a:t>cangkir</a:t>
            </a:r>
            <a:r>
              <a:rPr lang="en-US" sz="2200" spc="-5" dirty="0" smtClean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yang </a:t>
            </a:r>
            <a:r>
              <a:rPr lang="en-US" sz="2200" spc="-5" dirty="0" err="1">
                <a:cs typeface="Calibri"/>
              </a:rPr>
              <a:t>harus</a:t>
            </a:r>
            <a:r>
              <a:rPr lang="en-US" sz="2200" spc="-5" dirty="0">
                <a:cs typeface="Calibri"/>
              </a:rPr>
              <a:t> </a:t>
            </a:r>
            <a:r>
              <a:rPr lang="en-US" sz="2200" spc="-5" dirty="0" err="1" smtClean="0">
                <a:cs typeface="Calibri"/>
              </a:rPr>
              <a:t>diproduksi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750" y="4744578"/>
            <a:ext cx="3392424" cy="1756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2FC885-62EE-45FE-8C2A-C109BA6F80FB}"/>
</file>

<file path=customXml/itemProps2.xml><?xml version="1.0" encoding="utf-8"?>
<ds:datastoreItem xmlns:ds="http://schemas.openxmlformats.org/officeDocument/2006/customXml" ds:itemID="{41E542C1-CB1B-4BFF-98F9-D65BE30E68A8}"/>
</file>

<file path=customXml/itemProps3.xml><?xml version="1.0" encoding="utf-8"?>
<ds:datastoreItem xmlns:ds="http://schemas.openxmlformats.org/officeDocument/2006/customXml" ds:itemID="{DA38DC8F-EB09-4334-80E4-165FFCE5725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930</Words>
  <Application>Microsoft Office PowerPoint</Application>
  <PresentationFormat>On-screen Show (4:3)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Georgia</vt:lpstr>
      <vt:lpstr>Times New Roman</vt:lpstr>
      <vt:lpstr>Wingdings</vt:lpstr>
      <vt:lpstr>Wingdings 2</vt:lpstr>
      <vt:lpstr>Office Theme</vt:lpstr>
      <vt:lpstr>Program Linier Tri Sutrisno</vt:lpstr>
      <vt:lpstr>Pengunaan Program linier</vt:lpstr>
      <vt:lpstr>3 tahap program linier</vt:lpstr>
      <vt:lpstr>Variabel apakah yang dapat  diidentifikasi dari produksi:</vt:lpstr>
      <vt:lpstr>Komponen Model Program Linier</vt:lpstr>
      <vt:lpstr>Ada dua program linier</vt:lpstr>
      <vt:lpstr>Contoh Model Maksimisasi</vt:lpstr>
      <vt:lpstr>Tabel identifikasi masalah</vt:lpstr>
      <vt:lpstr>Penyelesaian</vt:lpstr>
      <vt:lpstr>Batasan Model</vt:lpstr>
      <vt:lpstr>Dengan demikian ada 5 model  matematika</vt:lpstr>
      <vt:lpstr>Cara Penyelesaian Program Linear</vt:lpstr>
      <vt:lpstr>Solusi Matematika</vt:lpstr>
      <vt:lpstr>Metode Grafik</vt:lpstr>
      <vt:lpstr>Solusi Grafik</vt:lpstr>
      <vt:lpstr>Kasus 1</vt:lpstr>
      <vt:lpstr>Jawaban</vt:lpstr>
      <vt:lpstr>Kasus 2 Pabrik tekstil memproduksi 2 jenis kain, yaitu kain sutera dan kain wol. Untuk  memproduksi kain tersebut diperlukan : benang sutera, benang wol dan  tenaga kerja. Maksimum penyediaan benang sutera adalah 60kg/ hari, benang  wol 30kg/ hari dan tenaga kerja 40 jam/ hari. Kebutuhan setiap unti produk  akan bahan baku dan jam tenaga kerja dapat dilihat pada tabel berikut :</vt:lpstr>
      <vt:lpstr>Jawaban</vt:lpstr>
      <vt:lpstr>Penyelesaian</vt:lpstr>
      <vt:lpstr>Kasus 3</vt:lpstr>
      <vt:lpstr>Jawaban</vt:lpstr>
      <vt:lpstr>Solusi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 Pengantar Program Linier : Formulasi Model dan Solusi Grafik</dc:title>
  <dc:creator>acer</dc:creator>
  <cp:lastModifiedBy>asus</cp:lastModifiedBy>
  <cp:revision>5</cp:revision>
  <dcterms:created xsi:type="dcterms:W3CDTF">2019-02-06T18:03:13Z</dcterms:created>
  <dcterms:modified xsi:type="dcterms:W3CDTF">2019-02-20T22:58:13Z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2019-02-06T00:00:00Z</vt:filetime>
  </property>
  <property fmtid="{D5CDD505-2E9C-101B-9397-08002B2CF9AE}" pid="5" name="ContentTypeId">
    <vt:lpwstr>0x010100F44E0C0F1F20D84AA745AA4F2F9F87B5</vt:lpwstr>
  </property>
</Properties>
</file>