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244" y="449707"/>
            <a:ext cx="807151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006" y="190322"/>
            <a:ext cx="7923987" cy="124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444" y="1435684"/>
            <a:ext cx="6917055" cy="2464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16" y="6437707"/>
            <a:ext cx="216534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975" y="3668014"/>
            <a:ext cx="2168525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spc="-195" dirty="0">
                <a:solidFill>
                  <a:srgbClr val="888888"/>
                </a:solidFill>
                <a:latin typeface="Arial"/>
                <a:cs typeface="Arial"/>
              </a:rPr>
              <a:t>Tri </a:t>
            </a:r>
            <a:r>
              <a:rPr lang="en-US" sz="3200" spc="-195" dirty="0" err="1">
                <a:solidFill>
                  <a:srgbClr val="888888"/>
                </a:solidFill>
                <a:latin typeface="Arial"/>
                <a:cs typeface="Arial"/>
              </a:rPr>
              <a:t>Sutrisno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975" y="2774391"/>
            <a:ext cx="51161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ahoma"/>
                <a:cs typeface="Tahoma"/>
              </a:rPr>
              <a:t>LP </a:t>
            </a:r>
            <a:r>
              <a:rPr sz="4800" dirty="0">
                <a:solidFill>
                  <a:srgbClr val="FF0000"/>
                </a:solidFill>
                <a:latin typeface="Tahoma"/>
                <a:cs typeface="Tahoma"/>
              </a:rPr>
              <a:t>Metode</a:t>
            </a:r>
            <a:r>
              <a:rPr sz="4800" spc="-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5" dirty="0">
                <a:solidFill>
                  <a:srgbClr val="FF0000"/>
                </a:solidFill>
                <a:latin typeface="Tahoma"/>
                <a:cs typeface="Tahoma"/>
              </a:rPr>
              <a:t>Simplex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5471" y="6437707"/>
            <a:ext cx="1498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b="1" dirty="0">
                <a:solidFill>
                  <a:srgbClr val="888888"/>
                </a:solidFill>
                <a:latin typeface="Tahoma"/>
                <a:cs typeface="Tahoma"/>
              </a:rPr>
              <a:t>1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solidFill>
                  <a:srgbClr val="FF0000"/>
                </a:solidFill>
              </a:rPr>
              <a:t>Langkah </a:t>
            </a:r>
            <a:r>
              <a:rPr spc="-204" dirty="0">
                <a:solidFill>
                  <a:srgbClr val="FF0000"/>
                </a:solidFill>
              </a:rPr>
              <a:t>6</a:t>
            </a:r>
            <a:r>
              <a:rPr spc="-204" dirty="0"/>
              <a:t>: </a:t>
            </a:r>
            <a:r>
              <a:rPr spc="-70" dirty="0"/>
              <a:t>Mengubah </a:t>
            </a:r>
            <a:r>
              <a:rPr spc="-120" dirty="0"/>
              <a:t>nilai-nilai selain </a:t>
            </a:r>
            <a:r>
              <a:rPr spc="-105" dirty="0"/>
              <a:t>pada </a:t>
            </a:r>
            <a:r>
              <a:rPr spc="-114" dirty="0"/>
              <a:t>baris </a:t>
            </a:r>
            <a:r>
              <a:rPr spc="-160" dirty="0"/>
              <a:t>kunci  </a:t>
            </a:r>
            <a:r>
              <a:rPr spc="-114" dirty="0"/>
              <a:t>sehingga </a:t>
            </a:r>
            <a:r>
              <a:rPr spc="-120" dirty="0"/>
              <a:t>nilai-nilai kolom </a:t>
            </a:r>
            <a:r>
              <a:rPr spc="-160" dirty="0"/>
              <a:t>kunci </a:t>
            </a:r>
            <a:r>
              <a:rPr spc="-125" dirty="0"/>
              <a:t>(selain </a:t>
            </a:r>
            <a:r>
              <a:rPr spc="-114" dirty="0"/>
              <a:t>baris </a:t>
            </a:r>
            <a:r>
              <a:rPr spc="-155" dirty="0"/>
              <a:t>kunci) </a:t>
            </a:r>
            <a:r>
              <a:rPr spc="-210" dirty="0"/>
              <a:t>=</a:t>
            </a:r>
            <a:r>
              <a:rPr spc="-350" dirty="0"/>
              <a:t> </a:t>
            </a:r>
            <a:r>
              <a:rPr spc="-190" dirty="0"/>
              <a:t>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524050"/>
            <a:ext cx="8308975" cy="323215"/>
          </a:xfrm>
          <a:prstGeom prst="rect">
            <a:avLst/>
          </a:prstGeom>
          <a:solidFill>
            <a:srgbClr val="CC99FF">
              <a:alpha val="30195"/>
            </a:srgbClr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b="1" spc="-5" dirty="0">
                <a:latin typeface="Arial"/>
                <a:cs typeface="Arial"/>
              </a:rPr>
              <a:t>Baris </a:t>
            </a:r>
            <a:r>
              <a:rPr sz="1800" b="1" dirty="0">
                <a:latin typeface="Arial"/>
                <a:cs typeface="Arial"/>
              </a:rPr>
              <a:t>baru </a:t>
            </a:r>
            <a:r>
              <a:rPr sz="1800" dirty="0">
                <a:latin typeface="Arial"/>
                <a:cs typeface="Arial"/>
              </a:rPr>
              <a:t>= baris lama – (koefisien Angka kolom </a:t>
            </a:r>
            <a:r>
              <a:rPr sz="1800" spc="5" dirty="0">
                <a:latin typeface="Arial"/>
                <a:cs typeface="Arial"/>
              </a:rPr>
              <a:t>kunci) </a:t>
            </a:r>
            <a:r>
              <a:rPr sz="1800" dirty="0">
                <a:latin typeface="Arial"/>
                <a:cs typeface="Arial"/>
              </a:rPr>
              <a:t>x nilai baris baru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kunci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6453" y="2123802"/>
            <a:ext cx="6008483" cy="4359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10"/>
              </a:spcBef>
            </a:pPr>
            <a:r>
              <a:rPr spc="-204" dirty="0"/>
              <a:t>Masukkan </a:t>
            </a:r>
            <a:r>
              <a:rPr spc="-75" dirty="0"/>
              <a:t>nilai </a:t>
            </a:r>
            <a:r>
              <a:rPr spc="-45" dirty="0"/>
              <a:t>di </a:t>
            </a:r>
            <a:r>
              <a:rPr spc="-229" dirty="0"/>
              <a:t>atas </a:t>
            </a:r>
            <a:r>
              <a:rPr spc="-265" dirty="0"/>
              <a:t>ke </a:t>
            </a:r>
            <a:r>
              <a:rPr spc="-170" dirty="0"/>
              <a:t>dalam </a:t>
            </a:r>
            <a:r>
              <a:rPr spc="-95" dirty="0"/>
              <a:t>tabel,  </a:t>
            </a:r>
            <a:r>
              <a:rPr spc="-240" dirty="0"/>
              <a:t>sehingga </a:t>
            </a:r>
            <a:r>
              <a:rPr spc="-90" dirty="0"/>
              <a:t>tabel </a:t>
            </a:r>
            <a:r>
              <a:rPr spc="-120" dirty="0"/>
              <a:t>menjadi </a:t>
            </a:r>
            <a:r>
              <a:rPr spc="-105" dirty="0"/>
              <a:t>seperti</a:t>
            </a:r>
            <a:r>
              <a:rPr spc="-565" dirty="0"/>
              <a:t> </a:t>
            </a:r>
            <a:r>
              <a:rPr spc="-60" dirty="0"/>
              <a:t>berikut</a:t>
            </a:r>
          </a:p>
        </p:txBody>
      </p:sp>
      <p:sp>
        <p:nvSpPr>
          <p:cNvPr id="3" name="object 3"/>
          <p:cNvSpPr/>
          <p:nvPr/>
        </p:nvSpPr>
        <p:spPr>
          <a:xfrm>
            <a:off x="211797" y="2236377"/>
            <a:ext cx="8904844" cy="242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5674563"/>
            <a:ext cx="99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Iterasi</a:t>
            </a:r>
            <a:r>
              <a:rPr sz="1800" b="1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4634"/>
            <a:ext cx="5005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Langkah 7: </a:t>
            </a:r>
            <a:r>
              <a:rPr sz="2400" b="1" spc="-5" dirty="0">
                <a:latin typeface="Arial"/>
                <a:cs typeface="Arial"/>
              </a:rPr>
              <a:t>Melanjutkan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perbaikan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37386"/>
            <a:ext cx="830008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Ulangilah langkah-langkah perbaikan mulai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langkah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sampai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langkah ke-6 </a:t>
            </a:r>
            <a:r>
              <a:rPr sz="1800" dirty="0">
                <a:latin typeface="Arial"/>
                <a:cs typeface="Arial"/>
              </a:rPr>
              <a:t>untuk  </a:t>
            </a:r>
            <a:r>
              <a:rPr sz="1800" spc="5" dirty="0">
                <a:latin typeface="Arial"/>
                <a:cs typeface="Arial"/>
              </a:rPr>
              <a:t>memperbaiki </a:t>
            </a:r>
            <a:r>
              <a:rPr sz="1800" dirty="0">
                <a:latin typeface="Arial"/>
                <a:cs typeface="Arial"/>
              </a:rPr>
              <a:t>tabel-tabel </a:t>
            </a:r>
            <a:r>
              <a:rPr sz="1800" spc="-5" dirty="0">
                <a:latin typeface="Arial"/>
                <a:cs typeface="Arial"/>
              </a:rPr>
              <a:t>yang </a:t>
            </a:r>
            <a:r>
              <a:rPr sz="1800" dirty="0">
                <a:latin typeface="Arial"/>
                <a:cs typeface="Arial"/>
              </a:rPr>
              <a:t>telah diubah/diperbaiki nilainya. Perubahan baru  berhenti setelah </a:t>
            </a:r>
            <a:r>
              <a:rPr sz="1800" i="1" dirty="0">
                <a:latin typeface="Arial"/>
                <a:cs typeface="Arial"/>
              </a:rPr>
              <a:t>pada baris pertama (fungsi tujuan) tidak ada yang bernilai</a:t>
            </a:r>
            <a:r>
              <a:rPr sz="1800" i="1" spc="-2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negatif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50" y="589121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34178" y="5031"/>
                </a:lnTo>
                <a:lnTo>
                  <a:pt x="274275" y="19363"/>
                </a:lnTo>
                <a:lnTo>
                  <a:pt x="309646" y="41851"/>
                </a:lnTo>
                <a:lnTo>
                  <a:pt x="339148" y="71353"/>
                </a:lnTo>
                <a:lnTo>
                  <a:pt x="361636" y="106724"/>
                </a:lnTo>
                <a:lnTo>
                  <a:pt x="375968" y="146821"/>
                </a:lnTo>
                <a:lnTo>
                  <a:pt x="381000" y="190500"/>
                </a:lnTo>
                <a:lnTo>
                  <a:pt x="375968" y="234178"/>
                </a:lnTo>
                <a:lnTo>
                  <a:pt x="361636" y="274275"/>
                </a:lnTo>
                <a:lnTo>
                  <a:pt x="339148" y="309646"/>
                </a:lnTo>
                <a:lnTo>
                  <a:pt x="309646" y="339148"/>
                </a:lnTo>
                <a:lnTo>
                  <a:pt x="274275" y="361636"/>
                </a:lnTo>
                <a:lnTo>
                  <a:pt x="234178" y="375968"/>
                </a:lnTo>
                <a:lnTo>
                  <a:pt x="190500" y="381000"/>
                </a:lnTo>
                <a:lnTo>
                  <a:pt x="146821" y="375968"/>
                </a:lnTo>
                <a:lnTo>
                  <a:pt x="106724" y="361636"/>
                </a:lnTo>
                <a:lnTo>
                  <a:pt x="71353" y="339148"/>
                </a:lnTo>
                <a:lnTo>
                  <a:pt x="41851" y="309646"/>
                </a:lnTo>
                <a:lnTo>
                  <a:pt x="19363" y="274275"/>
                </a:lnTo>
                <a:lnTo>
                  <a:pt x="5031" y="23417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6237287"/>
            <a:ext cx="201930" cy="298450"/>
          </a:xfrm>
          <a:custGeom>
            <a:avLst/>
            <a:gdLst/>
            <a:ahLst/>
            <a:cxnLst/>
            <a:rect l="l" t="t" r="r" b="b"/>
            <a:pathLst>
              <a:path w="201930" h="298450">
                <a:moveTo>
                  <a:pt x="0" y="298450"/>
                </a:moveTo>
                <a:lnTo>
                  <a:pt x="44450" y="298450"/>
                </a:lnTo>
                <a:lnTo>
                  <a:pt x="201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2600" y="6421437"/>
            <a:ext cx="457200" cy="2844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Tahoma"/>
                <a:cs typeface="Tahoma"/>
              </a:rPr>
              <a:t>6/</a:t>
            </a:r>
            <a:r>
              <a:rPr sz="1800" b="1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6600" y="6237287"/>
            <a:ext cx="201930" cy="298450"/>
          </a:xfrm>
          <a:custGeom>
            <a:avLst/>
            <a:gdLst/>
            <a:ahLst/>
            <a:cxnLst/>
            <a:rect l="l" t="t" r="r" b="b"/>
            <a:pathLst>
              <a:path w="201929" h="298450">
                <a:moveTo>
                  <a:pt x="0" y="298450"/>
                </a:moveTo>
                <a:lnTo>
                  <a:pt x="44450" y="298450"/>
                </a:lnTo>
                <a:lnTo>
                  <a:pt x="201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3200" y="6421437"/>
            <a:ext cx="457200" cy="2844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Tahoma"/>
                <a:cs typeface="Tahoma"/>
              </a:rPr>
              <a:t>0/</a:t>
            </a:r>
            <a:r>
              <a:rPr sz="1800" b="1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6237287"/>
            <a:ext cx="201930" cy="298450"/>
          </a:xfrm>
          <a:custGeom>
            <a:avLst/>
            <a:gdLst/>
            <a:ahLst/>
            <a:cxnLst/>
            <a:rect l="l" t="t" r="r" b="b"/>
            <a:pathLst>
              <a:path w="201929" h="298450">
                <a:moveTo>
                  <a:pt x="0" y="298450"/>
                </a:moveTo>
                <a:lnTo>
                  <a:pt x="44450" y="298450"/>
                </a:lnTo>
                <a:lnTo>
                  <a:pt x="201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1400" y="6421437"/>
            <a:ext cx="457200" cy="2844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Tahoma"/>
                <a:cs typeface="Tahoma"/>
              </a:rPr>
              <a:t>0/</a:t>
            </a:r>
            <a:r>
              <a:rPr sz="1800" b="1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1100" y="6173787"/>
            <a:ext cx="208279" cy="376555"/>
          </a:xfrm>
          <a:custGeom>
            <a:avLst/>
            <a:gdLst/>
            <a:ahLst/>
            <a:cxnLst/>
            <a:rect l="l" t="t" r="r" b="b"/>
            <a:pathLst>
              <a:path w="208279" h="376554">
                <a:moveTo>
                  <a:pt x="0" y="376237"/>
                </a:moveTo>
                <a:lnTo>
                  <a:pt x="44450" y="376237"/>
                </a:lnTo>
                <a:lnTo>
                  <a:pt x="207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4025" y="6435725"/>
            <a:ext cx="650875" cy="2622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15"/>
              </a:spcBef>
            </a:pPr>
            <a:r>
              <a:rPr sz="1400" spc="-15" dirty="0">
                <a:latin typeface="Tahoma"/>
                <a:cs typeface="Tahoma"/>
              </a:rPr>
              <a:t>(</a:t>
            </a:r>
            <a:r>
              <a:rPr sz="1400" spc="-10" dirty="0">
                <a:latin typeface="Tahoma"/>
                <a:cs typeface="Tahoma"/>
              </a:rPr>
              <a:t>-</a:t>
            </a:r>
            <a:r>
              <a:rPr sz="1400" dirty="0">
                <a:latin typeface="Tahoma"/>
                <a:cs typeface="Tahoma"/>
              </a:rPr>
              <a:t>5</a:t>
            </a:r>
            <a:r>
              <a:rPr sz="1400" spc="-10" dirty="0">
                <a:latin typeface="Tahoma"/>
                <a:cs typeface="Tahoma"/>
              </a:rPr>
              <a:t>/</a:t>
            </a:r>
            <a:r>
              <a:rPr sz="1400" dirty="0">
                <a:latin typeface="Tahoma"/>
                <a:cs typeface="Tahoma"/>
              </a:rPr>
              <a:t>3</a:t>
            </a:r>
            <a:r>
              <a:rPr sz="1400" spc="-15" dirty="0">
                <a:latin typeface="Tahoma"/>
                <a:cs typeface="Tahoma"/>
              </a:rPr>
              <a:t>)</a:t>
            </a:r>
            <a:r>
              <a:rPr sz="1400" spc="-10" dirty="0">
                <a:latin typeface="Tahoma"/>
                <a:cs typeface="Tahoma"/>
              </a:rPr>
              <a:t>/</a:t>
            </a:r>
            <a:r>
              <a:rPr sz="1400" b="1" spc="-5" dirty="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7400" y="6237287"/>
            <a:ext cx="201930" cy="298450"/>
          </a:xfrm>
          <a:custGeom>
            <a:avLst/>
            <a:gdLst/>
            <a:ahLst/>
            <a:cxnLst/>
            <a:rect l="l" t="t" r="r" b="b"/>
            <a:pathLst>
              <a:path w="201929" h="298450">
                <a:moveTo>
                  <a:pt x="0" y="298450"/>
                </a:moveTo>
                <a:lnTo>
                  <a:pt x="44450" y="298450"/>
                </a:lnTo>
                <a:lnTo>
                  <a:pt x="201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34000" y="6421437"/>
            <a:ext cx="457200" cy="2844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Tahoma"/>
                <a:cs typeface="Tahoma"/>
              </a:rPr>
              <a:t>1/</a:t>
            </a:r>
            <a:r>
              <a:rPr sz="1800" b="1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5600" y="6219825"/>
            <a:ext cx="165100" cy="316230"/>
          </a:xfrm>
          <a:custGeom>
            <a:avLst/>
            <a:gdLst/>
            <a:ahLst/>
            <a:cxnLst/>
            <a:rect l="l" t="t" r="r" b="b"/>
            <a:pathLst>
              <a:path w="165100" h="316229">
                <a:moveTo>
                  <a:pt x="0" y="315912"/>
                </a:moveTo>
                <a:lnTo>
                  <a:pt x="36575" y="315912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72200" y="6421437"/>
            <a:ext cx="457200" cy="2844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Tahoma"/>
                <a:cs typeface="Tahoma"/>
              </a:rPr>
              <a:t>5/</a:t>
            </a:r>
            <a:r>
              <a:rPr sz="1800" b="1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90512" y="2119312"/>
          <a:ext cx="8541382" cy="4167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913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 marL="22860" algn="ctr">
                        <a:lnSpc>
                          <a:spcPts val="2050"/>
                        </a:lnSpc>
                        <a:spcBef>
                          <a:spcPts val="10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Variabel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476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Dasar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1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2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3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4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5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05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Keterangan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780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(Indeks)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3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8/2 =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4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95">
                <a:tc rowSpan="2"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5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-5/3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5/6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(minimum)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3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22" baseline="-25462" dirty="0">
                          <a:latin typeface="Arial"/>
                          <a:cs typeface="Arial"/>
                        </a:rPr>
                        <a:t>2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7" baseline="-25462" dirty="0">
                          <a:latin typeface="Arial"/>
                          <a:cs typeface="Arial"/>
                        </a:rPr>
                        <a:t>1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6/6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-5/18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1/6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5/6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421116" y="6437782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95" y="329184"/>
            <a:ext cx="1496567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044" y="394207"/>
            <a:ext cx="11734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Arial"/>
                <a:cs typeface="Arial"/>
              </a:rPr>
              <a:t>Nilai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baru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136" y="731519"/>
            <a:ext cx="841247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303" y="731519"/>
            <a:ext cx="560832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144" y="731519"/>
            <a:ext cx="393192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8344" y="731519"/>
            <a:ext cx="445007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044" y="789813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Baris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ke-1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7050" y="1212850"/>
          <a:ext cx="8153399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0,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(-3)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-5/18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1/6,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5/6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 -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Nilai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baru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5/6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½,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7050" y="3159125"/>
          <a:ext cx="8234678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0,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-5/18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1/6,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5/6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 -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Nilai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baru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5/9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-1/3,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26136" y="2697479"/>
            <a:ext cx="1143000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2144" y="2697479"/>
            <a:ext cx="393192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8344" y="2697479"/>
            <a:ext cx="1661160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0044" y="2755772"/>
            <a:ext cx="227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Baris ke-2 (batasan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6136" y="4541520"/>
            <a:ext cx="841247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303" y="4541520"/>
            <a:ext cx="560832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2144" y="4541520"/>
            <a:ext cx="393192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8344" y="4541520"/>
            <a:ext cx="445007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4272" y="4541520"/>
            <a:ext cx="804672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2911" y="4541520"/>
            <a:ext cx="1161288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2072" y="4541520"/>
            <a:ext cx="1021079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4071" y="4541520"/>
            <a:ext cx="728472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6511" y="4541520"/>
            <a:ext cx="829056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66488" y="4541520"/>
            <a:ext cx="932688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0096" y="4541520"/>
            <a:ext cx="856488" cy="384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7503" y="4541520"/>
            <a:ext cx="451103" cy="384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2576" y="4541520"/>
            <a:ext cx="445007" cy="3840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0044" y="4601717"/>
            <a:ext cx="596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Baris ke-3 tidak berubah karena nilai pada kolom </a:t>
            </a:r>
            <a:r>
              <a:rPr sz="1800" spc="5" dirty="0">
                <a:latin typeface="Arial"/>
                <a:cs typeface="Arial"/>
              </a:rPr>
              <a:t>kunci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27050" y="5022850"/>
          <a:ext cx="8234678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0,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(0)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-5/18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1/6,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5/6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 -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Nilai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baru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0,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198120"/>
            <a:ext cx="3992879" cy="384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444" y="256159"/>
            <a:ext cx="3694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/>
              <a:t>Tabel </a:t>
            </a:r>
            <a:r>
              <a:rPr sz="1800" spc="5" dirty="0"/>
              <a:t>simpleks </a:t>
            </a:r>
            <a:r>
              <a:rPr sz="1800" dirty="0"/>
              <a:t>final hasil</a:t>
            </a:r>
            <a:r>
              <a:rPr sz="1800" spc="-135" dirty="0"/>
              <a:t> </a:t>
            </a:r>
            <a:r>
              <a:rPr sz="1800" dirty="0"/>
              <a:t>perubahan</a:t>
            </a:r>
            <a:endParaRPr sz="1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679450"/>
          <a:ext cx="7391399" cy="251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644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Variabel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Dasar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1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2406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2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2406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3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2406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4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2406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5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2406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5/6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½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2" baseline="-25462" dirty="0">
                          <a:latin typeface="Arial"/>
                          <a:cs typeface="Arial"/>
                        </a:rPr>
                        <a:t>3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5/9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-1/3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7" baseline="-25462" dirty="0">
                          <a:latin typeface="Arial"/>
                          <a:cs typeface="Arial"/>
                        </a:rPr>
                        <a:t>2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7" baseline="-25462" dirty="0">
                          <a:latin typeface="Arial"/>
                          <a:cs typeface="Arial"/>
                        </a:rPr>
                        <a:t>1</a:t>
                      </a:r>
                      <a:endParaRPr sz="1800" baseline="-25462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-5/18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1/6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5/6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07136" y="3322320"/>
            <a:ext cx="7869935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136" y="3596640"/>
            <a:ext cx="7147559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936" y="4160520"/>
            <a:ext cx="2593848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736" y="4663440"/>
            <a:ext cx="466344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0808" y="4815840"/>
            <a:ext cx="310896" cy="231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1391" y="4663440"/>
            <a:ext cx="835152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4937759"/>
            <a:ext cx="466344" cy="384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0808" y="5090159"/>
            <a:ext cx="310896" cy="231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1391" y="4937759"/>
            <a:ext cx="643128" cy="3840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736" y="5212079"/>
            <a:ext cx="457200" cy="3840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1663" y="5364479"/>
            <a:ext cx="950976" cy="2316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71472" y="5212079"/>
            <a:ext cx="768095" cy="3840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8295" y="5239511"/>
            <a:ext cx="310895" cy="3566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7920" y="5212079"/>
            <a:ext cx="381000" cy="3840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7648" y="5364479"/>
            <a:ext cx="310895" cy="231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4844" y="3381832"/>
            <a:ext cx="7582534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Baris pertama (Z) tidak ada lagi </a:t>
            </a:r>
            <a:r>
              <a:rPr sz="1800" spc="-5" dirty="0">
                <a:latin typeface="Arial"/>
                <a:cs typeface="Arial"/>
              </a:rPr>
              <a:t>yang </a:t>
            </a:r>
            <a:r>
              <a:rPr sz="1800" dirty="0">
                <a:latin typeface="Arial"/>
                <a:cs typeface="Arial"/>
              </a:rPr>
              <a:t>bernilai negatif.</a:t>
            </a:r>
            <a:r>
              <a:rPr sz="1800" spc="-3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Sehingga tabel tidak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dapat </a:t>
            </a:r>
            <a:r>
              <a:rPr sz="1800" spc="5" dirty="0">
                <a:latin typeface="Arial"/>
                <a:cs typeface="Arial"/>
              </a:rPr>
              <a:t>dioptimalkan </a:t>
            </a:r>
            <a:r>
              <a:rPr sz="1800" dirty="0">
                <a:latin typeface="Arial"/>
                <a:cs typeface="Arial"/>
              </a:rPr>
              <a:t>lagi dan tabel tersebut merupakan</a:t>
            </a:r>
            <a:r>
              <a:rPr sz="1800" spc="-3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hasil optimal</a:t>
            </a:r>
            <a:endParaRPr sz="1800">
              <a:latin typeface="Arial"/>
              <a:cs typeface="Arial"/>
            </a:endParaRPr>
          </a:p>
          <a:p>
            <a:pPr marL="317500" marR="5288280" indent="-304800">
              <a:lnSpc>
                <a:spcPct val="183100"/>
              </a:lnSpc>
              <a:spcBef>
                <a:spcPts val="484"/>
              </a:spcBef>
            </a:pPr>
            <a:r>
              <a:rPr sz="1800" spc="-5" dirty="0">
                <a:latin typeface="Arial"/>
                <a:cs typeface="Arial"/>
              </a:rPr>
              <a:t>Dari </a:t>
            </a:r>
            <a:r>
              <a:rPr sz="1800" dirty="0">
                <a:latin typeface="Arial"/>
                <a:cs typeface="Arial"/>
              </a:rPr>
              <a:t>tabel final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didapat 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5/6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34"/>
              </a:spcBef>
            </a:pPr>
            <a:r>
              <a:rPr sz="2700" spc="-15" baseline="13888" dirty="0">
                <a:latin typeface="Arial"/>
                <a:cs typeface="Arial"/>
              </a:rPr>
              <a:t>Z</a:t>
            </a:r>
            <a:r>
              <a:rPr sz="1200" spc="-10" dirty="0">
                <a:latin typeface="Arial"/>
                <a:cs typeface="Arial"/>
              </a:rPr>
              <a:t>maksimum </a:t>
            </a:r>
            <a:r>
              <a:rPr sz="2700" baseline="13888" dirty="0">
                <a:latin typeface="Arial"/>
                <a:cs typeface="Arial"/>
              </a:rPr>
              <a:t>=</a:t>
            </a:r>
            <a:r>
              <a:rPr sz="2700" spc="-232" baseline="13888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27</a:t>
            </a:r>
            <a:r>
              <a:rPr sz="1800" baseline="46296" dirty="0">
                <a:latin typeface="Arial"/>
                <a:cs typeface="Arial"/>
              </a:rPr>
              <a:t>1</a:t>
            </a:r>
            <a:r>
              <a:rPr sz="2700" baseline="13888" dirty="0">
                <a:latin typeface="Arial"/>
                <a:cs typeface="Arial"/>
              </a:rPr>
              <a:t>/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8416" y="6437707"/>
            <a:ext cx="21590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ahoma"/>
                <a:cs typeface="Tahoma"/>
              </a:rPr>
              <a:t>14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2026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665" dirty="0">
                <a:solidFill>
                  <a:srgbClr val="FF0000"/>
                </a:solidFill>
              </a:rPr>
              <a:t>S</a:t>
            </a:r>
            <a:r>
              <a:rPr sz="4400" spc="-825" dirty="0">
                <a:solidFill>
                  <a:srgbClr val="FF0000"/>
                </a:solidFill>
              </a:rPr>
              <a:t>O</a:t>
            </a:r>
            <a:r>
              <a:rPr sz="4400" spc="-500" dirty="0">
                <a:solidFill>
                  <a:srgbClr val="FF0000"/>
                </a:solidFill>
              </a:rPr>
              <a:t>AL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11990" y="1866041"/>
            <a:ext cx="7427213" cy="3303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8416" y="6437707"/>
            <a:ext cx="21590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ahoma"/>
                <a:cs typeface="Tahoma"/>
              </a:rPr>
              <a:t>15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2026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665" dirty="0">
                <a:solidFill>
                  <a:srgbClr val="FF0000"/>
                </a:solidFill>
              </a:rPr>
              <a:t>S</a:t>
            </a:r>
            <a:r>
              <a:rPr sz="4400" spc="-825" dirty="0">
                <a:solidFill>
                  <a:srgbClr val="FF0000"/>
                </a:solidFill>
              </a:rPr>
              <a:t>O</a:t>
            </a:r>
            <a:r>
              <a:rPr sz="4400" spc="-500" dirty="0">
                <a:solidFill>
                  <a:srgbClr val="FF0000"/>
                </a:solidFill>
              </a:rPr>
              <a:t>AL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6165" y="1941447"/>
            <a:ext cx="6583686" cy="292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8416" y="6437707"/>
            <a:ext cx="21590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ahoma"/>
                <a:cs typeface="Tahoma"/>
              </a:rPr>
              <a:t>16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5471" y="6437707"/>
            <a:ext cx="1498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b="1" dirty="0">
                <a:solidFill>
                  <a:srgbClr val="888888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0947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65" dirty="0">
                <a:solidFill>
                  <a:srgbClr val="FF0000"/>
                </a:solidFill>
              </a:rPr>
              <a:t>Bri</a:t>
            </a:r>
            <a:r>
              <a:rPr sz="4400" spc="-270" dirty="0">
                <a:solidFill>
                  <a:srgbClr val="FF0000"/>
                </a:solidFill>
              </a:rPr>
              <a:t>e</a:t>
            </a:r>
            <a:r>
              <a:rPr sz="4400" spc="114" dirty="0">
                <a:solidFill>
                  <a:srgbClr val="FF0000"/>
                </a:solidFill>
              </a:rPr>
              <a:t>f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844" y="1478356"/>
            <a:ext cx="7579359" cy="2161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923925" algn="l"/>
                <a:tab pos="1854200" algn="l"/>
                <a:tab pos="1997075" algn="l"/>
                <a:tab pos="2829560" algn="l"/>
                <a:tab pos="3110230" algn="l"/>
                <a:tab pos="3988435" algn="l"/>
                <a:tab pos="5067935" algn="l"/>
                <a:tab pos="5982335" algn="l"/>
                <a:tab pos="6344920" algn="l"/>
                <a:tab pos="6948805" algn="l"/>
              </a:tabLst>
            </a:pPr>
            <a:r>
              <a:rPr sz="2800" spc="5" dirty="0">
                <a:latin typeface="Tahoma"/>
                <a:cs typeface="Tahoma"/>
              </a:rPr>
              <a:t>LP Metode </a:t>
            </a:r>
            <a:r>
              <a:rPr sz="2800" spc="-10" dirty="0">
                <a:latin typeface="Tahoma"/>
                <a:cs typeface="Tahoma"/>
              </a:rPr>
              <a:t>grafik </a:t>
            </a:r>
            <a:r>
              <a:rPr sz="2800" dirty="0">
                <a:latin typeface="Tahoma"/>
                <a:cs typeface="Tahoma"/>
              </a:rPr>
              <a:t>tidak dapat </a:t>
            </a:r>
            <a:r>
              <a:rPr sz="2800" spc="-5" dirty="0">
                <a:latin typeface="Tahoma"/>
                <a:cs typeface="Tahoma"/>
              </a:rPr>
              <a:t>menyelesaikan  </a:t>
            </a:r>
            <a:r>
              <a:rPr sz="2800" dirty="0">
                <a:latin typeface="Tahoma"/>
                <a:cs typeface="Tahoma"/>
              </a:rPr>
              <a:t>p</a:t>
            </a:r>
            <a:r>
              <a:rPr sz="2800" spc="10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rsoal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</a:t>
            </a:r>
            <a:r>
              <a:rPr sz="2800" spc="5" dirty="0">
                <a:latin typeface="Tahoma"/>
                <a:cs typeface="Tahoma"/>
              </a:rPr>
              <a:t>i</a:t>
            </a:r>
            <a:r>
              <a:rPr sz="2800" dirty="0">
                <a:latin typeface="Tahoma"/>
                <a:cs typeface="Tahoma"/>
              </a:rPr>
              <a:t>near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</a:t>
            </a:r>
            <a:r>
              <a:rPr sz="2800" spc="-20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g</a:t>
            </a:r>
            <a:r>
              <a:rPr sz="2800" spc="-45" dirty="0">
                <a:latin typeface="Tahoma"/>
                <a:cs typeface="Tahoma"/>
              </a:rPr>
              <a:t>r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m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y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ng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memilki	</a:t>
            </a:r>
            <a:r>
              <a:rPr sz="2800" spc="-55" dirty="0">
                <a:latin typeface="Tahoma"/>
                <a:cs typeface="Tahoma"/>
              </a:rPr>
              <a:t>v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riab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l  </a:t>
            </a:r>
            <a:r>
              <a:rPr sz="2800" spc="-5" dirty="0">
                <a:latin typeface="Tahoma"/>
                <a:cs typeface="Tahoma"/>
              </a:rPr>
              <a:t>keputusan	</a:t>
            </a:r>
            <a:r>
              <a:rPr sz="2800" spc="-15" dirty="0">
                <a:latin typeface="Tahoma"/>
                <a:cs typeface="Tahoma"/>
              </a:rPr>
              <a:t>yang	</a:t>
            </a:r>
            <a:r>
              <a:rPr sz="2800" spc="-5" dirty="0">
                <a:latin typeface="Tahoma"/>
                <a:cs typeface="Tahoma"/>
              </a:rPr>
              <a:t>cukup	</a:t>
            </a:r>
            <a:r>
              <a:rPr sz="2800" dirty="0">
                <a:latin typeface="Tahoma"/>
                <a:cs typeface="Tahoma"/>
              </a:rPr>
              <a:t>besar	</a:t>
            </a:r>
            <a:r>
              <a:rPr sz="2800" spc="-5" dirty="0">
                <a:latin typeface="Tahoma"/>
                <a:cs typeface="Tahoma"/>
              </a:rPr>
              <a:t>atau	</a:t>
            </a:r>
            <a:r>
              <a:rPr sz="2800" spc="5" dirty="0">
                <a:latin typeface="Tahoma"/>
                <a:cs typeface="Tahoma"/>
              </a:rPr>
              <a:t>lebih	</a:t>
            </a:r>
            <a:r>
              <a:rPr sz="2800" dirty="0">
                <a:latin typeface="Tahoma"/>
                <a:cs typeface="Tahoma"/>
              </a:rPr>
              <a:t>dari  dua,	</a:t>
            </a:r>
            <a:r>
              <a:rPr sz="2800" spc="-5" dirty="0">
                <a:latin typeface="Tahoma"/>
                <a:cs typeface="Tahoma"/>
              </a:rPr>
              <a:t>maka		untuk	</a:t>
            </a:r>
            <a:r>
              <a:rPr sz="2800" spc="-10" dirty="0">
                <a:latin typeface="Tahoma"/>
                <a:cs typeface="Tahoma"/>
              </a:rPr>
              <a:t>menyelesaikannya  </a:t>
            </a:r>
            <a:r>
              <a:rPr sz="2800" spc="-5" dirty="0">
                <a:latin typeface="Tahoma"/>
                <a:cs typeface="Tahoma"/>
              </a:rPr>
              <a:t>digunakan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LP Metode</a:t>
            </a:r>
            <a:r>
              <a:rPr sz="28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Simplex</a:t>
            </a:r>
            <a:r>
              <a:rPr sz="280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438" y="464896"/>
            <a:ext cx="78689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85" dirty="0">
                <a:solidFill>
                  <a:srgbClr val="FF0000"/>
                </a:solidFill>
              </a:rPr>
              <a:t>Ketentuan </a:t>
            </a:r>
            <a:r>
              <a:rPr sz="4400" spc="-285" dirty="0">
                <a:solidFill>
                  <a:srgbClr val="FF0000"/>
                </a:solidFill>
              </a:rPr>
              <a:t>yang </a:t>
            </a:r>
            <a:r>
              <a:rPr sz="4400" spc="-95" dirty="0">
                <a:solidFill>
                  <a:srgbClr val="FF0000"/>
                </a:solidFill>
              </a:rPr>
              <a:t>perlu</a:t>
            </a:r>
            <a:r>
              <a:rPr sz="4400" spc="-170" dirty="0">
                <a:solidFill>
                  <a:srgbClr val="FF0000"/>
                </a:solidFill>
              </a:rPr>
              <a:t> </a:t>
            </a:r>
            <a:r>
              <a:rPr sz="4400" spc="-125" dirty="0">
                <a:solidFill>
                  <a:srgbClr val="FF0000"/>
                </a:solidFill>
              </a:rPr>
              <a:t>diperhatikan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71783" y="1471094"/>
            <a:ext cx="7872482" cy="458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75471" y="6437707"/>
            <a:ext cx="1498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b="1" dirty="0">
                <a:solidFill>
                  <a:srgbClr val="888888"/>
                </a:solidFill>
                <a:latin typeface="Tahoma"/>
                <a:cs typeface="Tahoma"/>
              </a:rPr>
              <a:t>3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75471" y="6437707"/>
            <a:ext cx="1498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b="1" dirty="0">
                <a:solidFill>
                  <a:srgbClr val="888888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6973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250" dirty="0">
                <a:solidFill>
                  <a:srgbClr val="FF0000"/>
                </a:solidFill>
                <a:latin typeface="Trebuchet MS"/>
                <a:cs typeface="Trebuchet MS"/>
              </a:rPr>
              <a:t>Contoh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10930"/>
            <a:ext cx="4962525" cy="10991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4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0" dirty="0">
                <a:latin typeface="Arial"/>
                <a:cs typeface="Arial"/>
              </a:rPr>
              <a:t>Maksimumkan </a:t>
            </a:r>
            <a:r>
              <a:rPr sz="3200" spc="-459" dirty="0">
                <a:latin typeface="Arial"/>
                <a:cs typeface="Arial"/>
              </a:rPr>
              <a:t>Z </a:t>
            </a:r>
            <a:r>
              <a:rPr sz="3200" spc="-280" dirty="0">
                <a:latin typeface="Arial"/>
                <a:cs typeface="Arial"/>
              </a:rPr>
              <a:t>= </a:t>
            </a:r>
            <a:r>
              <a:rPr sz="3200" spc="-245" dirty="0">
                <a:latin typeface="Arial"/>
                <a:cs typeface="Arial"/>
              </a:rPr>
              <a:t>3X</a:t>
            </a:r>
            <a:r>
              <a:rPr sz="3150" spc="-367" baseline="-19841" dirty="0">
                <a:latin typeface="Arial"/>
                <a:cs typeface="Arial"/>
              </a:rPr>
              <a:t>1 </a:t>
            </a:r>
            <a:r>
              <a:rPr sz="3200" spc="-280" dirty="0">
                <a:latin typeface="Arial"/>
                <a:cs typeface="Arial"/>
              </a:rPr>
              <a:t>+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5X</a:t>
            </a:r>
            <a:r>
              <a:rPr sz="3150" spc="-367" baseline="-19841" dirty="0">
                <a:latin typeface="Arial"/>
                <a:cs typeface="Arial"/>
              </a:rPr>
              <a:t>2</a:t>
            </a:r>
            <a:endParaRPr sz="3150" baseline="-19841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15" dirty="0">
                <a:latin typeface="Arial"/>
                <a:cs typeface="Arial"/>
              </a:rPr>
              <a:t>Batasan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(constrain)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975" y="2587267"/>
            <a:ext cx="2526030" cy="16357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1015365" algn="l"/>
              </a:tabLst>
            </a:pPr>
            <a:r>
              <a:rPr sz="3200" spc="-130" dirty="0">
                <a:latin typeface="Arial"/>
                <a:cs typeface="Arial"/>
              </a:rPr>
              <a:t>(1)	</a:t>
            </a:r>
            <a:r>
              <a:rPr sz="3200" spc="-250" dirty="0">
                <a:latin typeface="Arial"/>
                <a:cs typeface="Arial"/>
              </a:rPr>
              <a:t>2X</a:t>
            </a:r>
            <a:r>
              <a:rPr sz="3150" spc="-375" baseline="-19841" dirty="0">
                <a:latin typeface="Arial"/>
                <a:cs typeface="Arial"/>
              </a:rPr>
              <a:t>1</a:t>
            </a:r>
            <a:endParaRPr sz="3150" baseline="-1984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015365" algn="l"/>
              </a:tabLst>
            </a:pPr>
            <a:r>
              <a:rPr sz="3200" spc="-130" dirty="0">
                <a:latin typeface="Arial"/>
                <a:cs typeface="Arial"/>
              </a:rPr>
              <a:t>(2)	</a:t>
            </a:r>
            <a:r>
              <a:rPr sz="3200" spc="-250" dirty="0">
                <a:latin typeface="Arial"/>
                <a:cs typeface="Arial"/>
              </a:rPr>
              <a:t>3X</a:t>
            </a:r>
            <a:r>
              <a:rPr sz="3150" spc="-375" baseline="-19841" dirty="0">
                <a:latin typeface="Arial"/>
                <a:cs typeface="Arial"/>
              </a:rPr>
              <a:t>2</a:t>
            </a:r>
            <a:endParaRPr sz="3150" baseline="-1984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015365" algn="l"/>
              </a:tabLst>
            </a:pPr>
            <a:r>
              <a:rPr sz="3200" spc="-130" dirty="0">
                <a:latin typeface="Arial"/>
                <a:cs typeface="Arial"/>
              </a:rPr>
              <a:t>(3)	</a:t>
            </a:r>
            <a:r>
              <a:rPr sz="3200" spc="-250" dirty="0">
                <a:latin typeface="Arial"/>
                <a:cs typeface="Arial"/>
              </a:rPr>
              <a:t>6X</a:t>
            </a:r>
            <a:r>
              <a:rPr sz="3150" spc="-375" baseline="-19841" dirty="0">
                <a:latin typeface="Arial"/>
                <a:cs typeface="Arial"/>
              </a:rPr>
              <a:t>1 </a:t>
            </a:r>
            <a:r>
              <a:rPr sz="3200" spc="-280" dirty="0">
                <a:latin typeface="Arial"/>
                <a:cs typeface="Arial"/>
              </a:rPr>
              <a:t>+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5X</a:t>
            </a:r>
            <a:r>
              <a:rPr sz="3150" spc="-367" baseline="-19841" dirty="0">
                <a:latin typeface="Arial"/>
                <a:cs typeface="Arial"/>
              </a:rPr>
              <a:t>2</a:t>
            </a:r>
            <a:endParaRPr sz="3150" baseline="-1984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9717" y="2587267"/>
            <a:ext cx="748030" cy="16357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5" dirty="0">
                <a:latin typeface="Symbol"/>
                <a:cs typeface="Symbol"/>
              </a:rPr>
              <a:t>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Symbol"/>
                <a:cs typeface="Symbol"/>
              </a:rPr>
              <a:t>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Arial"/>
                <a:cs typeface="Arial"/>
              </a:rPr>
              <a:t>15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Symbol"/>
                <a:cs typeface="Symbol"/>
              </a:rPr>
              <a:t>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Arial"/>
                <a:cs typeface="Arial"/>
              </a:rPr>
              <a:t>30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4780864"/>
            <a:ext cx="7096125" cy="9518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25"/>
              </a:spcBef>
            </a:pPr>
            <a:r>
              <a:rPr sz="3200" spc="-215" dirty="0">
                <a:latin typeface="Arial"/>
                <a:cs typeface="Arial"/>
              </a:rPr>
              <a:t>Bagaimana </a:t>
            </a:r>
            <a:r>
              <a:rPr sz="3200" spc="-170" dirty="0">
                <a:latin typeface="Arial"/>
                <a:cs typeface="Arial"/>
              </a:rPr>
              <a:t>menyelesaikan </a:t>
            </a:r>
            <a:r>
              <a:rPr sz="3200" spc="-180" dirty="0">
                <a:latin typeface="Arial"/>
                <a:cs typeface="Arial"/>
              </a:rPr>
              <a:t>dengan </a:t>
            </a:r>
            <a:r>
              <a:rPr sz="3200" b="1" spc="-185" dirty="0">
                <a:latin typeface="Trebuchet MS"/>
                <a:cs typeface="Trebuchet MS"/>
              </a:rPr>
              <a:t>metode  </a:t>
            </a:r>
            <a:r>
              <a:rPr sz="3200" b="1" spc="-195" dirty="0">
                <a:latin typeface="Trebuchet MS"/>
                <a:cs typeface="Trebuchet MS"/>
              </a:rPr>
              <a:t>Simplex</a:t>
            </a:r>
            <a:r>
              <a:rPr sz="3200" b="1" spc="-254" dirty="0">
                <a:latin typeface="Trebuchet MS"/>
                <a:cs typeface="Trebuchet MS"/>
              </a:rPr>
              <a:t> </a:t>
            </a:r>
            <a:r>
              <a:rPr sz="3200" b="1" spc="75" dirty="0"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28904"/>
            <a:ext cx="6383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FF0000"/>
                </a:solidFill>
              </a:rPr>
              <a:t>Langkah-langkah </a:t>
            </a:r>
            <a:r>
              <a:rPr sz="3600" spc="-105" dirty="0">
                <a:solidFill>
                  <a:srgbClr val="FF0000"/>
                </a:solidFill>
              </a:rPr>
              <a:t>metode</a:t>
            </a:r>
            <a:r>
              <a:rPr sz="3600" spc="-265" dirty="0">
                <a:solidFill>
                  <a:srgbClr val="FF0000"/>
                </a:solidFill>
              </a:rPr>
              <a:t> </a:t>
            </a:r>
            <a:r>
              <a:rPr sz="3600" spc="-175" dirty="0">
                <a:solidFill>
                  <a:srgbClr val="FF0000"/>
                </a:solidFill>
              </a:rPr>
              <a:t>simpleks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Langkah</a:t>
            </a:r>
            <a:r>
              <a:rPr spc="-145" dirty="0"/>
              <a:t> </a:t>
            </a:r>
            <a:r>
              <a:rPr spc="-175" dirty="0"/>
              <a:t>1:</a:t>
            </a:r>
          </a:p>
          <a:p>
            <a:pPr marL="356870">
              <a:lnSpc>
                <a:spcPct val="100000"/>
              </a:lnSpc>
            </a:pPr>
            <a:r>
              <a:rPr spc="-60" dirty="0">
                <a:solidFill>
                  <a:srgbClr val="000000"/>
                </a:solidFill>
              </a:rPr>
              <a:t>Mengubah </a:t>
            </a:r>
            <a:r>
              <a:rPr spc="-100" dirty="0">
                <a:solidFill>
                  <a:srgbClr val="000000"/>
                </a:solidFill>
              </a:rPr>
              <a:t>fungsi </a:t>
            </a:r>
            <a:r>
              <a:rPr spc="-125" dirty="0">
                <a:solidFill>
                  <a:srgbClr val="000000"/>
                </a:solidFill>
              </a:rPr>
              <a:t>tujuan </a:t>
            </a:r>
            <a:r>
              <a:rPr spc="-95" dirty="0">
                <a:solidFill>
                  <a:srgbClr val="000000"/>
                </a:solidFill>
              </a:rPr>
              <a:t>dan</a:t>
            </a:r>
            <a:r>
              <a:rPr spc="-285" dirty="0">
                <a:solidFill>
                  <a:srgbClr val="000000"/>
                </a:solidFill>
              </a:rPr>
              <a:t> </a:t>
            </a:r>
            <a:r>
              <a:rPr spc="-100" dirty="0">
                <a:solidFill>
                  <a:srgbClr val="000000"/>
                </a:solidFill>
              </a:rPr>
              <a:t>batasan-batasan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b="0" spc="-140" dirty="0">
                <a:solidFill>
                  <a:srgbClr val="000000"/>
                </a:solidFill>
                <a:latin typeface="Arial"/>
                <a:cs typeface="Arial"/>
              </a:rPr>
              <a:t>Fungsi</a:t>
            </a:r>
            <a:r>
              <a:rPr b="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35" dirty="0">
                <a:solidFill>
                  <a:srgbClr val="000000"/>
                </a:solidFill>
                <a:latin typeface="Arial"/>
                <a:cs typeface="Arial"/>
              </a:rPr>
              <a:t>tujuan</a:t>
            </a:r>
          </a:p>
          <a:p>
            <a:pPr marL="356870">
              <a:lnSpc>
                <a:spcPct val="100000"/>
              </a:lnSpc>
              <a:spcBef>
                <a:spcPts val="484"/>
              </a:spcBef>
            </a:pPr>
            <a:r>
              <a:rPr b="0" spc="-290" dirty="0">
                <a:solidFill>
                  <a:srgbClr val="000000"/>
                </a:solidFill>
                <a:latin typeface="Arial"/>
                <a:cs typeface="Arial"/>
              </a:rPr>
              <a:t>Z </a:t>
            </a:r>
            <a:r>
              <a:rPr b="0" spc="-175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b="0" spc="-160" dirty="0">
                <a:solidFill>
                  <a:srgbClr val="000000"/>
                </a:solidFill>
                <a:latin typeface="Arial"/>
                <a:cs typeface="Arial"/>
              </a:rPr>
              <a:t>3X</a:t>
            </a:r>
            <a:r>
              <a:rPr sz="2025" b="0" spc="-240" baseline="-20576" dirty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sz="2000" b="0" spc="-175" dirty="0">
                <a:solidFill>
                  <a:srgbClr val="000000"/>
                </a:solidFill>
                <a:latin typeface="Arial"/>
                <a:cs typeface="Arial"/>
              </a:rPr>
              <a:t>+ </a:t>
            </a:r>
            <a:r>
              <a:rPr sz="2000" b="0" spc="-160" dirty="0">
                <a:solidFill>
                  <a:srgbClr val="000000"/>
                </a:solidFill>
                <a:latin typeface="Arial"/>
                <a:cs typeface="Arial"/>
              </a:rPr>
              <a:t>5X</a:t>
            </a:r>
            <a:r>
              <a:rPr sz="2025" b="0" spc="-240" baseline="-20576" dirty="0">
                <a:solidFill>
                  <a:srgbClr val="000000"/>
                </a:solidFill>
                <a:latin typeface="Arial"/>
                <a:cs typeface="Arial"/>
              </a:rPr>
              <a:t>2 </a:t>
            </a:r>
            <a:r>
              <a:rPr sz="2000" b="0" spc="-65" dirty="0">
                <a:solidFill>
                  <a:srgbClr val="000000"/>
                </a:solidFill>
                <a:latin typeface="Arial"/>
                <a:cs typeface="Arial"/>
              </a:rPr>
              <a:t>diubah menjadi </a:t>
            </a:r>
            <a:r>
              <a:rPr sz="2000" b="0" spc="-290" dirty="0">
                <a:solidFill>
                  <a:srgbClr val="000000"/>
                </a:solidFill>
                <a:latin typeface="Arial"/>
                <a:cs typeface="Arial"/>
              </a:rPr>
              <a:t>Z </a:t>
            </a:r>
            <a:r>
              <a:rPr sz="2000" b="0" spc="-6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sz="2000" b="0" spc="-160" dirty="0">
                <a:solidFill>
                  <a:srgbClr val="000000"/>
                </a:solidFill>
                <a:latin typeface="Arial"/>
                <a:cs typeface="Arial"/>
              </a:rPr>
              <a:t>3X</a:t>
            </a:r>
            <a:r>
              <a:rPr sz="2025" b="0" spc="-240" baseline="-20576" dirty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sz="2000" b="0" spc="-6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sz="2000" b="0" spc="-160" dirty="0">
                <a:solidFill>
                  <a:srgbClr val="000000"/>
                </a:solidFill>
                <a:latin typeface="Arial"/>
                <a:cs typeface="Arial"/>
              </a:rPr>
              <a:t>5X</a:t>
            </a:r>
            <a:r>
              <a:rPr sz="2025" b="0" spc="-240" baseline="-20576" dirty="0">
                <a:solidFill>
                  <a:srgbClr val="000000"/>
                </a:solidFill>
                <a:latin typeface="Arial"/>
                <a:cs typeface="Arial"/>
              </a:rPr>
              <a:t>2 </a:t>
            </a:r>
            <a:r>
              <a:rPr sz="2000" b="0" spc="-175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z="2000" b="0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80" dirty="0">
                <a:solidFill>
                  <a:srgbClr val="000000"/>
                </a:solidFill>
                <a:latin typeface="Arial"/>
                <a:cs typeface="Arial"/>
              </a:rPr>
              <a:t>0.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b="0" spc="-140" dirty="0">
                <a:solidFill>
                  <a:srgbClr val="000000"/>
                </a:solidFill>
                <a:latin typeface="Arial"/>
                <a:cs typeface="Arial"/>
              </a:rPr>
              <a:t>Fungsi </a:t>
            </a:r>
            <a:r>
              <a:rPr b="0" spc="-110" dirty="0">
                <a:solidFill>
                  <a:srgbClr val="000000"/>
                </a:solidFill>
                <a:latin typeface="Arial"/>
                <a:cs typeface="Arial"/>
              </a:rPr>
              <a:t>batasan </a:t>
            </a:r>
            <a:r>
              <a:rPr b="0" spc="-65" dirty="0">
                <a:solidFill>
                  <a:srgbClr val="000000"/>
                </a:solidFill>
                <a:latin typeface="Arial"/>
                <a:cs typeface="Arial"/>
              </a:rPr>
              <a:t>(diubah menjadi </a:t>
            </a:r>
            <a:r>
              <a:rPr b="0" spc="-145" dirty="0">
                <a:solidFill>
                  <a:srgbClr val="000000"/>
                </a:solidFill>
                <a:latin typeface="Arial"/>
                <a:cs typeface="Arial"/>
              </a:rPr>
              <a:t>kesamaan </a:t>
            </a:r>
            <a:r>
              <a:rPr b="0" spc="25" dirty="0">
                <a:solidFill>
                  <a:srgbClr val="000000"/>
                </a:solidFill>
                <a:latin typeface="Arial"/>
                <a:cs typeface="Arial"/>
              </a:rPr>
              <a:t>&amp; 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di </a:t>
            </a:r>
            <a:r>
              <a:rPr b="0" spc="-175" dirty="0">
                <a:solidFill>
                  <a:srgbClr val="000000"/>
                </a:solidFill>
                <a:latin typeface="Arial"/>
                <a:cs typeface="Arial"/>
              </a:rPr>
              <a:t>+ </a:t>
            </a:r>
            <a:r>
              <a:rPr b="0" spc="-125" dirty="0">
                <a:solidFill>
                  <a:srgbClr val="000000"/>
                </a:solidFill>
                <a:latin typeface="Arial"/>
                <a:cs typeface="Arial"/>
              </a:rPr>
              <a:t>slack</a:t>
            </a:r>
            <a:r>
              <a:rPr b="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75" dirty="0">
                <a:solidFill>
                  <a:srgbClr val="000000"/>
                </a:solidFill>
                <a:latin typeface="Arial"/>
                <a:cs typeface="Arial"/>
              </a:rPr>
              <a:t>variabel)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6868" y="3877105"/>
            <a:ext cx="129794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80" dirty="0">
                <a:latin typeface="Arial"/>
                <a:cs typeface="Arial"/>
              </a:rPr>
              <a:t>(1)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2X</a:t>
            </a:r>
            <a:r>
              <a:rPr sz="2025" spc="-240" baseline="-20576" dirty="0">
                <a:latin typeface="Arial"/>
                <a:cs typeface="Arial"/>
              </a:rPr>
              <a:t>1</a:t>
            </a:r>
            <a:endParaRPr sz="2025" baseline="-20576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80" dirty="0">
                <a:latin typeface="Arial"/>
                <a:cs typeface="Arial"/>
              </a:rPr>
              <a:t>(2)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3X</a:t>
            </a:r>
            <a:r>
              <a:rPr sz="2025" spc="-240" baseline="-20576" dirty="0">
                <a:latin typeface="Arial"/>
                <a:cs typeface="Arial"/>
              </a:rPr>
              <a:t>2</a:t>
            </a:r>
            <a:endParaRPr sz="2025" baseline="-20576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80" dirty="0">
                <a:latin typeface="Arial"/>
                <a:cs typeface="Arial"/>
              </a:rPr>
              <a:t>(3) </a:t>
            </a:r>
            <a:r>
              <a:rPr sz="2000" spc="-160" dirty="0">
                <a:latin typeface="Arial"/>
                <a:cs typeface="Arial"/>
              </a:rPr>
              <a:t>6X</a:t>
            </a:r>
            <a:r>
              <a:rPr sz="2025" spc="-240" baseline="-20576" dirty="0">
                <a:latin typeface="Arial"/>
                <a:cs typeface="Arial"/>
              </a:rPr>
              <a:t>1 </a:t>
            </a:r>
            <a:r>
              <a:rPr sz="2000" spc="-180" dirty="0">
                <a:latin typeface="Arial"/>
                <a:cs typeface="Arial"/>
              </a:rPr>
              <a:t>+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5X</a:t>
            </a:r>
            <a:r>
              <a:rPr sz="2025" spc="-240" baseline="-20576" dirty="0">
                <a:latin typeface="Arial"/>
                <a:cs typeface="Arial"/>
              </a:rPr>
              <a:t>2</a:t>
            </a:r>
            <a:endParaRPr sz="2025" baseline="-2057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6609" y="3877105"/>
            <a:ext cx="136906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06095" algn="l"/>
              </a:tabLst>
            </a:pP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Arial"/>
                <a:cs typeface="Arial"/>
              </a:rPr>
              <a:t>8	</a:t>
            </a:r>
            <a:r>
              <a:rPr sz="2000" spc="-65" dirty="0">
                <a:latin typeface="Arial"/>
                <a:cs typeface="Arial"/>
              </a:rPr>
              <a:t>menjadi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Arial"/>
                <a:cs typeface="Arial"/>
              </a:rPr>
              <a:t>15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menjadi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Arial"/>
                <a:cs typeface="Arial"/>
              </a:rPr>
              <a:t>30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menjadi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5917" y="3877105"/>
            <a:ext cx="218122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65" dirty="0">
                <a:latin typeface="Arial"/>
                <a:cs typeface="Arial"/>
              </a:rPr>
              <a:t>2X</a:t>
            </a:r>
            <a:r>
              <a:rPr sz="2025" spc="-247" baseline="-20576" dirty="0">
                <a:latin typeface="Arial"/>
                <a:cs typeface="Arial"/>
              </a:rPr>
              <a:t>1 </a:t>
            </a:r>
            <a:r>
              <a:rPr sz="2000" spc="-180" dirty="0">
                <a:latin typeface="Arial"/>
                <a:cs typeface="Arial"/>
              </a:rPr>
              <a:t>+ </a:t>
            </a:r>
            <a:r>
              <a:rPr lang="en-US" sz="2000" spc="-185" dirty="0">
                <a:latin typeface="Arial"/>
                <a:cs typeface="Arial"/>
              </a:rPr>
              <a:t>S</a:t>
            </a:r>
            <a:r>
              <a:rPr lang="en-US" sz="2025" spc="-277" baseline="-20576" dirty="0">
                <a:latin typeface="Arial"/>
                <a:cs typeface="Arial"/>
              </a:rPr>
              <a:t>1</a:t>
            </a:r>
            <a:r>
              <a:rPr sz="2025" spc="7" baseline="-20576" dirty="0">
                <a:latin typeface="Arial"/>
                <a:cs typeface="Arial"/>
              </a:rPr>
              <a:t> </a:t>
            </a:r>
            <a:r>
              <a:rPr sz="2000" spc="-180" dirty="0">
                <a:latin typeface="Arial"/>
                <a:cs typeface="Arial"/>
              </a:rPr>
              <a:t>=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8</a:t>
            </a:r>
            <a:endParaRPr sz="2000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484"/>
              </a:spcBef>
              <a:tabLst>
                <a:tab pos="560705" algn="l"/>
              </a:tabLst>
            </a:pPr>
            <a:r>
              <a:rPr sz="2000" spc="-160" dirty="0">
                <a:latin typeface="Arial"/>
                <a:cs typeface="Arial"/>
              </a:rPr>
              <a:t>3X</a:t>
            </a:r>
            <a:r>
              <a:rPr sz="2025" spc="-240" baseline="-20576" dirty="0">
                <a:latin typeface="Arial"/>
                <a:cs typeface="Arial"/>
              </a:rPr>
              <a:t>2	</a:t>
            </a:r>
            <a:r>
              <a:rPr sz="2000" spc="-175" dirty="0">
                <a:latin typeface="Arial"/>
                <a:cs typeface="Arial"/>
              </a:rPr>
              <a:t>+ </a:t>
            </a:r>
            <a:r>
              <a:rPr lang="en-US" sz="2000" spc="-185" dirty="0">
                <a:latin typeface="Arial"/>
                <a:cs typeface="Arial"/>
              </a:rPr>
              <a:t>S</a:t>
            </a:r>
            <a:r>
              <a:rPr lang="en-US" sz="2025" spc="7" baseline="-20576" dirty="0">
                <a:latin typeface="Arial"/>
                <a:cs typeface="Arial"/>
              </a:rPr>
              <a:t>2</a:t>
            </a:r>
            <a:r>
              <a:rPr sz="2000" spc="-175" dirty="0">
                <a:latin typeface="Arial"/>
                <a:cs typeface="Arial"/>
              </a:rPr>
              <a:t>= </a:t>
            </a:r>
            <a:r>
              <a:rPr sz="2000" spc="-105" dirty="0">
                <a:latin typeface="Arial"/>
                <a:cs typeface="Arial"/>
              </a:rPr>
              <a:t>15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27685" algn="l"/>
                <a:tab pos="927100" algn="l"/>
              </a:tabLst>
            </a:pPr>
            <a:r>
              <a:rPr sz="2000" spc="-165" dirty="0">
                <a:latin typeface="Arial"/>
                <a:cs typeface="Arial"/>
              </a:rPr>
              <a:t>6X</a:t>
            </a:r>
            <a:r>
              <a:rPr sz="2025" spc="-247" baseline="-20576" dirty="0">
                <a:latin typeface="Arial"/>
                <a:cs typeface="Arial"/>
              </a:rPr>
              <a:t>1	</a:t>
            </a:r>
            <a:r>
              <a:rPr sz="2000" spc="-180" dirty="0">
                <a:latin typeface="Arial"/>
                <a:cs typeface="Arial"/>
              </a:rPr>
              <a:t>+	</a:t>
            </a:r>
            <a:r>
              <a:rPr sz="2000" spc="-165" dirty="0">
                <a:latin typeface="Arial"/>
                <a:cs typeface="Arial"/>
              </a:rPr>
              <a:t>5X</a:t>
            </a:r>
            <a:r>
              <a:rPr sz="2025" spc="-247" baseline="-20576" dirty="0">
                <a:latin typeface="Arial"/>
                <a:cs typeface="Arial"/>
              </a:rPr>
              <a:t>2 </a:t>
            </a:r>
            <a:r>
              <a:rPr sz="2000" spc="-180" dirty="0">
                <a:latin typeface="Arial"/>
                <a:cs typeface="Arial"/>
              </a:rPr>
              <a:t>+ </a:t>
            </a:r>
            <a:r>
              <a:rPr lang="en-US" sz="2000" spc="-190" dirty="0">
                <a:latin typeface="Arial"/>
                <a:cs typeface="Arial"/>
              </a:rPr>
              <a:t>S</a:t>
            </a:r>
            <a:r>
              <a:rPr lang="en-US" sz="2025" spc="-284" baseline="-20576" dirty="0">
                <a:latin typeface="Arial"/>
                <a:cs typeface="Arial"/>
              </a:rPr>
              <a:t>3</a:t>
            </a:r>
            <a:r>
              <a:rPr sz="2000" spc="-190" dirty="0">
                <a:latin typeface="Arial"/>
                <a:cs typeface="Arial"/>
              </a:rPr>
              <a:t>=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30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5973267"/>
            <a:ext cx="7922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Slack variabel adalah variabel tambahan </a:t>
            </a:r>
            <a:r>
              <a:rPr sz="1800" spc="-5" dirty="0">
                <a:latin typeface="Arial"/>
                <a:cs typeface="Arial"/>
              </a:rPr>
              <a:t>yang </a:t>
            </a:r>
            <a:r>
              <a:rPr sz="1800" dirty="0">
                <a:latin typeface="Arial"/>
                <a:cs typeface="Arial"/>
              </a:rPr>
              <a:t>mewakili tingkat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pengangguran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44" y="6247587"/>
            <a:ext cx="4142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atau kapasitas </a:t>
            </a:r>
            <a:r>
              <a:rPr sz="1800" spc="-5" dirty="0">
                <a:latin typeface="Arial"/>
                <a:cs typeface="Arial"/>
              </a:rPr>
              <a:t>yang </a:t>
            </a:r>
            <a:r>
              <a:rPr sz="1800" dirty="0">
                <a:latin typeface="Arial"/>
                <a:cs typeface="Arial"/>
              </a:rPr>
              <a:t>merupakan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batasan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3411" y="6437782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2922219"/>
            <a:ext cx="2921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1. </a:t>
            </a:r>
            <a:r>
              <a:rPr sz="1800" spc="-135" dirty="0">
                <a:latin typeface="Arial"/>
                <a:cs typeface="Arial"/>
              </a:rPr>
              <a:t>Tabel </a:t>
            </a:r>
            <a:r>
              <a:rPr sz="1800" spc="-95" dirty="0">
                <a:latin typeface="Arial"/>
                <a:cs typeface="Arial"/>
              </a:rPr>
              <a:t>simpleks </a:t>
            </a:r>
            <a:r>
              <a:rPr sz="1800" spc="-120" dirty="0">
                <a:latin typeface="Arial"/>
                <a:cs typeface="Arial"/>
              </a:rPr>
              <a:t>yang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pertama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395853"/>
                  </p:ext>
                </p:extLst>
              </p:nvPr>
            </p:nvGraphicFramePr>
            <p:xfrm>
              <a:off x="442912" y="3338512"/>
              <a:ext cx="8298179" cy="28543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84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052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marL="28575" algn="ctr">
                            <a:lnSpc>
                              <a:spcPct val="100000"/>
                            </a:lnSpc>
                            <a:spcBef>
                              <a:spcPts val="315"/>
                            </a:spcBef>
                          </a:pPr>
                          <a:r>
                            <a:rPr sz="2000" spc="-25" dirty="0">
                              <a:latin typeface="Arial"/>
                              <a:cs typeface="Arial"/>
                            </a:rPr>
                            <a:t>Variabel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  <a:p>
                          <a:pPr marL="28575" algn="ctr">
                            <a:lnSpc>
                              <a:spcPct val="100000"/>
                            </a:lnSpc>
                          </a:pPr>
                          <a:r>
                            <a:rPr sz="2000" spc="-5" dirty="0">
                              <a:latin typeface="Arial"/>
                              <a:cs typeface="Arial"/>
                            </a:rPr>
                            <a:t>Dasar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400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4495" algn="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Z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924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" algn="ct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sz="2025" baseline="-24691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25" baseline="-24691">
                            <a:latin typeface="Arial"/>
                            <a:cs typeface="Arial"/>
                          </a:endParaRPr>
                        </a:p>
                      </a:txBody>
                      <a:tcPr marL="0" marR="0" marT="1924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845" algn="ct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sz="2025" baseline="-24691" dirty="0">
                              <a:latin typeface="Arial"/>
                              <a:cs typeface="Arial"/>
                            </a:rPr>
                            <a:t>2</a:t>
                          </a:r>
                        </a:p>
                      </a:txBody>
                      <a:tcPr marL="0" marR="0" marT="1924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209" algn="ct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baseline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baseline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baseline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2025" baseline="-24691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924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845" algn="ct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baseline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baseline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baseline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2000" baseline="-24691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924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0480" algn="ct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baseline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baseline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baseline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2000" baseline="-24691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924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" algn="ct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:r>
                            <a:rPr sz="2000" spc="-10" dirty="0">
                              <a:latin typeface="Arial"/>
                              <a:cs typeface="Arial"/>
                            </a:rPr>
                            <a:t>NK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924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6420"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Z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9575" algn="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spc="-5" dirty="0">
                              <a:latin typeface="Arial"/>
                              <a:cs typeface="Arial"/>
                            </a:rPr>
                            <a:t>-3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spc="-5" dirty="0">
                              <a:latin typeface="Arial"/>
                              <a:cs typeface="Arial"/>
                            </a:rPr>
                            <a:t>-5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20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</a:p>
                      </a:txBody>
                      <a:tcPr marL="0" marR="0" marT="12573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655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0480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marL="26670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lang="en-ID" sz="2000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2025" baseline="-24691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25" baseline="-24691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9575" algn="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</a:p>
                      </a:txBody>
                      <a:tcPr marL="0" marR="0" marT="10668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2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20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655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0480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8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7845">
                    <a:tc>
                      <a:txBody>
                        <a:bodyPr/>
                        <a:lstStyle/>
                        <a:p>
                          <a:pPr marL="26670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lang="en-US" sz="2000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2025" baseline="-24691" dirty="0">
                              <a:latin typeface="Arial"/>
                              <a:cs typeface="Arial"/>
                            </a:rPr>
                            <a:t>2</a:t>
                          </a:r>
                          <a:endParaRPr sz="2025" baseline="-24691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9575" algn="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</a:p>
                      </a:txBody>
                      <a:tcPr marL="0" marR="0" marT="11176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3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20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655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845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spc="-10" dirty="0">
                              <a:latin typeface="Arial"/>
                              <a:cs typeface="Arial"/>
                            </a:rPr>
                            <a:t>15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marL="26670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lang="en-US" sz="2000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2025" baseline="-24691" dirty="0">
                              <a:latin typeface="Arial"/>
                              <a:cs typeface="Arial"/>
                            </a:rPr>
                            <a:t>3</a:t>
                          </a:r>
                          <a:endParaRPr sz="2025" baseline="-24691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9575" algn="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6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5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20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655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845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spc="-10" dirty="0">
                              <a:latin typeface="Arial"/>
                              <a:cs typeface="Arial"/>
                            </a:rPr>
                            <a:t>30</a:t>
                          </a:r>
                          <a:endParaRPr sz="2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395853"/>
                  </p:ext>
                </p:extLst>
              </p:nvPr>
            </p:nvGraphicFramePr>
            <p:xfrm>
              <a:off x="442912" y="3338512"/>
              <a:ext cx="8298179" cy="28543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84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052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064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marL="28575" algn="ctr">
                            <a:lnSpc>
                              <a:spcPct val="100000"/>
                            </a:lnSpc>
                            <a:spcBef>
                              <a:spcPts val="315"/>
                            </a:spcBef>
                          </a:pPr>
                          <a:r>
                            <a:rPr sz="2000" spc="-25" dirty="0">
                              <a:latin typeface="Arial"/>
                              <a:cs typeface="Arial"/>
                            </a:rPr>
                            <a:t>Variabel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  <a:p>
                          <a:pPr marL="28575" algn="ctr">
                            <a:lnSpc>
                              <a:spcPct val="100000"/>
                            </a:lnSpc>
                          </a:pPr>
                          <a:r>
                            <a:rPr sz="2000" spc="-5" dirty="0">
                              <a:latin typeface="Arial"/>
                              <a:cs typeface="Arial"/>
                            </a:rPr>
                            <a:t>Dasar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400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4495" algn="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Z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924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" algn="ct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sz="2025" baseline="-24691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25" baseline="-24691">
                            <a:latin typeface="Arial"/>
                            <a:cs typeface="Arial"/>
                          </a:endParaRPr>
                        </a:p>
                      </a:txBody>
                      <a:tcPr marL="0" marR="0" marT="1924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845" algn="ct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sz="2025" baseline="-24691" dirty="0">
                              <a:latin typeface="Arial"/>
                              <a:cs typeface="Arial"/>
                            </a:rPr>
                            <a:t>2</a:t>
                          </a:r>
                        </a:p>
                      </a:txBody>
                      <a:tcPr marL="0" marR="0" marT="1924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24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39394" t="-4348" r="-290303" b="-3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24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39394" t="-4348" r="-190303" b="-3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24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639394" t="-4348" r="-90303" b="-3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" algn="ctr">
                            <a:lnSpc>
                              <a:spcPct val="100000"/>
                            </a:lnSpc>
                            <a:spcBef>
                              <a:spcPts val="1515"/>
                            </a:spcBef>
                          </a:pPr>
                          <a:r>
                            <a:rPr sz="2000" spc="-10" dirty="0">
                              <a:latin typeface="Arial"/>
                              <a:cs typeface="Arial"/>
                            </a:rPr>
                            <a:t>NK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924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6420"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Z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9575" algn="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spc="-5" dirty="0">
                              <a:latin typeface="Arial"/>
                              <a:cs typeface="Arial"/>
                            </a:rPr>
                            <a:t>-3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spc="-5" dirty="0">
                              <a:latin typeface="Arial"/>
                              <a:cs typeface="Arial"/>
                            </a:rPr>
                            <a:t>-5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20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</a:p>
                      </a:txBody>
                      <a:tcPr marL="0" marR="0" marT="12573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655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0480" algn="ctr">
                            <a:lnSpc>
                              <a:spcPct val="100000"/>
                            </a:lnSpc>
                            <a:spcBef>
                              <a:spcPts val="99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2573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28575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marL="26670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lang="en-ID" sz="2000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2025" baseline="-24691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25" baseline="-24691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9575" algn="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</a:p>
                      </a:txBody>
                      <a:tcPr marL="0" marR="0" marT="10668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2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20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655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0480" algn="ctr">
                            <a:lnSpc>
                              <a:spcPct val="100000"/>
                            </a:lnSpc>
                            <a:spcBef>
                              <a:spcPts val="84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8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668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7845">
                    <a:tc>
                      <a:txBody>
                        <a:bodyPr/>
                        <a:lstStyle/>
                        <a:p>
                          <a:pPr marL="26670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lang="en-US" sz="2000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2025" baseline="-24691" dirty="0">
                              <a:latin typeface="Arial"/>
                              <a:cs typeface="Arial"/>
                            </a:rPr>
                            <a:t>2</a:t>
                          </a:r>
                          <a:endParaRPr sz="2025" baseline="-24691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9575" algn="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</a:p>
                      </a:txBody>
                      <a:tcPr marL="0" marR="0" marT="11176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3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20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655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845" algn="ctr">
                            <a:lnSpc>
                              <a:spcPct val="100000"/>
                            </a:lnSpc>
                            <a:spcBef>
                              <a:spcPts val="880"/>
                            </a:spcBef>
                          </a:pPr>
                          <a:r>
                            <a:rPr sz="2000" spc="-10" dirty="0">
                              <a:latin typeface="Arial"/>
                              <a:cs typeface="Arial"/>
                            </a:rPr>
                            <a:t>15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11760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marL="26670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lang="en-US" sz="2000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2025" baseline="-24691" dirty="0">
                              <a:latin typeface="Arial"/>
                              <a:cs typeface="Arial"/>
                            </a:rPr>
                            <a:t>3</a:t>
                          </a:r>
                          <a:endParaRPr sz="2025" baseline="-24691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409575" algn="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6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5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20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655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200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845" algn="ctr">
                            <a:lnSpc>
                              <a:spcPct val="100000"/>
                            </a:lnSpc>
                            <a:spcBef>
                              <a:spcPts val="815"/>
                            </a:spcBef>
                          </a:pPr>
                          <a:r>
                            <a:rPr sz="2000" spc="-10" dirty="0">
                              <a:latin typeface="Arial"/>
                              <a:cs typeface="Arial"/>
                            </a:rPr>
                            <a:t>30</a:t>
                          </a:r>
                          <a:endParaRPr sz="2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03505" marB="0">
                        <a:lnL w="28575">
                          <a:solidFill>
                            <a:srgbClr val="000000"/>
                          </a:solidFill>
                          <a:prstDash val="solid"/>
                        </a:lnL>
                        <a:lnR w="28575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28575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bject 4"/>
          <p:cNvSpPr/>
          <p:nvPr/>
        </p:nvSpPr>
        <p:spPr>
          <a:xfrm>
            <a:off x="457200" y="1354074"/>
            <a:ext cx="8077200" cy="1465580"/>
          </a:xfrm>
          <a:custGeom>
            <a:avLst/>
            <a:gdLst/>
            <a:ahLst/>
            <a:cxnLst/>
            <a:rect l="l" t="t" r="r" b="b"/>
            <a:pathLst>
              <a:path w="8077200" h="1465580">
                <a:moveTo>
                  <a:pt x="0" y="1465326"/>
                </a:moveTo>
                <a:lnTo>
                  <a:pt x="8077200" y="1465326"/>
                </a:lnTo>
                <a:lnTo>
                  <a:pt x="8077200" y="0"/>
                </a:lnTo>
                <a:lnTo>
                  <a:pt x="0" y="0"/>
                </a:lnTo>
                <a:lnTo>
                  <a:pt x="0" y="1465326"/>
                </a:lnTo>
                <a:close/>
              </a:path>
            </a:pathLst>
          </a:custGeom>
          <a:solidFill>
            <a:srgbClr val="FFFFCC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336" y="1325880"/>
            <a:ext cx="1850136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5479" y="1325880"/>
            <a:ext cx="1008888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5288" y="1325880"/>
            <a:ext cx="1124712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7871" y="1325880"/>
            <a:ext cx="521208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2088" y="1325880"/>
            <a:ext cx="393191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2296" y="1325880"/>
            <a:ext cx="786384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1688" y="1325880"/>
            <a:ext cx="393191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1896" y="1325880"/>
            <a:ext cx="1176527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2336" y="1874520"/>
            <a:ext cx="1063752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1135" y="1871472"/>
            <a:ext cx="441960" cy="387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7064" y="1874520"/>
            <a:ext cx="633984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4055" y="1874520"/>
            <a:ext cx="1124712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9935" y="1874520"/>
            <a:ext cx="722376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4311" y="1874520"/>
            <a:ext cx="856488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03135" y="1874520"/>
            <a:ext cx="576072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62216" y="1874520"/>
            <a:ext cx="445007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336" y="2148839"/>
            <a:ext cx="1063752" cy="384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1135" y="2145792"/>
            <a:ext cx="441960" cy="387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7064" y="2148839"/>
            <a:ext cx="633984" cy="384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4055" y="2148839"/>
            <a:ext cx="1124712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5655" y="2148839"/>
            <a:ext cx="722376" cy="3840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0303" y="2148839"/>
            <a:ext cx="856488" cy="384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3135" y="2148839"/>
            <a:ext cx="768096" cy="3840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336" y="2423160"/>
            <a:ext cx="1728216" cy="3840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1135" y="2420111"/>
            <a:ext cx="441960" cy="387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17064" y="2423160"/>
            <a:ext cx="633984" cy="3840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4055" y="2423160"/>
            <a:ext cx="1124712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59935" y="2423160"/>
            <a:ext cx="1045463" cy="3840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74335" y="2423160"/>
            <a:ext cx="722376" cy="3840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13703" y="2423160"/>
            <a:ext cx="1557527" cy="3840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6244" y="1381759"/>
            <a:ext cx="498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Z = </a:t>
            </a:r>
            <a:r>
              <a:rPr sz="1800" spc="-10" dirty="0">
                <a:latin typeface="Arial"/>
                <a:cs typeface="Arial"/>
              </a:rPr>
              <a:t>3X1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5X2 </a:t>
            </a:r>
            <a:r>
              <a:rPr sz="1800" dirty="0">
                <a:latin typeface="Arial"/>
                <a:cs typeface="Arial"/>
              </a:rPr>
              <a:t>diubah menjadi Z - </a:t>
            </a:r>
            <a:r>
              <a:rPr sz="1800" spc="-10" dirty="0">
                <a:latin typeface="Arial"/>
                <a:cs typeface="Arial"/>
              </a:rPr>
              <a:t>3X1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5X2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6244" y="1930653"/>
            <a:ext cx="1434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(1)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2X1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(2)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3X2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(3) </a:t>
            </a:r>
            <a:r>
              <a:rPr sz="1800" spc="-10" dirty="0">
                <a:latin typeface="Arial"/>
                <a:cs typeface="Arial"/>
              </a:rPr>
              <a:t>6X1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5X2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65629" y="1930653"/>
            <a:ext cx="13341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1800" dirty="0">
                <a:latin typeface="Symbol"/>
                <a:cs typeface="Symbol"/>
              </a:rPr>
              <a:t>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8	</a:t>
            </a:r>
            <a:r>
              <a:rPr sz="1800" dirty="0">
                <a:latin typeface="Arial"/>
                <a:cs typeface="Arial"/>
              </a:rPr>
              <a:t>menjadi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15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menjadi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menjadi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95064" y="1930653"/>
            <a:ext cx="13442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2X1</a:t>
            </a:r>
            <a:endParaRPr sz="18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3X2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6</a:t>
            </a:r>
            <a:r>
              <a:rPr sz="1800" spc="-3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	5</a:t>
            </a:r>
            <a:r>
              <a:rPr sz="1800" spc="-3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39"/>
              <p:cNvSpPr txBox="1"/>
              <p:nvPr/>
            </p:nvSpPr>
            <p:spPr>
              <a:xfrm>
                <a:off x="5615685" y="1930653"/>
                <a:ext cx="1798955" cy="86748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  <a:tabLst>
                    <a:tab pos="1259205" algn="l"/>
                  </a:tabLst>
                </a:pPr>
                <a:r>
                  <a:rPr lang="ar-AE" sz="1800" dirty="0">
                    <a:latin typeface="Arial"/>
                    <a:cs typeface="Arial"/>
                  </a:rPr>
                  <a:t>+</a:t>
                </a:r>
                <a:r>
                  <a:rPr lang="ar-AE" sz="1800" spc="-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cs typeface="Arial"/>
                          </a:rPr>
                          <m:t>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800" spc="-20" dirty="0">
                    <a:latin typeface="Arial"/>
                    <a:cs typeface="Arial"/>
                  </a:rPr>
                  <a:t>	</a:t>
                </a:r>
                <a:r>
                  <a:rPr lang="ar-AE" sz="1800" dirty="0">
                    <a:latin typeface="Arial"/>
                    <a:cs typeface="Arial"/>
                  </a:rPr>
                  <a:t>=</a:t>
                </a:r>
                <a:r>
                  <a:rPr lang="ar-AE" sz="1800" spc="425" dirty="0">
                    <a:latin typeface="Arial"/>
                    <a:cs typeface="Arial"/>
                  </a:rPr>
                  <a:t> </a:t>
                </a:r>
                <a:r>
                  <a:rPr lang="ar-AE" sz="1800" spc="-5" dirty="0">
                    <a:latin typeface="Arial"/>
                    <a:cs typeface="Arial"/>
                  </a:rPr>
                  <a:t>8</a:t>
                </a:r>
                <a:endParaRPr lang="ar-AE" sz="1800" dirty="0">
                  <a:latin typeface="Arial"/>
                  <a:cs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pos="1323340" algn="l"/>
                  </a:tabLst>
                </a:pPr>
                <a:r>
                  <a:rPr lang="ar-AE" sz="1800" dirty="0">
                    <a:latin typeface="Arial"/>
                    <a:cs typeface="Arial"/>
                  </a:rPr>
                  <a:t>+</a:t>
                </a:r>
                <a:r>
                  <a:rPr lang="ar-AE" sz="1800" spc="-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cs typeface="Arial"/>
                          </a:rPr>
                          <m:t>𝑆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sz="1800" spc="-20" dirty="0">
                    <a:latin typeface="Arial"/>
                    <a:cs typeface="Arial"/>
                  </a:rPr>
                  <a:t>	</a:t>
                </a:r>
                <a:r>
                  <a:rPr lang="ar-AE" sz="1800" dirty="0">
                    <a:latin typeface="Arial"/>
                    <a:cs typeface="Arial"/>
                  </a:rPr>
                  <a:t>=</a:t>
                </a:r>
                <a:r>
                  <a:rPr lang="ar-AE" sz="1800" spc="-114" dirty="0">
                    <a:latin typeface="Arial"/>
                    <a:cs typeface="Arial"/>
                  </a:rPr>
                  <a:t> </a:t>
                </a:r>
                <a:r>
                  <a:rPr lang="ar-AE" sz="1800" dirty="0">
                    <a:latin typeface="Arial"/>
                    <a:cs typeface="Arial"/>
                  </a:rPr>
                  <a:t>15</a:t>
                </a:r>
              </a:p>
              <a:p>
                <a:pPr marL="546100">
                  <a:lnSpc>
                    <a:spcPct val="100000"/>
                  </a:lnSpc>
                  <a:tabLst>
                    <a:tab pos="1336040" algn="l"/>
                  </a:tabLst>
                </a:pPr>
                <a:r>
                  <a:rPr lang="ar-AE" sz="1800" dirty="0">
                    <a:latin typeface="Arial"/>
                    <a:cs typeface="Arial"/>
                  </a:rPr>
                  <a:t>+</a:t>
                </a:r>
                <a:r>
                  <a:rPr lang="ar-AE" sz="1800" spc="-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spc="-15" dirty="0">
                    <a:latin typeface="Arial"/>
                    <a:cs typeface="Arial"/>
                  </a:rPr>
                  <a:t>	</a:t>
                </a:r>
                <a:r>
                  <a:rPr lang="en-US" sz="1800" dirty="0">
                    <a:latin typeface="Arial"/>
                    <a:cs typeface="Arial"/>
                  </a:rPr>
                  <a:t>=</a:t>
                </a:r>
                <a:r>
                  <a:rPr lang="en-US" sz="1800" spc="-12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30</a:t>
                </a:r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9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85" y="1930653"/>
                <a:ext cx="1798955" cy="867482"/>
              </a:xfrm>
              <a:prstGeom prst="rect">
                <a:avLst/>
              </a:prstGeom>
              <a:blipFill>
                <a:blip r:embed="rId27"/>
                <a:stretch>
                  <a:fillRect l="-7119" t="-7746" r="-6780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536244" y="276860"/>
            <a:ext cx="725297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70" dirty="0">
                <a:solidFill>
                  <a:srgbClr val="FF0000"/>
                </a:solidFill>
                <a:latin typeface="Trebuchet MS"/>
                <a:cs typeface="Trebuchet MS"/>
              </a:rPr>
              <a:t>Langkah</a:t>
            </a:r>
            <a:r>
              <a:rPr sz="2800" b="1" spc="-2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spc="-250" dirty="0">
                <a:solidFill>
                  <a:srgbClr val="FF0000"/>
                </a:solidFill>
                <a:latin typeface="Trebuchet MS"/>
                <a:cs typeface="Trebuchet MS"/>
              </a:rPr>
              <a:t>2: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95" dirty="0">
                <a:latin typeface="Trebuchet MS"/>
                <a:cs typeface="Trebuchet MS"/>
              </a:rPr>
              <a:t>Menyusun </a:t>
            </a:r>
            <a:r>
              <a:rPr sz="2800" b="1" spc="-140" dirty="0">
                <a:latin typeface="Trebuchet MS"/>
                <a:cs typeface="Trebuchet MS"/>
              </a:rPr>
              <a:t>persamaan-persamaan </a:t>
            </a:r>
            <a:r>
              <a:rPr sz="2800" b="1" spc="-130" dirty="0">
                <a:latin typeface="Trebuchet MS"/>
                <a:cs typeface="Trebuchet MS"/>
              </a:rPr>
              <a:t>di </a:t>
            </a:r>
            <a:r>
              <a:rPr sz="2800" b="1" spc="-120" dirty="0">
                <a:latin typeface="Trebuchet MS"/>
                <a:cs typeface="Trebuchet MS"/>
              </a:rPr>
              <a:t>dalam</a:t>
            </a:r>
            <a:r>
              <a:rPr sz="2800" b="1" spc="-650" dirty="0">
                <a:latin typeface="Trebuchet MS"/>
                <a:cs typeface="Trebuchet MS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tabel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65480"/>
            <a:ext cx="54502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04" dirty="0">
                <a:solidFill>
                  <a:srgbClr val="FF0000"/>
                </a:solidFill>
                <a:latin typeface="Trebuchet MS"/>
                <a:cs typeface="Trebuchet MS"/>
              </a:rPr>
              <a:t>Langkah </a:t>
            </a:r>
            <a:r>
              <a:rPr sz="3200" b="1" spc="-285" dirty="0">
                <a:solidFill>
                  <a:srgbClr val="FF0000"/>
                </a:solidFill>
                <a:latin typeface="Trebuchet MS"/>
                <a:cs typeface="Trebuchet MS"/>
              </a:rPr>
              <a:t>3: </a:t>
            </a:r>
            <a:r>
              <a:rPr sz="3200" b="1" spc="-100" dirty="0">
                <a:latin typeface="Trebuchet MS"/>
                <a:cs typeface="Trebuchet MS"/>
              </a:rPr>
              <a:t>Memilih </a:t>
            </a:r>
            <a:r>
              <a:rPr sz="3200" b="1" spc="-165" dirty="0">
                <a:latin typeface="Trebuchet MS"/>
                <a:cs typeface="Trebuchet MS"/>
              </a:rPr>
              <a:t>kolom</a:t>
            </a:r>
            <a:r>
              <a:rPr sz="3200" b="1" spc="-330" dirty="0">
                <a:latin typeface="Trebuchet MS"/>
                <a:cs typeface="Trebuchet MS"/>
              </a:rPr>
              <a:t> </a:t>
            </a:r>
            <a:r>
              <a:rPr sz="3200" b="1" spc="-229" dirty="0">
                <a:latin typeface="Trebuchet MS"/>
                <a:cs typeface="Trebuchet MS"/>
              </a:rPr>
              <a:t>kunci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656" y="1695869"/>
            <a:ext cx="8499778" cy="3161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936" y="5379720"/>
            <a:ext cx="725424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663" y="5379720"/>
            <a:ext cx="877824" cy="384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3791" y="5379720"/>
            <a:ext cx="813816" cy="384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9864" y="5379720"/>
            <a:ext cx="941832" cy="384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0" y="5379720"/>
            <a:ext cx="801624" cy="3840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79" y="5379720"/>
            <a:ext cx="1146047" cy="384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2232" y="5379720"/>
            <a:ext cx="722376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9911" y="5379720"/>
            <a:ext cx="1005839" cy="3840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1055" y="5379720"/>
            <a:ext cx="826008" cy="3840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2367" y="5379720"/>
            <a:ext cx="810767" cy="3840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8440" y="5379720"/>
            <a:ext cx="926592" cy="3840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60335" y="5379720"/>
            <a:ext cx="941831" cy="3840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5176" y="5379720"/>
            <a:ext cx="381000" cy="3840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31480" y="5379720"/>
            <a:ext cx="963168" cy="3840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936" y="5654040"/>
            <a:ext cx="816863" cy="3840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672" y="5654040"/>
            <a:ext cx="560832" cy="3840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9472" y="5654040"/>
            <a:ext cx="804672" cy="3840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58111" y="5654040"/>
            <a:ext cx="740663" cy="3840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5654040"/>
            <a:ext cx="1612392" cy="3840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86911" y="5654040"/>
            <a:ext cx="676656" cy="3840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4488" y="5654040"/>
            <a:ext cx="393191" cy="3840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80688" y="5654040"/>
            <a:ext cx="944880" cy="3840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6488" y="5654040"/>
            <a:ext cx="1136903" cy="3840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86400" y="5654040"/>
            <a:ext cx="381000" cy="3840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540" y="5440172"/>
            <a:ext cx="8456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Jika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suatu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tabel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sudah</a:t>
            </a:r>
            <a:r>
              <a:rPr sz="1800" spc="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tidak</a:t>
            </a:r>
            <a:r>
              <a:rPr sz="18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memiliki</a:t>
            </a:r>
            <a:r>
              <a:rPr sz="18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nilai</a:t>
            </a:r>
            <a:r>
              <a:rPr sz="18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negatif</a:t>
            </a:r>
            <a:r>
              <a:rPr sz="1800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pada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baris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fungsi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tujuan,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berarti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tabel itu tidak bisa dioptimalkan lagi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(sudah</a:t>
            </a:r>
            <a:r>
              <a:rPr sz="1800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optimal).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718248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275" dirty="0">
                <a:solidFill>
                  <a:srgbClr val="FF0000"/>
                </a:solidFill>
                <a:latin typeface="Trebuchet MS"/>
                <a:cs typeface="Trebuchet MS"/>
              </a:rPr>
              <a:t>Langkah </a:t>
            </a:r>
            <a:r>
              <a:rPr sz="4400" b="1" spc="-380" dirty="0">
                <a:solidFill>
                  <a:srgbClr val="FF0000"/>
                </a:solidFill>
                <a:latin typeface="Trebuchet MS"/>
                <a:cs typeface="Trebuchet MS"/>
              </a:rPr>
              <a:t>4: </a:t>
            </a:r>
            <a:r>
              <a:rPr sz="4400" b="1" spc="-135" dirty="0">
                <a:latin typeface="Trebuchet MS"/>
                <a:cs typeface="Trebuchet MS"/>
              </a:rPr>
              <a:t>Memilih </a:t>
            </a:r>
            <a:r>
              <a:rPr sz="4400" b="1" spc="-220" dirty="0">
                <a:latin typeface="Trebuchet MS"/>
                <a:cs typeface="Trebuchet MS"/>
              </a:rPr>
              <a:t>baris</a:t>
            </a:r>
            <a:r>
              <a:rPr sz="4400" b="1" spc="-505" dirty="0">
                <a:latin typeface="Trebuchet MS"/>
                <a:cs typeface="Trebuchet MS"/>
              </a:rPr>
              <a:t> </a:t>
            </a:r>
            <a:r>
              <a:rPr sz="4400" b="1" spc="-305" dirty="0">
                <a:latin typeface="Trebuchet MS"/>
                <a:cs typeface="Trebuchet MS"/>
              </a:rPr>
              <a:t>kunci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460" y="1832797"/>
            <a:ext cx="8674724" cy="4259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65480"/>
            <a:ext cx="72885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04" dirty="0">
                <a:solidFill>
                  <a:srgbClr val="FF0000"/>
                </a:solidFill>
                <a:latin typeface="Trebuchet MS"/>
                <a:cs typeface="Trebuchet MS"/>
              </a:rPr>
              <a:t>Langkah </a:t>
            </a:r>
            <a:r>
              <a:rPr sz="3200" b="1" spc="-285" dirty="0">
                <a:solidFill>
                  <a:srgbClr val="FF0000"/>
                </a:solidFill>
                <a:latin typeface="Trebuchet MS"/>
                <a:cs typeface="Trebuchet MS"/>
              </a:rPr>
              <a:t>5: </a:t>
            </a:r>
            <a:r>
              <a:rPr sz="3200" b="1" spc="-100" dirty="0">
                <a:latin typeface="Trebuchet MS"/>
                <a:cs typeface="Trebuchet MS"/>
              </a:rPr>
              <a:t>Mengubah </a:t>
            </a:r>
            <a:r>
              <a:rPr sz="3200" b="1" spc="-165" dirty="0">
                <a:latin typeface="Trebuchet MS"/>
                <a:cs typeface="Trebuchet MS"/>
              </a:rPr>
              <a:t>nilai-nilai </a:t>
            </a:r>
            <a:r>
              <a:rPr sz="3200" b="1" spc="-160" dirty="0">
                <a:latin typeface="Trebuchet MS"/>
                <a:cs typeface="Trebuchet MS"/>
              </a:rPr>
              <a:t>baris</a:t>
            </a:r>
            <a:r>
              <a:rPr sz="3200" b="1" spc="-400" dirty="0">
                <a:latin typeface="Trebuchet MS"/>
                <a:cs typeface="Trebuchet MS"/>
              </a:rPr>
              <a:t> </a:t>
            </a:r>
            <a:r>
              <a:rPr sz="3200" b="1" spc="-229" dirty="0">
                <a:latin typeface="Trebuchet MS"/>
                <a:cs typeface="Trebuchet MS"/>
              </a:rPr>
              <a:t>kunci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4867" y="2107252"/>
            <a:ext cx="8574227" cy="365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26BACC-C8BC-4A6A-B139-EBA6AE7A2F0E}"/>
</file>

<file path=customXml/itemProps2.xml><?xml version="1.0" encoding="utf-8"?>
<ds:datastoreItem xmlns:ds="http://schemas.openxmlformats.org/officeDocument/2006/customXml" ds:itemID="{06E0ADD6-F098-463E-9154-E9186C933396}"/>
</file>

<file path=customXml/itemProps3.xml><?xml version="1.0" encoding="utf-8"?>
<ds:datastoreItem xmlns:ds="http://schemas.openxmlformats.org/officeDocument/2006/customXml" ds:itemID="{9CE89A00-95CD-4E2D-A242-507F284CEF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752</Words>
  <Application>Microsoft Office PowerPoint</Application>
  <PresentationFormat>On-screen Show (4:3)</PresentationFormat>
  <Paragraphs>302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Tahoma</vt:lpstr>
      <vt:lpstr>Times New Roman</vt:lpstr>
      <vt:lpstr>Trebuchet MS</vt:lpstr>
      <vt:lpstr>Office Theme</vt:lpstr>
      <vt:lpstr>PowerPoint Presentation</vt:lpstr>
      <vt:lpstr>Brief</vt:lpstr>
      <vt:lpstr>Ketentuan yang perlu diperhatikan</vt:lpstr>
      <vt:lpstr>Contoh</vt:lpstr>
      <vt:lpstr>Langkah-langkah metode simpleks</vt:lpstr>
      <vt:lpstr>Langkah 2: Menyusun persamaan-persamaan di dalam tabel</vt:lpstr>
      <vt:lpstr>Langkah 3: Memilih kolom kunci</vt:lpstr>
      <vt:lpstr>Langkah 4: Memilih baris kunci</vt:lpstr>
      <vt:lpstr>Langkah 5: Mengubah nilai-nilai baris kunci</vt:lpstr>
      <vt:lpstr>Langkah 6: Mengubah nilai-nilai selain pada baris kunci  sehingga nilai-nilai kolom kunci (selain baris kunci) = 0</vt:lpstr>
      <vt:lpstr>Masukkan nilai di atas ke dalam tabel,  sehingga tabel menjadi seperti berikut</vt:lpstr>
      <vt:lpstr>Langkah 7: Melanjutkan perbaikan</vt:lpstr>
      <vt:lpstr>Nilai baru</vt:lpstr>
      <vt:lpstr>Tabel simpleks final hasil perubahan</vt:lpstr>
      <vt:lpstr>SOAL</vt:lpstr>
      <vt:lpstr>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risetoperasi-3-linear-programming-metode-simplex</dc:title>
  <dc:creator>rosihan</dc:creator>
  <cp:lastModifiedBy>trisuntar@outlook.com</cp:lastModifiedBy>
  <cp:revision>4</cp:revision>
  <dcterms:created xsi:type="dcterms:W3CDTF">2019-03-19T14:55:02Z</dcterms:created>
  <dcterms:modified xsi:type="dcterms:W3CDTF">2020-02-26T16:55:38Z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2019-03-19T00:00:00Z</vt:filetime>
  </property>
  <property fmtid="{D5CDD505-2E9C-101B-9397-08002B2CF9AE}" pid="5" name="ContentTypeId">
    <vt:lpwstr>0x010100F44E0C0F1F20D84AA745AA4F2F9F87B5</vt:lpwstr>
  </property>
</Properties>
</file>