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CC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CC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CC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831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9144000" y="0"/>
                </a:moveTo>
                <a:lnTo>
                  <a:pt x="0" y="0"/>
                </a:lnTo>
                <a:lnTo>
                  <a:pt x="0" y="665162"/>
                </a:lnTo>
                <a:lnTo>
                  <a:pt x="9144000" y="665162"/>
                </a:lnTo>
                <a:lnTo>
                  <a:pt x="9144000" y="0"/>
                </a:lnTo>
                <a:close/>
              </a:path>
            </a:pathLst>
          </a:custGeom>
          <a:solidFill>
            <a:srgbClr val="497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8312" y="6410325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862" y="0"/>
                </a:lnTo>
              </a:path>
            </a:pathLst>
          </a:custGeom>
          <a:ln w="12700">
            <a:solidFill>
              <a:srgbClr val="1A3D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8312" y="233375"/>
            <a:ext cx="7488555" cy="720725"/>
          </a:xfrm>
          <a:custGeom>
            <a:avLst/>
            <a:gdLst/>
            <a:ahLst/>
            <a:cxnLst/>
            <a:rect l="l" t="t" r="r" b="b"/>
            <a:pathLst>
              <a:path w="7488555" h="720725">
                <a:moveTo>
                  <a:pt x="7368108" y="0"/>
                </a:moveTo>
                <a:lnTo>
                  <a:pt x="120116" y="0"/>
                </a:lnTo>
                <a:lnTo>
                  <a:pt x="73364" y="9438"/>
                </a:lnTo>
                <a:lnTo>
                  <a:pt x="35183" y="35178"/>
                </a:lnTo>
                <a:lnTo>
                  <a:pt x="9440" y="73359"/>
                </a:lnTo>
                <a:lnTo>
                  <a:pt x="0" y="120116"/>
                </a:lnTo>
                <a:lnTo>
                  <a:pt x="0" y="600595"/>
                </a:lnTo>
                <a:lnTo>
                  <a:pt x="9440" y="647353"/>
                </a:lnTo>
                <a:lnTo>
                  <a:pt x="35183" y="685533"/>
                </a:lnTo>
                <a:lnTo>
                  <a:pt x="73364" y="711273"/>
                </a:lnTo>
                <a:lnTo>
                  <a:pt x="120116" y="720712"/>
                </a:lnTo>
                <a:lnTo>
                  <a:pt x="7368108" y="720712"/>
                </a:lnTo>
                <a:lnTo>
                  <a:pt x="7414867" y="711273"/>
                </a:lnTo>
                <a:lnTo>
                  <a:pt x="7453052" y="685533"/>
                </a:lnTo>
                <a:lnTo>
                  <a:pt x="7478797" y="647353"/>
                </a:lnTo>
                <a:lnTo>
                  <a:pt x="7488237" y="600595"/>
                </a:lnTo>
                <a:lnTo>
                  <a:pt x="7488237" y="120116"/>
                </a:lnTo>
                <a:lnTo>
                  <a:pt x="7478797" y="73359"/>
                </a:lnTo>
                <a:lnTo>
                  <a:pt x="7453052" y="35178"/>
                </a:lnTo>
                <a:lnTo>
                  <a:pt x="7414867" y="9438"/>
                </a:lnTo>
                <a:lnTo>
                  <a:pt x="7368108" y="0"/>
                </a:lnTo>
                <a:close/>
              </a:path>
            </a:pathLst>
          </a:custGeom>
          <a:solidFill>
            <a:srgbClr val="233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68312" y="233375"/>
            <a:ext cx="7488555" cy="720725"/>
          </a:xfrm>
          <a:custGeom>
            <a:avLst/>
            <a:gdLst/>
            <a:ahLst/>
            <a:cxnLst/>
            <a:rect l="l" t="t" r="r" b="b"/>
            <a:pathLst>
              <a:path w="7488555" h="720725">
                <a:moveTo>
                  <a:pt x="0" y="120116"/>
                </a:moveTo>
                <a:lnTo>
                  <a:pt x="9440" y="73359"/>
                </a:lnTo>
                <a:lnTo>
                  <a:pt x="35183" y="35178"/>
                </a:lnTo>
                <a:lnTo>
                  <a:pt x="73364" y="9438"/>
                </a:lnTo>
                <a:lnTo>
                  <a:pt x="120116" y="0"/>
                </a:lnTo>
                <a:lnTo>
                  <a:pt x="7368108" y="0"/>
                </a:lnTo>
                <a:lnTo>
                  <a:pt x="7414867" y="9438"/>
                </a:lnTo>
                <a:lnTo>
                  <a:pt x="7453052" y="35178"/>
                </a:lnTo>
                <a:lnTo>
                  <a:pt x="7478797" y="73359"/>
                </a:lnTo>
                <a:lnTo>
                  <a:pt x="7488237" y="120116"/>
                </a:lnTo>
                <a:lnTo>
                  <a:pt x="7488237" y="600595"/>
                </a:lnTo>
                <a:lnTo>
                  <a:pt x="7478797" y="647353"/>
                </a:lnTo>
                <a:lnTo>
                  <a:pt x="7453052" y="685533"/>
                </a:lnTo>
                <a:lnTo>
                  <a:pt x="7414867" y="711273"/>
                </a:lnTo>
                <a:lnTo>
                  <a:pt x="7368108" y="720712"/>
                </a:lnTo>
                <a:lnTo>
                  <a:pt x="120116" y="720712"/>
                </a:lnTo>
                <a:lnTo>
                  <a:pt x="73364" y="711273"/>
                </a:lnTo>
                <a:lnTo>
                  <a:pt x="35183" y="685533"/>
                </a:lnTo>
                <a:lnTo>
                  <a:pt x="9440" y="647353"/>
                </a:lnTo>
                <a:lnTo>
                  <a:pt x="0" y="600595"/>
                </a:lnTo>
                <a:lnTo>
                  <a:pt x="0" y="12011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64512" y="96837"/>
            <a:ext cx="751205" cy="284480"/>
          </a:xfrm>
          <a:custGeom>
            <a:avLst/>
            <a:gdLst/>
            <a:ahLst/>
            <a:cxnLst/>
            <a:rect l="l" t="t" r="r" b="b"/>
            <a:pathLst>
              <a:path w="751204" h="284480">
                <a:moveTo>
                  <a:pt x="375437" y="0"/>
                </a:moveTo>
                <a:lnTo>
                  <a:pt x="319959" y="3081"/>
                </a:lnTo>
                <a:lnTo>
                  <a:pt x="267009" y="12031"/>
                </a:lnTo>
                <a:lnTo>
                  <a:pt x="217165" y="26411"/>
                </a:lnTo>
                <a:lnTo>
                  <a:pt x="171011" y="45781"/>
                </a:lnTo>
                <a:lnTo>
                  <a:pt x="129126" y="69701"/>
                </a:lnTo>
                <a:lnTo>
                  <a:pt x="92091" y="97732"/>
                </a:lnTo>
                <a:lnTo>
                  <a:pt x="60487" y="129435"/>
                </a:lnTo>
                <a:lnTo>
                  <a:pt x="34895" y="164368"/>
                </a:lnTo>
                <a:lnTo>
                  <a:pt x="15896" y="202094"/>
                </a:lnTo>
                <a:lnTo>
                  <a:pt x="4070" y="242172"/>
                </a:lnTo>
                <a:lnTo>
                  <a:pt x="0" y="284162"/>
                </a:lnTo>
                <a:lnTo>
                  <a:pt x="16208" y="245297"/>
                </a:lnTo>
                <a:lnTo>
                  <a:pt x="39028" y="209026"/>
                </a:lnTo>
                <a:lnTo>
                  <a:pt x="67930" y="175752"/>
                </a:lnTo>
                <a:lnTo>
                  <a:pt x="102384" y="145875"/>
                </a:lnTo>
                <a:lnTo>
                  <a:pt x="141858" y="119797"/>
                </a:lnTo>
                <a:lnTo>
                  <a:pt x="185823" y="97921"/>
                </a:lnTo>
                <a:lnTo>
                  <a:pt x="233747" y="80647"/>
                </a:lnTo>
                <a:lnTo>
                  <a:pt x="285102" y="68376"/>
                </a:lnTo>
                <a:lnTo>
                  <a:pt x="336872" y="61691"/>
                </a:lnTo>
                <a:lnTo>
                  <a:pt x="388137" y="60348"/>
                </a:lnTo>
                <a:lnTo>
                  <a:pt x="605380" y="60348"/>
                </a:lnTo>
                <a:lnTo>
                  <a:pt x="579872" y="45781"/>
                </a:lnTo>
                <a:lnTo>
                  <a:pt x="533716" y="26411"/>
                </a:lnTo>
                <a:lnTo>
                  <a:pt x="483871" y="12031"/>
                </a:lnTo>
                <a:lnTo>
                  <a:pt x="430918" y="3081"/>
                </a:lnTo>
                <a:lnTo>
                  <a:pt x="375437" y="0"/>
                </a:lnTo>
                <a:close/>
              </a:path>
              <a:path w="751204" h="284480">
                <a:moveTo>
                  <a:pt x="605380" y="60348"/>
                </a:moveTo>
                <a:lnTo>
                  <a:pt x="388137" y="60348"/>
                </a:lnTo>
                <a:lnTo>
                  <a:pt x="438341" y="64090"/>
                </a:lnTo>
                <a:lnTo>
                  <a:pt x="486929" y="72660"/>
                </a:lnTo>
                <a:lnTo>
                  <a:pt x="533347" y="85801"/>
                </a:lnTo>
                <a:lnTo>
                  <a:pt x="577040" y="103255"/>
                </a:lnTo>
                <a:lnTo>
                  <a:pt x="617452" y="124766"/>
                </a:lnTo>
                <a:lnTo>
                  <a:pt x="654029" y="150076"/>
                </a:lnTo>
                <a:lnTo>
                  <a:pt x="686216" y="178928"/>
                </a:lnTo>
                <a:lnTo>
                  <a:pt x="713458" y="211064"/>
                </a:lnTo>
                <a:lnTo>
                  <a:pt x="735200" y="246228"/>
                </a:lnTo>
                <a:lnTo>
                  <a:pt x="750887" y="284162"/>
                </a:lnTo>
                <a:lnTo>
                  <a:pt x="746816" y="242172"/>
                </a:lnTo>
                <a:lnTo>
                  <a:pt x="734991" y="202094"/>
                </a:lnTo>
                <a:lnTo>
                  <a:pt x="715991" y="164368"/>
                </a:lnTo>
                <a:lnTo>
                  <a:pt x="690399" y="129435"/>
                </a:lnTo>
                <a:lnTo>
                  <a:pt x="658795" y="97732"/>
                </a:lnTo>
                <a:lnTo>
                  <a:pt x="621759" y="69701"/>
                </a:lnTo>
                <a:lnTo>
                  <a:pt x="605380" y="60348"/>
                </a:lnTo>
                <a:close/>
              </a:path>
            </a:pathLst>
          </a:custGeom>
          <a:solidFill>
            <a:srgbClr val="6A9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9563" y="335572"/>
            <a:ext cx="7304872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CC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374" y="2828912"/>
            <a:ext cx="7510780" cy="152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62" y="6433146"/>
            <a:ext cx="1266189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5472" y="6418846"/>
            <a:ext cx="256539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23387D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alamsyah.wordpress.com/" TargetMode="Externa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4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alamsyah.wordpress.com/" TargetMode="External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5406" y="3238"/>
            <a:ext cx="4668593" cy="443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525"/>
            <a:ext cx="9144000" cy="6848475"/>
            <a:chOff x="0" y="9525"/>
            <a:chExt cx="9144000" cy="6848475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1476375" cy="6848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67200"/>
              <a:ext cx="9144000" cy="1106805"/>
            </a:xfrm>
            <a:custGeom>
              <a:avLst/>
              <a:gdLst/>
              <a:ahLst/>
              <a:cxnLst/>
              <a:rect l="l" t="t" r="r" b="b"/>
              <a:pathLst>
                <a:path w="9144000" h="1106804">
                  <a:moveTo>
                    <a:pt x="9144000" y="0"/>
                  </a:moveTo>
                  <a:lnTo>
                    <a:pt x="0" y="0"/>
                  </a:lnTo>
                  <a:lnTo>
                    <a:pt x="0" y="1106487"/>
                  </a:lnTo>
                  <a:lnTo>
                    <a:pt x="9144000" y="11064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97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4787" y="5156200"/>
              <a:ext cx="7129780" cy="504825"/>
            </a:xfrm>
            <a:custGeom>
              <a:avLst/>
              <a:gdLst/>
              <a:ahLst/>
              <a:cxnLst/>
              <a:rect l="l" t="t" r="r" b="b"/>
              <a:pathLst>
                <a:path w="7129780" h="504825">
                  <a:moveTo>
                    <a:pt x="7045325" y="0"/>
                  </a:moveTo>
                  <a:lnTo>
                    <a:pt x="84137" y="0"/>
                  </a:lnTo>
                  <a:lnTo>
                    <a:pt x="51386" y="6611"/>
                  </a:lnTo>
                  <a:lnTo>
                    <a:pt x="24642" y="24642"/>
                  </a:lnTo>
                  <a:lnTo>
                    <a:pt x="6611" y="51386"/>
                  </a:lnTo>
                  <a:lnTo>
                    <a:pt x="0" y="84137"/>
                  </a:lnTo>
                  <a:lnTo>
                    <a:pt x="0" y="420687"/>
                  </a:lnTo>
                  <a:lnTo>
                    <a:pt x="6611" y="453438"/>
                  </a:lnTo>
                  <a:lnTo>
                    <a:pt x="24642" y="480182"/>
                  </a:lnTo>
                  <a:lnTo>
                    <a:pt x="51386" y="498213"/>
                  </a:lnTo>
                  <a:lnTo>
                    <a:pt x="84137" y="504825"/>
                  </a:lnTo>
                  <a:lnTo>
                    <a:pt x="7045325" y="504825"/>
                  </a:lnTo>
                  <a:lnTo>
                    <a:pt x="7078075" y="498213"/>
                  </a:lnTo>
                  <a:lnTo>
                    <a:pt x="7104819" y="480182"/>
                  </a:lnTo>
                  <a:lnTo>
                    <a:pt x="7122850" y="453438"/>
                  </a:lnTo>
                  <a:lnTo>
                    <a:pt x="7129462" y="420687"/>
                  </a:lnTo>
                  <a:lnTo>
                    <a:pt x="7129462" y="84137"/>
                  </a:lnTo>
                  <a:lnTo>
                    <a:pt x="7122850" y="51386"/>
                  </a:lnTo>
                  <a:lnTo>
                    <a:pt x="7104819" y="24642"/>
                  </a:lnTo>
                  <a:lnTo>
                    <a:pt x="7078075" y="6611"/>
                  </a:lnTo>
                  <a:lnTo>
                    <a:pt x="7045325" y="0"/>
                  </a:lnTo>
                  <a:close/>
                </a:path>
              </a:pathLst>
            </a:custGeom>
            <a:solidFill>
              <a:srgbClr val="2338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4787" y="5156200"/>
              <a:ext cx="7129780" cy="504825"/>
            </a:xfrm>
            <a:custGeom>
              <a:avLst/>
              <a:gdLst/>
              <a:ahLst/>
              <a:cxnLst/>
              <a:rect l="l" t="t" r="r" b="b"/>
              <a:pathLst>
                <a:path w="7129780" h="504825">
                  <a:moveTo>
                    <a:pt x="0" y="84137"/>
                  </a:moveTo>
                  <a:lnTo>
                    <a:pt x="6611" y="51386"/>
                  </a:lnTo>
                  <a:lnTo>
                    <a:pt x="24642" y="24642"/>
                  </a:lnTo>
                  <a:lnTo>
                    <a:pt x="51386" y="6611"/>
                  </a:lnTo>
                  <a:lnTo>
                    <a:pt x="84137" y="0"/>
                  </a:lnTo>
                  <a:lnTo>
                    <a:pt x="7045325" y="0"/>
                  </a:lnTo>
                  <a:lnTo>
                    <a:pt x="7078075" y="6611"/>
                  </a:lnTo>
                  <a:lnTo>
                    <a:pt x="7104819" y="24642"/>
                  </a:lnTo>
                  <a:lnTo>
                    <a:pt x="7122850" y="51386"/>
                  </a:lnTo>
                  <a:lnTo>
                    <a:pt x="7129462" y="84137"/>
                  </a:lnTo>
                  <a:lnTo>
                    <a:pt x="7129462" y="420687"/>
                  </a:lnTo>
                  <a:lnTo>
                    <a:pt x="7122850" y="453438"/>
                  </a:lnTo>
                  <a:lnTo>
                    <a:pt x="7104819" y="480182"/>
                  </a:lnTo>
                  <a:lnTo>
                    <a:pt x="7078075" y="498213"/>
                  </a:lnTo>
                  <a:lnTo>
                    <a:pt x="7045325" y="504825"/>
                  </a:lnTo>
                  <a:lnTo>
                    <a:pt x="84137" y="504825"/>
                  </a:lnTo>
                  <a:lnTo>
                    <a:pt x="51386" y="498213"/>
                  </a:lnTo>
                  <a:lnTo>
                    <a:pt x="24642" y="480182"/>
                  </a:lnTo>
                  <a:lnTo>
                    <a:pt x="6611" y="453438"/>
                  </a:lnTo>
                  <a:lnTo>
                    <a:pt x="0" y="420687"/>
                  </a:lnTo>
                  <a:lnTo>
                    <a:pt x="0" y="841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4817" y="74802"/>
              <a:ext cx="3041281" cy="14086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3208" y="3038855"/>
              <a:ext cx="5987783" cy="1161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7298" y="3014472"/>
              <a:ext cx="2382011" cy="739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9783" y="3592067"/>
              <a:ext cx="1542288" cy="582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5644" y="3592067"/>
              <a:ext cx="2769095" cy="5821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9264" y="3592067"/>
              <a:ext cx="2467356" cy="582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539" y="1015001"/>
            <a:ext cx="5477510" cy="3940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0770" marR="1477645" indent="-643255">
              <a:lnSpc>
                <a:spcPct val="126600"/>
              </a:lnSpc>
              <a:spcBef>
                <a:spcPts val="95"/>
              </a:spcBef>
            </a:pP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Maximize or</a:t>
            </a:r>
            <a:r>
              <a:rPr sz="2000" i="1" spc="-135" dirty="0">
                <a:solidFill>
                  <a:srgbClr val="E0E4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Minimize  Z = f</a:t>
            </a:r>
            <a:r>
              <a:rPr sz="2000" i="1" spc="-50" dirty="0">
                <a:solidFill>
                  <a:srgbClr val="E0E4F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E0E4F0"/>
                </a:solidFill>
                <a:latin typeface="Times New Roman"/>
                <a:cs typeface="Times New Roman"/>
              </a:rPr>
              <a:t>(x,y)</a:t>
            </a:r>
            <a:endParaRPr sz="2000" dirty="0">
              <a:latin typeface="Times New Roman"/>
              <a:cs typeface="Times New Roman"/>
            </a:endParaRPr>
          </a:p>
          <a:p>
            <a:pPr marL="1707514">
              <a:lnSpc>
                <a:spcPct val="100000"/>
              </a:lnSpc>
              <a:spcBef>
                <a:spcPts val="755"/>
              </a:spcBef>
            </a:pP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Subject</a:t>
            </a:r>
            <a:r>
              <a:rPr sz="2000" i="1" spc="-55" dirty="0">
                <a:solidFill>
                  <a:srgbClr val="E0E4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2350770">
              <a:lnSpc>
                <a:spcPct val="100000"/>
              </a:lnSpc>
              <a:spcBef>
                <a:spcPts val="635"/>
              </a:spcBef>
            </a:pP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g </a:t>
            </a:r>
            <a:r>
              <a:rPr sz="2000" i="1" spc="-5" dirty="0">
                <a:solidFill>
                  <a:srgbClr val="E0E4F0"/>
                </a:solidFill>
                <a:latin typeface="Times New Roman"/>
                <a:cs typeface="Times New Roman"/>
              </a:rPr>
              <a:t>(x,y) </a:t>
            </a: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=</a:t>
            </a:r>
            <a:r>
              <a:rPr sz="2000" i="1" spc="-35" dirty="0">
                <a:solidFill>
                  <a:srgbClr val="E0E4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E0E4F0"/>
                </a:solidFill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600" b="1" spc="-5" dirty="0">
                <a:solidFill>
                  <a:srgbClr val="23387D"/>
                </a:solidFill>
                <a:latin typeface="Arial"/>
                <a:cs typeface="Arial"/>
              </a:rPr>
              <a:t>Dualitas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solidFill>
                  <a:srgbClr val="23387D"/>
                </a:solidFill>
                <a:latin typeface="Arial"/>
                <a:cs typeface="Arial"/>
              </a:rPr>
              <a:t>Dalam Model Linear</a:t>
            </a:r>
            <a:r>
              <a:rPr sz="2800" b="1" spc="-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3387D"/>
                </a:solidFill>
                <a:latin typeface="Arial"/>
                <a:cs typeface="Arial"/>
              </a:rPr>
              <a:t>Programing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lang="en-US" sz="1800" b="1" spc="-30" dirty="0">
                <a:solidFill>
                  <a:srgbClr val="FFFFFF"/>
                </a:solidFill>
                <a:latin typeface="Carlito"/>
                <a:cs typeface="Carlito"/>
              </a:rPr>
              <a:t>Tri Sutrisno, </a:t>
            </a:r>
            <a:r>
              <a:rPr lang="en-US" sz="1800" b="1" spc="-30" dirty="0" err="1">
                <a:solidFill>
                  <a:srgbClr val="FFFFFF"/>
                </a:solidFill>
                <a:latin typeface="Carlito"/>
                <a:cs typeface="Carlito"/>
              </a:rPr>
              <a:t>S.Si</a:t>
            </a:r>
            <a:r>
              <a:rPr lang="en-US" sz="1800" b="1" spc="-30" dirty="0">
                <a:solidFill>
                  <a:srgbClr val="FFFFFF"/>
                </a:solidFill>
                <a:latin typeface="Carlito"/>
                <a:cs typeface="Carlito"/>
              </a:rPr>
              <a:t>., M.Sc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022" y="5715000"/>
            <a:ext cx="5198745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405286"/>
                </a:solidFill>
                <a:latin typeface="Arial"/>
                <a:cs typeface="Arial"/>
              </a:rPr>
              <a:t>Program </a:t>
            </a:r>
            <a:r>
              <a:rPr sz="2300" b="1" spc="-5" dirty="0" err="1">
                <a:solidFill>
                  <a:srgbClr val="405286"/>
                </a:solidFill>
                <a:latin typeface="Arial"/>
                <a:cs typeface="Arial"/>
              </a:rPr>
              <a:t>Studi</a:t>
            </a:r>
            <a:r>
              <a:rPr sz="2300" b="1" spc="-140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spc="-140" dirty="0" err="1">
                <a:solidFill>
                  <a:srgbClr val="405286"/>
                </a:solidFill>
                <a:latin typeface="Arial"/>
                <a:cs typeface="Arial"/>
              </a:rPr>
              <a:t>Sistem</a:t>
            </a:r>
            <a:r>
              <a:rPr lang="en-US" sz="2300" b="1" spc="-140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spc="-140" dirty="0" err="1">
                <a:solidFill>
                  <a:srgbClr val="405286"/>
                </a:solidFill>
                <a:latin typeface="Arial"/>
                <a:cs typeface="Arial"/>
              </a:rPr>
              <a:t>Informasi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dirty="0" err="1">
                <a:solidFill>
                  <a:srgbClr val="405286"/>
                </a:solidFill>
                <a:latin typeface="Arial"/>
                <a:cs typeface="Arial"/>
              </a:rPr>
              <a:t>Fakultas</a:t>
            </a:r>
            <a:r>
              <a:rPr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Teknologi</a:t>
            </a:r>
            <a:r>
              <a:rPr lang="en-US"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Informasi</a:t>
            </a:r>
            <a:endParaRPr lang="en-US" sz="2300" b="1" dirty="0">
              <a:solidFill>
                <a:srgbClr val="40528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Univeritas</a:t>
            </a:r>
            <a:r>
              <a:rPr lang="en-US"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Tarumanagara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050" y="2595143"/>
            <a:ext cx="7698105" cy="3819525"/>
            <a:chOff x="527050" y="2595143"/>
            <a:chExt cx="7698105" cy="3819525"/>
          </a:xfrm>
        </p:grpSpPr>
        <p:sp>
          <p:nvSpPr>
            <p:cNvPr id="3" name="object 3"/>
            <p:cNvSpPr/>
            <p:nvPr/>
          </p:nvSpPr>
          <p:spPr>
            <a:xfrm>
              <a:off x="3005289" y="2595143"/>
              <a:ext cx="5219699" cy="3819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800" y="4114799"/>
              <a:ext cx="1447800" cy="990600"/>
            </a:xfrm>
            <a:custGeom>
              <a:avLst/>
              <a:gdLst/>
              <a:ahLst/>
              <a:cxnLst/>
              <a:rect l="l" t="t" r="r" b="b"/>
              <a:pathLst>
                <a:path w="1447800" h="990600">
                  <a:moveTo>
                    <a:pt x="0" y="495300"/>
                  </a:moveTo>
                  <a:lnTo>
                    <a:pt x="2177" y="456592"/>
                  </a:lnTo>
                  <a:lnTo>
                    <a:pt x="8604" y="418700"/>
                  </a:lnTo>
                  <a:lnTo>
                    <a:pt x="19118" y="381732"/>
                  </a:lnTo>
                  <a:lnTo>
                    <a:pt x="33559" y="345800"/>
                  </a:lnTo>
                  <a:lnTo>
                    <a:pt x="51766" y="311012"/>
                  </a:lnTo>
                  <a:lnTo>
                    <a:pt x="73578" y="277480"/>
                  </a:lnTo>
                  <a:lnTo>
                    <a:pt x="98834" y="245313"/>
                  </a:lnTo>
                  <a:lnTo>
                    <a:pt x="127372" y="214621"/>
                  </a:lnTo>
                  <a:lnTo>
                    <a:pt x="159033" y="185515"/>
                  </a:lnTo>
                  <a:lnTo>
                    <a:pt x="193655" y="158105"/>
                  </a:lnTo>
                  <a:lnTo>
                    <a:pt x="231077" y="132500"/>
                  </a:lnTo>
                  <a:lnTo>
                    <a:pt x="271138" y="108812"/>
                  </a:lnTo>
                  <a:lnTo>
                    <a:pt x="313678" y="87149"/>
                  </a:lnTo>
                  <a:lnTo>
                    <a:pt x="358535" y="67623"/>
                  </a:lnTo>
                  <a:lnTo>
                    <a:pt x="405548" y="50343"/>
                  </a:lnTo>
                  <a:lnTo>
                    <a:pt x="454557" y="35419"/>
                  </a:lnTo>
                  <a:lnTo>
                    <a:pt x="505400" y="22961"/>
                  </a:lnTo>
                  <a:lnTo>
                    <a:pt x="557917" y="13081"/>
                  </a:lnTo>
                  <a:lnTo>
                    <a:pt x="611946" y="5887"/>
                  </a:lnTo>
                  <a:lnTo>
                    <a:pt x="667328" y="1490"/>
                  </a:lnTo>
                  <a:lnTo>
                    <a:pt x="723900" y="0"/>
                  </a:lnTo>
                  <a:lnTo>
                    <a:pt x="780471" y="1490"/>
                  </a:lnTo>
                  <a:lnTo>
                    <a:pt x="835853" y="5887"/>
                  </a:lnTo>
                  <a:lnTo>
                    <a:pt x="889882" y="13081"/>
                  </a:lnTo>
                  <a:lnTo>
                    <a:pt x="942399" y="22961"/>
                  </a:lnTo>
                  <a:lnTo>
                    <a:pt x="993242" y="35419"/>
                  </a:lnTo>
                  <a:lnTo>
                    <a:pt x="1042251" y="50343"/>
                  </a:lnTo>
                  <a:lnTo>
                    <a:pt x="1089264" y="67623"/>
                  </a:lnTo>
                  <a:lnTo>
                    <a:pt x="1134121" y="87149"/>
                  </a:lnTo>
                  <a:lnTo>
                    <a:pt x="1176661" y="108812"/>
                  </a:lnTo>
                  <a:lnTo>
                    <a:pt x="1216722" y="132500"/>
                  </a:lnTo>
                  <a:lnTo>
                    <a:pt x="1254144" y="158105"/>
                  </a:lnTo>
                  <a:lnTo>
                    <a:pt x="1288766" y="185515"/>
                  </a:lnTo>
                  <a:lnTo>
                    <a:pt x="1320427" y="214621"/>
                  </a:lnTo>
                  <a:lnTo>
                    <a:pt x="1348965" y="245313"/>
                  </a:lnTo>
                  <a:lnTo>
                    <a:pt x="1374221" y="277480"/>
                  </a:lnTo>
                  <a:lnTo>
                    <a:pt x="1396033" y="311012"/>
                  </a:lnTo>
                  <a:lnTo>
                    <a:pt x="1414240" y="345800"/>
                  </a:lnTo>
                  <a:lnTo>
                    <a:pt x="1428681" y="381732"/>
                  </a:lnTo>
                  <a:lnTo>
                    <a:pt x="1439195" y="418700"/>
                  </a:lnTo>
                  <a:lnTo>
                    <a:pt x="1445622" y="456592"/>
                  </a:lnTo>
                  <a:lnTo>
                    <a:pt x="1447800" y="495300"/>
                  </a:lnTo>
                  <a:lnTo>
                    <a:pt x="1445622" y="534007"/>
                  </a:lnTo>
                  <a:lnTo>
                    <a:pt x="1439195" y="571899"/>
                  </a:lnTo>
                  <a:lnTo>
                    <a:pt x="1428681" y="608867"/>
                  </a:lnTo>
                  <a:lnTo>
                    <a:pt x="1414240" y="644799"/>
                  </a:lnTo>
                  <a:lnTo>
                    <a:pt x="1396033" y="679587"/>
                  </a:lnTo>
                  <a:lnTo>
                    <a:pt x="1374221" y="713119"/>
                  </a:lnTo>
                  <a:lnTo>
                    <a:pt x="1348965" y="745286"/>
                  </a:lnTo>
                  <a:lnTo>
                    <a:pt x="1320427" y="775978"/>
                  </a:lnTo>
                  <a:lnTo>
                    <a:pt x="1288766" y="805084"/>
                  </a:lnTo>
                  <a:lnTo>
                    <a:pt x="1254144" y="832494"/>
                  </a:lnTo>
                  <a:lnTo>
                    <a:pt x="1216722" y="858099"/>
                  </a:lnTo>
                  <a:lnTo>
                    <a:pt x="1176661" y="881787"/>
                  </a:lnTo>
                  <a:lnTo>
                    <a:pt x="1134121" y="903450"/>
                  </a:lnTo>
                  <a:lnTo>
                    <a:pt x="1089264" y="922976"/>
                  </a:lnTo>
                  <a:lnTo>
                    <a:pt x="1042251" y="940256"/>
                  </a:lnTo>
                  <a:lnTo>
                    <a:pt x="993242" y="955180"/>
                  </a:lnTo>
                  <a:lnTo>
                    <a:pt x="942399" y="967638"/>
                  </a:lnTo>
                  <a:lnTo>
                    <a:pt x="889882" y="977518"/>
                  </a:lnTo>
                  <a:lnTo>
                    <a:pt x="835853" y="984712"/>
                  </a:lnTo>
                  <a:lnTo>
                    <a:pt x="780471" y="989109"/>
                  </a:lnTo>
                  <a:lnTo>
                    <a:pt x="723900" y="990600"/>
                  </a:lnTo>
                  <a:lnTo>
                    <a:pt x="667328" y="989109"/>
                  </a:lnTo>
                  <a:lnTo>
                    <a:pt x="611946" y="984712"/>
                  </a:lnTo>
                  <a:lnTo>
                    <a:pt x="557917" y="977518"/>
                  </a:lnTo>
                  <a:lnTo>
                    <a:pt x="505400" y="967638"/>
                  </a:lnTo>
                  <a:lnTo>
                    <a:pt x="454557" y="955180"/>
                  </a:lnTo>
                  <a:lnTo>
                    <a:pt x="405548" y="940256"/>
                  </a:lnTo>
                  <a:lnTo>
                    <a:pt x="358535" y="922976"/>
                  </a:lnTo>
                  <a:lnTo>
                    <a:pt x="313678" y="903450"/>
                  </a:lnTo>
                  <a:lnTo>
                    <a:pt x="271138" y="881787"/>
                  </a:lnTo>
                  <a:lnTo>
                    <a:pt x="231077" y="858099"/>
                  </a:lnTo>
                  <a:lnTo>
                    <a:pt x="193655" y="832494"/>
                  </a:lnTo>
                  <a:lnTo>
                    <a:pt x="159033" y="805084"/>
                  </a:lnTo>
                  <a:lnTo>
                    <a:pt x="127372" y="775978"/>
                  </a:lnTo>
                  <a:lnTo>
                    <a:pt x="98834" y="745286"/>
                  </a:lnTo>
                  <a:lnTo>
                    <a:pt x="73578" y="713119"/>
                  </a:lnTo>
                  <a:lnTo>
                    <a:pt x="51766" y="679587"/>
                  </a:lnTo>
                  <a:lnTo>
                    <a:pt x="33559" y="644799"/>
                  </a:lnTo>
                  <a:lnTo>
                    <a:pt x="19118" y="608867"/>
                  </a:lnTo>
                  <a:lnTo>
                    <a:pt x="8604" y="571899"/>
                  </a:lnTo>
                  <a:lnTo>
                    <a:pt x="2177" y="534007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4800600"/>
              <a:ext cx="2286000" cy="1066800"/>
            </a:xfrm>
            <a:custGeom>
              <a:avLst/>
              <a:gdLst/>
              <a:ahLst/>
              <a:cxnLst/>
              <a:rect l="l" t="t" r="r" b="b"/>
              <a:pathLst>
                <a:path w="2286000" h="1066800">
                  <a:moveTo>
                    <a:pt x="0" y="0"/>
                  </a:moveTo>
                  <a:lnTo>
                    <a:pt x="2286000" y="0"/>
                  </a:lnTo>
                  <a:lnTo>
                    <a:pt x="2286000" y="1066800"/>
                  </a:lnTo>
                  <a:lnTo>
                    <a:pt x="0" y="1066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3796" y="4800600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3796" y="4858168"/>
              <a:ext cx="1492885" cy="282575"/>
            </a:xfrm>
            <a:custGeom>
              <a:avLst/>
              <a:gdLst/>
              <a:ahLst/>
              <a:cxnLst/>
              <a:rect l="l" t="t" r="r" b="b"/>
              <a:pathLst>
                <a:path w="1492885" h="282575">
                  <a:moveTo>
                    <a:pt x="0" y="282371"/>
                  </a:moveTo>
                  <a:lnTo>
                    <a:pt x="1492808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75126" y="1093723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MIN	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20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Y1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75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Y2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30</a:t>
            </a:r>
            <a:r>
              <a:rPr sz="1800" spc="-1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Y3  SUBJECT</a:t>
            </a:r>
            <a:r>
              <a:rPr sz="1800" spc="-7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1541" y="1642364"/>
            <a:ext cx="3617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  <a:tabLst>
                <a:tab pos="845819" algn="l"/>
                <a:tab pos="1978025" algn="l"/>
                <a:tab pos="3351529" algn="l"/>
              </a:tabLst>
            </a:pP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)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Y1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 4</a:t>
            </a:r>
            <a:r>
              <a:rPr sz="1800" spc="-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Y2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	+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5</a:t>
            </a:r>
            <a:r>
              <a:rPr sz="1800" spc="-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Y3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&gt;=	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 marR="5080" indent="443230">
              <a:lnSpc>
                <a:spcPct val="100000"/>
              </a:lnSpc>
              <a:tabLst>
                <a:tab pos="845819" algn="l"/>
                <a:tab pos="1978025" algn="l"/>
                <a:tab pos="2301240" algn="l"/>
                <a:tab pos="3351529" algn="l"/>
              </a:tabLst>
            </a:pP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)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Y1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 5</a:t>
            </a:r>
            <a:r>
              <a:rPr sz="1800" spc="-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Y2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	+	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Y3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&gt;=	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12 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4540" y="410971"/>
            <a:ext cx="607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04870" algn="l"/>
              </a:tabLst>
            </a:pPr>
            <a:r>
              <a:rPr sz="2000" dirty="0">
                <a:solidFill>
                  <a:srgbClr val="FFFFFF"/>
                </a:solidFill>
              </a:rPr>
              <a:t>Model dual</a:t>
            </a:r>
            <a:r>
              <a:rPr sz="2000" spc="-1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dan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Solusi:	Kasus Pak</a:t>
            </a:r>
            <a:r>
              <a:rPr sz="2000" spc="-8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Triman: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688187" y="1096871"/>
            <a:ext cx="23387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Model Dual</a:t>
            </a:r>
            <a:r>
              <a:rPr sz="2000" b="1" spc="-5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(Minimisasi</a:t>
            </a:r>
            <a:r>
              <a:rPr sz="2000" spc="-4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biaya)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2468669"/>
            <a:ext cx="990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3387D"/>
                </a:solidFill>
                <a:latin typeface="Verdana"/>
                <a:cs typeface="Verdana"/>
              </a:rPr>
              <a:t>S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o</a:t>
            </a:r>
            <a:r>
              <a:rPr sz="2000" b="1" spc="-5" dirty="0">
                <a:solidFill>
                  <a:srgbClr val="23387D"/>
                </a:solidFill>
                <a:latin typeface="Verdana"/>
                <a:cs typeface="Verdana"/>
              </a:rPr>
              <a:t>l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us</a:t>
            </a:r>
            <a:r>
              <a:rPr sz="2000" b="1" spc="-5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750" y="4908295"/>
            <a:ext cx="2260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94615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Nilai </a:t>
            </a:r>
            <a:r>
              <a:rPr sz="1800" spc="-5" dirty="0">
                <a:solidFill>
                  <a:srgbClr val="C00000"/>
                </a:solidFill>
                <a:latin typeface="Verdana"/>
                <a:cs typeface="Verdana"/>
              </a:rPr>
              <a:t>dual price  </a:t>
            </a:r>
            <a:r>
              <a:rPr sz="1800" spc="-10" dirty="0">
                <a:solidFill>
                  <a:srgbClr val="C00000"/>
                </a:solidFill>
                <a:latin typeface="Verdana"/>
                <a:cs typeface="Verdana"/>
              </a:rPr>
              <a:t>sumberdaya</a:t>
            </a:r>
            <a:r>
              <a:rPr sz="1800" spc="-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Verdana"/>
                <a:cs typeface="Verdana"/>
              </a:rPr>
              <a:t>pada  model</a:t>
            </a:r>
            <a:r>
              <a:rPr sz="1800" spc="-5" dirty="0">
                <a:solidFill>
                  <a:srgbClr val="C00000"/>
                </a:solidFill>
                <a:latin typeface="Verdana"/>
                <a:cs typeface="Verdana"/>
              </a:rPr>
              <a:t> primal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97" y="3765295"/>
            <a:ext cx="806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Y1 =</a:t>
            </a:r>
            <a:r>
              <a:rPr sz="1800" spc="-7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Y2 =</a:t>
            </a:r>
            <a:r>
              <a:rPr sz="1800" spc="-7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Y3 =</a:t>
            </a:r>
            <a:r>
              <a:rPr sz="1800" spc="-7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2243" y="5257801"/>
            <a:ext cx="1431925" cy="768350"/>
          </a:xfrm>
          <a:custGeom>
            <a:avLst/>
            <a:gdLst/>
            <a:ahLst/>
            <a:cxnLst/>
            <a:rect l="l" t="t" r="r" b="b"/>
            <a:pathLst>
              <a:path w="1431925" h="768350">
                <a:moveTo>
                  <a:pt x="0" y="384124"/>
                </a:moveTo>
                <a:lnTo>
                  <a:pt x="10366" y="318620"/>
                </a:lnTo>
                <a:lnTo>
                  <a:pt x="40319" y="256710"/>
                </a:lnTo>
                <a:lnTo>
                  <a:pt x="88139" y="199313"/>
                </a:lnTo>
                <a:lnTo>
                  <a:pt x="118213" y="172597"/>
                </a:lnTo>
                <a:lnTo>
                  <a:pt x="152109" y="147355"/>
                </a:lnTo>
                <a:lnTo>
                  <a:pt x="189612" y="123703"/>
                </a:lnTo>
                <a:lnTo>
                  <a:pt x="230508" y="101756"/>
                </a:lnTo>
                <a:lnTo>
                  <a:pt x="274582" y="81630"/>
                </a:lnTo>
                <a:lnTo>
                  <a:pt x="321618" y="63439"/>
                </a:lnTo>
                <a:lnTo>
                  <a:pt x="371403" y="47300"/>
                </a:lnTo>
                <a:lnTo>
                  <a:pt x="423720" y="33328"/>
                </a:lnTo>
                <a:lnTo>
                  <a:pt x="478356" y="21637"/>
                </a:lnTo>
                <a:lnTo>
                  <a:pt x="535095" y="12344"/>
                </a:lnTo>
                <a:lnTo>
                  <a:pt x="593723" y="5563"/>
                </a:lnTo>
                <a:lnTo>
                  <a:pt x="654024" y="1410"/>
                </a:lnTo>
                <a:lnTo>
                  <a:pt x="715784" y="0"/>
                </a:lnTo>
                <a:lnTo>
                  <a:pt x="777544" y="1410"/>
                </a:lnTo>
                <a:lnTo>
                  <a:pt x="837845" y="5563"/>
                </a:lnTo>
                <a:lnTo>
                  <a:pt x="896472" y="12344"/>
                </a:lnTo>
                <a:lnTo>
                  <a:pt x="953211" y="21637"/>
                </a:lnTo>
                <a:lnTo>
                  <a:pt x="1007846" y="33328"/>
                </a:lnTo>
                <a:lnTo>
                  <a:pt x="1060163" y="47300"/>
                </a:lnTo>
                <a:lnTo>
                  <a:pt x="1109946" y="63439"/>
                </a:lnTo>
                <a:lnTo>
                  <a:pt x="1156982" y="81630"/>
                </a:lnTo>
                <a:lnTo>
                  <a:pt x="1201054" y="101756"/>
                </a:lnTo>
                <a:lnTo>
                  <a:pt x="1241949" y="123703"/>
                </a:lnTo>
                <a:lnTo>
                  <a:pt x="1279452" y="147355"/>
                </a:lnTo>
                <a:lnTo>
                  <a:pt x="1313347" y="172597"/>
                </a:lnTo>
                <a:lnTo>
                  <a:pt x="1343419" y="199313"/>
                </a:lnTo>
                <a:lnTo>
                  <a:pt x="1369455" y="227389"/>
                </a:lnTo>
                <a:lnTo>
                  <a:pt x="1408555" y="287158"/>
                </a:lnTo>
                <a:lnTo>
                  <a:pt x="1428929" y="350981"/>
                </a:lnTo>
                <a:lnTo>
                  <a:pt x="1431556" y="384124"/>
                </a:lnTo>
                <a:lnTo>
                  <a:pt x="1428929" y="417268"/>
                </a:lnTo>
                <a:lnTo>
                  <a:pt x="1421190" y="449630"/>
                </a:lnTo>
                <a:lnTo>
                  <a:pt x="1391238" y="511543"/>
                </a:lnTo>
                <a:lnTo>
                  <a:pt x="1343419" y="568940"/>
                </a:lnTo>
                <a:lnTo>
                  <a:pt x="1313347" y="595656"/>
                </a:lnTo>
                <a:lnTo>
                  <a:pt x="1279452" y="620898"/>
                </a:lnTo>
                <a:lnTo>
                  <a:pt x="1241949" y="644550"/>
                </a:lnTo>
                <a:lnTo>
                  <a:pt x="1201054" y="666496"/>
                </a:lnTo>
                <a:lnTo>
                  <a:pt x="1156982" y="686622"/>
                </a:lnTo>
                <a:lnTo>
                  <a:pt x="1109946" y="704811"/>
                </a:lnTo>
                <a:lnTo>
                  <a:pt x="1060163" y="720950"/>
                </a:lnTo>
                <a:lnTo>
                  <a:pt x="1007846" y="734922"/>
                </a:lnTo>
                <a:lnTo>
                  <a:pt x="953211" y="746612"/>
                </a:lnTo>
                <a:lnTo>
                  <a:pt x="896472" y="755905"/>
                </a:lnTo>
                <a:lnTo>
                  <a:pt x="837845" y="762685"/>
                </a:lnTo>
                <a:lnTo>
                  <a:pt x="777544" y="766838"/>
                </a:lnTo>
                <a:lnTo>
                  <a:pt x="715784" y="768248"/>
                </a:lnTo>
                <a:lnTo>
                  <a:pt x="654024" y="766838"/>
                </a:lnTo>
                <a:lnTo>
                  <a:pt x="593723" y="762685"/>
                </a:lnTo>
                <a:lnTo>
                  <a:pt x="535095" y="755905"/>
                </a:lnTo>
                <a:lnTo>
                  <a:pt x="478356" y="746612"/>
                </a:lnTo>
                <a:lnTo>
                  <a:pt x="423720" y="734922"/>
                </a:lnTo>
                <a:lnTo>
                  <a:pt x="371403" y="720950"/>
                </a:lnTo>
                <a:lnTo>
                  <a:pt x="321618" y="704811"/>
                </a:lnTo>
                <a:lnTo>
                  <a:pt x="274582" y="686622"/>
                </a:lnTo>
                <a:lnTo>
                  <a:pt x="230508" y="666496"/>
                </a:lnTo>
                <a:lnTo>
                  <a:pt x="189612" y="644550"/>
                </a:lnTo>
                <a:lnTo>
                  <a:pt x="152109" y="620898"/>
                </a:lnTo>
                <a:lnTo>
                  <a:pt x="118213" y="595656"/>
                </a:lnTo>
                <a:lnTo>
                  <a:pt x="88139" y="568940"/>
                </a:lnTo>
                <a:lnTo>
                  <a:pt x="62103" y="540863"/>
                </a:lnTo>
                <a:lnTo>
                  <a:pt x="23001" y="481093"/>
                </a:lnTo>
                <a:lnTo>
                  <a:pt x="2627" y="417268"/>
                </a:lnTo>
                <a:lnTo>
                  <a:pt x="0" y="38412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5200" y="4267200"/>
            <a:ext cx="1548130" cy="64833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5410" marR="97155" indent="7874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Solusi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pada  model</a:t>
            </a:r>
            <a:r>
              <a:rPr sz="1600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primal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18422" y="3124200"/>
            <a:ext cx="5377180" cy="2139950"/>
            <a:chOff x="2718422" y="3124200"/>
            <a:chExt cx="5377180" cy="2139950"/>
          </a:xfrm>
        </p:grpSpPr>
        <p:sp>
          <p:nvSpPr>
            <p:cNvPr id="18" name="object 18"/>
            <p:cNvSpPr/>
            <p:nvPr/>
          </p:nvSpPr>
          <p:spPr>
            <a:xfrm>
              <a:off x="6828027" y="4915204"/>
              <a:ext cx="1261745" cy="342900"/>
            </a:xfrm>
            <a:custGeom>
              <a:avLst/>
              <a:gdLst/>
              <a:ahLst/>
              <a:cxnLst/>
              <a:rect l="l" t="t" r="r" b="b"/>
              <a:pathLst>
                <a:path w="1261745" h="342900">
                  <a:moveTo>
                    <a:pt x="1261173" y="0"/>
                  </a:moveTo>
                  <a:lnTo>
                    <a:pt x="0" y="34259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4054" y="3741369"/>
              <a:ext cx="1162050" cy="357505"/>
            </a:xfrm>
            <a:custGeom>
              <a:avLst/>
              <a:gdLst/>
              <a:ahLst/>
              <a:cxnLst/>
              <a:rect l="l" t="t" r="r" b="b"/>
              <a:pathLst>
                <a:path w="1162050" h="357504">
                  <a:moveTo>
                    <a:pt x="0" y="178600"/>
                  </a:moveTo>
                  <a:lnTo>
                    <a:pt x="15337" y="137647"/>
                  </a:lnTo>
                  <a:lnTo>
                    <a:pt x="59027" y="100055"/>
                  </a:lnTo>
                  <a:lnTo>
                    <a:pt x="127583" y="66893"/>
                  </a:lnTo>
                  <a:lnTo>
                    <a:pt x="170097" y="52309"/>
                  </a:lnTo>
                  <a:lnTo>
                    <a:pt x="217520" y="39235"/>
                  </a:lnTo>
                  <a:lnTo>
                    <a:pt x="269417" y="27805"/>
                  </a:lnTo>
                  <a:lnTo>
                    <a:pt x="325352" y="18152"/>
                  </a:lnTo>
                  <a:lnTo>
                    <a:pt x="384889" y="10411"/>
                  </a:lnTo>
                  <a:lnTo>
                    <a:pt x="447593" y="4716"/>
                  </a:lnTo>
                  <a:lnTo>
                    <a:pt x="513028" y="1201"/>
                  </a:lnTo>
                  <a:lnTo>
                    <a:pt x="580758" y="0"/>
                  </a:lnTo>
                  <a:lnTo>
                    <a:pt x="648485" y="1201"/>
                  </a:lnTo>
                  <a:lnTo>
                    <a:pt x="713918" y="4716"/>
                  </a:lnTo>
                  <a:lnTo>
                    <a:pt x="776620" y="10411"/>
                  </a:lnTo>
                  <a:lnTo>
                    <a:pt x="836156" y="18152"/>
                  </a:lnTo>
                  <a:lnTo>
                    <a:pt x="892089" y="27805"/>
                  </a:lnTo>
                  <a:lnTo>
                    <a:pt x="943985" y="39235"/>
                  </a:lnTo>
                  <a:lnTo>
                    <a:pt x="991408" y="52309"/>
                  </a:lnTo>
                  <a:lnTo>
                    <a:pt x="1033921" y="66893"/>
                  </a:lnTo>
                  <a:lnTo>
                    <a:pt x="1071089" y="82853"/>
                  </a:lnTo>
                  <a:lnTo>
                    <a:pt x="1127647" y="118364"/>
                  </a:lnTo>
                  <a:lnTo>
                    <a:pt x="1157596" y="157771"/>
                  </a:lnTo>
                  <a:lnTo>
                    <a:pt x="1161503" y="178600"/>
                  </a:lnTo>
                  <a:lnTo>
                    <a:pt x="1157596" y="199429"/>
                  </a:lnTo>
                  <a:lnTo>
                    <a:pt x="1146166" y="219552"/>
                  </a:lnTo>
                  <a:lnTo>
                    <a:pt x="1102476" y="257145"/>
                  </a:lnTo>
                  <a:lnTo>
                    <a:pt x="1033921" y="290306"/>
                  </a:lnTo>
                  <a:lnTo>
                    <a:pt x="991408" y="304890"/>
                  </a:lnTo>
                  <a:lnTo>
                    <a:pt x="943985" y="317964"/>
                  </a:lnTo>
                  <a:lnTo>
                    <a:pt x="892089" y="329394"/>
                  </a:lnTo>
                  <a:lnTo>
                    <a:pt x="836156" y="339047"/>
                  </a:lnTo>
                  <a:lnTo>
                    <a:pt x="776620" y="346788"/>
                  </a:lnTo>
                  <a:lnTo>
                    <a:pt x="713918" y="352483"/>
                  </a:lnTo>
                  <a:lnTo>
                    <a:pt x="648485" y="355998"/>
                  </a:lnTo>
                  <a:lnTo>
                    <a:pt x="580758" y="357200"/>
                  </a:lnTo>
                  <a:lnTo>
                    <a:pt x="513028" y="355998"/>
                  </a:lnTo>
                  <a:lnTo>
                    <a:pt x="447593" y="352483"/>
                  </a:lnTo>
                  <a:lnTo>
                    <a:pt x="384889" y="346788"/>
                  </a:lnTo>
                  <a:lnTo>
                    <a:pt x="325352" y="339047"/>
                  </a:lnTo>
                  <a:lnTo>
                    <a:pt x="269417" y="329394"/>
                  </a:lnTo>
                  <a:lnTo>
                    <a:pt x="217520" y="317964"/>
                  </a:lnTo>
                  <a:lnTo>
                    <a:pt x="170097" y="304890"/>
                  </a:lnTo>
                  <a:lnTo>
                    <a:pt x="127583" y="290306"/>
                  </a:lnTo>
                  <a:lnTo>
                    <a:pt x="90415" y="274346"/>
                  </a:lnTo>
                  <a:lnTo>
                    <a:pt x="33856" y="238835"/>
                  </a:lnTo>
                  <a:lnTo>
                    <a:pt x="3907" y="199429"/>
                  </a:lnTo>
                  <a:lnTo>
                    <a:pt x="0" y="1786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4772" y="3124200"/>
              <a:ext cx="0" cy="572770"/>
            </a:xfrm>
            <a:custGeom>
              <a:avLst/>
              <a:gdLst/>
              <a:ahLst/>
              <a:cxnLst/>
              <a:rect l="l" t="t" r="r" b="b"/>
              <a:pathLst>
                <a:path h="572770">
                  <a:moveTo>
                    <a:pt x="0" y="0"/>
                  </a:moveTo>
                  <a:lnTo>
                    <a:pt x="0" y="5721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4772" y="3251504"/>
              <a:ext cx="1040765" cy="567055"/>
            </a:xfrm>
            <a:custGeom>
              <a:avLst/>
              <a:gdLst/>
              <a:ahLst/>
              <a:cxnLst/>
              <a:rect l="l" t="t" r="r" b="b"/>
              <a:pathLst>
                <a:path w="1040764" h="567054">
                  <a:moveTo>
                    <a:pt x="0" y="0"/>
                  </a:moveTo>
                  <a:lnTo>
                    <a:pt x="1040599" y="56655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19200" y="3124200"/>
            <a:ext cx="1435100" cy="57277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71755" rIns="0" bIns="0" rtlCol="0">
            <a:spAutoFit/>
          </a:bodyPr>
          <a:lstStyle/>
          <a:p>
            <a:pPr marR="85725" algn="r">
              <a:lnSpc>
                <a:spcPts val="1555"/>
              </a:lnSpc>
              <a:spcBef>
                <a:spcPts val="565"/>
              </a:spcBef>
            </a:pPr>
            <a:r>
              <a:rPr sz="1400" spc="5" dirty="0">
                <a:solidFill>
                  <a:srgbClr val="FF0000"/>
                </a:solidFill>
                <a:latin typeface="Verdana"/>
                <a:cs typeface="Verdana"/>
              </a:rPr>
              <a:t>Nilai</a:t>
            </a:r>
            <a:r>
              <a:rPr sz="14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Verdana"/>
                <a:cs typeface="Verdana"/>
              </a:rPr>
              <a:t>Fungsi</a:t>
            </a:r>
            <a:endParaRPr sz="1400">
              <a:latin typeface="Verdana"/>
              <a:cs typeface="Verdana"/>
            </a:endParaRPr>
          </a:p>
          <a:p>
            <a:pPr marR="85090" algn="r">
              <a:lnSpc>
                <a:spcPts val="1555"/>
              </a:lnSpc>
            </a:pPr>
            <a:r>
              <a:rPr sz="1400" spc="-13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0000"/>
                </a:solidFill>
                <a:latin typeface="Verdana"/>
                <a:cs typeface="Verdana"/>
              </a:rPr>
              <a:t>ujua</a:t>
            </a:r>
            <a:r>
              <a:rPr sz="14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30158" y="6433140"/>
            <a:ext cx="242887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23387D"/>
                </a:solidFill>
                <a:latin typeface="Verdana"/>
                <a:cs typeface="Verdana"/>
                <a:hlinkClick r:id="rId3"/>
              </a:rPr>
              <a:t>http://zalamsyah.wordpress.com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5406" y="3238"/>
            <a:ext cx="4668593" cy="443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525"/>
            <a:ext cx="9144000" cy="6848475"/>
            <a:chOff x="0" y="9525"/>
            <a:chExt cx="9144000" cy="6848475"/>
          </a:xfrm>
        </p:grpSpPr>
        <p:sp>
          <p:nvSpPr>
            <p:cNvPr id="4" name="object 4"/>
            <p:cNvSpPr/>
            <p:nvPr/>
          </p:nvSpPr>
          <p:spPr>
            <a:xfrm>
              <a:off x="0" y="9525"/>
              <a:ext cx="1476375" cy="6848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67200"/>
              <a:ext cx="9144000" cy="1106805"/>
            </a:xfrm>
            <a:custGeom>
              <a:avLst/>
              <a:gdLst/>
              <a:ahLst/>
              <a:cxnLst/>
              <a:rect l="l" t="t" r="r" b="b"/>
              <a:pathLst>
                <a:path w="9144000" h="1106804">
                  <a:moveTo>
                    <a:pt x="9144000" y="0"/>
                  </a:moveTo>
                  <a:lnTo>
                    <a:pt x="0" y="0"/>
                  </a:lnTo>
                  <a:lnTo>
                    <a:pt x="0" y="1106487"/>
                  </a:lnTo>
                  <a:lnTo>
                    <a:pt x="9144000" y="11064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97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4787" y="5156200"/>
              <a:ext cx="7129780" cy="504825"/>
            </a:xfrm>
            <a:custGeom>
              <a:avLst/>
              <a:gdLst/>
              <a:ahLst/>
              <a:cxnLst/>
              <a:rect l="l" t="t" r="r" b="b"/>
              <a:pathLst>
                <a:path w="7129780" h="504825">
                  <a:moveTo>
                    <a:pt x="7045325" y="0"/>
                  </a:moveTo>
                  <a:lnTo>
                    <a:pt x="84137" y="0"/>
                  </a:lnTo>
                  <a:lnTo>
                    <a:pt x="51386" y="6611"/>
                  </a:lnTo>
                  <a:lnTo>
                    <a:pt x="24642" y="24642"/>
                  </a:lnTo>
                  <a:lnTo>
                    <a:pt x="6611" y="51386"/>
                  </a:lnTo>
                  <a:lnTo>
                    <a:pt x="0" y="84137"/>
                  </a:lnTo>
                  <a:lnTo>
                    <a:pt x="0" y="420687"/>
                  </a:lnTo>
                  <a:lnTo>
                    <a:pt x="6611" y="453438"/>
                  </a:lnTo>
                  <a:lnTo>
                    <a:pt x="24642" y="480182"/>
                  </a:lnTo>
                  <a:lnTo>
                    <a:pt x="51386" y="498213"/>
                  </a:lnTo>
                  <a:lnTo>
                    <a:pt x="84137" y="504825"/>
                  </a:lnTo>
                  <a:lnTo>
                    <a:pt x="7045325" y="504825"/>
                  </a:lnTo>
                  <a:lnTo>
                    <a:pt x="7078075" y="498213"/>
                  </a:lnTo>
                  <a:lnTo>
                    <a:pt x="7104819" y="480182"/>
                  </a:lnTo>
                  <a:lnTo>
                    <a:pt x="7122850" y="453438"/>
                  </a:lnTo>
                  <a:lnTo>
                    <a:pt x="7129462" y="420687"/>
                  </a:lnTo>
                  <a:lnTo>
                    <a:pt x="7129462" y="84137"/>
                  </a:lnTo>
                  <a:lnTo>
                    <a:pt x="7122850" y="51386"/>
                  </a:lnTo>
                  <a:lnTo>
                    <a:pt x="7104819" y="24642"/>
                  </a:lnTo>
                  <a:lnTo>
                    <a:pt x="7078075" y="6611"/>
                  </a:lnTo>
                  <a:lnTo>
                    <a:pt x="7045325" y="0"/>
                  </a:lnTo>
                  <a:close/>
                </a:path>
              </a:pathLst>
            </a:custGeom>
            <a:solidFill>
              <a:srgbClr val="2338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4787" y="5156200"/>
              <a:ext cx="7129780" cy="504825"/>
            </a:xfrm>
            <a:custGeom>
              <a:avLst/>
              <a:gdLst/>
              <a:ahLst/>
              <a:cxnLst/>
              <a:rect l="l" t="t" r="r" b="b"/>
              <a:pathLst>
                <a:path w="7129780" h="504825">
                  <a:moveTo>
                    <a:pt x="0" y="84137"/>
                  </a:moveTo>
                  <a:lnTo>
                    <a:pt x="6611" y="51386"/>
                  </a:lnTo>
                  <a:lnTo>
                    <a:pt x="24642" y="24642"/>
                  </a:lnTo>
                  <a:lnTo>
                    <a:pt x="51386" y="6611"/>
                  </a:lnTo>
                  <a:lnTo>
                    <a:pt x="84137" y="0"/>
                  </a:lnTo>
                  <a:lnTo>
                    <a:pt x="7045325" y="0"/>
                  </a:lnTo>
                  <a:lnTo>
                    <a:pt x="7078075" y="6611"/>
                  </a:lnTo>
                  <a:lnTo>
                    <a:pt x="7104819" y="24642"/>
                  </a:lnTo>
                  <a:lnTo>
                    <a:pt x="7122850" y="51386"/>
                  </a:lnTo>
                  <a:lnTo>
                    <a:pt x="7129462" y="84137"/>
                  </a:lnTo>
                  <a:lnTo>
                    <a:pt x="7129462" y="420687"/>
                  </a:lnTo>
                  <a:lnTo>
                    <a:pt x="7122850" y="453438"/>
                  </a:lnTo>
                  <a:lnTo>
                    <a:pt x="7104819" y="480182"/>
                  </a:lnTo>
                  <a:lnTo>
                    <a:pt x="7078075" y="498213"/>
                  </a:lnTo>
                  <a:lnTo>
                    <a:pt x="7045325" y="504825"/>
                  </a:lnTo>
                  <a:lnTo>
                    <a:pt x="84137" y="504825"/>
                  </a:lnTo>
                  <a:lnTo>
                    <a:pt x="51386" y="498213"/>
                  </a:lnTo>
                  <a:lnTo>
                    <a:pt x="24642" y="480182"/>
                  </a:lnTo>
                  <a:lnTo>
                    <a:pt x="6611" y="453438"/>
                  </a:lnTo>
                  <a:lnTo>
                    <a:pt x="0" y="420687"/>
                  </a:lnTo>
                  <a:lnTo>
                    <a:pt x="0" y="8413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3688" y="3054095"/>
              <a:ext cx="6592823" cy="1149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7780" y="3028188"/>
              <a:ext cx="2097011" cy="6614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5035" y="3028188"/>
              <a:ext cx="2706624" cy="6614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7780" y="3515867"/>
              <a:ext cx="6592824" cy="661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6539" y="3132366"/>
            <a:ext cx="60794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3387D"/>
                </a:solidFill>
                <a:latin typeface="Arial"/>
                <a:cs typeface="Arial"/>
              </a:rPr>
              <a:t>Analisis</a:t>
            </a:r>
            <a:r>
              <a:rPr sz="3200" b="1" spc="-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3387D"/>
                </a:solidFill>
                <a:latin typeface="Arial"/>
                <a:cs typeface="Arial"/>
              </a:rPr>
              <a:t>Sensitifitas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23387D"/>
                </a:solidFill>
                <a:latin typeface="Arial"/>
                <a:cs typeface="Arial"/>
              </a:rPr>
              <a:t>DALAM </a:t>
            </a:r>
            <a:r>
              <a:rPr sz="3200" b="1" spc="-5" dirty="0">
                <a:solidFill>
                  <a:srgbClr val="23387D"/>
                </a:solidFill>
                <a:latin typeface="Arial"/>
                <a:cs typeface="Arial"/>
              </a:rPr>
              <a:t>LINEAR</a:t>
            </a:r>
            <a:r>
              <a:rPr sz="3200" b="1" spc="-10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3387D"/>
                </a:solidFill>
                <a:latin typeface="Arial"/>
                <a:cs typeface="Arial"/>
              </a:rPr>
              <a:t>PROGRAMING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727" y="4592828"/>
            <a:ext cx="362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lang="it-IT" b="1" spc="-30">
                <a:solidFill>
                  <a:srgbClr val="FFFFFF"/>
                </a:solidFill>
                <a:latin typeface="Carlito"/>
                <a:cs typeface="Carlito"/>
              </a:rPr>
              <a:t>Tri Sutrisno, S.Si., M.Sc</a:t>
            </a:r>
            <a:r>
              <a:rPr lang="it-IT" b="1" spc="-5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lang="it-IT" dirty="0">
              <a:latin typeface="Carlito"/>
              <a:cs typeface="Carlito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9646776-A525-4E3A-AF32-FD75009D1821}"/>
              </a:ext>
            </a:extLst>
          </p:cNvPr>
          <p:cNvSpPr txBox="1"/>
          <p:nvPr/>
        </p:nvSpPr>
        <p:spPr>
          <a:xfrm>
            <a:off x="1700022" y="5638800"/>
            <a:ext cx="5198745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405286"/>
                </a:solidFill>
                <a:latin typeface="Arial"/>
                <a:cs typeface="Arial"/>
              </a:rPr>
              <a:t>Program </a:t>
            </a:r>
            <a:r>
              <a:rPr sz="2300" b="1" spc="-5" dirty="0" err="1">
                <a:solidFill>
                  <a:srgbClr val="405286"/>
                </a:solidFill>
                <a:latin typeface="Arial"/>
                <a:cs typeface="Arial"/>
              </a:rPr>
              <a:t>Studi</a:t>
            </a:r>
            <a:r>
              <a:rPr sz="2300" b="1" spc="-140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spc="-140" dirty="0" err="1">
                <a:solidFill>
                  <a:srgbClr val="405286"/>
                </a:solidFill>
                <a:latin typeface="Arial"/>
                <a:cs typeface="Arial"/>
              </a:rPr>
              <a:t>Sistem</a:t>
            </a:r>
            <a:r>
              <a:rPr lang="en-US" sz="2300" b="1" spc="-140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spc="-140" dirty="0" err="1">
                <a:solidFill>
                  <a:srgbClr val="405286"/>
                </a:solidFill>
                <a:latin typeface="Arial"/>
                <a:cs typeface="Arial"/>
              </a:rPr>
              <a:t>Informasi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dirty="0" err="1">
                <a:solidFill>
                  <a:srgbClr val="405286"/>
                </a:solidFill>
                <a:latin typeface="Arial"/>
                <a:cs typeface="Arial"/>
              </a:rPr>
              <a:t>Fakultas</a:t>
            </a:r>
            <a:r>
              <a:rPr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Teknologi</a:t>
            </a:r>
            <a:r>
              <a:rPr lang="en-US"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Informasi</a:t>
            </a:r>
            <a:endParaRPr lang="en-US" sz="2300" b="1" dirty="0">
              <a:solidFill>
                <a:srgbClr val="40528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Univeritas</a:t>
            </a:r>
            <a:r>
              <a:rPr lang="en-US" sz="2300" b="1" dirty="0">
                <a:solidFill>
                  <a:srgbClr val="405286"/>
                </a:solidFill>
                <a:latin typeface="Arial"/>
                <a:cs typeface="Arial"/>
              </a:rPr>
              <a:t> </a:t>
            </a:r>
            <a:r>
              <a:rPr lang="en-US" sz="2300" b="1" dirty="0" err="1">
                <a:solidFill>
                  <a:srgbClr val="405286"/>
                </a:solidFill>
                <a:latin typeface="Arial"/>
                <a:cs typeface="Arial"/>
              </a:rPr>
              <a:t>Tarumanagara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2723" y="131076"/>
            <a:ext cx="4486910" cy="688975"/>
            <a:chOff x="1982723" y="131076"/>
            <a:chExt cx="4486910" cy="688975"/>
          </a:xfrm>
        </p:grpSpPr>
        <p:sp>
          <p:nvSpPr>
            <p:cNvPr id="3" name="object 3"/>
            <p:cNvSpPr/>
            <p:nvPr/>
          </p:nvSpPr>
          <p:spPr>
            <a:xfrm>
              <a:off x="1982723" y="131076"/>
              <a:ext cx="2104644" cy="6888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59123" y="131076"/>
              <a:ext cx="2810255" cy="688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237" y="372960"/>
              <a:ext cx="1534299" cy="3336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6087" y="370967"/>
              <a:ext cx="2218461" cy="3355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5183" y="1240866"/>
            <a:ext cx="7763509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715" indent="-361315" algn="just">
              <a:lnSpc>
                <a:spcPct val="100000"/>
              </a:lnSpc>
              <a:spcBef>
                <a:spcPts val="100"/>
              </a:spcBef>
              <a:buClr>
                <a:srgbClr val="213577"/>
              </a:buClr>
              <a:buFont typeface="Arial"/>
              <a:buChar char=""/>
              <a:tabLst>
                <a:tab pos="374015" algn="l"/>
              </a:tabLst>
            </a:pP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Suatu analisis yang mempelajari dampak </a:t>
            </a:r>
            <a:r>
              <a:rPr sz="2400" spc="-70" dirty="0">
                <a:solidFill>
                  <a:srgbClr val="213577"/>
                </a:solidFill>
                <a:latin typeface="Arial"/>
                <a:cs typeface="Arial"/>
              </a:rPr>
              <a:t>perubahan- 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perubahan yang terjadi baik pada parameter  (koefisien fungsi tujuan) maupun pada ketersediaan  sumberdaya (nilai sebelah kanan), terhadap </a:t>
            </a:r>
            <a:r>
              <a:rPr sz="2400" dirty="0">
                <a:solidFill>
                  <a:srgbClr val="213577"/>
                </a:solidFill>
                <a:latin typeface="Arial"/>
                <a:cs typeface="Arial"/>
              </a:rPr>
              <a:t>solusi 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dan nilai harga bayangan dari</a:t>
            </a:r>
            <a:r>
              <a:rPr sz="2400" spc="75" dirty="0">
                <a:solidFill>
                  <a:srgbClr val="2135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sumberdaya.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3577"/>
              </a:buClr>
              <a:buFont typeface="Arial"/>
              <a:buChar char=""/>
            </a:pPr>
            <a:endParaRPr sz="2500">
              <a:latin typeface="Arial"/>
              <a:cs typeface="Arial"/>
            </a:endParaRPr>
          </a:p>
          <a:p>
            <a:pPr marL="373380" marR="6350" indent="-361315" algn="just">
              <a:lnSpc>
                <a:spcPct val="100000"/>
              </a:lnSpc>
              <a:buChar char=""/>
              <a:tabLst>
                <a:tab pos="374015" algn="l"/>
              </a:tabLst>
            </a:pP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Kegunaannya adalah agar pengambil </a:t>
            </a:r>
            <a:r>
              <a:rPr sz="2400" spc="-80" dirty="0">
                <a:solidFill>
                  <a:srgbClr val="213577"/>
                </a:solidFill>
                <a:latin typeface="Arial"/>
                <a:cs typeface="Arial"/>
              </a:rPr>
              <a:t>keputusan 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dapat memberikan respon </a:t>
            </a:r>
            <a:r>
              <a:rPr sz="2400" dirty="0">
                <a:solidFill>
                  <a:srgbClr val="213577"/>
                </a:solidFill>
                <a:latin typeface="Arial"/>
                <a:cs typeface="Arial"/>
              </a:rPr>
              <a:t>lebih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cepat terhadap  perubahan-perubahan yang</a:t>
            </a:r>
            <a:r>
              <a:rPr sz="2400" spc="50" dirty="0">
                <a:solidFill>
                  <a:srgbClr val="2135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terjadi.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3577"/>
              </a:buClr>
              <a:buFont typeface="Arial"/>
              <a:buChar char=""/>
            </a:pPr>
            <a:endParaRPr sz="2500">
              <a:latin typeface="Arial"/>
              <a:cs typeface="Arial"/>
            </a:endParaRPr>
          </a:p>
          <a:p>
            <a:pPr marL="373380" marR="5080" indent="-361315" algn="just">
              <a:lnSpc>
                <a:spcPct val="100000"/>
              </a:lnSpc>
              <a:buChar char=""/>
              <a:tabLst>
                <a:tab pos="374015" algn="l"/>
              </a:tabLst>
            </a:pP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Didasarkan atas informasi pada solusi </a:t>
            </a:r>
            <a:r>
              <a:rPr sz="2400" dirty="0">
                <a:solidFill>
                  <a:srgbClr val="213577"/>
                </a:solidFill>
                <a:latin typeface="Arial"/>
                <a:cs typeface="Arial"/>
              </a:rPr>
              <a:t>optimal </a:t>
            </a:r>
            <a:r>
              <a:rPr sz="2400" spc="-170" dirty="0">
                <a:solidFill>
                  <a:srgbClr val="213577"/>
                </a:solidFill>
                <a:latin typeface="Arial"/>
                <a:cs typeface="Arial"/>
              </a:rPr>
              <a:t>yang 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memberikan kisaran nilai-nilai parameter dan nilai  sebelah</a:t>
            </a:r>
            <a:r>
              <a:rPr sz="2400" spc="5" dirty="0">
                <a:solidFill>
                  <a:srgbClr val="2135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3577"/>
                </a:solidFill>
                <a:latin typeface="Arial"/>
                <a:cs typeface="Arial"/>
              </a:rPr>
              <a:t>kanan.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076" y="1454124"/>
            <a:ext cx="1746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C00000"/>
                </a:solidFill>
                <a:latin typeface="Arial"/>
                <a:cs typeface="Arial"/>
              </a:rPr>
              <a:t></a:t>
            </a:r>
            <a:r>
              <a:rPr sz="2400" spc="25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23387D"/>
                </a:solidFill>
                <a:latin typeface="Arial"/>
                <a:cs typeface="Arial"/>
              </a:rPr>
              <a:t>Seberapa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775800" y="1454124"/>
            <a:ext cx="78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be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8404" y="1454124"/>
            <a:ext cx="473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8030" algn="l"/>
                <a:tab pos="3954779" algn="l"/>
              </a:tabLst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ketersediaan	sumberdaya	dapat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992" y="1819884"/>
            <a:ext cx="536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  <a:tab pos="2307590" algn="l"/>
                <a:tab pos="3941445" algn="l"/>
              </a:tabLst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Fungsi	Tujuan	meningkat	(menurun)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840" y="1819884"/>
            <a:ext cx="7339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</a:tabLst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diubah	agar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81710" algn="l"/>
                <a:tab pos="2392680" algn="l"/>
                <a:tab pos="3382010" algn="l"/>
                <a:tab pos="4930140" algn="l"/>
                <a:tab pos="5645150" algn="l"/>
              </a:tabLst>
            </a:pP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anp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ub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ha</a:t>
            </a:r>
            <a:r>
              <a:rPr sz="2400" spc="10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ba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ga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da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ri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10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um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be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da</a:t>
            </a:r>
            <a:r>
              <a:rPr sz="24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076" y="2551404"/>
            <a:ext cx="773874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yang bersangkutan.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10209" marR="5080" indent="-398145" algn="just">
              <a:lnSpc>
                <a:spcPct val="100000"/>
              </a:lnSpc>
            </a:pPr>
            <a:r>
              <a:rPr sz="2400" spc="450" dirty="0">
                <a:solidFill>
                  <a:srgbClr val="C00000"/>
                </a:solidFill>
                <a:latin typeface="Arial"/>
                <a:cs typeface="Arial"/>
              </a:rPr>
              <a:t>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Kendala mana yang perlu mendapatkan </a:t>
            </a:r>
            <a:r>
              <a:rPr sz="2400" spc="-80" dirty="0">
                <a:solidFill>
                  <a:srgbClr val="23387D"/>
                </a:solidFill>
                <a:latin typeface="Arial"/>
                <a:cs typeface="Arial"/>
              </a:rPr>
              <a:t>prioritas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untuk dilonggarkan agar Fungsi Tujuan maksimum  (minimum).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10209" marR="6985" indent="-398145" algn="just">
              <a:lnSpc>
                <a:spcPct val="100000"/>
              </a:lnSpc>
            </a:pPr>
            <a:r>
              <a:rPr sz="2400" spc="450" dirty="0">
                <a:solidFill>
                  <a:srgbClr val="C00000"/>
                </a:solidFill>
                <a:latin typeface="Arial"/>
                <a:cs typeface="Arial"/>
              </a:rPr>
              <a:t>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Seberapa besar koefisien Fungsi Tujuan </a:t>
            </a:r>
            <a:r>
              <a:rPr sz="2400" spc="-135" dirty="0">
                <a:solidFill>
                  <a:srgbClr val="23387D"/>
                </a:solidFill>
                <a:latin typeface="Arial"/>
                <a:cs typeface="Arial"/>
              </a:rPr>
              <a:t>dapat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berubah tanpa merubah solusi</a:t>
            </a:r>
            <a:r>
              <a:rPr sz="2400" spc="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optimal.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1639" y="221970"/>
            <a:ext cx="6045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BE3F1"/>
                </a:solidFill>
              </a:rPr>
              <a:t>Tiga </a:t>
            </a:r>
            <a:r>
              <a:rPr sz="2200" spc="-10" dirty="0">
                <a:solidFill>
                  <a:srgbClr val="DBE3F1"/>
                </a:solidFill>
              </a:rPr>
              <a:t>Pertanyaan </a:t>
            </a:r>
            <a:r>
              <a:rPr sz="2200" spc="-5" dirty="0">
                <a:solidFill>
                  <a:srgbClr val="DBE3F1"/>
                </a:solidFill>
              </a:rPr>
              <a:t>Mendasar </a:t>
            </a:r>
            <a:r>
              <a:rPr sz="2200" spc="-10" dirty="0">
                <a:solidFill>
                  <a:srgbClr val="DBE3F1"/>
                </a:solidFill>
              </a:rPr>
              <a:t>yang dapat  </a:t>
            </a:r>
            <a:r>
              <a:rPr sz="2200" spc="-5" dirty="0">
                <a:solidFill>
                  <a:srgbClr val="DBE3F1"/>
                </a:solidFill>
              </a:rPr>
              <a:t>dijawab melalui Analisis</a:t>
            </a:r>
            <a:r>
              <a:rPr sz="2200" spc="-20" dirty="0">
                <a:solidFill>
                  <a:srgbClr val="DBE3F1"/>
                </a:solidFill>
              </a:rPr>
              <a:t> </a:t>
            </a:r>
            <a:r>
              <a:rPr sz="2200" spc="-5" dirty="0">
                <a:solidFill>
                  <a:srgbClr val="DBE3F1"/>
                </a:solidFill>
              </a:rPr>
              <a:t>Sensistivitas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76" y="1123314"/>
            <a:ext cx="45605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8540" algn="l"/>
                <a:tab pos="2798445" algn="l"/>
              </a:tabLst>
            </a:pP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ua</a:t>
            </a:r>
            <a:r>
              <a:rPr sz="2300" spc="-20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	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pe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haa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n	m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p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d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si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8080" y="1123314"/>
            <a:ext cx="28771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  <a:tab pos="1600835" algn="l"/>
                <a:tab pos="2232660" algn="l"/>
              </a:tabLst>
            </a:pP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ja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et	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da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n	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as	y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ang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76" y="1438746"/>
            <a:ext cx="45008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4110" algn="l"/>
                <a:tab pos="1835150" algn="l"/>
                <a:tab pos="2650490" algn="l"/>
                <a:tab pos="3870960" algn="l"/>
              </a:tabLst>
            </a:pP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b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uat	d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i	ku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.	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eb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h	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j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et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7956" y="1438746"/>
            <a:ext cx="296862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1975" algn="l"/>
                <a:tab pos="2209800" algn="l"/>
              </a:tabLst>
            </a:pP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er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k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n	3	</a:t>
            </a:r>
            <a:r>
              <a:rPr sz="2300" spc="-15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300" spc="-20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76" y="1754178"/>
            <a:ext cx="765555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persegi</a:t>
            </a:r>
            <a:r>
              <a:rPr sz="2300" spc="19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kulit,</a:t>
            </a:r>
            <a:r>
              <a:rPr sz="2300" spc="19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sedangkan</a:t>
            </a:r>
            <a:r>
              <a:rPr sz="2300" spc="204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sebuah</a:t>
            </a:r>
            <a:r>
              <a:rPr sz="2300" spc="19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tas</a:t>
            </a:r>
            <a:r>
              <a:rPr sz="2300" spc="18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memerlukan</a:t>
            </a:r>
            <a:r>
              <a:rPr sz="2300" spc="19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hanya</a:t>
            </a:r>
            <a:r>
              <a:rPr sz="2300" spc="18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083" y="1876780"/>
            <a:ext cx="7658100" cy="418084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20"/>
              </a:spcBef>
            </a:pP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meter</a:t>
            </a:r>
            <a:r>
              <a:rPr sz="2300" spc="-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persegi.</a:t>
            </a:r>
            <a:endParaRPr sz="2300">
              <a:latin typeface="Arial"/>
              <a:cs typeface="Arial"/>
            </a:endParaRPr>
          </a:p>
          <a:p>
            <a:pPr marL="12700" marR="5080" indent="-635" algn="just">
              <a:lnSpc>
                <a:spcPts val="2480"/>
              </a:lnSpc>
              <a:spcBef>
                <a:spcPts val="1839"/>
              </a:spcBef>
            </a:pP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Kebutuhan kerja untuk produk tersebut masing-masing  adalah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6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jam untuk jaket dan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5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jam untuk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tas.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Jumlah kulit  yang tersedia saat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ini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120 meter per segi dan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jumlah 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tenaga kerja dibatasi 270</a:t>
            </a:r>
            <a:r>
              <a:rPr sz="2300" spc="-15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3387D"/>
                </a:solidFill>
                <a:latin typeface="Arial"/>
                <a:cs typeface="Arial"/>
              </a:rPr>
              <a:t>jam.</a:t>
            </a:r>
            <a:endParaRPr sz="2300">
              <a:latin typeface="Arial"/>
              <a:cs typeface="Arial"/>
            </a:endParaRPr>
          </a:p>
          <a:p>
            <a:pPr marL="12700" marR="6350" algn="just">
              <a:lnSpc>
                <a:spcPts val="2480"/>
              </a:lnSpc>
              <a:spcBef>
                <a:spcPts val="1814"/>
              </a:spcBef>
            </a:pP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Perusahaan menjual jaket dan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tas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masing-masing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dengan 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harga $120 dan $85 dan dengan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harga tersebut  perusahaan memperoleh keuntungan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$65 per unit jaket  dan $44 per unit tas. </a:t>
            </a:r>
            <a:r>
              <a:rPr sz="2300" spc="-20" dirty="0">
                <a:solidFill>
                  <a:srgbClr val="23387D"/>
                </a:solidFill>
                <a:latin typeface="Arial"/>
                <a:cs typeface="Arial"/>
              </a:rPr>
              <a:t>Tujuan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perusahaan adalah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untuk 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menentukan </a:t>
            </a:r>
            <a:r>
              <a:rPr sz="2300" spc="-10" dirty="0">
                <a:solidFill>
                  <a:srgbClr val="23387D"/>
                </a:solidFill>
                <a:latin typeface="Arial"/>
                <a:cs typeface="Arial"/>
              </a:rPr>
              <a:t>keputusan </a:t>
            </a:r>
            <a:r>
              <a:rPr sz="2300" spc="-5" dirty="0">
                <a:solidFill>
                  <a:srgbClr val="23387D"/>
                </a:solidFill>
                <a:latin typeface="Arial"/>
                <a:cs typeface="Arial"/>
              </a:rPr>
              <a:t>produksi yang memaksimumkan  keuntungan.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435" y="389712"/>
            <a:ext cx="2937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BE3F1"/>
                </a:solidFill>
              </a:rPr>
              <a:t>Contoh Soal</a:t>
            </a:r>
            <a:r>
              <a:rPr sz="2800" spc="-30" dirty="0">
                <a:solidFill>
                  <a:srgbClr val="DBE3F1"/>
                </a:solidFill>
              </a:rPr>
              <a:t> </a:t>
            </a:r>
            <a:r>
              <a:rPr sz="2800" spc="-5" dirty="0">
                <a:solidFill>
                  <a:srgbClr val="DBE3F1"/>
                </a:solidFill>
              </a:rPr>
              <a:t>1: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506" y="1219809"/>
            <a:ext cx="7936230" cy="2238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32130" marR="5080" indent="-520065" algn="just">
              <a:lnSpc>
                <a:spcPts val="2590"/>
              </a:lnSpc>
              <a:spcBef>
                <a:spcPts val="425"/>
              </a:spcBef>
              <a:buClr>
                <a:srgbClr val="1A3D97"/>
              </a:buClr>
              <a:buFont typeface="Arial"/>
              <a:buAutoNum type="arabicPeriod"/>
              <a:tabLst>
                <a:tab pos="532765" algn="l"/>
              </a:tabLst>
            </a:pP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Jika perusahaan mengurangi 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jumlah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tenaga kerja  sehingga jam kerja 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yang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tersedia 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menjadi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250 jam,  apakah keputusan ini</a:t>
            </a:r>
            <a:r>
              <a:rPr sz="2400" spc="40" dirty="0">
                <a:solidFill>
                  <a:srgbClr val="1A3D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tepat?</a:t>
            </a:r>
            <a:endParaRPr sz="2400">
              <a:latin typeface="Arial"/>
              <a:cs typeface="Arial"/>
            </a:endParaRPr>
          </a:p>
          <a:p>
            <a:pPr marL="532130" marR="6350" indent="-520065" algn="just">
              <a:lnSpc>
                <a:spcPts val="2590"/>
              </a:lnSpc>
              <a:spcBef>
                <a:spcPts val="1590"/>
              </a:spcBef>
              <a:buAutoNum type="arabicPeriod"/>
              <a:tabLst>
                <a:tab pos="532765" algn="l"/>
              </a:tabLst>
            </a:pP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Jika permintaan masyarakat terhadap tas meningkat  sehingga harga tas naik menjadi $90, apakah  keputusan produksi akan berubah?</a:t>
            </a:r>
            <a:r>
              <a:rPr sz="2400" spc="50" dirty="0">
                <a:solidFill>
                  <a:srgbClr val="1A3D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Jelaskan.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239" y="6395535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258" y="0"/>
                </a:lnTo>
              </a:path>
            </a:pathLst>
          </a:custGeom>
          <a:ln w="28575">
            <a:solidFill>
              <a:srgbClr val="1A3D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2182" y="5790200"/>
            <a:ext cx="782320" cy="656590"/>
            <a:chOff x="112182" y="5790200"/>
            <a:chExt cx="782320" cy="656590"/>
          </a:xfrm>
        </p:grpSpPr>
        <p:sp>
          <p:nvSpPr>
            <p:cNvPr id="5" name="object 5"/>
            <p:cNvSpPr/>
            <p:nvPr/>
          </p:nvSpPr>
          <p:spPr>
            <a:xfrm>
              <a:off x="183883" y="5890463"/>
              <a:ext cx="664108" cy="4900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531" y="6022051"/>
              <a:ext cx="426084" cy="358775"/>
            </a:xfrm>
            <a:custGeom>
              <a:avLst/>
              <a:gdLst/>
              <a:ahLst/>
              <a:cxnLst/>
              <a:rect l="l" t="t" r="r" b="b"/>
              <a:pathLst>
                <a:path w="426084" h="358775">
                  <a:moveTo>
                    <a:pt x="0" y="0"/>
                  </a:moveTo>
                  <a:lnTo>
                    <a:pt x="0" y="358444"/>
                  </a:lnTo>
                  <a:lnTo>
                    <a:pt x="425983" y="358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368" y="6313710"/>
              <a:ext cx="72491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207" y="6017042"/>
              <a:ext cx="78257" cy="65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239" y="5875422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376"/>
                  </a:lnTo>
                </a:path>
              </a:pathLst>
            </a:custGeom>
            <a:ln w="28575">
              <a:solidFill>
                <a:srgbClr val="1A3D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884" y="6084721"/>
              <a:ext cx="710565" cy="0"/>
            </a:xfrm>
            <a:custGeom>
              <a:avLst/>
              <a:gdLst/>
              <a:ahLst/>
              <a:cxnLst/>
              <a:rect l="l" t="t" r="r" b="b"/>
              <a:pathLst>
                <a:path w="710565">
                  <a:moveTo>
                    <a:pt x="0" y="0"/>
                  </a:moveTo>
                  <a:lnTo>
                    <a:pt x="710412" y="0"/>
                  </a:lnTo>
                </a:path>
              </a:pathLst>
            </a:custGeom>
            <a:ln w="19050">
              <a:solidFill>
                <a:srgbClr val="1A3D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707" y="5965657"/>
              <a:ext cx="549275" cy="471805"/>
            </a:xfrm>
            <a:custGeom>
              <a:avLst/>
              <a:gdLst/>
              <a:ahLst/>
              <a:cxnLst/>
              <a:rect l="l" t="t" r="r" b="b"/>
              <a:pathLst>
                <a:path w="549275" h="471804">
                  <a:moveTo>
                    <a:pt x="0" y="0"/>
                  </a:moveTo>
                  <a:lnTo>
                    <a:pt x="549008" y="471233"/>
                  </a:lnTo>
                </a:path>
              </a:pathLst>
            </a:custGeom>
            <a:ln w="19050">
              <a:solidFill>
                <a:srgbClr val="2338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395" y="5790200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9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A3D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4540" y="446023"/>
            <a:ext cx="176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Pertanyaan: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13" y="364147"/>
            <a:ext cx="31730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Solusi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Optimal: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27" y="1092187"/>
            <a:ext cx="40684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OBJECTIVE </a:t>
            </a: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FUNCTION</a:t>
            </a:r>
            <a:r>
              <a:rPr sz="2200" spc="-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23387D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  <a:tabLst>
                <a:tab pos="1349375" algn="l"/>
              </a:tabLst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1)	2620.000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2875" y="2433100"/>
            <a:ext cx="13684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23387D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IABLE  </a:t>
            </a:r>
            <a:r>
              <a:rPr sz="2200" spc="-20" dirty="0">
                <a:solidFill>
                  <a:srgbClr val="23387D"/>
                </a:solidFill>
                <a:latin typeface="Arial"/>
                <a:cs typeface="Arial"/>
              </a:rPr>
              <a:t>X1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904" y="3103556"/>
            <a:ext cx="363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23387D"/>
                </a:solidFill>
                <a:latin typeface="Arial"/>
                <a:cs typeface="Arial"/>
              </a:rPr>
              <a:t>X2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525" y="2433100"/>
            <a:ext cx="13881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863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23387D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AL</a:t>
            </a: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E  20.000000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30.000000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1161" y="2433100"/>
            <a:ext cx="22580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20" marR="5080" indent="-44005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REDUCED COST  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0.000000</a:t>
            </a:r>
            <a:endParaRPr sz="22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0.000000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0814" y="4109519"/>
            <a:ext cx="37471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95"/>
              </a:spcBef>
              <a:tabLst>
                <a:tab pos="928369" algn="l"/>
                <a:tab pos="1120140" algn="l"/>
              </a:tabLst>
            </a:pP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ROW	SLACK OR SURPLUS  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2)		0.000000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tabLst>
                <a:tab pos="1120140" algn="l"/>
              </a:tabLst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3)	0.000000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2686" y="4109519"/>
            <a:ext cx="187578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DUAL</a:t>
            </a:r>
            <a:r>
              <a:rPr sz="2200" spc="-13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Arial"/>
                <a:cs typeface="Arial"/>
              </a:rPr>
              <a:t>PRICES  </a:t>
            </a: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20.333334</a:t>
            </a:r>
            <a:endParaRPr sz="22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</a:pPr>
            <a:r>
              <a:rPr sz="2200" spc="-5" dirty="0">
                <a:solidFill>
                  <a:srgbClr val="23387D"/>
                </a:solidFill>
                <a:latin typeface="Arial"/>
                <a:cs typeface="Arial"/>
              </a:rPr>
              <a:t>0.666667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4187" y="2462034"/>
            <a:ext cx="3101975" cy="1561465"/>
            <a:chOff x="1904187" y="2462034"/>
            <a:chExt cx="3101975" cy="1561465"/>
          </a:xfrm>
        </p:grpSpPr>
        <p:sp>
          <p:nvSpPr>
            <p:cNvPr id="11" name="object 11"/>
            <p:cNvSpPr/>
            <p:nvPr/>
          </p:nvSpPr>
          <p:spPr>
            <a:xfrm>
              <a:off x="3117557" y="2468384"/>
              <a:ext cx="1882139" cy="1066800"/>
            </a:xfrm>
            <a:custGeom>
              <a:avLst/>
              <a:gdLst/>
              <a:ahLst/>
              <a:cxnLst/>
              <a:rect l="l" t="t" r="r" b="b"/>
              <a:pathLst>
                <a:path w="1882139" h="1066800">
                  <a:moveTo>
                    <a:pt x="0" y="533400"/>
                  </a:moveTo>
                  <a:lnTo>
                    <a:pt x="7330" y="466491"/>
                  </a:lnTo>
                  <a:lnTo>
                    <a:pt x="28733" y="402062"/>
                  </a:lnTo>
                  <a:lnTo>
                    <a:pt x="63328" y="340614"/>
                  </a:lnTo>
                  <a:lnTo>
                    <a:pt x="110232" y="282645"/>
                  </a:lnTo>
                  <a:lnTo>
                    <a:pt x="138025" y="255122"/>
                  </a:lnTo>
                  <a:lnTo>
                    <a:pt x="168564" y="228656"/>
                  </a:lnTo>
                  <a:lnTo>
                    <a:pt x="201740" y="203311"/>
                  </a:lnTo>
                  <a:lnTo>
                    <a:pt x="237442" y="179147"/>
                  </a:lnTo>
                  <a:lnTo>
                    <a:pt x="275561" y="156229"/>
                  </a:lnTo>
                  <a:lnTo>
                    <a:pt x="315985" y="134617"/>
                  </a:lnTo>
                  <a:lnTo>
                    <a:pt x="358606" y="114376"/>
                  </a:lnTo>
                  <a:lnTo>
                    <a:pt x="403311" y="95567"/>
                  </a:lnTo>
                  <a:lnTo>
                    <a:pt x="449993" y="78253"/>
                  </a:lnTo>
                  <a:lnTo>
                    <a:pt x="498539" y="62496"/>
                  </a:lnTo>
                  <a:lnTo>
                    <a:pt x="548840" y="48358"/>
                  </a:lnTo>
                  <a:lnTo>
                    <a:pt x="600786" y="35903"/>
                  </a:lnTo>
                  <a:lnTo>
                    <a:pt x="654266" y="25193"/>
                  </a:lnTo>
                  <a:lnTo>
                    <a:pt x="709171" y="16290"/>
                  </a:lnTo>
                  <a:lnTo>
                    <a:pt x="765390" y="9257"/>
                  </a:lnTo>
                  <a:lnTo>
                    <a:pt x="822812" y="4155"/>
                  </a:lnTo>
                  <a:lnTo>
                    <a:pt x="881328" y="1049"/>
                  </a:lnTo>
                  <a:lnTo>
                    <a:pt x="940828" y="0"/>
                  </a:lnTo>
                  <a:lnTo>
                    <a:pt x="1000328" y="1049"/>
                  </a:lnTo>
                  <a:lnTo>
                    <a:pt x="1058844" y="4155"/>
                  </a:lnTo>
                  <a:lnTo>
                    <a:pt x="1116267" y="9257"/>
                  </a:lnTo>
                  <a:lnTo>
                    <a:pt x="1172486" y="16290"/>
                  </a:lnTo>
                  <a:lnTo>
                    <a:pt x="1227391" y="25193"/>
                  </a:lnTo>
                  <a:lnTo>
                    <a:pt x="1280872" y="35903"/>
                  </a:lnTo>
                  <a:lnTo>
                    <a:pt x="1332819" y="48358"/>
                  </a:lnTo>
                  <a:lnTo>
                    <a:pt x="1383120" y="62496"/>
                  </a:lnTo>
                  <a:lnTo>
                    <a:pt x="1431667" y="78253"/>
                  </a:lnTo>
                  <a:lnTo>
                    <a:pt x="1478349" y="95567"/>
                  </a:lnTo>
                  <a:lnTo>
                    <a:pt x="1523056" y="114376"/>
                  </a:lnTo>
                  <a:lnTo>
                    <a:pt x="1565677" y="134617"/>
                  </a:lnTo>
                  <a:lnTo>
                    <a:pt x="1606102" y="156229"/>
                  </a:lnTo>
                  <a:lnTo>
                    <a:pt x="1644221" y="179147"/>
                  </a:lnTo>
                  <a:lnTo>
                    <a:pt x="1679924" y="203311"/>
                  </a:lnTo>
                  <a:lnTo>
                    <a:pt x="1713101" y="228656"/>
                  </a:lnTo>
                  <a:lnTo>
                    <a:pt x="1743641" y="255122"/>
                  </a:lnTo>
                  <a:lnTo>
                    <a:pt x="1771434" y="282645"/>
                  </a:lnTo>
                  <a:lnTo>
                    <a:pt x="1818340" y="340614"/>
                  </a:lnTo>
                  <a:lnTo>
                    <a:pt x="1852935" y="402062"/>
                  </a:lnTo>
                  <a:lnTo>
                    <a:pt x="1874339" y="466491"/>
                  </a:lnTo>
                  <a:lnTo>
                    <a:pt x="1881670" y="533400"/>
                  </a:lnTo>
                  <a:lnTo>
                    <a:pt x="1879819" y="567133"/>
                  </a:lnTo>
                  <a:lnTo>
                    <a:pt x="1874339" y="600308"/>
                  </a:lnTo>
                  <a:lnTo>
                    <a:pt x="1852935" y="664737"/>
                  </a:lnTo>
                  <a:lnTo>
                    <a:pt x="1818340" y="726185"/>
                  </a:lnTo>
                  <a:lnTo>
                    <a:pt x="1771434" y="784154"/>
                  </a:lnTo>
                  <a:lnTo>
                    <a:pt x="1743641" y="811677"/>
                  </a:lnTo>
                  <a:lnTo>
                    <a:pt x="1713101" y="838143"/>
                  </a:lnTo>
                  <a:lnTo>
                    <a:pt x="1679924" y="863488"/>
                  </a:lnTo>
                  <a:lnTo>
                    <a:pt x="1644221" y="887652"/>
                  </a:lnTo>
                  <a:lnTo>
                    <a:pt x="1606102" y="910570"/>
                  </a:lnTo>
                  <a:lnTo>
                    <a:pt x="1565677" y="932182"/>
                  </a:lnTo>
                  <a:lnTo>
                    <a:pt x="1523056" y="952423"/>
                  </a:lnTo>
                  <a:lnTo>
                    <a:pt x="1478349" y="971232"/>
                  </a:lnTo>
                  <a:lnTo>
                    <a:pt x="1431667" y="988546"/>
                  </a:lnTo>
                  <a:lnTo>
                    <a:pt x="1383120" y="1004303"/>
                  </a:lnTo>
                  <a:lnTo>
                    <a:pt x="1332819" y="1018441"/>
                  </a:lnTo>
                  <a:lnTo>
                    <a:pt x="1280872" y="1030896"/>
                  </a:lnTo>
                  <a:lnTo>
                    <a:pt x="1227391" y="1041606"/>
                  </a:lnTo>
                  <a:lnTo>
                    <a:pt x="1172486" y="1050509"/>
                  </a:lnTo>
                  <a:lnTo>
                    <a:pt x="1116267" y="1057542"/>
                  </a:lnTo>
                  <a:lnTo>
                    <a:pt x="1058844" y="1062644"/>
                  </a:lnTo>
                  <a:lnTo>
                    <a:pt x="1000328" y="1065750"/>
                  </a:lnTo>
                  <a:lnTo>
                    <a:pt x="940828" y="1066800"/>
                  </a:lnTo>
                  <a:lnTo>
                    <a:pt x="881328" y="1065750"/>
                  </a:lnTo>
                  <a:lnTo>
                    <a:pt x="822812" y="1062644"/>
                  </a:lnTo>
                  <a:lnTo>
                    <a:pt x="765390" y="1057542"/>
                  </a:lnTo>
                  <a:lnTo>
                    <a:pt x="709171" y="1050509"/>
                  </a:lnTo>
                  <a:lnTo>
                    <a:pt x="654266" y="1041606"/>
                  </a:lnTo>
                  <a:lnTo>
                    <a:pt x="600786" y="1030896"/>
                  </a:lnTo>
                  <a:lnTo>
                    <a:pt x="548840" y="1018441"/>
                  </a:lnTo>
                  <a:lnTo>
                    <a:pt x="498539" y="1004303"/>
                  </a:lnTo>
                  <a:lnTo>
                    <a:pt x="449993" y="988546"/>
                  </a:lnTo>
                  <a:lnTo>
                    <a:pt x="403311" y="971232"/>
                  </a:lnTo>
                  <a:lnTo>
                    <a:pt x="358606" y="952423"/>
                  </a:lnTo>
                  <a:lnTo>
                    <a:pt x="315985" y="932182"/>
                  </a:lnTo>
                  <a:lnTo>
                    <a:pt x="275561" y="910570"/>
                  </a:lnTo>
                  <a:lnTo>
                    <a:pt x="237442" y="887652"/>
                  </a:lnTo>
                  <a:lnTo>
                    <a:pt x="201740" y="863488"/>
                  </a:lnTo>
                  <a:lnTo>
                    <a:pt x="168564" y="838143"/>
                  </a:lnTo>
                  <a:lnTo>
                    <a:pt x="138025" y="811677"/>
                  </a:lnTo>
                  <a:lnTo>
                    <a:pt x="110232" y="784154"/>
                  </a:lnTo>
                  <a:lnTo>
                    <a:pt x="63328" y="726185"/>
                  </a:lnTo>
                  <a:lnTo>
                    <a:pt x="28733" y="664737"/>
                  </a:lnTo>
                  <a:lnTo>
                    <a:pt x="7330" y="600308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0537" y="3200399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82282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0537" y="3057626"/>
              <a:ext cx="1289050" cy="326390"/>
            </a:xfrm>
            <a:custGeom>
              <a:avLst/>
              <a:gdLst/>
              <a:ahLst/>
              <a:cxnLst/>
              <a:rect l="l" t="t" r="r" b="b"/>
              <a:pathLst>
                <a:path w="1289050" h="326389">
                  <a:moveTo>
                    <a:pt x="0" y="325831"/>
                  </a:moveTo>
                  <a:lnTo>
                    <a:pt x="1288453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2796" y="3200400"/>
            <a:ext cx="1656080" cy="82296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81280" rIns="0" bIns="0" rtlCol="0">
            <a:spAutoFit/>
          </a:bodyPr>
          <a:lstStyle/>
          <a:p>
            <a:pPr marL="95885" marR="84455" indent="124460" algn="r">
              <a:lnSpc>
                <a:spcPct val="104200"/>
              </a:lnSpc>
              <a:spcBef>
                <a:spcPts val="640"/>
              </a:spcBef>
            </a:pP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Solusi</a:t>
            </a:r>
            <a:r>
              <a:rPr sz="1300" b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Optimal  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X1 (Jaket)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 =</a:t>
            </a:r>
            <a:r>
              <a:rPr sz="13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20  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X2 (tas)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3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30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5930" y="4108450"/>
            <a:ext cx="2017395" cy="2139950"/>
            <a:chOff x="2845930" y="4108450"/>
            <a:chExt cx="2017395" cy="2139950"/>
          </a:xfrm>
        </p:grpSpPr>
        <p:sp>
          <p:nvSpPr>
            <p:cNvPr id="16" name="object 16"/>
            <p:cNvSpPr/>
            <p:nvPr/>
          </p:nvSpPr>
          <p:spPr>
            <a:xfrm>
              <a:off x="2974733" y="4114800"/>
              <a:ext cx="1882139" cy="1066800"/>
            </a:xfrm>
            <a:custGeom>
              <a:avLst/>
              <a:gdLst/>
              <a:ahLst/>
              <a:cxnLst/>
              <a:rect l="l" t="t" r="r" b="b"/>
              <a:pathLst>
                <a:path w="1882139" h="1066800">
                  <a:moveTo>
                    <a:pt x="0" y="533400"/>
                  </a:moveTo>
                  <a:lnTo>
                    <a:pt x="7330" y="466491"/>
                  </a:lnTo>
                  <a:lnTo>
                    <a:pt x="28733" y="402062"/>
                  </a:lnTo>
                  <a:lnTo>
                    <a:pt x="63328" y="340614"/>
                  </a:lnTo>
                  <a:lnTo>
                    <a:pt x="110232" y="282645"/>
                  </a:lnTo>
                  <a:lnTo>
                    <a:pt x="138025" y="255122"/>
                  </a:lnTo>
                  <a:lnTo>
                    <a:pt x="168564" y="228656"/>
                  </a:lnTo>
                  <a:lnTo>
                    <a:pt x="201740" y="203311"/>
                  </a:lnTo>
                  <a:lnTo>
                    <a:pt x="237442" y="179147"/>
                  </a:lnTo>
                  <a:lnTo>
                    <a:pt x="275561" y="156229"/>
                  </a:lnTo>
                  <a:lnTo>
                    <a:pt x="315985" y="134617"/>
                  </a:lnTo>
                  <a:lnTo>
                    <a:pt x="358606" y="114376"/>
                  </a:lnTo>
                  <a:lnTo>
                    <a:pt x="403311" y="95567"/>
                  </a:lnTo>
                  <a:lnTo>
                    <a:pt x="449993" y="78253"/>
                  </a:lnTo>
                  <a:lnTo>
                    <a:pt x="498539" y="62496"/>
                  </a:lnTo>
                  <a:lnTo>
                    <a:pt x="548840" y="48358"/>
                  </a:lnTo>
                  <a:lnTo>
                    <a:pt x="600786" y="35903"/>
                  </a:lnTo>
                  <a:lnTo>
                    <a:pt x="654266" y="25193"/>
                  </a:lnTo>
                  <a:lnTo>
                    <a:pt x="709171" y="16290"/>
                  </a:lnTo>
                  <a:lnTo>
                    <a:pt x="765390" y="9257"/>
                  </a:lnTo>
                  <a:lnTo>
                    <a:pt x="822812" y="4155"/>
                  </a:lnTo>
                  <a:lnTo>
                    <a:pt x="881328" y="1049"/>
                  </a:lnTo>
                  <a:lnTo>
                    <a:pt x="940828" y="0"/>
                  </a:lnTo>
                  <a:lnTo>
                    <a:pt x="1000328" y="1049"/>
                  </a:lnTo>
                  <a:lnTo>
                    <a:pt x="1058844" y="4155"/>
                  </a:lnTo>
                  <a:lnTo>
                    <a:pt x="1116267" y="9257"/>
                  </a:lnTo>
                  <a:lnTo>
                    <a:pt x="1172486" y="16290"/>
                  </a:lnTo>
                  <a:lnTo>
                    <a:pt x="1227391" y="25193"/>
                  </a:lnTo>
                  <a:lnTo>
                    <a:pt x="1280872" y="35903"/>
                  </a:lnTo>
                  <a:lnTo>
                    <a:pt x="1332819" y="48358"/>
                  </a:lnTo>
                  <a:lnTo>
                    <a:pt x="1383120" y="62496"/>
                  </a:lnTo>
                  <a:lnTo>
                    <a:pt x="1431667" y="78253"/>
                  </a:lnTo>
                  <a:lnTo>
                    <a:pt x="1478349" y="95567"/>
                  </a:lnTo>
                  <a:lnTo>
                    <a:pt x="1523056" y="114376"/>
                  </a:lnTo>
                  <a:lnTo>
                    <a:pt x="1565677" y="134617"/>
                  </a:lnTo>
                  <a:lnTo>
                    <a:pt x="1606102" y="156229"/>
                  </a:lnTo>
                  <a:lnTo>
                    <a:pt x="1644221" y="179147"/>
                  </a:lnTo>
                  <a:lnTo>
                    <a:pt x="1679924" y="203311"/>
                  </a:lnTo>
                  <a:lnTo>
                    <a:pt x="1713101" y="228656"/>
                  </a:lnTo>
                  <a:lnTo>
                    <a:pt x="1743641" y="255122"/>
                  </a:lnTo>
                  <a:lnTo>
                    <a:pt x="1771434" y="282645"/>
                  </a:lnTo>
                  <a:lnTo>
                    <a:pt x="1818340" y="340614"/>
                  </a:lnTo>
                  <a:lnTo>
                    <a:pt x="1852935" y="402062"/>
                  </a:lnTo>
                  <a:lnTo>
                    <a:pt x="1874339" y="466491"/>
                  </a:lnTo>
                  <a:lnTo>
                    <a:pt x="1881670" y="533400"/>
                  </a:lnTo>
                  <a:lnTo>
                    <a:pt x="1879819" y="567133"/>
                  </a:lnTo>
                  <a:lnTo>
                    <a:pt x="1874339" y="600308"/>
                  </a:lnTo>
                  <a:lnTo>
                    <a:pt x="1852935" y="664737"/>
                  </a:lnTo>
                  <a:lnTo>
                    <a:pt x="1818340" y="726185"/>
                  </a:lnTo>
                  <a:lnTo>
                    <a:pt x="1771434" y="784154"/>
                  </a:lnTo>
                  <a:lnTo>
                    <a:pt x="1743641" y="811677"/>
                  </a:lnTo>
                  <a:lnTo>
                    <a:pt x="1713101" y="838143"/>
                  </a:lnTo>
                  <a:lnTo>
                    <a:pt x="1679924" y="863488"/>
                  </a:lnTo>
                  <a:lnTo>
                    <a:pt x="1644221" y="887652"/>
                  </a:lnTo>
                  <a:lnTo>
                    <a:pt x="1606102" y="910570"/>
                  </a:lnTo>
                  <a:lnTo>
                    <a:pt x="1565677" y="932182"/>
                  </a:lnTo>
                  <a:lnTo>
                    <a:pt x="1523056" y="952423"/>
                  </a:lnTo>
                  <a:lnTo>
                    <a:pt x="1478349" y="971232"/>
                  </a:lnTo>
                  <a:lnTo>
                    <a:pt x="1431667" y="988546"/>
                  </a:lnTo>
                  <a:lnTo>
                    <a:pt x="1383120" y="1004303"/>
                  </a:lnTo>
                  <a:lnTo>
                    <a:pt x="1332819" y="1018441"/>
                  </a:lnTo>
                  <a:lnTo>
                    <a:pt x="1280872" y="1030896"/>
                  </a:lnTo>
                  <a:lnTo>
                    <a:pt x="1227391" y="1041606"/>
                  </a:lnTo>
                  <a:lnTo>
                    <a:pt x="1172486" y="1050509"/>
                  </a:lnTo>
                  <a:lnTo>
                    <a:pt x="1116267" y="1057542"/>
                  </a:lnTo>
                  <a:lnTo>
                    <a:pt x="1058844" y="1062644"/>
                  </a:lnTo>
                  <a:lnTo>
                    <a:pt x="1000328" y="1065750"/>
                  </a:lnTo>
                  <a:lnTo>
                    <a:pt x="940828" y="1066800"/>
                  </a:lnTo>
                  <a:lnTo>
                    <a:pt x="881328" y="1065750"/>
                  </a:lnTo>
                  <a:lnTo>
                    <a:pt x="822812" y="1062644"/>
                  </a:lnTo>
                  <a:lnTo>
                    <a:pt x="765390" y="1057542"/>
                  </a:lnTo>
                  <a:lnTo>
                    <a:pt x="709171" y="1050509"/>
                  </a:lnTo>
                  <a:lnTo>
                    <a:pt x="654266" y="1041606"/>
                  </a:lnTo>
                  <a:lnTo>
                    <a:pt x="600786" y="1030896"/>
                  </a:lnTo>
                  <a:lnTo>
                    <a:pt x="548840" y="1018441"/>
                  </a:lnTo>
                  <a:lnTo>
                    <a:pt x="498539" y="1004303"/>
                  </a:lnTo>
                  <a:lnTo>
                    <a:pt x="449993" y="988546"/>
                  </a:lnTo>
                  <a:lnTo>
                    <a:pt x="403311" y="971232"/>
                  </a:lnTo>
                  <a:lnTo>
                    <a:pt x="358606" y="952423"/>
                  </a:lnTo>
                  <a:lnTo>
                    <a:pt x="315985" y="932182"/>
                  </a:lnTo>
                  <a:lnTo>
                    <a:pt x="275561" y="910570"/>
                  </a:lnTo>
                  <a:lnTo>
                    <a:pt x="237442" y="887652"/>
                  </a:lnTo>
                  <a:lnTo>
                    <a:pt x="201740" y="863488"/>
                  </a:lnTo>
                  <a:lnTo>
                    <a:pt x="168564" y="838143"/>
                  </a:lnTo>
                  <a:lnTo>
                    <a:pt x="138025" y="811677"/>
                  </a:lnTo>
                  <a:lnTo>
                    <a:pt x="110232" y="784154"/>
                  </a:lnTo>
                  <a:lnTo>
                    <a:pt x="63328" y="726185"/>
                  </a:lnTo>
                  <a:lnTo>
                    <a:pt x="28733" y="664737"/>
                  </a:lnTo>
                  <a:lnTo>
                    <a:pt x="7330" y="600308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2280" y="5425579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82282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2280" y="5012996"/>
              <a:ext cx="356235" cy="596265"/>
            </a:xfrm>
            <a:custGeom>
              <a:avLst/>
              <a:gdLst/>
              <a:ahLst/>
              <a:cxnLst/>
              <a:rect l="l" t="t" r="r" b="b"/>
              <a:pathLst>
                <a:path w="356235" h="596264">
                  <a:moveTo>
                    <a:pt x="0" y="595642"/>
                  </a:moveTo>
                  <a:lnTo>
                    <a:pt x="3559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3400" y="5425579"/>
            <a:ext cx="2209800" cy="82296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113664" rIns="0" bIns="0" rtlCol="0">
            <a:spAutoFit/>
          </a:bodyPr>
          <a:lstStyle/>
          <a:p>
            <a:pPr marL="176530" marR="85725" indent="116839" algn="r">
              <a:lnSpc>
                <a:spcPct val="100000"/>
              </a:lnSpc>
              <a:spcBef>
                <a:spcPts val="894"/>
              </a:spcBef>
            </a:pP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Semua</a:t>
            </a:r>
            <a:r>
              <a:rPr sz="1300" b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sumberdaya 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(kulit dan jam</a:t>
            </a:r>
            <a:r>
              <a:rPr sz="13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kerja)</a:t>
            </a:r>
            <a:endParaRPr sz="1300">
              <a:latin typeface="Verdana"/>
              <a:cs typeface="Verdana"/>
            </a:endParaRPr>
          </a:p>
          <a:p>
            <a:pPr marR="85725" algn="r">
              <a:lnSpc>
                <a:spcPct val="100000"/>
              </a:lnSpc>
            </a:pP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habis</a:t>
            </a:r>
            <a:r>
              <a:rPr sz="13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terpakai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65850" y="4184650"/>
            <a:ext cx="1894839" cy="2048510"/>
            <a:chOff x="6165850" y="4184650"/>
            <a:chExt cx="1894839" cy="2048510"/>
          </a:xfrm>
        </p:grpSpPr>
        <p:sp>
          <p:nvSpPr>
            <p:cNvPr id="21" name="object 21"/>
            <p:cNvSpPr/>
            <p:nvPr/>
          </p:nvSpPr>
          <p:spPr>
            <a:xfrm>
              <a:off x="6172200" y="4191000"/>
              <a:ext cx="1882139" cy="1066800"/>
            </a:xfrm>
            <a:custGeom>
              <a:avLst/>
              <a:gdLst/>
              <a:ahLst/>
              <a:cxnLst/>
              <a:rect l="l" t="t" r="r" b="b"/>
              <a:pathLst>
                <a:path w="1882140" h="1066800">
                  <a:moveTo>
                    <a:pt x="0" y="533400"/>
                  </a:moveTo>
                  <a:lnTo>
                    <a:pt x="7330" y="466491"/>
                  </a:lnTo>
                  <a:lnTo>
                    <a:pt x="28733" y="402062"/>
                  </a:lnTo>
                  <a:lnTo>
                    <a:pt x="63328" y="340614"/>
                  </a:lnTo>
                  <a:lnTo>
                    <a:pt x="110232" y="282645"/>
                  </a:lnTo>
                  <a:lnTo>
                    <a:pt x="138025" y="255122"/>
                  </a:lnTo>
                  <a:lnTo>
                    <a:pt x="168564" y="228656"/>
                  </a:lnTo>
                  <a:lnTo>
                    <a:pt x="201740" y="203311"/>
                  </a:lnTo>
                  <a:lnTo>
                    <a:pt x="237442" y="179147"/>
                  </a:lnTo>
                  <a:lnTo>
                    <a:pt x="275561" y="156229"/>
                  </a:lnTo>
                  <a:lnTo>
                    <a:pt x="315985" y="134617"/>
                  </a:lnTo>
                  <a:lnTo>
                    <a:pt x="358606" y="114376"/>
                  </a:lnTo>
                  <a:lnTo>
                    <a:pt x="403311" y="95567"/>
                  </a:lnTo>
                  <a:lnTo>
                    <a:pt x="449993" y="78253"/>
                  </a:lnTo>
                  <a:lnTo>
                    <a:pt x="498539" y="62496"/>
                  </a:lnTo>
                  <a:lnTo>
                    <a:pt x="548840" y="48358"/>
                  </a:lnTo>
                  <a:lnTo>
                    <a:pt x="600786" y="35903"/>
                  </a:lnTo>
                  <a:lnTo>
                    <a:pt x="654266" y="25193"/>
                  </a:lnTo>
                  <a:lnTo>
                    <a:pt x="709171" y="16290"/>
                  </a:lnTo>
                  <a:lnTo>
                    <a:pt x="765390" y="9257"/>
                  </a:lnTo>
                  <a:lnTo>
                    <a:pt x="822812" y="4155"/>
                  </a:lnTo>
                  <a:lnTo>
                    <a:pt x="881328" y="1049"/>
                  </a:lnTo>
                  <a:lnTo>
                    <a:pt x="940828" y="0"/>
                  </a:lnTo>
                  <a:lnTo>
                    <a:pt x="1000328" y="1049"/>
                  </a:lnTo>
                  <a:lnTo>
                    <a:pt x="1058844" y="4155"/>
                  </a:lnTo>
                  <a:lnTo>
                    <a:pt x="1116267" y="9257"/>
                  </a:lnTo>
                  <a:lnTo>
                    <a:pt x="1172486" y="16290"/>
                  </a:lnTo>
                  <a:lnTo>
                    <a:pt x="1227391" y="25193"/>
                  </a:lnTo>
                  <a:lnTo>
                    <a:pt x="1280872" y="35903"/>
                  </a:lnTo>
                  <a:lnTo>
                    <a:pt x="1332819" y="48358"/>
                  </a:lnTo>
                  <a:lnTo>
                    <a:pt x="1383120" y="62496"/>
                  </a:lnTo>
                  <a:lnTo>
                    <a:pt x="1431667" y="78253"/>
                  </a:lnTo>
                  <a:lnTo>
                    <a:pt x="1478349" y="95567"/>
                  </a:lnTo>
                  <a:lnTo>
                    <a:pt x="1523056" y="114376"/>
                  </a:lnTo>
                  <a:lnTo>
                    <a:pt x="1565677" y="134617"/>
                  </a:lnTo>
                  <a:lnTo>
                    <a:pt x="1606102" y="156229"/>
                  </a:lnTo>
                  <a:lnTo>
                    <a:pt x="1644221" y="179147"/>
                  </a:lnTo>
                  <a:lnTo>
                    <a:pt x="1679924" y="203311"/>
                  </a:lnTo>
                  <a:lnTo>
                    <a:pt x="1713101" y="228656"/>
                  </a:lnTo>
                  <a:lnTo>
                    <a:pt x="1743641" y="255122"/>
                  </a:lnTo>
                  <a:lnTo>
                    <a:pt x="1771434" y="282645"/>
                  </a:lnTo>
                  <a:lnTo>
                    <a:pt x="1818340" y="340614"/>
                  </a:lnTo>
                  <a:lnTo>
                    <a:pt x="1852935" y="402062"/>
                  </a:lnTo>
                  <a:lnTo>
                    <a:pt x="1874339" y="466491"/>
                  </a:lnTo>
                  <a:lnTo>
                    <a:pt x="1881670" y="533400"/>
                  </a:lnTo>
                  <a:lnTo>
                    <a:pt x="1879819" y="567133"/>
                  </a:lnTo>
                  <a:lnTo>
                    <a:pt x="1874339" y="600308"/>
                  </a:lnTo>
                  <a:lnTo>
                    <a:pt x="1852935" y="664737"/>
                  </a:lnTo>
                  <a:lnTo>
                    <a:pt x="1818340" y="726185"/>
                  </a:lnTo>
                  <a:lnTo>
                    <a:pt x="1771434" y="784154"/>
                  </a:lnTo>
                  <a:lnTo>
                    <a:pt x="1743641" y="811677"/>
                  </a:lnTo>
                  <a:lnTo>
                    <a:pt x="1713101" y="838143"/>
                  </a:lnTo>
                  <a:lnTo>
                    <a:pt x="1679924" y="863488"/>
                  </a:lnTo>
                  <a:lnTo>
                    <a:pt x="1644221" y="887652"/>
                  </a:lnTo>
                  <a:lnTo>
                    <a:pt x="1606102" y="910570"/>
                  </a:lnTo>
                  <a:lnTo>
                    <a:pt x="1565677" y="932182"/>
                  </a:lnTo>
                  <a:lnTo>
                    <a:pt x="1523056" y="952423"/>
                  </a:lnTo>
                  <a:lnTo>
                    <a:pt x="1478349" y="971232"/>
                  </a:lnTo>
                  <a:lnTo>
                    <a:pt x="1431667" y="988546"/>
                  </a:lnTo>
                  <a:lnTo>
                    <a:pt x="1383120" y="1004303"/>
                  </a:lnTo>
                  <a:lnTo>
                    <a:pt x="1332819" y="1018441"/>
                  </a:lnTo>
                  <a:lnTo>
                    <a:pt x="1280872" y="1030896"/>
                  </a:lnTo>
                  <a:lnTo>
                    <a:pt x="1227391" y="1041606"/>
                  </a:lnTo>
                  <a:lnTo>
                    <a:pt x="1172486" y="1050509"/>
                  </a:lnTo>
                  <a:lnTo>
                    <a:pt x="1116267" y="1057542"/>
                  </a:lnTo>
                  <a:lnTo>
                    <a:pt x="1058844" y="1062644"/>
                  </a:lnTo>
                  <a:lnTo>
                    <a:pt x="1000328" y="1065750"/>
                  </a:lnTo>
                  <a:lnTo>
                    <a:pt x="940828" y="1066800"/>
                  </a:lnTo>
                  <a:lnTo>
                    <a:pt x="881328" y="1065750"/>
                  </a:lnTo>
                  <a:lnTo>
                    <a:pt x="822812" y="1062644"/>
                  </a:lnTo>
                  <a:lnTo>
                    <a:pt x="765390" y="1057542"/>
                  </a:lnTo>
                  <a:lnTo>
                    <a:pt x="709171" y="1050509"/>
                  </a:lnTo>
                  <a:lnTo>
                    <a:pt x="654266" y="1041606"/>
                  </a:lnTo>
                  <a:lnTo>
                    <a:pt x="600786" y="1030896"/>
                  </a:lnTo>
                  <a:lnTo>
                    <a:pt x="548840" y="1018441"/>
                  </a:lnTo>
                  <a:lnTo>
                    <a:pt x="498539" y="1004303"/>
                  </a:lnTo>
                  <a:lnTo>
                    <a:pt x="449993" y="988546"/>
                  </a:lnTo>
                  <a:lnTo>
                    <a:pt x="403311" y="971232"/>
                  </a:lnTo>
                  <a:lnTo>
                    <a:pt x="358606" y="952423"/>
                  </a:lnTo>
                  <a:lnTo>
                    <a:pt x="315985" y="932182"/>
                  </a:lnTo>
                  <a:lnTo>
                    <a:pt x="275561" y="910570"/>
                  </a:lnTo>
                  <a:lnTo>
                    <a:pt x="237442" y="887652"/>
                  </a:lnTo>
                  <a:lnTo>
                    <a:pt x="201740" y="863488"/>
                  </a:lnTo>
                  <a:lnTo>
                    <a:pt x="168564" y="838143"/>
                  </a:lnTo>
                  <a:lnTo>
                    <a:pt x="138025" y="811677"/>
                  </a:lnTo>
                  <a:lnTo>
                    <a:pt x="110232" y="784154"/>
                  </a:lnTo>
                  <a:lnTo>
                    <a:pt x="63328" y="726185"/>
                  </a:lnTo>
                  <a:lnTo>
                    <a:pt x="28733" y="664737"/>
                  </a:lnTo>
                  <a:lnTo>
                    <a:pt x="7330" y="600308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7317" y="5410200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82282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7317" y="5237444"/>
              <a:ext cx="631190" cy="356235"/>
            </a:xfrm>
            <a:custGeom>
              <a:avLst/>
              <a:gdLst/>
              <a:ahLst/>
              <a:cxnLst/>
              <a:rect l="l" t="t" r="r" b="b"/>
              <a:pathLst>
                <a:path w="631190" h="356235">
                  <a:moveTo>
                    <a:pt x="0" y="355815"/>
                  </a:moveTo>
                  <a:lnTo>
                    <a:pt x="63110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10000" y="5410200"/>
            <a:ext cx="2494280" cy="82296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81280" rIns="0" bIns="0" rtlCol="0">
            <a:spAutoFit/>
          </a:bodyPr>
          <a:lstStyle/>
          <a:p>
            <a:pPr marL="173355" marR="83820" indent="412750" algn="r">
              <a:lnSpc>
                <a:spcPct val="104200"/>
              </a:lnSpc>
              <a:spcBef>
                <a:spcPts val="640"/>
              </a:spcBef>
            </a:pP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Harga</a:t>
            </a:r>
            <a:r>
              <a:rPr sz="1300" b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sumberdaya:  Kulit : 20,33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300" b="1" spc="-10" dirty="0">
                <a:solidFill>
                  <a:srgbClr val="FF0000"/>
                </a:solidFill>
                <a:latin typeface="Verdana"/>
                <a:cs typeface="Verdana"/>
              </a:rPr>
              <a:t> m2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 tenaga kerja: 0,67</a:t>
            </a:r>
            <a:r>
              <a:rPr sz="13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Verdana"/>
                <a:cs typeface="Verdana"/>
              </a:rPr>
              <a:t>/jam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97" y="412496"/>
            <a:ext cx="4299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DBE3F1"/>
                </a:solidFill>
              </a:rPr>
              <a:t>Hasil Analisis sensitifitas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1639" y="1553121"/>
            <a:ext cx="5597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RANGES IN WHICH THE BASIS IS</a:t>
            </a:r>
            <a:r>
              <a:rPr sz="1800" spc="2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UNCHANGED: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2196465">
              <a:lnSpc>
                <a:spcPct val="100000"/>
              </a:lnSpc>
            </a:pPr>
            <a:r>
              <a:rPr sz="1800" spc="-5" dirty="0">
                <a:solidFill>
                  <a:srgbClr val="002060"/>
                </a:solidFill>
                <a:latin typeface="Verdana"/>
                <a:cs typeface="Verdana"/>
              </a:rPr>
              <a:t>OBJ COEFFICIENT</a:t>
            </a:r>
            <a:r>
              <a:rPr sz="1800" spc="1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Verdana"/>
                <a:cs typeface="Verdana"/>
              </a:rPr>
              <a:t>RANGES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1684" y="2463677"/>
          <a:ext cx="7075805" cy="297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VARIABLE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99720" marR="5010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CU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RR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T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COEF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18440" marR="2965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LE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INCREASE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03530" marR="24130" indent="330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DECREASE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1">
                <a:tc>
                  <a:txBody>
                    <a:bodyPr/>
                    <a:lstStyle/>
                    <a:p>
                      <a:pPr marR="135255" algn="ct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X1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65.000000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433070" algn="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12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 marR="134620"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X2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44.000000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8309" algn="r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1666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6666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9405" algn="ctr">
                        <a:lnSpc>
                          <a:spcPts val="208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2060"/>
                          </a:solidFill>
                          <a:latin typeface="Verdana"/>
                          <a:cs typeface="Verdana"/>
                        </a:rPr>
                        <a:t>RIGHTHAND SIDE</a:t>
                      </a:r>
                      <a:r>
                        <a:rPr sz="1800" spc="5" dirty="0">
                          <a:solidFill>
                            <a:srgbClr val="00206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002060"/>
                          </a:solidFill>
                          <a:latin typeface="Verdana"/>
                          <a:cs typeface="Verdana"/>
                        </a:rPr>
                        <a:t>RANGES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ROW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00355" marR="5003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CU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RR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T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RHS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19075" marR="2959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LE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INCREASE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04165" marR="558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LE 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DECREASE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81">
                <a:tc>
                  <a:txBody>
                    <a:bodyPr/>
                    <a:lstStyle/>
                    <a:p>
                      <a:pPr marR="129539" algn="ct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120.000000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15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2065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12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72">
                <a:tc>
                  <a:txBody>
                    <a:bodyPr/>
                    <a:lstStyle/>
                    <a:p>
                      <a:pPr marR="129539" algn="ctr">
                        <a:lnSpc>
                          <a:spcPts val="2075"/>
                        </a:lnSpc>
                      </a:pP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270.000000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30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ts val="2075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30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r>
                        <a:rPr sz="1800" spc="5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27" y="403771"/>
            <a:ext cx="622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Jawaban untuk pertanyaan nomor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2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20800"/>
            <a:ext cx="784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3005455" algn="l"/>
                <a:tab pos="4857115" algn="l"/>
                <a:tab pos="5995670" algn="l"/>
                <a:tab pos="7165975" algn="l"/>
              </a:tabLst>
            </a:pPr>
            <a:r>
              <a:rPr sz="2400" spc="450" dirty="0">
                <a:solidFill>
                  <a:srgbClr val="1A3D97"/>
                </a:solidFill>
                <a:latin typeface="Arial"/>
                <a:cs typeface="Arial"/>
              </a:rPr>
              <a:t></a:t>
            </a:r>
            <a:r>
              <a:rPr sz="2400" spc="35" dirty="0">
                <a:solidFill>
                  <a:srgbClr val="1A3D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ka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	p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1A3D97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ah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	me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ngu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	j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	t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enag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	k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27" y="1520002"/>
            <a:ext cx="7482205" cy="138049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sehingga jam kerja yang tersedia menjadi 250</a:t>
            </a:r>
            <a:r>
              <a:rPr sz="2400" spc="85" dirty="0">
                <a:solidFill>
                  <a:srgbClr val="1A3D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jam.</a:t>
            </a:r>
            <a:endParaRPr sz="2400">
              <a:latin typeface="Arial"/>
              <a:cs typeface="Arial"/>
            </a:endParaRPr>
          </a:p>
          <a:p>
            <a:pPr marL="12700" marR="5080" indent="539115">
              <a:lnSpc>
                <a:spcPct val="100000"/>
              </a:lnSpc>
              <a:spcBef>
                <a:spcPts val="1195"/>
              </a:spcBef>
              <a:tabLst>
                <a:tab pos="1195070" algn="l"/>
                <a:tab pos="1902460" algn="l"/>
                <a:tab pos="3400425" algn="l"/>
                <a:tab pos="4369435" algn="l"/>
                <a:tab pos="5323840" algn="l"/>
                <a:tab pos="6277610" algn="l"/>
                <a:tab pos="6859905" algn="l"/>
              </a:tabLst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ari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il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iti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itas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erlihat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bah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ju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lah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	k</a:t>
            </a:r>
            <a:r>
              <a:rPr sz="2200" spc="-5" dirty="0">
                <a:latin typeface="Arial"/>
                <a:cs typeface="Arial"/>
              </a:rPr>
              <a:t>erja  dapat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dikurangi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paling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banyak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30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jam</a:t>
            </a:r>
            <a:r>
              <a:rPr sz="2200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tanpa</a:t>
            </a:r>
            <a:r>
              <a:rPr sz="2200" spc="3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merubah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nilai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125" y="2875176"/>
            <a:ext cx="7481570" cy="319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dual price (harga bayangan </a:t>
            </a:r>
            <a:r>
              <a:rPr sz="2200" dirty="0">
                <a:latin typeface="Arial"/>
                <a:cs typeface="Arial"/>
              </a:rPr>
              <a:t>tenaga </a:t>
            </a:r>
            <a:r>
              <a:rPr sz="2200" spc="-5" dirty="0">
                <a:latin typeface="Arial"/>
                <a:cs typeface="Arial"/>
              </a:rPr>
              <a:t>kerja). Artinya, jika  jumlah jam kerja dikurangi menjadi 250 jam (pengurangan  sebanyak </a:t>
            </a:r>
            <a:r>
              <a:rPr sz="2200" dirty="0">
                <a:latin typeface="Arial"/>
                <a:cs typeface="Arial"/>
              </a:rPr>
              <a:t>20 </a:t>
            </a:r>
            <a:r>
              <a:rPr sz="2200" spc="-5" dirty="0">
                <a:latin typeface="Arial"/>
                <a:cs typeface="Arial"/>
              </a:rPr>
              <a:t>jam) maka harga bayangan </a:t>
            </a:r>
            <a:r>
              <a:rPr sz="2200" dirty="0">
                <a:latin typeface="Arial"/>
                <a:cs typeface="Arial"/>
              </a:rPr>
              <a:t>jam </a:t>
            </a:r>
            <a:r>
              <a:rPr sz="2200" spc="-5" dirty="0">
                <a:latin typeface="Arial"/>
                <a:cs typeface="Arial"/>
              </a:rPr>
              <a:t>kerja tidak  berubah yaitu $0,67 per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jam.</a:t>
            </a:r>
            <a:endParaRPr sz="2200">
              <a:latin typeface="Arial"/>
              <a:cs typeface="Arial"/>
            </a:endParaRPr>
          </a:p>
          <a:p>
            <a:pPr marL="12700" marR="5080" indent="539115" algn="just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Akan tetapi karena semua </a:t>
            </a:r>
            <a:r>
              <a:rPr sz="2200" dirty="0">
                <a:latin typeface="Arial"/>
                <a:cs typeface="Arial"/>
              </a:rPr>
              <a:t>jam kerja </a:t>
            </a:r>
            <a:r>
              <a:rPr sz="2200" spc="-5" dirty="0">
                <a:latin typeface="Arial"/>
                <a:cs typeface="Arial"/>
              </a:rPr>
              <a:t>habis terpakai  (lihat slack or surplus pada row (3) maka pengurangan  jumlah </a:t>
            </a:r>
            <a:r>
              <a:rPr sz="2200" dirty="0">
                <a:latin typeface="Arial"/>
                <a:cs typeface="Arial"/>
              </a:rPr>
              <a:t>jam </a:t>
            </a:r>
            <a:r>
              <a:rPr sz="2200" spc="-5" dirty="0">
                <a:latin typeface="Arial"/>
                <a:cs typeface="Arial"/>
              </a:rPr>
              <a:t>kerja </a:t>
            </a:r>
            <a:r>
              <a:rPr sz="2200" dirty="0">
                <a:latin typeface="Arial"/>
                <a:cs typeface="Arial"/>
              </a:rPr>
              <a:t>tersebut </a:t>
            </a:r>
            <a:r>
              <a:rPr sz="2200" spc="-5" dirty="0">
                <a:latin typeface="Arial"/>
                <a:cs typeface="Arial"/>
              </a:rPr>
              <a:t>akan mengurangi </a:t>
            </a:r>
            <a:r>
              <a:rPr sz="2200" dirty="0">
                <a:latin typeface="Arial"/>
                <a:cs typeface="Arial"/>
              </a:rPr>
              <a:t>produksi </a:t>
            </a:r>
            <a:r>
              <a:rPr sz="2200" spc="-10" dirty="0">
                <a:latin typeface="Arial"/>
                <a:cs typeface="Arial"/>
              </a:rPr>
              <a:t>dan  </a:t>
            </a:r>
            <a:r>
              <a:rPr sz="2200" spc="-5" dirty="0">
                <a:latin typeface="Arial"/>
                <a:cs typeface="Arial"/>
              </a:rPr>
              <a:t>oleh karena itu akan mengurangi keuntungan bagi  perusahaan. Dengan demikian, keputusannya tidak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tepat.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27" y="403771"/>
            <a:ext cx="622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Jawaban untuk pertanyaan nomor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3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84223"/>
            <a:ext cx="7843520" cy="49136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3380" marR="5080" indent="-361315" algn="just">
              <a:lnSpc>
                <a:spcPts val="2590"/>
              </a:lnSpc>
              <a:spcBef>
                <a:spcPts val="425"/>
              </a:spcBef>
            </a:pPr>
            <a:r>
              <a:rPr sz="2400" spc="450" dirty="0">
                <a:solidFill>
                  <a:srgbClr val="1A3D97"/>
                </a:solidFill>
                <a:latin typeface="Arial"/>
                <a:cs typeface="Arial"/>
              </a:rPr>
              <a:t>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Jika permintaan masyarakat terhadap tas </a:t>
            </a:r>
            <a:r>
              <a:rPr sz="2400" spc="-75" dirty="0">
                <a:solidFill>
                  <a:srgbClr val="1A3D97"/>
                </a:solidFill>
                <a:latin typeface="Arial"/>
                <a:cs typeface="Arial"/>
              </a:rPr>
              <a:t>meningkat 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sehingga harga tas naik menjadi $90, apakah  keputusan produksi akan berubah?</a:t>
            </a:r>
            <a:r>
              <a:rPr sz="2400" spc="50" dirty="0">
                <a:solidFill>
                  <a:srgbClr val="1A3D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Jelaskan.</a:t>
            </a:r>
            <a:endParaRPr sz="2400">
              <a:latin typeface="Arial"/>
              <a:cs typeface="Arial"/>
            </a:endParaRPr>
          </a:p>
          <a:p>
            <a:pPr marL="373380" marR="7620" indent="539750" algn="just">
              <a:lnSpc>
                <a:spcPct val="100000"/>
              </a:lnSpc>
              <a:spcBef>
                <a:spcPts val="1595"/>
              </a:spcBef>
            </a:pPr>
            <a:r>
              <a:rPr sz="2200" dirty="0">
                <a:latin typeface="Arial"/>
                <a:cs typeface="Arial"/>
              </a:rPr>
              <a:t>Jika </a:t>
            </a:r>
            <a:r>
              <a:rPr sz="2200" spc="-5" dirty="0">
                <a:latin typeface="Arial"/>
                <a:cs typeface="Arial"/>
              </a:rPr>
              <a:t>diasumsikan biaya tidak berubah, kenaikan harga  tas sebesar $5, dari 85 menjadi $90, menyebabkan  keuntungan per unit tas naik sebesar $5 per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unit.</a:t>
            </a:r>
            <a:endParaRPr sz="2200">
              <a:latin typeface="Arial"/>
              <a:cs typeface="Arial"/>
            </a:endParaRPr>
          </a:p>
          <a:p>
            <a:pPr marL="372745" marR="5715" indent="539115" algn="just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Dari hasil sensitivitas (lihat objective </a:t>
            </a:r>
            <a:r>
              <a:rPr sz="2200" spc="-10" dirty="0">
                <a:latin typeface="Arial"/>
                <a:cs typeface="Arial"/>
              </a:rPr>
              <a:t>coefficien </a:t>
            </a:r>
            <a:r>
              <a:rPr sz="2200" spc="-5" dirty="0">
                <a:latin typeface="Arial"/>
                <a:cs typeface="Arial"/>
              </a:rPr>
              <a:t>ranges  pada variabel X2), keuntungan dapat naik paling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banyak</a:t>
            </a:r>
            <a:endParaRPr sz="2200">
              <a:latin typeface="Arial"/>
              <a:cs typeface="Arial"/>
            </a:endParaRPr>
          </a:p>
          <a:p>
            <a:pPr marL="372745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$10,16 tanpa merubah keputusan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produksi.</a:t>
            </a:r>
            <a:endParaRPr sz="2200">
              <a:latin typeface="Arial"/>
              <a:cs typeface="Arial"/>
            </a:endParaRPr>
          </a:p>
          <a:p>
            <a:pPr marL="372110" marR="6350" indent="539115" algn="just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Oleh karena kenaikan keuntungan per uni tas hanya $5  per unit (masih dibawah kenaikan maksimum) maka  keputusan produksi tidak berubah, yaitu tetap menghasilkan  20 unit jaket dan 30 unit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702" y="310807"/>
            <a:ext cx="4380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KONSEP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DUALITAS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20800"/>
            <a:ext cx="7841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0000FF"/>
                </a:solidFill>
                <a:latin typeface="Arial"/>
                <a:cs typeface="Arial"/>
              </a:rPr>
              <a:t>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Setiap model linear programing mempunyai </a:t>
            </a:r>
            <a:r>
              <a:rPr sz="2400" spc="-135" dirty="0">
                <a:solidFill>
                  <a:srgbClr val="23387D"/>
                </a:solidFill>
                <a:latin typeface="Arial"/>
                <a:cs typeface="Arial"/>
              </a:rPr>
              <a:t>model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linear programming yang berkaitan, yang disebut  dengan model</a:t>
            </a:r>
            <a:r>
              <a:rPr sz="2400" spc="2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“dual”.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70479"/>
            <a:ext cx="122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450" dirty="0">
                <a:solidFill>
                  <a:srgbClr val="0000FF"/>
                </a:solidFill>
                <a:latin typeface="Arial"/>
                <a:cs typeface="Arial"/>
              </a:rPr>
              <a:t>	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Jika</a:t>
            </a:r>
            <a:endParaRPr sz="2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ka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788" y="2570479"/>
            <a:ext cx="1913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tabLst>
                <a:tab pos="1068705" algn="l"/>
                <a:tab pos="1292225" algn="l"/>
              </a:tabLst>
            </a:pP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de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l  model		dual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7715" y="2570479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  <a:tabLst>
                <a:tab pos="1196340" algn="l"/>
                <a:tab pos="2261870" algn="l"/>
                <a:tab pos="2770505" algn="l"/>
                <a:tab pos="3921125" algn="l"/>
              </a:tabLst>
            </a:pP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up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59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rs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ks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,  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be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od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nim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23387D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au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149600"/>
            <a:ext cx="7840980" cy="17932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sebaliknya.</a:t>
            </a:r>
            <a:endParaRPr sz="240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200"/>
              </a:spcBef>
            </a:pPr>
            <a:r>
              <a:rPr sz="2400" spc="450" dirty="0">
                <a:solidFill>
                  <a:srgbClr val="0000FF"/>
                </a:solidFill>
                <a:latin typeface="Arial"/>
                <a:cs typeface="Arial"/>
              </a:rPr>
              <a:t>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Pembentukan model dual didasarkan pada </a:t>
            </a:r>
            <a:r>
              <a:rPr sz="2400" spc="-80" dirty="0">
                <a:solidFill>
                  <a:srgbClr val="23387D"/>
                </a:solidFill>
                <a:latin typeface="Arial"/>
                <a:cs typeface="Arial"/>
              </a:rPr>
              <a:t>variabel,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koefisien, sumber daya dan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yang sama pada  model primal.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069840"/>
            <a:ext cx="78441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0000FF"/>
                </a:solidFill>
                <a:latin typeface="Arial"/>
                <a:cs typeface="Arial"/>
              </a:rPr>
              <a:t>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Oleh karena itu, solusi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dari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model primal, </a:t>
            </a:r>
            <a:r>
              <a:rPr sz="2400" spc="-165" dirty="0">
                <a:solidFill>
                  <a:srgbClr val="23387D"/>
                </a:solidFill>
                <a:latin typeface="Arial"/>
                <a:cs typeface="Arial"/>
              </a:rPr>
              <a:t>juga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memberikan solusi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pada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model dualnya dengan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nilai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fungsi tujuan yang</a:t>
            </a:r>
            <a:r>
              <a:rPr sz="2400" spc="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sama.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27" y="403771"/>
            <a:ext cx="622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Jawaban untuk pertanyaan nomor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4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84223"/>
            <a:ext cx="7844155" cy="3261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3380" marR="5715" indent="-361315" algn="just">
              <a:lnSpc>
                <a:spcPts val="2590"/>
              </a:lnSpc>
              <a:spcBef>
                <a:spcPts val="425"/>
              </a:spcBef>
            </a:pPr>
            <a:r>
              <a:rPr sz="2400" spc="450" dirty="0">
                <a:solidFill>
                  <a:srgbClr val="1A3D97"/>
                </a:solidFill>
                <a:latin typeface="Arial"/>
                <a:cs typeface="Arial"/>
              </a:rPr>
              <a:t>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Jika 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dana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yang tersedia </a:t>
            </a:r>
            <a:r>
              <a:rPr sz="2400" dirty="0">
                <a:solidFill>
                  <a:srgbClr val="1A3D97"/>
                </a:solidFill>
                <a:latin typeface="Arial"/>
                <a:cs typeface="Arial"/>
              </a:rPr>
              <a:t>pada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perusahaan </a:t>
            </a:r>
            <a:r>
              <a:rPr sz="2400" spc="-100" dirty="0">
                <a:solidFill>
                  <a:srgbClr val="1A3D97"/>
                </a:solidFill>
                <a:latin typeface="Arial"/>
                <a:cs typeface="Arial"/>
              </a:rPr>
              <a:t>$2,214, 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apakah jumlah tersebut akan merubah keputusan  produksi seperti yang diperoleh pada pertanyaan </a:t>
            </a:r>
            <a:r>
              <a:rPr sz="2400" spc="-10" dirty="0">
                <a:solidFill>
                  <a:srgbClr val="1A3D97"/>
                </a:solidFill>
                <a:latin typeface="Arial"/>
                <a:cs typeface="Arial"/>
              </a:rPr>
              <a:t>(a)?  </a:t>
            </a:r>
            <a:r>
              <a:rPr sz="2400" spc="-5" dirty="0">
                <a:solidFill>
                  <a:srgbClr val="1A3D97"/>
                </a:solidFill>
                <a:latin typeface="Arial"/>
                <a:cs typeface="Arial"/>
              </a:rPr>
              <a:t>Jelaskan</a:t>
            </a:r>
            <a:endParaRPr sz="2400">
              <a:latin typeface="Arial"/>
              <a:cs typeface="Arial"/>
            </a:endParaRPr>
          </a:p>
          <a:p>
            <a:pPr marL="372745" marR="5080" indent="540385" algn="just">
              <a:lnSpc>
                <a:spcPct val="100000"/>
              </a:lnSpc>
              <a:spcBef>
                <a:spcPts val="1595"/>
              </a:spcBef>
            </a:pPr>
            <a:r>
              <a:rPr sz="2200" spc="-30" dirty="0">
                <a:latin typeface="Arial"/>
                <a:cs typeface="Arial"/>
              </a:rPr>
              <a:t>Tergantung </a:t>
            </a:r>
            <a:r>
              <a:rPr sz="2200" spc="-5" dirty="0">
                <a:latin typeface="Arial"/>
                <a:cs typeface="Arial"/>
              </a:rPr>
              <a:t>harga kulit dan harga tenaga </a:t>
            </a:r>
            <a:r>
              <a:rPr sz="2200" dirty="0">
                <a:latin typeface="Arial"/>
                <a:cs typeface="Arial"/>
              </a:rPr>
              <a:t>kerja. Jika  </a:t>
            </a:r>
            <a:r>
              <a:rPr sz="2200" spc="-5" dirty="0">
                <a:latin typeface="Arial"/>
                <a:cs typeface="Arial"/>
              </a:rPr>
              <a:t>harga masing-masing sumberdaya diketahui, maka dapat  dihitung kebutuhan dana untuk masing jaket dan </a:t>
            </a:r>
            <a:r>
              <a:rPr sz="2200" dirty="0">
                <a:latin typeface="Arial"/>
                <a:cs typeface="Arial"/>
              </a:rPr>
              <a:t>tas  </a:t>
            </a:r>
            <a:r>
              <a:rPr sz="2200" spc="-5" dirty="0">
                <a:latin typeface="Arial"/>
                <a:cs typeface="Arial"/>
              </a:rPr>
              <a:t>sehingga dapat pula dirumuskan kendala tambahan  mengenai ketersediaan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dana.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8650" y="3242182"/>
          <a:ext cx="8078467" cy="2200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221">
                <a:tc rowSpan="2">
                  <a:txBody>
                    <a:bodyPr/>
                    <a:lstStyle/>
                    <a:p>
                      <a:pPr marL="606425" marR="470534" indent="-1270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000" b="1" spc="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ter</a:t>
                      </a:r>
                      <a:r>
                        <a:rPr sz="2000" b="1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b="1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f  produk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Kebutuhan</a:t>
                      </a:r>
                      <a:r>
                        <a:rPr sz="2000" b="1" spc="-3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sumberdaya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 marR="78740" indent="16891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Keuntungan  </a:t>
                      </a:r>
                      <a:r>
                        <a:rPr sz="2000" b="1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(Rp10.000/unit)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 marR="211454" indent="-158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Tenaga</a:t>
                      </a:r>
                      <a:r>
                        <a:rPr sz="2000" b="1" spc="-114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kerja  </a:t>
                      </a:r>
                      <a:r>
                        <a:rPr sz="2000" b="1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(Jam/unit)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 marR="285115" indent="-218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Bahan</a:t>
                      </a:r>
                      <a:r>
                        <a:rPr sz="2000" b="1" spc="-1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baku  (kg/unit)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971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Produk1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471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9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Produk2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471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9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Produk3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471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9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7650" y="1134176"/>
            <a:ext cx="7959090" cy="19773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Suatu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perusahaan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ingin menentukan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keputusan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produksi dari  berbagai alternatif produk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yang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dapat dihasilkan sesuai  dengan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ketersediaan sumberdaya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tenaga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kerja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(jam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kerja) 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dan bahan 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baku.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Alternatif produk tersebut adalah produk1  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(X1),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produk2 (X2) dan produk3 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(X3). </a:t>
            </a: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Ketersediaan  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sumberdaya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dan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kebutuhan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masing-masing produk terhadap 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sumberdaya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disajikan 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pada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tabel</a:t>
            </a: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berikut: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3745" y="361137"/>
            <a:ext cx="251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DBE3F1"/>
                </a:solidFill>
              </a:rPr>
              <a:t>Contoh Soal</a:t>
            </a:r>
            <a:r>
              <a:rPr sz="2400" spc="-45" dirty="0">
                <a:solidFill>
                  <a:srgbClr val="DBE3F1"/>
                </a:solidFill>
              </a:rPr>
              <a:t> </a:t>
            </a:r>
            <a:r>
              <a:rPr sz="2400" spc="-10" dirty="0">
                <a:solidFill>
                  <a:srgbClr val="DBE3F1"/>
                </a:solidFill>
              </a:rPr>
              <a:t>2: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47005" y="5630580"/>
            <a:ext cx="8071484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70"/>
              </a:spcBef>
              <a:tabLst>
                <a:tab pos="762635" algn="l"/>
                <a:tab pos="1643380" algn="l"/>
                <a:tab pos="2347595" algn="l"/>
                <a:tab pos="3458210" algn="l"/>
                <a:tab pos="4474845" algn="l"/>
                <a:tab pos="5331460" algn="l"/>
                <a:tab pos="6179820" algn="l"/>
                <a:tab pos="7435850" algn="l"/>
              </a:tabLst>
            </a:pP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J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m	</a:t>
            </a:r>
            <a:r>
              <a:rPr sz="2000" spc="-25" dirty="0">
                <a:solidFill>
                  <a:srgbClr val="23387D"/>
                </a:solidFill>
                <a:latin typeface="Verdana"/>
                <a:cs typeface="Verdana"/>
              </a:rPr>
              <a:t>k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j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a	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n	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j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ml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h	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b</a:t>
            </a:r>
            <a:r>
              <a:rPr sz="2000" spc="-20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n	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ba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ku	</a:t>
            </a:r>
            <a:r>
              <a:rPr sz="2000" spc="-35" dirty="0">
                <a:solidFill>
                  <a:srgbClr val="23387D"/>
                </a:solidFill>
                <a:latin typeface="Verdana"/>
                <a:cs typeface="Verdana"/>
              </a:rPr>
              <a:t>y</a:t>
            </a:r>
            <a:r>
              <a:rPr sz="2000" spc="-20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g	t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a	p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da 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perusahaan masing-masing adalah 240 jam </a:t>
            </a:r>
            <a:r>
              <a:rPr sz="2000" spc="-10" dirty="0">
                <a:solidFill>
                  <a:srgbClr val="23387D"/>
                </a:solidFill>
                <a:latin typeface="Verdana"/>
                <a:cs typeface="Verdana"/>
              </a:rPr>
              <a:t>kerja 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dan 210</a:t>
            </a:r>
            <a:r>
              <a:rPr sz="2000" spc="1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3387D"/>
                </a:solidFill>
                <a:latin typeface="Verdana"/>
                <a:cs typeface="Verdana"/>
              </a:rPr>
              <a:t>kg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061" y="1477086"/>
            <a:ext cx="7926070" cy="417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 marR="6350" indent="-372745" algn="just">
              <a:lnSpc>
                <a:spcPct val="100000"/>
              </a:lnSpc>
              <a:spcBef>
                <a:spcPts val="95"/>
              </a:spcBef>
              <a:buClr>
                <a:srgbClr val="1A3D97"/>
              </a:buClr>
              <a:buFont typeface="Verdana"/>
              <a:buAutoNum type="alphaLcPeriod"/>
              <a:tabLst>
                <a:tab pos="384810" algn="l"/>
              </a:tabLst>
            </a:pP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Jelaskan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keputusan </a:t>
            </a:r>
            <a:r>
              <a:rPr sz="2200" spc="-20" dirty="0">
                <a:solidFill>
                  <a:srgbClr val="1A3D97"/>
                </a:solidFill>
                <a:latin typeface="Verdana"/>
                <a:cs typeface="Verdana"/>
              </a:rPr>
              <a:t>yang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terbaik bagi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perusahaan  dalam pemanfaatan </a:t>
            </a:r>
            <a:r>
              <a:rPr sz="2200" spc="-15" dirty="0">
                <a:solidFill>
                  <a:srgbClr val="1A3D97"/>
                </a:solidFill>
                <a:latin typeface="Verdana"/>
                <a:cs typeface="Verdana"/>
              </a:rPr>
              <a:t>sumberdaya </a:t>
            </a:r>
            <a:r>
              <a:rPr sz="2200" spc="-20" dirty="0">
                <a:solidFill>
                  <a:srgbClr val="1A3D97"/>
                </a:solidFill>
                <a:latin typeface="Verdana"/>
                <a:cs typeface="Verdana"/>
              </a:rPr>
              <a:t>yang</a:t>
            </a:r>
            <a:r>
              <a:rPr sz="2200" spc="110" dirty="0">
                <a:solidFill>
                  <a:srgbClr val="1A3D97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tersedia.</a:t>
            </a:r>
            <a:endParaRPr sz="2200">
              <a:latin typeface="Verdana"/>
              <a:cs typeface="Verdana"/>
            </a:endParaRPr>
          </a:p>
          <a:p>
            <a:pPr marL="384175" marR="5080" indent="-372110" algn="just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384810" algn="l"/>
              </a:tabLst>
            </a:pP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Uraikan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dengan argumen kuantitatif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pendapat 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saudara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jika perusahaan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mengambil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inisiatif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untuk 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menghasilkan produk1 </a:t>
            </a:r>
            <a:r>
              <a:rPr sz="2200" spc="-15" dirty="0">
                <a:solidFill>
                  <a:srgbClr val="1A3D97"/>
                </a:solidFill>
                <a:latin typeface="Verdana"/>
                <a:cs typeface="Verdana"/>
              </a:rPr>
              <a:t>sebanyak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10</a:t>
            </a:r>
            <a:r>
              <a:rPr sz="2200" spc="85" dirty="0">
                <a:solidFill>
                  <a:srgbClr val="1A3D97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unit.</a:t>
            </a:r>
            <a:endParaRPr sz="2200">
              <a:latin typeface="Verdana"/>
              <a:cs typeface="Verdana"/>
            </a:endParaRPr>
          </a:p>
          <a:p>
            <a:pPr marL="384175" marR="5080" indent="-372110" algn="just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384810" algn="l"/>
              </a:tabLst>
            </a:pP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Jika harga produk3 meningkat sehingga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keuntungan 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per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unit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menjadi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Rp.50.000,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apakah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perusahaan  harus merubah </a:t>
            </a:r>
            <a:r>
              <a:rPr sz="2200" spc="-15" dirty="0">
                <a:solidFill>
                  <a:srgbClr val="1A3D97"/>
                </a:solidFill>
                <a:latin typeface="Verdana"/>
                <a:cs typeface="Verdana"/>
              </a:rPr>
              <a:t>keputusannya.</a:t>
            </a:r>
            <a:r>
              <a:rPr sz="2200" spc="35" dirty="0">
                <a:solidFill>
                  <a:srgbClr val="1A3D97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Jelaskan.</a:t>
            </a:r>
            <a:endParaRPr sz="2200">
              <a:latin typeface="Verdana"/>
              <a:cs typeface="Verdana"/>
            </a:endParaRPr>
          </a:p>
          <a:p>
            <a:pPr marL="384175" marR="6985" indent="-372110" algn="just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384810" algn="l"/>
              </a:tabLst>
            </a:pP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Bila ada pihak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lain </a:t>
            </a:r>
            <a:r>
              <a:rPr sz="2200" spc="-20" dirty="0">
                <a:solidFill>
                  <a:srgbClr val="1A3D97"/>
                </a:solidFill>
                <a:latin typeface="Verdana"/>
                <a:cs typeface="Verdana"/>
              </a:rPr>
              <a:t>yang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menawarkan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bahan baku 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sebanyak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100 </a:t>
            </a:r>
            <a:r>
              <a:rPr sz="2200" dirty="0">
                <a:solidFill>
                  <a:srgbClr val="1A3D97"/>
                </a:solidFill>
                <a:latin typeface="Verdana"/>
                <a:cs typeface="Verdana"/>
              </a:rPr>
              <a:t>Kg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dengan harga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Rp.7.500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per kg,  apa </a:t>
            </a:r>
            <a:r>
              <a:rPr sz="2200" spc="-15" dirty="0">
                <a:solidFill>
                  <a:srgbClr val="1A3D97"/>
                </a:solidFill>
                <a:latin typeface="Verdana"/>
                <a:cs typeface="Verdana"/>
              </a:rPr>
              <a:t>saran </a:t>
            </a:r>
            <a:r>
              <a:rPr sz="2200" spc="-20" dirty="0">
                <a:solidFill>
                  <a:srgbClr val="1A3D97"/>
                </a:solidFill>
                <a:latin typeface="Verdana"/>
                <a:cs typeface="Verdana"/>
              </a:rPr>
              <a:t>yang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dapat </a:t>
            </a:r>
            <a:r>
              <a:rPr sz="2200" spc="-10" dirty="0">
                <a:solidFill>
                  <a:srgbClr val="1A3D97"/>
                </a:solidFill>
                <a:latin typeface="Verdana"/>
                <a:cs typeface="Verdana"/>
              </a:rPr>
              <a:t>saudara</a:t>
            </a:r>
            <a:r>
              <a:rPr sz="2200" spc="125" dirty="0">
                <a:solidFill>
                  <a:srgbClr val="1A3D97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A3D97"/>
                </a:solidFill>
                <a:latin typeface="Verdana"/>
                <a:cs typeface="Verdana"/>
              </a:rPr>
              <a:t>berikan?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718" y="431520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DBE3F1"/>
                </a:solidFill>
              </a:rPr>
              <a:t>Pertanyaan: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1839" y="1227683"/>
            <a:ext cx="3065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1860" algn="l"/>
              </a:tabLst>
            </a:pP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MAX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4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+ 3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X2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+ 4</a:t>
            </a:r>
            <a:r>
              <a:rPr sz="2000" spc="-12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60546" y="1533093"/>
            <a:ext cx="4090670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SUBJECT</a:t>
            </a:r>
            <a:r>
              <a:rPr sz="2000" spc="-8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3387D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600"/>
              </a:spcBef>
              <a:tabLst>
                <a:tab pos="935990" algn="l"/>
                <a:tab pos="3651885" algn="l"/>
              </a:tabLst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2)	5</a:t>
            </a:r>
            <a:r>
              <a:rPr sz="2000" spc="-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	240</a:t>
            </a:r>
            <a:endParaRPr sz="200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600"/>
              </a:spcBef>
              <a:tabLst>
                <a:tab pos="935990" algn="l"/>
                <a:tab pos="3651885" algn="l"/>
              </a:tabLst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3)	4</a:t>
            </a:r>
            <a:r>
              <a:rPr sz="2000" spc="-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X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	210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514" y="1168374"/>
            <a:ext cx="108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Model</a:t>
            </a:r>
            <a:r>
              <a:rPr sz="2400" spc="-10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387D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4323" y="2955848"/>
            <a:ext cx="333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OBJECTIVE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FUNCTION</a:t>
            </a:r>
            <a:r>
              <a:rPr sz="1800" spc="-8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3387D"/>
                </a:solidFill>
                <a:latin typeface="Arial"/>
                <a:cs typeface="Arial"/>
              </a:rPr>
              <a:t>VALUE 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1)	260.0000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29281" y="3691319"/>
          <a:ext cx="5186045" cy="115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16">
                <a:tc>
                  <a:txBody>
                    <a:bodyPr/>
                    <a:lstStyle/>
                    <a:p>
                      <a:pPr marR="3175" algn="ctr">
                        <a:lnSpc>
                          <a:spcPts val="1989"/>
                        </a:lnSpc>
                      </a:pPr>
                      <a:r>
                        <a:rPr sz="1800" spc="-2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1989"/>
                        </a:lnSpc>
                      </a:pPr>
                      <a:r>
                        <a:rPr sz="1800" spc="-3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REDUCED</a:t>
                      </a:r>
                      <a:r>
                        <a:rPr sz="1800" spc="-3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1">
                <a:tc>
                  <a:txBody>
                    <a:bodyPr/>
                    <a:lstStyle/>
                    <a:p>
                      <a:pPr marR="66675" algn="ctr">
                        <a:lnSpc>
                          <a:spcPts val="2155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2155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0.000000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2155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1.166667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7945" algn="ctr">
                        <a:lnSpc>
                          <a:spcPts val="2060"/>
                        </a:lnSpc>
                      </a:pPr>
                      <a:r>
                        <a:rPr sz="1800" spc="-2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X2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060"/>
                        </a:lnSpc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20.000000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2060"/>
                        </a:lnSpc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0.000000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 marR="67945" algn="ctr">
                        <a:lnSpc>
                          <a:spcPts val="1985"/>
                        </a:lnSpc>
                      </a:pPr>
                      <a:r>
                        <a:rPr sz="1800" spc="-2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X3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985"/>
                        </a:lnSpc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50.000000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985"/>
                        </a:lnSpc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0.000000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65399" y="4906721"/>
            <a:ext cx="49053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27699"/>
              </a:lnSpc>
              <a:spcBef>
                <a:spcPts val="100"/>
              </a:spcBef>
              <a:tabLst>
                <a:tab pos="760730" algn="l"/>
                <a:tab pos="3377565" algn="l"/>
              </a:tabLst>
            </a:pP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ROW	SLACK</a:t>
            </a:r>
            <a:r>
              <a:rPr sz="1800" spc="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3387D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SURPLUS	DUAL</a:t>
            </a:r>
            <a:r>
              <a:rPr sz="1800" spc="-1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PRICES 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4079" y="5333288"/>
            <a:ext cx="97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0.000000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0.000000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9587" y="5333288"/>
            <a:ext cx="97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0.500000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0.666667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514" y="2907779"/>
            <a:ext cx="104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3387D"/>
                </a:solidFill>
                <a:latin typeface="Arial"/>
                <a:cs typeface="Arial"/>
              </a:rPr>
              <a:t>So</a:t>
            </a:r>
            <a:r>
              <a:rPr sz="2400" b="1" dirty="0">
                <a:solidFill>
                  <a:srgbClr val="23387D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23387D"/>
                </a:solidFill>
                <a:latin typeface="Arial"/>
                <a:cs typeface="Arial"/>
              </a:rPr>
              <a:t>us</a:t>
            </a:r>
            <a:r>
              <a:rPr sz="2400" b="1" dirty="0">
                <a:solidFill>
                  <a:srgbClr val="23387D"/>
                </a:solidFill>
                <a:latin typeface="Arial"/>
                <a:cs typeface="Arial"/>
              </a:rPr>
              <a:t>i: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8964" y="1604454"/>
            <a:ext cx="479552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3387D"/>
                </a:solidFill>
                <a:latin typeface="Liberation Sans Narrow"/>
                <a:cs typeface="Liberation Sans Narrow"/>
              </a:rPr>
              <a:t>RANGES </a:t>
            </a:r>
            <a:r>
              <a:rPr sz="2000" spc="-5" dirty="0">
                <a:solidFill>
                  <a:srgbClr val="23387D"/>
                </a:solidFill>
                <a:latin typeface="Liberation Sans Narrow"/>
                <a:cs typeface="Liberation Sans Narrow"/>
              </a:rPr>
              <a:t>IN </a:t>
            </a:r>
            <a:r>
              <a:rPr sz="2000" dirty="0">
                <a:solidFill>
                  <a:srgbClr val="23387D"/>
                </a:solidFill>
                <a:latin typeface="Liberation Sans Narrow"/>
                <a:cs typeface="Liberation Sans Narrow"/>
              </a:rPr>
              <a:t>WHICH THE </a:t>
            </a:r>
            <a:r>
              <a:rPr sz="2000" spc="-5" dirty="0">
                <a:solidFill>
                  <a:srgbClr val="23387D"/>
                </a:solidFill>
                <a:latin typeface="Liberation Sans Narrow"/>
                <a:cs typeface="Liberation Sans Narrow"/>
              </a:rPr>
              <a:t>BASIS IS</a:t>
            </a:r>
            <a:r>
              <a:rPr sz="2000" spc="-90" dirty="0">
                <a:solidFill>
                  <a:srgbClr val="23387D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solidFill>
                  <a:srgbClr val="23387D"/>
                </a:solidFill>
                <a:latin typeface="Liberation Sans Narrow"/>
                <a:cs typeface="Liberation Sans Narrow"/>
              </a:rPr>
              <a:t>UNCHANGED: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Liberation Sans Narrow"/>
              <a:cs typeface="Liberation Sans Narrow"/>
            </a:endParaRPr>
          </a:p>
          <a:p>
            <a:pPr marL="1553210">
              <a:lnSpc>
                <a:spcPct val="100000"/>
              </a:lnSpc>
            </a:pPr>
            <a:r>
              <a:rPr sz="2000" b="1" spc="-245" dirty="0">
                <a:solidFill>
                  <a:srgbClr val="27446A"/>
                </a:solidFill>
                <a:latin typeface="Arial"/>
                <a:cs typeface="Arial"/>
              </a:rPr>
              <a:t>OBJ </a:t>
            </a:r>
            <a:r>
              <a:rPr sz="2000" b="1" spc="-220" dirty="0">
                <a:solidFill>
                  <a:srgbClr val="27446A"/>
                </a:solidFill>
                <a:latin typeface="Arial"/>
                <a:cs typeface="Arial"/>
              </a:rPr>
              <a:t>COEFFICIENT</a:t>
            </a:r>
            <a:r>
              <a:rPr sz="2000" b="1" spc="-330" dirty="0">
                <a:solidFill>
                  <a:srgbClr val="27446A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27446A"/>
                </a:solidFill>
                <a:latin typeface="Arial"/>
                <a:cs typeface="Arial"/>
              </a:rPr>
              <a:t>RANGES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14888" y="2631808"/>
          <a:ext cx="6009004" cy="211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7566">
                <a:tc>
                  <a:txBody>
                    <a:bodyPr/>
                    <a:lstStyle/>
                    <a:p>
                      <a:pPr marR="204470" algn="ctr">
                        <a:lnSpc>
                          <a:spcPts val="2215"/>
                        </a:lnSpc>
                      </a:pPr>
                      <a:r>
                        <a:rPr sz="2000" spc="-2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VARIABLE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CURRENT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COEF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ALLOWABLE</a:t>
                      </a:r>
                      <a:endParaRPr sz="2000" dirty="0">
                        <a:latin typeface="Liberation Sans Narrow"/>
                        <a:cs typeface="Liberation Sans Narrow"/>
                      </a:endParaRPr>
                    </a:p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INCREASE</a:t>
                      </a:r>
                      <a:endParaRPr sz="20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ALLOWABLE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DECREASE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9">
                <a:tc>
                  <a:txBody>
                    <a:bodyPr/>
                    <a:lstStyle/>
                    <a:p>
                      <a:pPr marR="2679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X1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4.000000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1.166667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INFINITY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0">
                <a:tc>
                  <a:txBody>
                    <a:bodyPr/>
                    <a:lstStyle/>
                    <a:p>
                      <a:pPr marR="267970" algn="ctr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X2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3.000000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16">
                <a:tc>
                  <a:txBody>
                    <a:bodyPr/>
                    <a:lstStyle/>
                    <a:p>
                      <a:pPr marR="267970" algn="ctr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X3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4.000000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2.000000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1.000000</a:t>
                      </a:r>
                      <a:endParaRPr sz="20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19756" y="4500246"/>
            <a:ext cx="2773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40" dirty="0">
                <a:solidFill>
                  <a:srgbClr val="27446A"/>
                </a:solidFill>
                <a:latin typeface="Arial"/>
                <a:cs typeface="Arial"/>
              </a:rPr>
              <a:t>RIGHTHAND </a:t>
            </a:r>
            <a:r>
              <a:rPr sz="2000" b="1" spc="-215" dirty="0">
                <a:solidFill>
                  <a:srgbClr val="27446A"/>
                </a:solidFill>
                <a:latin typeface="Arial"/>
                <a:cs typeface="Arial"/>
              </a:rPr>
              <a:t>SIDE</a:t>
            </a:r>
            <a:r>
              <a:rPr sz="2000" b="1" spc="-45" dirty="0">
                <a:solidFill>
                  <a:srgbClr val="27446A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27446A"/>
                </a:solidFill>
                <a:latin typeface="Arial"/>
                <a:cs typeface="Arial"/>
              </a:rPr>
              <a:t>RANGES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1209" y="4918053"/>
          <a:ext cx="5702299" cy="2097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7566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ROW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215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CURRENT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RHS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ALLOWABLE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INCREASE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ALLOWABLE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DECREASE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9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2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240.000000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40.000000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1590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100.000000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16">
                <a:tc>
                  <a:txBody>
                    <a:bodyPr/>
                    <a:lstStyle/>
                    <a:p>
                      <a:pPr marL="145415">
                        <a:lnSpc>
                          <a:spcPts val="2220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210.000000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150.000000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2220"/>
                        </a:lnSpc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Liberation Sans Narrow"/>
                          <a:cs typeface="Liberation Sans Narrow"/>
                        </a:rPr>
                        <a:t>30.000000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28" y="963447"/>
            <a:ext cx="1943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3387D"/>
                </a:solidFill>
              </a:rPr>
              <a:t>Sensitifitas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63" y="335572"/>
            <a:ext cx="172085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Latihan: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0435" y="1100429"/>
            <a:ext cx="7815580" cy="16713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tabLst>
                <a:tab pos="3363595" algn="l"/>
              </a:tabLst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Seorang petani berusaha memanfaatkan lahan pertanian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dimilikinya 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seluas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4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hektar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secara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swadaya. Ada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3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kemungkinan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komoditi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yang dapat 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diusahakan pada lahan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tersebut,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yaitu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karet,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kelapa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sawit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dan kakao. Pada 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saat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ini modal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yg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tersedia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pada petani sebanyak Rp. 15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juta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dan jam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kerja </a:t>
            </a:r>
            <a:r>
              <a:rPr sz="1800" spc="-30" dirty="0">
                <a:solidFill>
                  <a:srgbClr val="23387D"/>
                </a:solidFill>
                <a:latin typeface="Arial"/>
                <a:cs typeface="Arial"/>
              </a:rPr>
              <a:t>yg 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tersedia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dlm</a:t>
            </a:r>
            <a:r>
              <a:rPr sz="1800" spc="3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keluarga</a:t>
            </a:r>
            <a:r>
              <a:rPr sz="1800" spc="3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sebanyak	74 jam per</a:t>
            </a:r>
            <a:r>
              <a:rPr sz="1800" spc="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minggu.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Kebutuhan sumberdaya dan keuntungan per hektar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komoditi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adalah</a:t>
            </a:r>
            <a:r>
              <a:rPr sz="1800" spc="22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sbb: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866" y="4506960"/>
            <a:ext cx="8261984" cy="1735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93370" algn="l"/>
              </a:tabLst>
            </a:pPr>
            <a:r>
              <a:rPr sz="1800" spc="-25" dirty="0">
                <a:solidFill>
                  <a:srgbClr val="23387D"/>
                </a:solidFill>
                <a:latin typeface="Arial"/>
                <a:cs typeface="Arial"/>
              </a:rPr>
              <a:t>Tentukanlah,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komoditi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apa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yang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harus diusahakan petani dan berapa</a:t>
            </a:r>
            <a:r>
              <a:rPr sz="1800" spc="28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luasnya?</a:t>
            </a:r>
            <a:endParaRPr sz="1800">
              <a:latin typeface="Arial"/>
              <a:cs typeface="Arial"/>
            </a:endParaRPr>
          </a:p>
          <a:p>
            <a:pPr marL="292735" marR="1083310" indent="-280670">
              <a:lnSpc>
                <a:spcPts val="1939"/>
              </a:lnSpc>
              <a:spcBef>
                <a:spcPts val="635"/>
              </a:spcBef>
              <a:buAutoNum type="arabicPeriod"/>
              <a:tabLst>
                <a:tab pos="293370" algn="l"/>
              </a:tabLst>
            </a:pP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Sumberdaya apa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saja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membatasi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petani untuk meningkatakan  pendapatannya? Berapa harga bayangan dari sumberdaya</a:t>
            </a:r>
            <a:r>
              <a:rPr sz="1800" spc="204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tsb?</a:t>
            </a:r>
            <a:endParaRPr sz="1800">
              <a:latin typeface="Arial"/>
              <a:cs typeface="Arial"/>
            </a:endParaRPr>
          </a:p>
          <a:p>
            <a:pPr marL="292100" marR="419734" indent="-280035" algn="just">
              <a:lnSpc>
                <a:spcPts val="1939"/>
              </a:lnSpc>
              <a:spcBef>
                <a:spcPts val="605"/>
              </a:spcBef>
              <a:buAutoNum type="arabicPeriod"/>
              <a:tabLst>
                <a:tab pos="293370" algn="l"/>
              </a:tabLst>
            </a:pP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Jika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harga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CPO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diperkirakan </a:t>
            </a:r>
            <a:r>
              <a:rPr sz="1800" spc="-5" dirty="0">
                <a:solidFill>
                  <a:srgbClr val="23387D"/>
                </a:solidFill>
                <a:latin typeface="Arial"/>
                <a:cs typeface="Arial"/>
              </a:rPr>
              <a:t>turun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sehingga menurunkan pendapatan dari  kelapa </a:t>
            </a:r>
            <a:r>
              <a:rPr sz="1800" spc="-15" dirty="0">
                <a:solidFill>
                  <a:srgbClr val="23387D"/>
                </a:solidFill>
                <a:latin typeface="Arial"/>
                <a:cs typeface="Arial"/>
              </a:rPr>
              <a:t>sawit </a:t>
            </a:r>
            <a:r>
              <a:rPr sz="1800" spc="-10" dirty="0">
                <a:solidFill>
                  <a:srgbClr val="23387D"/>
                </a:solidFill>
                <a:latin typeface="Arial"/>
                <a:cs typeface="Arial"/>
              </a:rPr>
              <a:t>sebesar 20%, apakah akan berpengaruh terhadap keputusan  petani?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374" y="2828912"/>
          <a:ext cx="7468234" cy="150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28575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Karet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28575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Kelapa</a:t>
                      </a:r>
                      <a:r>
                        <a:rPr sz="1800" spc="-1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Sawit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28575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Kakao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28575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Modal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4</a:t>
                      </a:r>
                      <a:r>
                        <a:rPr sz="1800" spc="-4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5</a:t>
                      </a:r>
                      <a:r>
                        <a:rPr sz="1800" spc="-3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8</a:t>
                      </a:r>
                      <a:r>
                        <a:rPr sz="1800" spc="-4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02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Jam</a:t>
                      </a:r>
                      <a:r>
                        <a:rPr sz="1800" spc="-1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Kerja/Mg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800" spc="-3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sz="1800" spc="-2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1800" spc="-2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Keuntungan/ha/bln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1,8</a:t>
                      </a:r>
                      <a:r>
                        <a:rPr sz="1800" spc="-5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2,5</a:t>
                      </a:r>
                      <a:r>
                        <a:rPr sz="1800" spc="-3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Rp 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2,25</a:t>
                      </a:r>
                      <a:r>
                        <a:rPr sz="1800" spc="-3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20800"/>
            <a:ext cx="7689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450" dirty="0">
                <a:solidFill>
                  <a:srgbClr val="0000FF"/>
                </a:solidFill>
                <a:latin typeface="Arial"/>
                <a:cs typeface="Arial"/>
              </a:rPr>
              <a:t>	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Hubungan antara model primal dan model dual </a:t>
            </a:r>
            <a:r>
              <a:rPr sz="2400" spc="-10" dirty="0">
                <a:solidFill>
                  <a:srgbClr val="23387D"/>
                </a:solidFill>
                <a:latin typeface="Arial"/>
                <a:cs typeface="Arial"/>
              </a:rPr>
              <a:t>dapat 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digambarkan sebagai</a:t>
            </a:r>
            <a:r>
              <a:rPr sz="2400" spc="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387D"/>
                </a:solidFill>
                <a:latin typeface="Arial"/>
                <a:cs typeface="Arial"/>
              </a:rPr>
              <a:t>berikut: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3</a:t>
            </a:fld>
            <a:endParaRPr sz="10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2355850"/>
          <a:ext cx="7162800" cy="298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Hubungan Model Primal dan</a:t>
                      </a:r>
                      <a:r>
                        <a:rPr sz="2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4972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PRIMAL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DUAL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Maksimisasi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Minimisasi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Kendala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2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Variabel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ke-j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2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Variabel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ke-j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Kendala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Koefisien FT</a:t>
                      </a:r>
                      <a:r>
                        <a:rPr sz="2200" spc="-5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ke-j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Nilai Kanan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C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Nilai Kanan</a:t>
                      </a:r>
                      <a:r>
                        <a:rPr sz="22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Koefisien FT</a:t>
                      </a:r>
                      <a:r>
                        <a:rPr sz="2200" spc="-5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ke-j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  <a:solidFill>
                      <a:srgbClr val="E9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3004" y="341287"/>
            <a:ext cx="5492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Hubungan Primal -</a:t>
            </a:r>
            <a:r>
              <a:rPr sz="3200" spc="-13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Dual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525" y="388696"/>
            <a:ext cx="592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Contoh : Perhatikan kasus Pak</a:t>
            </a:r>
            <a:r>
              <a:rPr sz="2400" b="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Verdana"/>
                <a:cs typeface="Verdana"/>
              </a:rPr>
              <a:t>Triman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9664" y="1036319"/>
            <a:ext cx="1260335" cy="42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5595" y="1188719"/>
            <a:ext cx="1463040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853171" y="1740407"/>
            <a:ext cx="628015" cy="1217930"/>
            <a:chOff x="7853171" y="1740407"/>
            <a:chExt cx="628015" cy="1217930"/>
          </a:xfrm>
        </p:grpSpPr>
        <p:sp>
          <p:nvSpPr>
            <p:cNvPr id="6" name="object 6"/>
            <p:cNvSpPr/>
            <p:nvPr/>
          </p:nvSpPr>
          <p:spPr>
            <a:xfrm>
              <a:off x="7853171" y="1740407"/>
              <a:ext cx="627887" cy="42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3171" y="2138171"/>
              <a:ext cx="627887" cy="420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3171" y="2537459"/>
              <a:ext cx="627887" cy="420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71344" y="1341119"/>
            <a:ext cx="3058795" cy="2014855"/>
            <a:chOff x="2371344" y="1341119"/>
            <a:chExt cx="3058795" cy="2014855"/>
          </a:xfrm>
        </p:grpSpPr>
        <p:sp>
          <p:nvSpPr>
            <p:cNvPr id="10" name="object 10"/>
            <p:cNvSpPr/>
            <p:nvPr/>
          </p:nvSpPr>
          <p:spPr>
            <a:xfrm>
              <a:off x="2371344" y="1341119"/>
              <a:ext cx="1278623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4996" y="1740407"/>
              <a:ext cx="1053083" cy="4206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96" y="2138171"/>
              <a:ext cx="1181100" cy="420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7204" y="2138171"/>
              <a:ext cx="897636" cy="420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4996" y="2537459"/>
              <a:ext cx="1037844" cy="4206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1344" y="2935223"/>
              <a:ext cx="1717535" cy="420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000" y="2935223"/>
              <a:ext cx="1620012" cy="420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532120" y="1740407"/>
            <a:ext cx="698500" cy="1615440"/>
            <a:chOff x="5532120" y="1740407"/>
            <a:chExt cx="698500" cy="1615440"/>
          </a:xfrm>
        </p:grpSpPr>
        <p:sp>
          <p:nvSpPr>
            <p:cNvPr id="18" name="object 18"/>
            <p:cNvSpPr/>
            <p:nvPr/>
          </p:nvSpPr>
          <p:spPr>
            <a:xfrm>
              <a:off x="5638800" y="1740407"/>
              <a:ext cx="486155" cy="420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8800" y="2138171"/>
              <a:ext cx="486155" cy="4206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2120" y="2537459"/>
              <a:ext cx="697991" cy="4206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7172" y="2935223"/>
              <a:ext cx="627888" cy="4206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33971" y="1740407"/>
            <a:ext cx="628015" cy="1615440"/>
            <a:chOff x="6633971" y="1740407"/>
            <a:chExt cx="628015" cy="1615440"/>
          </a:xfrm>
        </p:grpSpPr>
        <p:sp>
          <p:nvSpPr>
            <p:cNvPr id="23" name="object 23"/>
            <p:cNvSpPr/>
            <p:nvPr/>
          </p:nvSpPr>
          <p:spPr>
            <a:xfrm>
              <a:off x="6705599" y="1740407"/>
              <a:ext cx="486143" cy="420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5599" y="2138171"/>
              <a:ext cx="486143" cy="4206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5599" y="2537459"/>
              <a:ext cx="486143" cy="4206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33971" y="2935223"/>
              <a:ext cx="627887" cy="4206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355469" y="1057262"/>
          <a:ext cx="6483985" cy="2322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3387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9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87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Variabel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Kendala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Jagung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Kedelai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Kapasitas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Lahan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3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Tenaga</a:t>
                      </a:r>
                      <a:r>
                        <a:rPr sz="2000" spc="-5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kerja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Modal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1,5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Keuntungan</a:t>
                      </a:r>
                      <a:r>
                        <a:rPr sz="2000" spc="-7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(Rp10.000)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4169664" y="3851147"/>
            <a:ext cx="1260335" cy="4206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5595" y="4003547"/>
            <a:ext cx="1463040" cy="4206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7749540" y="4555235"/>
            <a:ext cx="835660" cy="1216660"/>
            <a:chOff x="7749540" y="4555235"/>
            <a:chExt cx="835660" cy="1216660"/>
          </a:xfrm>
        </p:grpSpPr>
        <p:sp>
          <p:nvSpPr>
            <p:cNvPr id="31" name="object 31"/>
            <p:cNvSpPr/>
            <p:nvPr/>
          </p:nvSpPr>
          <p:spPr>
            <a:xfrm>
              <a:off x="7749540" y="4555235"/>
              <a:ext cx="835151" cy="4206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49540" y="4952999"/>
              <a:ext cx="835151" cy="4206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49540" y="5350763"/>
              <a:ext cx="835151" cy="4206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89048" y="4155947"/>
            <a:ext cx="2946400" cy="1999614"/>
            <a:chOff x="2289048" y="4155947"/>
            <a:chExt cx="2946400" cy="1999614"/>
          </a:xfrm>
        </p:grpSpPr>
        <p:sp>
          <p:nvSpPr>
            <p:cNvPr id="35" name="object 35"/>
            <p:cNvSpPr/>
            <p:nvPr/>
          </p:nvSpPr>
          <p:spPr>
            <a:xfrm>
              <a:off x="2289048" y="4155947"/>
              <a:ext cx="1278623" cy="4206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7940" y="4578095"/>
              <a:ext cx="466344" cy="3825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6060" y="4730483"/>
              <a:ext cx="307848" cy="2301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67940" y="4975859"/>
              <a:ext cx="466344" cy="38251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6060" y="5128247"/>
              <a:ext cx="307848" cy="23012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67940" y="5373623"/>
              <a:ext cx="466344" cy="38251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66060" y="5526013"/>
              <a:ext cx="307848" cy="23012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7168" y="5772911"/>
              <a:ext cx="1542287" cy="38251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81044" y="5772911"/>
              <a:ext cx="1453896" cy="38251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63540" y="4555235"/>
            <a:ext cx="835660" cy="1615440"/>
            <a:chOff x="5463540" y="4555235"/>
            <a:chExt cx="835660" cy="1615440"/>
          </a:xfrm>
        </p:grpSpPr>
        <p:sp>
          <p:nvSpPr>
            <p:cNvPr id="45" name="object 45"/>
            <p:cNvSpPr/>
            <p:nvPr/>
          </p:nvSpPr>
          <p:spPr>
            <a:xfrm>
              <a:off x="5638800" y="4555235"/>
              <a:ext cx="486155" cy="4206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38800" y="4952999"/>
              <a:ext cx="486155" cy="42062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32120" y="5350763"/>
              <a:ext cx="697991" cy="42062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63540" y="5750051"/>
              <a:ext cx="551688" cy="42062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0804" y="5750051"/>
              <a:ext cx="627888" cy="42062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530340" y="4555235"/>
            <a:ext cx="835660" cy="1615440"/>
            <a:chOff x="6530340" y="4555235"/>
            <a:chExt cx="835660" cy="1615440"/>
          </a:xfrm>
        </p:grpSpPr>
        <p:sp>
          <p:nvSpPr>
            <p:cNvPr id="51" name="object 51"/>
            <p:cNvSpPr/>
            <p:nvPr/>
          </p:nvSpPr>
          <p:spPr>
            <a:xfrm>
              <a:off x="6705600" y="4555235"/>
              <a:ext cx="486143" cy="4206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05600" y="4952999"/>
              <a:ext cx="486143" cy="42062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05600" y="5350763"/>
              <a:ext cx="486143" cy="42062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30340" y="5750051"/>
              <a:ext cx="551688" cy="42062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37604" y="5750051"/>
              <a:ext cx="627888" cy="42062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273173" y="3871988"/>
          <a:ext cx="6566534" cy="2322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3387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9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704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Variabel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Kendala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spc="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50" spc="7" baseline="-21367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spc="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50" spc="7" baseline="-21367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Kapasitas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" baseline="-20833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≤</a:t>
                      </a:r>
                      <a:r>
                        <a:rPr sz="2000" spc="-4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" baseline="-20833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≤</a:t>
                      </a:r>
                      <a:r>
                        <a:rPr sz="2000" spc="-4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" baseline="-20833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1,5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≤</a:t>
                      </a:r>
                      <a:r>
                        <a:rPr sz="2000" spc="-4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12700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338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Keuntungan</a:t>
                      </a:r>
                      <a:r>
                        <a:rPr sz="18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(Rp10.000)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4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45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23387D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12700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3387D"/>
                      </a:solidFill>
                      <a:prstDash val="solid"/>
                    </a:lnL>
                    <a:lnR w="28575">
                      <a:solidFill>
                        <a:srgbClr val="23387D"/>
                      </a:solidFill>
                      <a:prstDash val="solid"/>
                    </a:lnR>
                    <a:lnT w="12700">
                      <a:solidFill>
                        <a:srgbClr val="23387D"/>
                      </a:solidFill>
                      <a:prstDash val="solid"/>
                    </a:lnT>
                    <a:lnB w="28575">
                      <a:solidFill>
                        <a:srgbClr val="2338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object 57"/>
          <p:cNvGrpSpPr/>
          <p:nvPr/>
        </p:nvGrpSpPr>
        <p:grpSpPr>
          <a:xfrm>
            <a:off x="330705" y="4136135"/>
            <a:ext cx="1506220" cy="1231900"/>
            <a:chOff x="330705" y="4136135"/>
            <a:chExt cx="1506220" cy="1231900"/>
          </a:xfrm>
        </p:grpSpPr>
        <p:sp>
          <p:nvSpPr>
            <p:cNvPr id="58" name="object 58"/>
            <p:cNvSpPr/>
            <p:nvPr/>
          </p:nvSpPr>
          <p:spPr>
            <a:xfrm>
              <a:off x="330708" y="4136135"/>
              <a:ext cx="1197864" cy="49987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0706" y="4501895"/>
              <a:ext cx="1367028" cy="49987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89304" y="4501895"/>
              <a:ext cx="547103" cy="49987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0705" y="4867655"/>
              <a:ext cx="1059180" cy="49987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07335" y="4219092"/>
            <a:ext cx="1122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3387D"/>
                </a:solidFill>
                <a:latin typeface="Verdana"/>
                <a:cs typeface="Verdana"/>
              </a:rPr>
              <a:t>Tabel  </a:t>
            </a:r>
            <a:r>
              <a:rPr sz="2400" dirty="0">
                <a:solidFill>
                  <a:srgbClr val="23387D"/>
                </a:solidFill>
                <a:latin typeface="Verdana"/>
                <a:cs typeface="Verdana"/>
              </a:rPr>
              <a:t>P</a:t>
            </a:r>
            <a:r>
              <a:rPr sz="2400" spc="-5" dirty="0">
                <a:solidFill>
                  <a:srgbClr val="23387D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2400" spc="5" dirty="0">
                <a:solidFill>
                  <a:srgbClr val="23387D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23387D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23387D"/>
                </a:solidFill>
                <a:latin typeface="Verdana"/>
                <a:cs typeface="Verdana"/>
              </a:rPr>
              <a:t>-  </a:t>
            </a:r>
            <a:r>
              <a:rPr sz="2400" i="1" spc="-5" dirty="0">
                <a:solidFill>
                  <a:srgbClr val="23387D"/>
                </a:solidFill>
                <a:latin typeface="Verdana"/>
                <a:cs typeface="Verdana"/>
              </a:rPr>
              <a:t>dual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30706" y="1877567"/>
            <a:ext cx="1880870" cy="866140"/>
            <a:chOff x="330706" y="1877567"/>
            <a:chExt cx="1880870" cy="866140"/>
          </a:xfrm>
        </p:grpSpPr>
        <p:sp>
          <p:nvSpPr>
            <p:cNvPr id="64" name="object 64"/>
            <p:cNvSpPr/>
            <p:nvPr/>
          </p:nvSpPr>
          <p:spPr>
            <a:xfrm>
              <a:off x="330707" y="1877567"/>
              <a:ext cx="1880616" cy="49987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0706" y="2243327"/>
              <a:ext cx="1373123" cy="49987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7335" y="1960295"/>
            <a:ext cx="1496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3387D"/>
                </a:solidFill>
                <a:latin typeface="Verdana"/>
                <a:cs typeface="Verdana"/>
              </a:rPr>
              <a:t>P</a:t>
            </a:r>
            <a:r>
              <a:rPr sz="2400" spc="-10" dirty="0">
                <a:solidFill>
                  <a:srgbClr val="23387D"/>
                </a:solidFill>
                <a:latin typeface="Verdana"/>
                <a:cs typeface="Verdana"/>
              </a:rPr>
              <a:t>ersoa</a:t>
            </a:r>
            <a:r>
              <a:rPr sz="2400" spc="-15" dirty="0">
                <a:solidFill>
                  <a:srgbClr val="23387D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23387D"/>
                </a:solidFill>
                <a:latin typeface="Verdana"/>
                <a:cs typeface="Verdana"/>
              </a:rPr>
              <a:t>an  primal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4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453" y="391515"/>
            <a:ext cx="4528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FUNGSI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PRIMAL-DUAL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18738" y="1563624"/>
            <a:ext cx="3502660" cy="3237230"/>
            <a:chOff x="618738" y="1563624"/>
            <a:chExt cx="3502660" cy="3237230"/>
          </a:xfrm>
        </p:grpSpPr>
        <p:sp>
          <p:nvSpPr>
            <p:cNvPr id="4" name="object 4"/>
            <p:cNvSpPr/>
            <p:nvPr/>
          </p:nvSpPr>
          <p:spPr>
            <a:xfrm>
              <a:off x="685800" y="1593850"/>
              <a:ext cx="0" cy="3207385"/>
            </a:xfrm>
            <a:custGeom>
              <a:avLst/>
              <a:gdLst/>
              <a:ahLst/>
              <a:cxnLst/>
              <a:rect l="l" t="t" r="r" b="b"/>
              <a:pathLst>
                <a:path h="3207385">
                  <a:moveTo>
                    <a:pt x="0" y="0"/>
                  </a:moveTo>
                  <a:lnTo>
                    <a:pt x="0" y="3207004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799" y="1593850"/>
              <a:ext cx="0" cy="3207385"/>
            </a:xfrm>
            <a:custGeom>
              <a:avLst/>
              <a:gdLst/>
              <a:ahLst/>
              <a:cxnLst/>
              <a:rect l="l" t="t" r="r" b="b"/>
              <a:pathLst>
                <a:path h="3207385">
                  <a:moveTo>
                    <a:pt x="0" y="0"/>
                  </a:moveTo>
                  <a:lnTo>
                    <a:pt x="0" y="3207004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" y="1600200"/>
              <a:ext cx="3441700" cy="0"/>
            </a:xfrm>
            <a:custGeom>
              <a:avLst/>
              <a:gdLst/>
              <a:ahLst/>
              <a:cxnLst/>
              <a:rect l="l" t="t" r="r" b="b"/>
              <a:pathLst>
                <a:path w="3441700">
                  <a:moveTo>
                    <a:pt x="0" y="0"/>
                  </a:moveTo>
                  <a:lnTo>
                    <a:pt x="3441700" y="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450" y="4794503"/>
              <a:ext cx="3441700" cy="0"/>
            </a:xfrm>
            <a:custGeom>
              <a:avLst/>
              <a:gdLst/>
              <a:ahLst/>
              <a:cxnLst/>
              <a:rect l="l" t="t" r="r" b="b"/>
              <a:pathLst>
                <a:path w="3441700">
                  <a:moveTo>
                    <a:pt x="0" y="0"/>
                  </a:moveTo>
                  <a:lnTo>
                    <a:pt x="3441700" y="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741" y="1563624"/>
              <a:ext cx="1114044" cy="420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5420" y="1563624"/>
              <a:ext cx="414528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744" y="1929384"/>
              <a:ext cx="954024" cy="42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3980" y="1929384"/>
              <a:ext cx="1239012" cy="420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0383" y="2101583"/>
              <a:ext cx="336791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1636" y="1929384"/>
              <a:ext cx="1014984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3999" y="2101583"/>
              <a:ext cx="336804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8742" y="2404872"/>
              <a:ext cx="1278636" cy="420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8487" y="2404872"/>
              <a:ext cx="414527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6314" y="2770632"/>
              <a:ext cx="513588" cy="420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7293" y="2942831"/>
              <a:ext cx="336803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0076" y="2770632"/>
              <a:ext cx="870203" cy="4206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7659" y="2942831"/>
              <a:ext cx="336804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8252" y="2767584"/>
              <a:ext cx="484631" cy="423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5620" y="2770632"/>
              <a:ext cx="627887" cy="420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6112" y="3136391"/>
              <a:ext cx="655319" cy="4206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8823" y="3308591"/>
              <a:ext cx="336791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600" y="3136391"/>
              <a:ext cx="871727" cy="4206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0707" y="3308591"/>
              <a:ext cx="336804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78252" y="3133344"/>
              <a:ext cx="484631" cy="423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5620" y="3136391"/>
              <a:ext cx="627887" cy="4206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12" y="3502152"/>
              <a:ext cx="867143" cy="4206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70647" y="3674351"/>
              <a:ext cx="336804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1912" y="3502152"/>
              <a:ext cx="873251" cy="4206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62543" y="3674351"/>
              <a:ext cx="336804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8252" y="3499103"/>
              <a:ext cx="484631" cy="423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55620" y="3502152"/>
              <a:ext cx="627887" cy="4206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8741" y="3995928"/>
              <a:ext cx="769620" cy="4206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8738" y="4361688"/>
              <a:ext cx="513588" cy="420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9717" y="4533887"/>
              <a:ext cx="336803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0976" y="4361688"/>
              <a:ext cx="835151" cy="4206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1704" y="4361688"/>
              <a:ext cx="513587" cy="4206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62671" y="4533887"/>
              <a:ext cx="336804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3936" y="4361688"/>
              <a:ext cx="696468" cy="4206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39140" y="1565281"/>
            <a:ext cx="2644140" cy="12325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000" spc="-15" dirty="0">
                <a:solidFill>
                  <a:srgbClr val="23387D"/>
                </a:solidFill>
                <a:latin typeface="Arial"/>
                <a:cs typeface="Arial"/>
              </a:rPr>
              <a:t>Tujuan</a:t>
            </a:r>
            <a:r>
              <a:rPr sz="2000" spc="-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  <a:tabLst>
                <a:tab pos="782955" algn="l"/>
              </a:tabLst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Maks	Z = 10X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27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12X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Batasan</a:t>
            </a:r>
            <a:r>
              <a:rPr sz="2000" spc="-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4048" y="2772257"/>
            <a:ext cx="58674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89560" algn="l"/>
              </a:tabLst>
            </a:pPr>
            <a:r>
              <a:rPr sz="2000" dirty="0">
                <a:solidFill>
                  <a:srgbClr val="23387D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2338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89560" algn="l"/>
              </a:tabLst>
            </a:pPr>
            <a:r>
              <a:rPr sz="2000" dirty="0">
                <a:solidFill>
                  <a:srgbClr val="23387D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2338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75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89560" algn="l"/>
              </a:tabLst>
            </a:pPr>
            <a:r>
              <a:rPr sz="2000" dirty="0">
                <a:solidFill>
                  <a:srgbClr val="23387D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2338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6447" y="2772225"/>
            <a:ext cx="168783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254635" indent="139700">
              <a:lnSpc>
                <a:spcPct val="120000"/>
              </a:lnSpc>
              <a:spcBef>
                <a:spcPts val="100"/>
              </a:spcBef>
              <a:tabLst>
                <a:tab pos="1158240" algn="l"/>
              </a:tabLst>
            </a:pPr>
            <a:r>
              <a:rPr sz="2000" spc="-10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1950" spc="22" baseline="-21367" dirty="0">
                <a:solidFill>
                  <a:srgbClr val="23387D"/>
                </a:solidFill>
                <a:latin typeface="Arial"/>
                <a:cs typeface="Arial"/>
              </a:rPr>
              <a:t>1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1950" spc="-254" baseline="-21367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	</a:t>
            </a:r>
            <a:r>
              <a:rPr sz="2000" spc="-10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1950" spc="15" baseline="-21367" dirty="0">
                <a:solidFill>
                  <a:srgbClr val="23387D"/>
                </a:solidFill>
                <a:latin typeface="Arial"/>
                <a:cs typeface="Arial"/>
              </a:rPr>
              <a:t>2 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4X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28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5X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1,5X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254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2X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 0,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</a:t>
            </a:r>
            <a:r>
              <a:rPr sz="2000" spc="26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66944" y="1563624"/>
            <a:ext cx="3578860" cy="3243580"/>
            <a:chOff x="5266944" y="1563624"/>
            <a:chExt cx="3578860" cy="3243580"/>
          </a:xfrm>
        </p:grpSpPr>
        <p:sp>
          <p:nvSpPr>
            <p:cNvPr id="46" name="object 46"/>
            <p:cNvSpPr/>
            <p:nvPr/>
          </p:nvSpPr>
          <p:spPr>
            <a:xfrm>
              <a:off x="5334000" y="1593850"/>
              <a:ext cx="0" cy="3213100"/>
            </a:xfrm>
            <a:custGeom>
              <a:avLst/>
              <a:gdLst/>
              <a:ahLst/>
              <a:cxnLst/>
              <a:rect l="l" t="t" r="r" b="b"/>
              <a:pathLst>
                <a:path h="3213100">
                  <a:moveTo>
                    <a:pt x="0" y="0"/>
                  </a:moveTo>
                  <a:lnTo>
                    <a:pt x="0" y="321310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39200" y="1593850"/>
              <a:ext cx="0" cy="3213100"/>
            </a:xfrm>
            <a:custGeom>
              <a:avLst/>
              <a:gdLst/>
              <a:ahLst/>
              <a:cxnLst/>
              <a:rect l="l" t="t" r="r" b="b"/>
              <a:pathLst>
                <a:path h="3213100">
                  <a:moveTo>
                    <a:pt x="0" y="0"/>
                  </a:moveTo>
                  <a:lnTo>
                    <a:pt x="0" y="321310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27650" y="1600200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900" y="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7650" y="4800600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900" y="0"/>
                  </a:lnTo>
                </a:path>
              </a:pathLst>
            </a:custGeom>
            <a:ln w="12700">
              <a:solidFill>
                <a:srgbClr val="2338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66944" y="1563624"/>
              <a:ext cx="1114031" cy="420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03619" y="1563624"/>
              <a:ext cx="414527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66944" y="1929384"/>
              <a:ext cx="1792224" cy="4206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66547" y="2101583"/>
              <a:ext cx="336803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79336" y="1929384"/>
              <a:ext cx="1013447" cy="4206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00188" y="2101583"/>
              <a:ext cx="336791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11439" y="1929384"/>
              <a:ext cx="1014983" cy="4206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33803" y="2101583"/>
              <a:ext cx="336803" cy="2484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66944" y="2423160"/>
              <a:ext cx="1278623" cy="420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66688" y="2423160"/>
              <a:ext cx="414515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79948" y="2788920"/>
              <a:ext cx="513588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00927" y="2961119"/>
              <a:ext cx="384048" cy="2484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90844" y="2788920"/>
              <a:ext cx="873251" cy="4206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71488" y="2961119"/>
              <a:ext cx="384048" cy="2484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61404" y="2788920"/>
              <a:ext cx="560831" cy="4206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77811" y="2788920"/>
              <a:ext cx="763524" cy="42062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96911" y="2788920"/>
              <a:ext cx="513588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17892" y="2961119"/>
              <a:ext cx="336791" cy="2484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96200" y="2788920"/>
              <a:ext cx="484631" cy="42062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03464" y="2788920"/>
              <a:ext cx="768096" cy="4206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9948" y="3154680"/>
              <a:ext cx="513588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00927" y="3326879"/>
              <a:ext cx="384048" cy="2484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90844" y="3154680"/>
              <a:ext cx="873251" cy="4206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488" y="3326879"/>
              <a:ext cx="384048" cy="2484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61404" y="3154680"/>
              <a:ext cx="560831" cy="4206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47916" y="3154680"/>
              <a:ext cx="551675" cy="42062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55179" y="3154680"/>
              <a:ext cx="513587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76160" y="3326879"/>
              <a:ext cx="336791" cy="2484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96200" y="3154680"/>
              <a:ext cx="484631" cy="42062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03464" y="3154680"/>
              <a:ext cx="627887" cy="42062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66944" y="3648456"/>
              <a:ext cx="769620" cy="4206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66944" y="4014216"/>
              <a:ext cx="513588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924" y="4186415"/>
              <a:ext cx="336791" cy="2484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99176" y="4014216"/>
              <a:ext cx="999731" cy="42062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06311" y="4186415"/>
              <a:ext cx="336791" cy="2484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17563" y="4014216"/>
              <a:ext cx="830567" cy="42062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03720" y="4014216"/>
              <a:ext cx="513587" cy="4206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24700" y="4186415"/>
              <a:ext cx="336791" cy="2484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37476" y="4014216"/>
              <a:ext cx="696468" cy="4206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387340" y="1565281"/>
            <a:ext cx="3285490" cy="12509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000" spc="-15" dirty="0">
                <a:solidFill>
                  <a:srgbClr val="23387D"/>
                </a:solidFill>
                <a:latin typeface="Arial"/>
                <a:cs typeface="Arial"/>
              </a:rPr>
              <a:t>Tujuan</a:t>
            </a:r>
            <a:r>
              <a:rPr sz="2000" spc="-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  <a:tabLst>
                <a:tab pos="581660" algn="l"/>
              </a:tabLst>
            </a:pP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Min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Y = 20Y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+ 75Y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1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30Y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Batasan</a:t>
            </a:r>
            <a:r>
              <a:rPr sz="2000" spc="-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74617" y="2790513"/>
            <a:ext cx="300926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30480">
              <a:lnSpc>
                <a:spcPct val="120000"/>
              </a:lnSpc>
              <a:spcBef>
                <a:spcPts val="100"/>
              </a:spcBef>
              <a:tabLst>
                <a:tab pos="1731645" algn="l"/>
                <a:tab pos="2479675" algn="l"/>
              </a:tabLst>
            </a:pP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4Y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1,5</a:t>
            </a:r>
            <a:r>
              <a:rPr sz="2000" spc="-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3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</a:t>
            </a:r>
            <a:r>
              <a:rPr sz="2000" spc="-114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10 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5Y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</a:t>
            </a:r>
            <a:r>
              <a:rPr sz="1950" spc="22" baseline="-21367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+	2</a:t>
            </a:r>
            <a:r>
              <a:rPr sz="2000" spc="-4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3	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</a:t>
            </a:r>
            <a:r>
              <a:rPr sz="2000" spc="-114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 0,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 0,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Y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3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≥</a:t>
            </a:r>
            <a:r>
              <a:rPr sz="2000" spc="2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88184" y="5074372"/>
            <a:ext cx="19450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Hubungan 1</a:t>
            </a:r>
            <a:r>
              <a:rPr sz="2000" b="1" spc="-11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Hubungan 2</a:t>
            </a:r>
            <a:r>
              <a:rPr sz="2000" b="1" spc="-11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47684" y="5074372"/>
            <a:ext cx="156654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Kendala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Koefisien</a:t>
            </a:r>
            <a:r>
              <a:rPr sz="2000" spc="-7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23387D"/>
                </a:solidFill>
                <a:latin typeface="Verdana"/>
                <a:cs typeface="Verdana"/>
              </a:rPr>
              <a:t>FT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20609" y="5074372"/>
            <a:ext cx="218122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</a:tabLst>
            </a:pPr>
            <a:r>
              <a:rPr sz="2000" dirty="0">
                <a:solidFill>
                  <a:srgbClr val="23387D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3387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3387D"/>
                </a:solidFill>
                <a:latin typeface="Verdana"/>
                <a:cs typeface="Verdana"/>
              </a:rPr>
              <a:t>Variabel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  <a:tabLst>
                <a:tab pos="731520" algn="l"/>
              </a:tabLst>
            </a:pPr>
            <a:r>
              <a:rPr sz="2000" dirty="0">
                <a:solidFill>
                  <a:srgbClr val="23387D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338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3387D"/>
                </a:solidFill>
                <a:latin typeface="Verdana"/>
                <a:cs typeface="Verdana"/>
              </a:rPr>
              <a:t>Nilai</a:t>
            </a:r>
            <a:r>
              <a:rPr sz="2000" spc="-6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23387D"/>
                </a:solidFill>
                <a:latin typeface="Verdana"/>
                <a:cs typeface="Verdana"/>
              </a:rPr>
              <a:t>Kanan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24532" y="1186167"/>
            <a:ext cx="523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5645" algn="l"/>
              </a:tabLst>
            </a:pPr>
            <a:r>
              <a:rPr sz="1800" b="1" dirty="0">
                <a:solidFill>
                  <a:srgbClr val="23387D"/>
                </a:solidFill>
                <a:latin typeface="Verdana"/>
                <a:cs typeface="Verdana"/>
              </a:rPr>
              <a:t>P</a:t>
            </a:r>
            <a:r>
              <a:rPr sz="1800" b="1" spc="-10" dirty="0">
                <a:solidFill>
                  <a:srgbClr val="23387D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1800" b="1" spc="-5" dirty="0">
                <a:solidFill>
                  <a:srgbClr val="23387D"/>
                </a:solidFill>
                <a:latin typeface="Verdana"/>
                <a:cs typeface="Verdana"/>
              </a:rPr>
              <a:t>M</a:t>
            </a:r>
            <a:r>
              <a:rPr sz="1800" b="1" spc="-1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1800" b="1" spc="-5" dirty="0">
                <a:solidFill>
                  <a:srgbClr val="23387D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23387D"/>
                </a:solidFill>
                <a:latin typeface="Verdana"/>
                <a:cs typeface="Verdana"/>
              </a:rPr>
              <a:t>	</a:t>
            </a:r>
            <a:r>
              <a:rPr sz="1800" b="1" spc="5" dirty="0">
                <a:solidFill>
                  <a:srgbClr val="23387D"/>
                </a:solidFill>
                <a:latin typeface="Verdana"/>
                <a:cs typeface="Verdana"/>
              </a:rPr>
              <a:t>D</a:t>
            </a:r>
            <a:r>
              <a:rPr sz="1800" b="1" dirty="0">
                <a:solidFill>
                  <a:srgbClr val="23387D"/>
                </a:solidFill>
                <a:latin typeface="Verdana"/>
                <a:cs typeface="Verdana"/>
              </a:rPr>
              <a:t>U</a:t>
            </a:r>
            <a:r>
              <a:rPr sz="1800" b="1" spc="-15" dirty="0">
                <a:solidFill>
                  <a:srgbClr val="23387D"/>
                </a:solidFill>
                <a:latin typeface="Verdana"/>
                <a:cs typeface="Verdana"/>
              </a:rPr>
              <a:t>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852434" y="1853679"/>
            <a:ext cx="6887209" cy="2329180"/>
            <a:chOff x="1852434" y="1853679"/>
            <a:chExt cx="6887209" cy="2329180"/>
          </a:xfrm>
        </p:grpSpPr>
        <p:sp>
          <p:nvSpPr>
            <p:cNvPr id="96" name="object 96"/>
            <p:cNvSpPr/>
            <p:nvPr/>
          </p:nvSpPr>
          <p:spPr>
            <a:xfrm>
              <a:off x="3064243" y="2652013"/>
              <a:ext cx="609600" cy="1524000"/>
            </a:xfrm>
            <a:custGeom>
              <a:avLst/>
              <a:gdLst/>
              <a:ahLst/>
              <a:cxnLst/>
              <a:rect l="l" t="t" r="r" b="b"/>
              <a:pathLst>
                <a:path w="609600" h="1524000">
                  <a:moveTo>
                    <a:pt x="0" y="762000"/>
                  </a:moveTo>
                  <a:lnTo>
                    <a:pt x="1118" y="696251"/>
                  </a:lnTo>
                  <a:lnTo>
                    <a:pt x="4414" y="632056"/>
                  </a:lnTo>
                  <a:lnTo>
                    <a:pt x="9794" y="569643"/>
                  </a:lnTo>
                  <a:lnTo>
                    <a:pt x="17168" y="509240"/>
                  </a:lnTo>
                  <a:lnTo>
                    <a:pt x="26444" y="451077"/>
                  </a:lnTo>
                  <a:lnTo>
                    <a:pt x="37531" y="395381"/>
                  </a:lnTo>
                  <a:lnTo>
                    <a:pt x="50337" y="342382"/>
                  </a:lnTo>
                  <a:lnTo>
                    <a:pt x="64770" y="292309"/>
                  </a:lnTo>
                  <a:lnTo>
                    <a:pt x="80740" y="245390"/>
                  </a:lnTo>
                  <a:lnTo>
                    <a:pt x="98155" y="201854"/>
                  </a:lnTo>
                  <a:lnTo>
                    <a:pt x="116922" y="161929"/>
                  </a:lnTo>
                  <a:lnTo>
                    <a:pt x="136952" y="125845"/>
                  </a:lnTo>
                  <a:lnTo>
                    <a:pt x="158151" y="93830"/>
                  </a:lnTo>
                  <a:lnTo>
                    <a:pt x="203695" y="42922"/>
                  </a:lnTo>
                  <a:lnTo>
                    <a:pt x="252822" y="11035"/>
                  </a:lnTo>
                  <a:lnTo>
                    <a:pt x="304800" y="0"/>
                  </a:lnTo>
                  <a:lnTo>
                    <a:pt x="331099" y="2797"/>
                  </a:lnTo>
                  <a:lnTo>
                    <a:pt x="356777" y="11035"/>
                  </a:lnTo>
                  <a:lnTo>
                    <a:pt x="405904" y="42922"/>
                  </a:lnTo>
                  <a:lnTo>
                    <a:pt x="451448" y="93830"/>
                  </a:lnTo>
                  <a:lnTo>
                    <a:pt x="472647" y="125845"/>
                  </a:lnTo>
                  <a:lnTo>
                    <a:pt x="492677" y="161929"/>
                  </a:lnTo>
                  <a:lnTo>
                    <a:pt x="511444" y="201854"/>
                  </a:lnTo>
                  <a:lnTo>
                    <a:pt x="528859" y="245390"/>
                  </a:lnTo>
                  <a:lnTo>
                    <a:pt x="544829" y="292309"/>
                  </a:lnTo>
                  <a:lnTo>
                    <a:pt x="559262" y="342382"/>
                  </a:lnTo>
                  <a:lnTo>
                    <a:pt x="572068" y="395381"/>
                  </a:lnTo>
                  <a:lnTo>
                    <a:pt x="583155" y="451077"/>
                  </a:lnTo>
                  <a:lnTo>
                    <a:pt x="592431" y="509240"/>
                  </a:lnTo>
                  <a:lnTo>
                    <a:pt x="599805" y="569643"/>
                  </a:lnTo>
                  <a:lnTo>
                    <a:pt x="605185" y="632056"/>
                  </a:lnTo>
                  <a:lnTo>
                    <a:pt x="608481" y="696251"/>
                  </a:lnTo>
                  <a:lnTo>
                    <a:pt x="609600" y="762000"/>
                  </a:lnTo>
                  <a:lnTo>
                    <a:pt x="608481" y="827748"/>
                  </a:lnTo>
                  <a:lnTo>
                    <a:pt x="605185" y="891943"/>
                  </a:lnTo>
                  <a:lnTo>
                    <a:pt x="599805" y="954356"/>
                  </a:lnTo>
                  <a:lnTo>
                    <a:pt x="592431" y="1014759"/>
                  </a:lnTo>
                  <a:lnTo>
                    <a:pt x="583155" y="1072922"/>
                  </a:lnTo>
                  <a:lnTo>
                    <a:pt x="572068" y="1128618"/>
                  </a:lnTo>
                  <a:lnTo>
                    <a:pt x="559262" y="1181617"/>
                  </a:lnTo>
                  <a:lnTo>
                    <a:pt x="544829" y="1231690"/>
                  </a:lnTo>
                  <a:lnTo>
                    <a:pt x="528859" y="1278609"/>
                  </a:lnTo>
                  <a:lnTo>
                    <a:pt x="511444" y="1322145"/>
                  </a:lnTo>
                  <a:lnTo>
                    <a:pt x="492677" y="1362070"/>
                  </a:lnTo>
                  <a:lnTo>
                    <a:pt x="472647" y="1398154"/>
                  </a:lnTo>
                  <a:lnTo>
                    <a:pt x="451448" y="1430169"/>
                  </a:lnTo>
                  <a:lnTo>
                    <a:pt x="405904" y="1481077"/>
                  </a:lnTo>
                  <a:lnTo>
                    <a:pt x="356777" y="1512964"/>
                  </a:lnTo>
                  <a:lnTo>
                    <a:pt x="304800" y="1524000"/>
                  </a:lnTo>
                  <a:lnTo>
                    <a:pt x="252822" y="1512964"/>
                  </a:lnTo>
                  <a:lnTo>
                    <a:pt x="203695" y="1481077"/>
                  </a:lnTo>
                  <a:lnTo>
                    <a:pt x="158151" y="1430169"/>
                  </a:lnTo>
                  <a:lnTo>
                    <a:pt x="136952" y="1398154"/>
                  </a:lnTo>
                  <a:lnTo>
                    <a:pt x="116922" y="1362070"/>
                  </a:lnTo>
                  <a:lnTo>
                    <a:pt x="98155" y="1322145"/>
                  </a:lnTo>
                  <a:lnTo>
                    <a:pt x="80740" y="1278609"/>
                  </a:lnTo>
                  <a:lnTo>
                    <a:pt x="64770" y="1231690"/>
                  </a:lnTo>
                  <a:lnTo>
                    <a:pt x="50337" y="1181617"/>
                  </a:lnTo>
                  <a:lnTo>
                    <a:pt x="37531" y="1128618"/>
                  </a:lnTo>
                  <a:lnTo>
                    <a:pt x="26444" y="1072922"/>
                  </a:lnTo>
                  <a:lnTo>
                    <a:pt x="17168" y="1014759"/>
                  </a:lnTo>
                  <a:lnTo>
                    <a:pt x="9794" y="954356"/>
                  </a:lnTo>
                  <a:lnTo>
                    <a:pt x="4414" y="891943"/>
                  </a:lnTo>
                  <a:lnTo>
                    <a:pt x="1118" y="827748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4615" y="1860029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0" y="304800"/>
                  </a:moveTo>
                  <a:lnTo>
                    <a:pt x="18284" y="251917"/>
                  </a:lnTo>
                  <a:lnTo>
                    <a:pt x="49836" y="218263"/>
                  </a:lnTo>
                  <a:lnTo>
                    <a:pt x="95811" y="186157"/>
                  </a:lnTo>
                  <a:lnTo>
                    <a:pt x="155294" y="155826"/>
                  </a:lnTo>
                  <a:lnTo>
                    <a:pt x="227371" y="127501"/>
                  </a:lnTo>
                  <a:lnTo>
                    <a:pt x="267845" y="114162"/>
                  </a:lnTo>
                  <a:lnTo>
                    <a:pt x="311125" y="101409"/>
                  </a:lnTo>
                  <a:lnTo>
                    <a:pt x="357097" y="89273"/>
                  </a:lnTo>
                  <a:lnTo>
                    <a:pt x="405644" y="77780"/>
                  </a:lnTo>
                  <a:lnTo>
                    <a:pt x="456654" y="66960"/>
                  </a:lnTo>
                  <a:lnTo>
                    <a:pt x="510012" y="56841"/>
                  </a:lnTo>
                  <a:lnTo>
                    <a:pt x="565603" y="47453"/>
                  </a:lnTo>
                  <a:lnTo>
                    <a:pt x="623313" y="38822"/>
                  </a:lnTo>
                  <a:lnTo>
                    <a:pt x="683028" y="30979"/>
                  </a:lnTo>
                  <a:lnTo>
                    <a:pt x="744634" y="23952"/>
                  </a:lnTo>
                  <a:lnTo>
                    <a:pt x="808015" y="17769"/>
                  </a:lnTo>
                  <a:lnTo>
                    <a:pt x="873059" y="12458"/>
                  </a:lnTo>
                  <a:lnTo>
                    <a:pt x="939649" y="8049"/>
                  </a:lnTo>
                  <a:lnTo>
                    <a:pt x="1007673" y="4570"/>
                  </a:lnTo>
                  <a:lnTo>
                    <a:pt x="1077016" y="2050"/>
                  </a:lnTo>
                  <a:lnTo>
                    <a:pt x="1147563" y="517"/>
                  </a:lnTo>
                  <a:lnTo>
                    <a:pt x="1219200" y="0"/>
                  </a:lnTo>
                  <a:lnTo>
                    <a:pt x="1290836" y="517"/>
                  </a:lnTo>
                  <a:lnTo>
                    <a:pt x="1361383" y="2050"/>
                  </a:lnTo>
                  <a:lnTo>
                    <a:pt x="1430726" y="4570"/>
                  </a:lnTo>
                  <a:lnTo>
                    <a:pt x="1498750" y="8049"/>
                  </a:lnTo>
                  <a:lnTo>
                    <a:pt x="1565340" y="12458"/>
                  </a:lnTo>
                  <a:lnTo>
                    <a:pt x="1630384" y="17769"/>
                  </a:lnTo>
                  <a:lnTo>
                    <a:pt x="1693765" y="23952"/>
                  </a:lnTo>
                  <a:lnTo>
                    <a:pt x="1755371" y="30979"/>
                  </a:lnTo>
                  <a:lnTo>
                    <a:pt x="1815086" y="38822"/>
                  </a:lnTo>
                  <a:lnTo>
                    <a:pt x="1872796" y="47453"/>
                  </a:lnTo>
                  <a:lnTo>
                    <a:pt x="1928387" y="56841"/>
                  </a:lnTo>
                  <a:lnTo>
                    <a:pt x="1981745" y="66960"/>
                  </a:lnTo>
                  <a:lnTo>
                    <a:pt x="2032755" y="77780"/>
                  </a:lnTo>
                  <a:lnTo>
                    <a:pt x="2081302" y="89273"/>
                  </a:lnTo>
                  <a:lnTo>
                    <a:pt x="2127274" y="101409"/>
                  </a:lnTo>
                  <a:lnTo>
                    <a:pt x="2170554" y="114162"/>
                  </a:lnTo>
                  <a:lnTo>
                    <a:pt x="2211028" y="127501"/>
                  </a:lnTo>
                  <a:lnTo>
                    <a:pt x="2248584" y="141399"/>
                  </a:lnTo>
                  <a:lnTo>
                    <a:pt x="2314478" y="170755"/>
                  </a:lnTo>
                  <a:lnTo>
                    <a:pt x="2367321" y="202002"/>
                  </a:lnTo>
                  <a:lnTo>
                    <a:pt x="2406199" y="234911"/>
                  </a:lnTo>
                  <a:lnTo>
                    <a:pt x="2430197" y="269253"/>
                  </a:lnTo>
                  <a:lnTo>
                    <a:pt x="2438400" y="304800"/>
                  </a:lnTo>
                  <a:lnTo>
                    <a:pt x="2436330" y="322709"/>
                  </a:lnTo>
                  <a:lnTo>
                    <a:pt x="2430197" y="340346"/>
                  </a:lnTo>
                  <a:lnTo>
                    <a:pt x="2406199" y="374688"/>
                  </a:lnTo>
                  <a:lnTo>
                    <a:pt x="2367321" y="407597"/>
                  </a:lnTo>
                  <a:lnTo>
                    <a:pt x="2314478" y="438844"/>
                  </a:lnTo>
                  <a:lnTo>
                    <a:pt x="2248584" y="468200"/>
                  </a:lnTo>
                  <a:lnTo>
                    <a:pt x="2211028" y="482098"/>
                  </a:lnTo>
                  <a:lnTo>
                    <a:pt x="2170554" y="495437"/>
                  </a:lnTo>
                  <a:lnTo>
                    <a:pt x="2127274" y="508190"/>
                  </a:lnTo>
                  <a:lnTo>
                    <a:pt x="2081302" y="520326"/>
                  </a:lnTo>
                  <a:lnTo>
                    <a:pt x="2032755" y="531819"/>
                  </a:lnTo>
                  <a:lnTo>
                    <a:pt x="1981745" y="542639"/>
                  </a:lnTo>
                  <a:lnTo>
                    <a:pt x="1928387" y="552758"/>
                  </a:lnTo>
                  <a:lnTo>
                    <a:pt x="1872796" y="562146"/>
                  </a:lnTo>
                  <a:lnTo>
                    <a:pt x="1815086" y="570777"/>
                  </a:lnTo>
                  <a:lnTo>
                    <a:pt x="1755371" y="578620"/>
                  </a:lnTo>
                  <a:lnTo>
                    <a:pt x="1693765" y="585647"/>
                  </a:lnTo>
                  <a:lnTo>
                    <a:pt x="1630384" y="591830"/>
                  </a:lnTo>
                  <a:lnTo>
                    <a:pt x="1565340" y="597141"/>
                  </a:lnTo>
                  <a:lnTo>
                    <a:pt x="1498750" y="601550"/>
                  </a:lnTo>
                  <a:lnTo>
                    <a:pt x="1430726" y="605029"/>
                  </a:lnTo>
                  <a:lnTo>
                    <a:pt x="1361383" y="607549"/>
                  </a:lnTo>
                  <a:lnTo>
                    <a:pt x="1290836" y="609082"/>
                  </a:lnTo>
                  <a:lnTo>
                    <a:pt x="1219200" y="609600"/>
                  </a:lnTo>
                  <a:lnTo>
                    <a:pt x="1147563" y="609082"/>
                  </a:lnTo>
                  <a:lnTo>
                    <a:pt x="1077016" y="607549"/>
                  </a:lnTo>
                  <a:lnTo>
                    <a:pt x="1007673" y="605029"/>
                  </a:lnTo>
                  <a:lnTo>
                    <a:pt x="939649" y="601550"/>
                  </a:lnTo>
                  <a:lnTo>
                    <a:pt x="873059" y="597141"/>
                  </a:lnTo>
                  <a:lnTo>
                    <a:pt x="808015" y="591830"/>
                  </a:lnTo>
                  <a:lnTo>
                    <a:pt x="744634" y="585647"/>
                  </a:lnTo>
                  <a:lnTo>
                    <a:pt x="683028" y="578620"/>
                  </a:lnTo>
                  <a:lnTo>
                    <a:pt x="623313" y="570777"/>
                  </a:lnTo>
                  <a:lnTo>
                    <a:pt x="565603" y="562146"/>
                  </a:lnTo>
                  <a:lnTo>
                    <a:pt x="510012" y="552758"/>
                  </a:lnTo>
                  <a:lnTo>
                    <a:pt x="456654" y="542639"/>
                  </a:lnTo>
                  <a:lnTo>
                    <a:pt x="405644" y="531819"/>
                  </a:lnTo>
                  <a:lnTo>
                    <a:pt x="357097" y="520326"/>
                  </a:lnTo>
                  <a:lnTo>
                    <a:pt x="311125" y="508190"/>
                  </a:lnTo>
                  <a:lnTo>
                    <a:pt x="267845" y="495437"/>
                  </a:lnTo>
                  <a:lnTo>
                    <a:pt x="227371" y="482098"/>
                  </a:lnTo>
                  <a:lnTo>
                    <a:pt x="189815" y="468200"/>
                  </a:lnTo>
                  <a:lnTo>
                    <a:pt x="123921" y="438844"/>
                  </a:lnTo>
                  <a:lnTo>
                    <a:pt x="71078" y="407597"/>
                  </a:lnTo>
                  <a:lnTo>
                    <a:pt x="32200" y="374688"/>
                  </a:lnTo>
                  <a:lnTo>
                    <a:pt x="8202" y="340346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84562" y="2382354"/>
              <a:ext cx="3054985" cy="493395"/>
            </a:xfrm>
            <a:custGeom>
              <a:avLst/>
              <a:gdLst/>
              <a:ahLst/>
              <a:cxnLst/>
              <a:rect l="l" t="t" r="r" b="b"/>
              <a:pathLst>
                <a:path w="3054984" h="493394">
                  <a:moveTo>
                    <a:pt x="0" y="492836"/>
                  </a:moveTo>
                  <a:lnTo>
                    <a:pt x="3054731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495800" y="29718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42900" y="0"/>
                  </a:moveTo>
                  <a:lnTo>
                    <a:pt x="342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342900" y="400050"/>
                  </a:lnTo>
                  <a:lnTo>
                    <a:pt x="342900" y="533400"/>
                  </a:lnTo>
                  <a:lnTo>
                    <a:pt x="609600" y="266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97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495800" y="29718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133350"/>
                  </a:moveTo>
                  <a:lnTo>
                    <a:pt x="342900" y="133350"/>
                  </a:lnTo>
                  <a:lnTo>
                    <a:pt x="342900" y="0"/>
                  </a:lnTo>
                  <a:lnTo>
                    <a:pt x="609600" y="266700"/>
                  </a:lnTo>
                  <a:lnTo>
                    <a:pt x="342900" y="533400"/>
                  </a:lnTo>
                  <a:lnTo>
                    <a:pt x="342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3352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56997" y="2350604"/>
              <a:ext cx="82550" cy="88265"/>
            </a:xfrm>
            <a:custGeom>
              <a:avLst/>
              <a:gdLst/>
              <a:ahLst/>
              <a:cxnLst/>
              <a:rect l="l" t="t" r="r" b="b"/>
              <a:pathLst>
                <a:path w="82550" h="88264">
                  <a:moveTo>
                    <a:pt x="0" y="0"/>
                  </a:moveTo>
                  <a:lnTo>
                    <a:pt x="82308" y="31750"/>
                  </a:lnTo>
                  <a:lnTo>
                    <a:pt x="14160" y="877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58784" y="1936229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0" y="228600"/>
                  </a:moveTo>
                  <a:lnTo>
                    <a:pt x="13053" y="185161"/>
                  </a:lnTo>
                  <a:lnTo>
                    <a:pt x="50594" y="144473"/>
                  </a:lnTo>
                  <a:lnTo>
                    <a:pt x="110197" y="107303"/>
                  </a:lnTo>
                  <a:lnTo>
                    <a:pt x="147512" y="90277"/>
                  </a:lnTo>
                  <a:lnTo>
                    <a:pt x="189433" y="74418"/>
                  </a:lnTo>
                  <a:lnTo>
                    <a:pt x="235656" y="59821"/>
                  </a:lnTo>
                  <a:lnTo>
                    <a:pt x="285877" y="46583"/>
                  </a:lnTo>
                  <a:lnTo>
                    <a:pt x="339794" y="34799"/>
                  </a:lnTo>
                  <a:lnTo>
                    <a:pt x="397102" y="24565"/>
                  </a:lnTo>
                  <a:lnTo>
                    <a:pt x="457498" y="15977"/>
                  </a:lnTo>
                  <a:lnTo>
                    <a:pt x="520680" y="9130"/>
                  </a:lnTo>
                  <a:lnTo>
                    <a:pt x="586342" y="4122"/>
                  </a:lnTo>
                  <a:lnTo>
                    <a:pt x="654184" y="1046"/>
                  </a:lnTo>
                  <a:lnTo>
                    <a:pt x="723900" y="0"/>
                  </a:lnTo>
                  <a:lnTo>
                    <a:pt x="793615" y="1046"/>
                  </a:lnTo>
                  <a:lnTo>
                    <a:pt x="861457" y="4122"/>
                  </a:lnTo>
                  <a:lnTo>
                    <a:pt x="927119" y="9130"/>
                  </a:lnTo>
                  <a:lnTo>
                    <a:pt x="990301" y="15977"/>
                  </a:lnTo>
                  <a:lnTo>
                    <a:pt x="1050697" y="24565"/>
                  </a:lnTo>
                  <a:lnTo>
                    <a:pt x="1108005" y="34799"/>
                  </a:lnTo>
                  <a:lnTo>
                    <a:pt x="1161922" y="46583"/>
                  </a:lnTo>
                  <a:lnTo>
                    <a:pt x="1212143" y="59821"/>
                  </a:lnTo>
                  <a:lnTo>
                    <a:pt x="1258366" y="74418"/>
                  </a:lnTo>
                  <a:lnTo>
                    <a:pt x="1300287" y="90277"/>
                  </a:lnTo>
                  <a:lnTo>
                    <a:pt x="1337602" y="107303"/>
                  </a:lnTo>
                  <a:lnTo>
                    <a:pt x="1397205" y="144473"/>
                  </a:lnTo>
                  <a:lnTo>
                    <a:pt x="1434746" y="185161"/>
                  </a:lnTo>
                  <a:lnTo>
                    <a:pt x="1447800" y="228600"/>
                  </a:lnTo>
                  <a:lnTo>
                    <a:pt x="1444486" y="250615"/>
                  </a:lnTo>
                  <a:lnTo>
                    <a:pt x="1434746" y="272038"/>
                  </a:lnTo>
                  <a:lnTo>
                    <a:pt x="1397205" y="312726"/>
                  </a:lnTo>
                  <a:lnTo>
                    <a:pt x="1337602" y="349896"/>
                  </a:lnTo>
                  <a:lnTo>
                    <a:pt x="1300287" y="366922"/>
                  </a:lnTo>
                  <a:lnTo>
                    <a:pt x="1258366" y="382781"/>
                  </a:lnTo>
                  <a:lnTo>
                    <a:pt x="1212143" y="397378"/>
                  </a:lnTo>
                  <a:lnTo>
                    <a:pt x="1161922" y="410616"/>
                  </a:lnTo>
                  <a:lnTo>
                    <a:pt x="1108005" y="422400"/>
                  </a:lnTo>
                  <a:lnTo>
                    <a:pt x="1050697" y="432634"/>
                  </a:lnTo>
                  <a:lnTo>
                    <a:pt x="990301" y="441222"/>
                  </a:lnTo>
                  <a:lnTo>
                    <a:pt x="927119" y="448069"/>
                  </a:lnTo>
                  <a:lnTo>
                    <a:pt x="861457" y="453077"/>
                  </a:lnTo>
                  <a:lnTo>
                    <a:pt x="793615" y="456153"/>
                  </a:lnTo>
                  <a:lnTo>
                    <a:pt x="723900" y="457200"/>
                  </a:lnTo>
                  <a:lnTo>
                    <a:pt x="654184" y="456153"/>
                  </a:lnTo>
                  <a:lnTo>
                    <a:pt x="586342" y="453077"/>
                  </a:lnTo>
                  <a:lnTo>
                    <a:pt x="520680" y="448069"/>
                  </a:lnTo>
                  <a:lnTo>
                    <a:pt x="457498" y="441222"/>
                  </a:lnTo>
                  <a:lnTo>
                    <a:pt x="397102" y="432634"/>
                  </a:lnTo>
                  <a:lnTo>
                    <a:pt x="339794" y="422400"/>
                  </a:lnTo>
                  <a:lnTo>
                    <a:pt x="285877" y="410616"/>
                  </a:lnTo>
                  <a:lnTo>
                    <a:pt x="235656" y="397378"/>
                  </a:lnTo>
                  <a:lnTo>
                    <a:pt x="189433" y="382781"/>
                  </a:lnTo>
                  <a:lnTo>
                    <a:pt x="147512" y="366922"/>
                  </a:lnTo>
                  <a:lnTo>
                    <a:pt x="110197" y="349896"/>
                  </a:lnTo>
                  <a:lnTo>
                    <a:pt x="50594" y="312726"/>
                  </a:lnTo>
                  <a:lnTo>
                    <a:pt x="13053" y="272038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772400" y="25908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609600" h="1219200">
                  <a:moveTo>
                    <a:pt x="0" y="609600"/>
                  </a:moveTo>
                  <a:lnTo>
                    <a:pt x="1573" y="547271"/>
                  </a:lnTo>
                  <a:lnTo>
                    <a:pt x="6192" y="486743"/>
                  </a:lnTo>
                  <a:lnTo>
                    <a:pt x="13703" y="428322"/>
                  </a:lnTo>
                  <a:lnTo>
                    <a:pt x="23952" y="372314"/>
                  </a:lnTo>
                  <a:lnTo>
                    <a:pt x="36787" y="319026"/>
                  </a:lnTo>
                  <a:lnTo>
                    <a:pt x="52054" y="268764"/>
                  </a:lnTo>
                  <a:lnTo>
                    <a:pt x="69600" y="221836"/>
                  </a:lnTo>
                  <a:lnTo>
                    <a:pt x="89273" y="178546"/>
                  </a:lnTo>
                  <a:lnTo>
                    <a:pt x="110918" y="139201"/>
                  </a:lnTo>
                  <a:lnTo>
                    <a:pt x="134382" y="104108"/>
                  </a:lnTo>
                  <a:lnTo>
                    <a:pt x="159513" y="73574"/>
                  </a:lnTo>
                  <a:lnTo>
                    <a:pt x="214161" y="27406"/>
                  </a:lnTo>
                  <a:lnTo>
                    <a:pt x="273635" y="3147"/>
                  </a:lnTo>
                  <a:lnTo>
                    <a:pt x="304800" y="0"/>
                  </a:lnTo>
                  <a:lnTo>
                    <a:pt x="366228" y="12384"/>
                  </a:lnTo>
                  <a:lnTo>
                    <a:pt x="423442" y="47904"/>
                  </a:lnTo>
                  <a:lnTo>
                    <a:pt x="475217" y="104108"/>
                  </a:lnTo>
                  <a:lnTo>
                    <a:pt x="498681" y="139201"/>
                  </a:lnTo>
                  <a:lnTo>
                    <a:pt x="520326" y="178546"/>
                  </a:lnTo>
                  <a:lnTo>
                    <a:pt x="539999" y="221836"/>
                  </a:lnTo>
                  <a:lnTo>
                    <a:pt x="557545" y="268764"/>
                  </a:lnTo>
                  <a:lnTo>
                    <a:pt x="572812" y="319026"/>
                  </a:lnTo>
                  <a:lnTo>
                    <a:pt x="585647" y="372314"/>
                  </a:lnTo>
                  <a:lnTo>
                    <a:pt x="595896" y="428322"/>
                  </a:lnTo>
                  <a:lnTo>
                    <a:pt x="603407" y="486743"/>
                  </a:lnTo>
                  <a:lnTo>
                    <a:pt x="608026" y="547271"/>
                  </a:lnTo>
                  <a:lnTo>
                    <a:pt x="609600" y="609600"/>
                  </a:lnTo>
                  <a:lnTo>
                    <a:pt x="608026" y="671928"/>
                  </a:lnTo>
                  <a:lnTo>
                    <a:pt x="603407" y="732456"/>
                  </a:lnTo>
                  <a:lnTo>
                    <a:pt x="595896" y="790877"/>
                  </a:lnTo>
                  <a:lnTo>
                    <a:pt x="585647" y="846885"/>
                  </a:lnTo>
                  <a:lnTo>
                    <a:pt x="572812" y="900173"/>
                  </a:lnTo>
                  <a:lnTo>
                    <a:pt x="557545" y="950435"/>
                  </a:lnTo>
                  <a:lnTo>
                    <a:pt x="539999" y="997363"/>
                  </a:lnTo>
                  <a:lnTo>
                    <a:pt x="520326" y="1040653"/>
                  </a:lnTo>
                  <a:lnTo>
                    <a:pt x="498681" y="1079998"/>
                  </a:lnTo>
                  <a:lnTo>
                    <a:pt x="475217" y="1115091"/>
                  </a:lnTo>
                  <a:lnTo>
                    <a:pt x="450086" y="1145625"/>
                  </a:lnTo>
                  <a:lnTo>
                    <a:pt x="395438" y="1191793"/>
                  </a:lnTo>
                  <a:lnTo>
                    <a:pt x="335964" y="1216052"/>
                  </a:lnTo>
                  <a:lnTo>
                    <a:pt x="304800" y="1219200"/>
                  </a:lnTo>
                  <a:lnTo>
                    <a:pt x="243371" y="1206815"/>
                  </a:lnTo>
                  <a:lnTo>
                    <a:pt x="186157" y="1171295"/>
                  </a:lnTo>
                  <a:lnTo>
                    <a:pt x="134382" y="1115091"/>
                  </a:lnTo>
                  <a:lnTo>
                    <a:pt x="110918" y="1079998"/>
                  </a:lnTo>
                  <a:lnTo>
                    <a:pt x="89273" y="1040653"/>
                  </a:lnTo>
                  <a:lnTo>
                    <a:pt x="69600" y="997363"/>
                  </a:lnTo>
                  <a:lnTo>
                    <a:pt x="52054" y="950435"/>
                  </a:lnTo>
                  <a:lnTo>
                    <a:pt x="36787" y="900173"/>
                  </a:lnTo>
                  <a:lnTo>
                    <a:pt x="23952" y="846885"/>
                  </a:lnTo>
                  <a:lnTo>
                    <a:pt x="13703" y="790877"/>
                  </a:lnTo>
                  <a:lnTo>
                    <a:pt x="6192" y="732456"/>
                  </a:lnTo>
                  <a:lnTo>
                    <a:pt x="1573" y="671928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52799" y="2171242"/>
              <a:ext cx="4496435" cy="596900"/>
            </a:xfrm>
            <a:custGeom>
              <a:avLst/>
              <a:gdLst/>
              <a:ahLst/>
              <a:cxnLst/>
              <a:rect l="l" t="t" r="r" b="b"/>
              <a:pathLst>
                <a:path w="4496434" h="596900">
                  <a:moveTo>
                    <a:pt x="0" y="0"/>
                  </a:moveTo>
                  <a:lnTo>
                    <a:pt x="4496409" y="596455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67815" y="2713608"/>
              <a:ext cx="81915" cy="88265"/>
            </a:xfrm>
            <a:custGeom>
              <a:avLst/>
              <a:gdLst/>
              <a:ahLst/>
              <a:cxnLst/>
              <a:rect l="l" t="t" r="r" b="b"/>
              <a:pathLst>
                <a:path w="81915" h="88264">
                  <a:moveTo>
                    <a:pt x="11696" y="0"/>
                  </a:moveTo>
                  <a:lnTo>
                    <a:pt x="81381" y="54089"/>
                  </a:lnTo>
                  <a:lnTo>
                    <a:pt x="0" y="881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5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476" y="296278"/>
            <a:ext cx="449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Interpretasi</a:t>
            </a:r>
            <a:r>
              <a:rPr sz="2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Ekonomis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077" y="1301864"/>
            <a:ext cx="1085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016" y="1427988"/>
            <a:ext cx="2292350" cy="422275"/>
            <a:chOff x="509016" y="1427988"/>
            <a:chExt cx="2292350" cy="422275"/>
          </a:xfrm>
        </p:grpSpPr>
        <p:sp>
          <p:nvSpPr>
            <p:cNvPr id="5" name="object 5"/>
            <p:cNvSpPr/>
            <p:nvPr/>
          </p:nvSpPr>
          <p:spPr>
            <a:xfrm>
              <a:off x="509016" y="1427988"/>
              <a:ext cx="1289304" cy="422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7716" y="1427988"/>
              <a:ext cx="1263396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3370" y="1495412"/>
            <a:ext cx="307530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Fungsi</a:t>
            </a:r>
            <a:r>
              <a:rPr sz="2000" b="1" spc="-3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3387D"/>
                </a:solidFill>
                <a:latin typeface="Verdana"/>
                <a:cs typeface="Verdana"/>
              </a:rPr>
              <a:t>primal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(maksimisasi</a:t>
            </a:r>
            <a:r>
              <a:rPr sz="1800" spc="-5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keuntungan)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267" y="1277383"/>
            <a:ext cx="3145155" cy="10744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2200" spc="10" dirty="0">
                <a:latin typeface="Times New Roman"/>
                <a:cs typeface="Times New Roman"/>
              </a:rPr>
              <a:t>Tuju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n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: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Mak</a:t>
            </a:r>
            <a:r>
              <a:rPr sz="2200" spc="10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Z</a:t>
            </a:r>
            <a:r>
              <a:rPr sz="2200" i="1" spc="19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5025" spc="330" baseline="-8291" dirty="0">
                <a:latin typeface="Symbol"/>
                <a:cs typeface="Symbol"/>
              </a:rPr>
              <a:t></a:t>
            </a:r>
            <a:r>
              <a:rPr sz="2200" i="1" spc="305" dirty="0">
                <a:latin typeface="Times New Roman"/>
                <a:cs typeface="Times New Roman"/>
              </a:rPr>
              <a:t>C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37" baseline="-23504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endParaRPr sz="1950" baseline="-23504">
              <a:latin typeface="Times New Roman"/>
              <a:cs typeface="Times New Roman"/>
            </a:endParaRPr>
          </a:p>
          <a:p>
            <a:pPr marL="1551305" algn="ctr">
              <a:lnSpc>
                <a:spcPct val="100000"/>
              </a:lnSpc>
              <a:spcBef>
                <a:spcPts val="160"/>
              </a:spcBef>
            </a:pPr>
            <a:r>
              <a:rPr sz="1300" i="1" dirty="0">
                <a:latin typeface="Times New Roman"/>
                <a:cs typeface="Times New Roman"/>
              </a:rPr>
              <a:t>j</a:t>
            </a:r>
            <a:r>
              <a:rPr sz="1300" i="1" spc="-204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Symbol"/>
                <a:cs typeface="Symbol"/>
              </a:rPr>
              <a:t></a:t>
            </a:r>
            <a:r>
              <a:rPr sz="1300" spc="-3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226060" algn="ctr">
              <a:lnSpc>
                <a:spcPct val="100000"/>
              </a:lnSpc>
              <a:spcBef>
                <a:spcPts val="550"/>
              </a:spcBef>
            </a:pPr>
            <a:r>
              <a:rPr sz="1300" i="1" spc="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7123" y="2225893"/>
            <a:ext cx="1471930" cy="688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3829"/>
              </a:lnSpc>
              <a:spcBef>
                <a:spcPts val="114"/>
              </a:spcBef>
            </a:pPr>
            <a:r>
              <a:rPr sz="3350" spc="10" dirty="0">
                <a:latin typeface="Symbol"/>
                <a:cs typeface="Symbol"/>
              </a:rPr>
              <a:t></a:t>
            </a:r>
            <a:r>
              <a:rPr sz="3350" spc="-590" dirty="0">
                <a:latin typeface="Times New Roman"/>
                <a:cs typeface="Times New Roman"/>
              </a:rPr>
              <a:t> </a:t>
            </a:r>
            <a:r>
              <a:rPr sz="3375" i="1" spc="-15" baseline="13580" dirty="0">
                <a:latin typeface="Times New Roman"/>
                <a:cs typeface="Times New Roman"/>
              </a:rPr>
              <a:t>a</a:t>
            </a:r>
            <a:r>
              <a:rPr sz="1300" i="1" spc="-10" dirty="0">
                <a:latin typeface="Times New Roman"/>
                <a:cs typeface="Times New Roman"/>
              </a:rPr>
              <a:t>ij </a:t>
            </a:r>
            <a:r>
              <a:rPr sz="3375" i="1" spc="-7" baseline="13580" dirty="0">
                <a:latin typeface="Times New Roman"/>
                <a:cs typeface="Times New Roman"/>
              </a:rPr>
              <a:t>X </a:t>
            </a:r>
            <a:r>
              <a:rPr sz="1300" i="1" dirty="0">
                <a:latin typeface="Times New Roman"/>
                <a:cs typeface="Times New Roman"/>
              </a:rPr>
              <a:t>j </a:t>
            </a:r>
            <a:r>
              <a:rPr sz="3375" spc="-7" baseline="13580" dirty="0">
                <a:latin typeface="Symbol"/>
                <a:cs typeface="Symbol"/>
              </a:rPr>
              <a:t></a:t>
            </a:r>
            <a:r>
              <a:rPr sz="3375" spc="-7" baseline="13580" dirty="0">
                <a:latin typeface="Times New Roman"/>
                <a:cs typeface="Times New Roman"/>
              </a:rPr>
              <a:t> </a:t>
            </a:r>
            <a:r>
              <a:rPr sz="3375" i="1" spc="-89" baseline="13580" dirty="0">
                <a:latin typeface="Times New Roman"/>
                <a:cs typeface="Times New Roman"/>
              </a:rPr>
              <a:t>b</a:t>
            </a:r>
            <a:r>
              <a:rPr sz="1300" i="1" spc="-6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98425">
              <a:lnSpc>
                <a:spcPts val="1370"/>
              </a:lnSpc>
            </a:pPr>
            <a:r>
              <a:rPr sz="1300" i="1" dirty="0">
                <a:latin typeface="Times New Roman"/>
                <a:cs typeface="Times New Roman"/>
              </a:rPr>
              <a:t>j</a:t>
            </a:r>
            <a:r>
              <a:rPr sz="1300" i="1" spc="-204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Symbol"/>
                <a:cs typeface="Symbol"/>
              </a:rPr>
              <a:t></a:t>
            </a:r>
            <a:r>
              <a:rPr sz="1300" spc="-3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2513" y="2297289"/>
            <a:ext cx="92773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0" dirty="0">
                <a:latin typeface="Times New Roman"/>
                <a:cs typeface="Times New Roman"/>
              </a:rPr>
              <a:t>Batasan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2997200"/>
            <a:ext cx="974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im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ana: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492" y="3302608"/>
            <a:ext cx="298450" cy="199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j  </a:t>
            </a:r>
            <a:r>
              <a:rPr sz="2000" spc="5" dirty="0">
                <a:solidFill>
                  <a:srgbClr val="23387D"/>
                </a:solidFill>
                <a:latin typeface="Arial"/>
                <a:cs typeface="Arial"/>
              </a:rPr>
              <a:t>C</a:t>
            </a:r>
            <a:r>
              <a:rPr sz="1950" spc="7" baseline="-21367" dirty="0">
                <a:solidFill>
                  <a:srgbClr val="23387D"/>
                </a:solidFill>
                <a:latin typeface="Arial"/>
                <a:cs typeface="Arial"/>
              </a:rPr>
              <a:t>j 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b</a:t>
            </a:r>
            <a:r>
              <a:rPr sz="1950" baseline="-21367" dirty="0">
                <a:solidFill>
                  <a:srgbClr val="23387D"/>
                </a:solidFill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3000" spc="7" baseline="13888" dirty="0">
                <a:solidFill>
                  <a:srgbClr val="23387D"/>
                </a:solidFill>
                <a:latin typeface="Arial"/>
                <a:cs typeface="Arial"/>
              </a:rPr>
              <a:t>a</a:t>
            </a:r>
            <a:r>
              <a:rPr sz="1300" spc="5" dirty="0">
                <a:solidFill>
                  <a:srgbClr val="23387D"/>
                </a:solidFill>
                <a:latin typeface="Arial"/>
                <a:cs typeface="Arial"/>
              </a:rPr>
              <a:t>ij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339" y="3302609"/>
            <a:ext cx="5506085" cy="1930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Aktivitas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ekonomi</a:t>
            </a:r>
            <a:r>
              <a:rPr sz="2000" spc="-17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ke-</a:t>
            </a:r>
            <a:r>
              <a:rPr sz="2000" i="1" dirty="0">
                <a:solidFill>
                  <a:srgbClr val="23387D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 Keuntungan per satuan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aktivitas</a:t>
            </a:r>
            <a:r>
              <a:rPr sz="2000" spc="-13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ke-</a:t>
            </a:r>
            <a:r>
              <a:rPr sz="2000" i="1" dirty="0">
                <a:solidFill>
                  <a:srgbClr val="23387D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 Keuntungan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total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dari seluruh</a:t>
            </a:r>
            <a:r>
              <a:rPr sz="2000" spc="-13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aktivitas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 Ketersediaan sumber </a:t>
            </a:r>
            <a:r>
              <a:rPr sz="2000" i="1" dirty="0">
                <a:solidFill>
                  <a:srgbClr val="23387D"/>
                </a:solidFill>
                <a:latin typeface="Arial"/>
                <a:cs typeface="Arial"/>
              </a:rPr>
              <a:t>daya</a:t>
            </a:r>
            <a:r>
              <a:rPr sz="2000" i="1" spc="-145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3387D"/>
                </a:solidFill>
                <a:latin typeface="Arial"/>
                <a:cs typeface="Arial"/>
              </a:rPr>
              <a:t>ke-i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= Kebutuhan sumber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daya </a:t>
            </a:r>
            <a:r>
              <a:rPr sz="2000" dirty="0">
                <a:solidFill>
                  <a:srgbClr val="23387D"/>
                </a:solidFill>
                <a:latin typeface="Arial"/>
                <a:cs typeface="Arial"/>
              </a:rPr>
              <a:t>ke-i oleh </a:t>
            </a:r>
            <a:r>
              <a:rPr sz="2000" spc="-5" dirty="0">
                <a:solidFill>
                  <a:srgbClr val="23387D"/>
                </a:solidFill>
                <a:latin typeface="Arial"/>
                <a:cs typeface="Arial"/>
              </a:rPr>
              <a:t>aktivitas</a:t>
            </a:r>
            <a:r>
              <a:rPr sz="2000" spc="-170" dirty="0">
                <a:solidFill>
                  <a:srgbClr val="23387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3387D"/>
                </a:solidFill>
                <a:latin typeface="Arial"/>
                <a:cs typeface="Arial"/>
              </a:rPr>
              <a:t>ke-j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76" y="296278"/>
            <a:ext cx="449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Interpretasi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Ekonomis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30580" y="1173480"/>
            <a:ext cx="4899660" cy="454659"/>
            <a:chOff x="830580" y="1173480"/>
            <a:chExt cx="4899660" cy="454659"/>
          </a:xfrm>
        </p:grpSpPr>
        <p:sp>
          <p:nvSpPr>
            <p:cNvPr id="4" name="object 4"/>
            <p:cNvSpPr/>
            <p:nvPr/>
          </p:nvSpPr>
          <p:spPr>
            <a:xfrm>
              <a:off x="830580" y="1173480"/>
              <a:ext cx="521207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092" y="1203960"/>
              <a:ext cx="1325880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2368" y="1203960"/>
              <a:ext cx="1696211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1024" y="1203960"/>
              <a:ext cx="2109216" cy="4221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41262" y="6418846"/>
            <a:ext cx="16637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b="1" spc="-5" dirty="0">
                <a:solidFill>
                  <a:srgbClr val="23387D"/>
                </a:solidFill>
                <a:latin typeface="Verdana"/>
                <a:cs typeface="Verdana"/>
              </a:rPr>
              <a:t>7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542" y="308178"/>
            <a:ext cx="530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Contoh Persoalan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Dualitas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1607" y="1326896"/>
            <a:ext cx="7425055" cy="1853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575" marR="5080" indent="-27051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Perhatikan </a:t>
            </a:r>
            <a:r>
              <a:rPr sz="2200" spc="-20" dirty="0">
                <a:solidFill>
                  <a:srgbClr val="23387D"/>
                </a:solidFill>
                <a:latin typeface="Verdana"/>
                <a:cs typeface="Verdana"/>
              </a:rPr>
              <a:t>Kasus </a:t>
            </a:r>
            <a:r>
              <a:rPr sz="2200" spc="-25" dirty="0">
                <a:solidFill>
                  <a:srgbClr val="23387D"/>
                </a:solidFill>
                <a:latin typeface="Verdana"/>
                <a:cs typeface="Verdana"/>
              </a:rPr>
              <a:t>Pak </a:t>
            </a:r>
            <a:r>
              <a:rPr sz="2200" spc="-40" dirty="0">
                <a:solidFill>
                  <a:srgbClr val="23387D"/>
                </a:solidFill>
                <a:latin typeface="Verdana"/>
                <a:cs typeface="Verdana"/>
              </a:rPr>
              <a:t>Triman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dengan model primal  sebagai</a:t>
            </a:r>
            <a:r>
              <a:rPr sz="2200" spc="2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berikut: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3387D"/>
              </a:buClr>
              <a:buFont typeface="Wingdings"/>
              <a:buChar char=""/>
            </a:pPr>
            <a:endParaRPr sz="2650">
              <a:latin typeface="Verdana"/>
              <a:cs typeface="Verdana"/>
            </a:endParaRPr>
          </a:p>
          <a:p>
            <a:pPr marL="739140" lvl="1" indent="-270510">
              <a:lnSpc>
                <a:spcPct val="100000"/>
              </a:lnSpc>
              <a:buFont typeface="Wingdings"/>
              <a:buChar char=""/>
              <a:tabLst>
                <a:tab pos="739140" algn="l"/>
                <a:tab pos="739775" algn="l"/>
                <a:tab pos="1502410" algn="l"/>
                <a:tab pos="4784090" algn="l"/>
              </a:tabLst>
            </a:pP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Max	Z = 10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X1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+</a:t>
            </a:r>
            <a:r>
              <a:rPr sz="2200" spc="7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12</a:t>
            </a:r>
            <a:r>
              <a:rPr sz="2200" spc="1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X2	</a:t>
            </a:r>
            <a:r>
              <a:rPr sz="2200" spc="-15" dirty="0">
                <a:solidFill>
                  <a:srgbClr val="23387D"/>
                </a:solidFill>
                <a:latin typeface="Verdana"/>
                <a:cs typeface="Verdana"/>
              </a:rPr>
              <a:t>(Rp.</a:t>
            </a:r>
            <a:r>
              <a:rPr sz="2200" spc="1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10.000)</a:t>
            </a:r>
            <a:endParaRPr sz="2200">
              <a:latin typeface="Verdana"/>
              <a:cs typeface="Verdana"/>
            </a:endParaRPr>
          </a:p>
          <a:p>
            <a:pPr marL="763905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399" y="3154971"/>
            <a:ext cx="12947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194945" algn="r">
              <a:lnSpc>
                <a:spcPct val="122700"/>
              </a:lnSpc>
              <a:spcBef>
                <a:spcPts val="100"/>
              </a:spcBef>
              <a:tabLst>
                <a:tab pos="1052830" algn="l"/>
              </a:tabLst>
            </a:pP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1</a:t>
            </a:r>
            <a:r>
              <a:rPr sz="2200" dirty="0">
                <a:solidFill>
                  <a:srgbClr val="23387D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+  4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X1</a:t>
            </a:r>
            <a:r>
              <a:rPr sz="2200" spc="-25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+</a:t>
            </a:r>
            <a:endParaRPr sz="2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1,5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X1</a:t>
            </a:r>
            <a:r>
              <a:rPr sz="2200" spc="7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+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5458" y="3154971"/>
            <a:ext cx="1548130" cy="1259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X2  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≤</a:t>
            </a:r>
            <a:r>
              <a:rPr sz="2200" spc="-19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20</a:t>
            </a:r>
            <a:endParaRPr sz="2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  <a:tabLst>
                <a:tab pos="808990" algn="l"/>
              </a:tabLst>
            </a:pP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5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 X2	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≤</a:t>
            </a:r>
            <a:r>
              <a:rPr sz="2200" spc="17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75</a:t>
            </a:r>
            <a:endParaRPr sz="2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95"/>
              </a:spcBef>
              <a:tabLst>
                <a:tab pos="808990" algn="l"/>
              </a:tabLst>
            </a:pP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2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 X2	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≤</a:t>
            </a:r>
            <a:r>
              <a:rPr sz="2200" spc="17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30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9831" y="4465764"/>
            <a:ext cx="1802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7450" algn="l"/>
                <a:tab pos="1610995" algn="l"/>
              </a:tabLst>
            </a:pP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X1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,</a:t>
            </a:r>
            <a:r>
              <a:rPr sz="2200" spc="1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23387D"/>
                </a:solidFill>
                <a:latin typeface="Verdana"/>
                <a:cs typeface="Verdana"/>
              </a:rPr>
              <a:t>X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2</a:t>
            </a:r>
            <a:r>
              <a:rPr sz="2200" dirty="0">
                <a:solidFill>
                  <a:srgbClr val="23387D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≥</a:t>
            </a:r>
            <a:r>
              <a:rPr sz="2200" dirty="0">
                <a:solidFill>
                  <a:srgbClr val="23387D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469" y="1015479"/>
            <a:ext cx="2940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CC"/>
                </a:solidFill>
                <a:latin typeface="Verdana"/>
                <a:cs typeface="Verdana"/>
              </a:rPr>
              <a:t>Hasil Model</a:t>
            </a:r>
            <a:r>
              <a:rPr sz="2200" b="1" spc="-8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Verdana"/>
                <a:cs typeface="Verdana"/>
              </a:rPr>
              <a:t>Primal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12496"/>
            <a:ext cx="661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Perhatikan kembali kasus </a:t>
            </a:r>
            <a:r>
              <a:rPr sz="2400" dirty="0">
                <a:solidFill>
                  <a:srgbClr val="FFFFFF"/>
                </a:solidFill>
              </a:rPr>
              <a:t>Pak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Triman: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36340" y="5136896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Z =</a:t>
            </a:r>
            <a:r>
              <a:rPr sz="1800" spc="-8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180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136896"/>
            <a:ext cx="241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X1 (jagung) =</a:t>
            </a:r>
            <a:r>
              <a:rPr sz="1800" spc="-5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18,75 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X2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(kedelai) =</a:t>
            </a:r>
            <a:r>
              <a:rPr sz="1800" spc="-2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940" y="5411216"/>
            <a:ext cx="166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RC_X</a:t>
            </a:r>
            <a:r>
              <a:rPr sz="1800" spc="-7" baseline="-20833" dirty="0">
                <a:solidFill>
                  <a:srgbClr val="23387D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=</a:t>
            </a:r>
            <a:r>
              <a:rPr sz="1800" spc="-25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0.50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16" y="5685535"/>
            <a:ext cx="700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Dual (shadow) price kendala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1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dan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3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(Lahan dan Modal) =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0 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Dual (shadow) price kendala </a:t>
            </a:r>
            <a:r>
              <a:rPr sz="1800" dirty="0">
                <a:solidFill>
                  <a:srgbClr val="23387D"/>
                </a:solidFill>
                <a:latin typeface="Verdana"/>
                <a:cs typeface="Verdana"/>
              </a:rPr>
              <a:t>2 </a:t>
            </a:r>
            <a:r>
              <a:rPr sz="1800" spc="-35" dirty="0">
                <a:solidFill>
                  <a:srgbClr val="23387D"/>
                </a:solidFill>
                <a:latin typeface="Verdana"/>
                <a:cs typeface="Verdana"/>
              </a:rPr>
              <a:t>(Tenaga </a:t>
            </a:r>
            <a:r>
              <a:rPr sz="1800" spc="-10" dirty="0">
                <a:solidFill>
                  <a:srgbClr val="23387D"/>
                </a:solidFill>
                <a:latin typeface="Verdana"/>
                <a:cs typeface="Verdana"/>
              </a:rPr>
              <a:t>Kerjal)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=</a:t>
            </a:r>
            <a:r>
              <a:rPr sz="1800" spc="-24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3387D"/>
                </a:solidFill>
                <a:latin typeface="Verdana"/>
                <a:cs typeface="Verdana"/>
              </a:rPr>
              <a:t>2,50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6651" y="1452651"/>
            <a:ext cx="5686425" cy="3575050"/>
            <a:chOff x="1756651" y="1452651"/>
            <a:chExt cx="5686425" cy="3575050"/>
          </a:xfrm>
        </p:grpSpPr>
        <p:sp>
          <p:nvSpPr>
            <p:cNvPr id="9" name="object 9"/>
            <p:cNvSpPr/>
            <p:nvPr/>
          </p:nvSpPr>
          <p:spPr>
            <a:xfrm>
              <a:off x="2218633" y="1452651"/>
              <a:ext cx="5224061" cy="3574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4177" y="2799892"/>
              <a:ext cx="1162050" cy="357505"/>
            </a:xfrm>
            <a:custGeom>
              <a:avLst/>
              <a:gdLst/>
              <a:ahLst/>
              <a:cxnLst/>
              <a:rect l="l" t="t" r="r" b="b"/>
              <a:pathLst>
                <a:path w="1162050" h="357505">
                  <a:moveTo>
                    <a:pt x="0" y="178600"/>
                  </a:moveTo>
                  <a:lnTo>
                    <a:pt x="15337" y="137647"/>
                  </a:lnTo>
                  <a:lnTo>
                    <a:pt x="59027" y="100055"/>
                  </a:lnTo>
                  <a:lnTo>
                    <a:pt x="127583" y="66893"/>
                  </a:lnTo>
                  <a:lnTo>
                    <a:pt x="170097" y="52309"/>
                  </a:lnTo>
                  <a:lnTo>
                    <a:pt x="217520" y="39235"/>
                  </a:lnTo>
                  <a:lnTo>
                    <a:pt x="269417" y="27805"/>
                  </a:lnTo>
                  <a:lnTo>
                    <a:pt x="325352" y="18152"/>
                  </a:lnTo>
                  <a:lnTo>
                    <a:pt x="384889" y="10411"/>
                  </a:lnTo>
                  <a:lnTo>
                    <a:pt x="447593" y="4716"/>
                  </a:lnTo>
                  <a:lnTo>
                    <a:pt x="513028" y="1201"/>
                  </a:lnTo>
                  <a:lnTo>
                    <a:pt x="580758" y="0"/>
                  </a:lnTo>
                  <a:lnTo>
                    <a:pt x="648485" y="1201"/>
                  </a:lnTo>
                  <a:lnTo>
                    <a:pt x="713918" y="4716"/>
                  </a:lnTo>
                  <a:lnTo>
                    <a:pt x="776620" y="10411"/>
                  </a:lnTo>
                  <a:lnTo>
                    <a:pt x="836156" y="18152"/>
                  </a:lnTo>
                  <a:lnTo>
                    <a:pt x="892089" y="27805"/>
                  </a:lnTo>
                  <a:lnTo>
                    <a:pt x="943985" y="39235"/>
                  </a:lnTo>
                  <a:lnTo>
                    <a:pt x="991408" y="52309"/>
                  </a:lnTo>
                  <a:lnTo>
                    <a:pt x="1033921" y="66893"/>
                  </a:lnTo>
                  <a:lnTo>
                    <a:pt x="1071089" y="82853"/>
                  </a:lnTo>
                  <a:lnTo>
                    <a:pt x="1127647" y="118364"/>
                  </a:lnTo>
                  <a:lnTo>
                    <a:pt x="1157596" y="157771"/>
                  </a:lnTo>
                  <a:lnTo>
                    <a:pt x="1161503" y="178600"/>
                  </a:lnTo>
                  <a:lnTo>
                    <a:pt x="1157596" y="199429"/>
                  </a:lnTo>
                  <a:lnTo>
                    <a:pt x="1146166" y="219552"/>
                  </a:lnTo>
                  <a:lnTo>
                    <a:pt x="1102476" y="257145"/>
                  </a:lnTo>
                  <a:lnTo>
                    <a:pt x="1033921" y="290306"/>
                  </a:lnTo>
                  <a:lnTo>
                    <a:pt x="991408" y="304890"/>
                  </a:lnTo>
                  <a:lnTo>
                    <a:pt x="943985" y="317964"/>
                  </a:lnTo>
                  <a:lnTo>
                    <a:pt x="892089" y="329394"/>
                  </a:lnTo>
                  <a:lnTo>
                    <a:pt x="836156" y="339047"/>
                  </a:lnTo>
                  <a:lnTo>
                    <a:pt x="776620" y="346788"/>
                  </a:lnTo>
                  <a:lnTo>
                    <a:pt x="713918" y="352483"/>
                  </a:lnTo>
                  <a:lnTo>
                    <a:pt x="648485" y="355998"/>
                  </a:lnTo>
                  <a:lnTo>
                    <a:pt x="580758" y="357200"/>
                  </a:lnTo>
                  <a:lnTo>
                    <a:pt x="513028" y="355998"/>
                  </a:lnTo>
                  <a:lnTo>
                    <a:pt x="447593" y="352483"/>
                  </a:lnTo>
                  <a:lnTo>
                    <a:pt x="384889" y="346788"/>
                  </a:lnTo>
                  <a:lnTo>
                    <a:pt x="325352" y="339047"/>
                  </a:lnTo>
                  <a:lnTo>
                    <a:pt x="269417" y="329394"/>
                  </a:lnTo>
                  <a:lnTo>
                    <a:pt x="217520" y="317964"/>
                  </a:lnTo>
                  <a:lnTo>
                    <a:pt x="170097" y="304890"/>
                  </a:lnTo>
                  <a:lnTo>
                    <a:pt x="127583" y="290306"/>
                  </a:lnTo>
                  <a:lnTo>
                    <a:pt x="90415" y="274346"/>
                  </a:lnTo>
                  <a:lnTo>
                    <a:pt x="33856" y="238835"/>
                  </a:lnTo>
                  <a:lnTo>
                    <a:pt x="3907" y="199429"/>
                  </a:lnTo>
                  <a:lnTo>
                    <a:pt x="0" y="1786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4011" y="2326309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4011" y="2421661"/>
              <a:ext cx="982344" cy="492125"/>
            </a:xfrm>
            <a:custGeom>
              <a:avLst/>
              <a:gdLst/>
              <a:ahLst/>
              <a:cxnLst/>
              <a:rect l="l" t="t" r="r" b="b"/>
              <a:pathLst>
                <a:path w="982344" h="492125">
                  <a:moveTo>
                    <a:pt x="0" y="0"/>
                  </a:moveTo>
                  <a:lnTo>
                    <a:pt x="982319" y="49178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4071" y="3236493"/>
              <a:ext cx="1882139" cy="619125"/>
            </a:xfrm>
            <a:custGeom>
              <a:avLst/>
              <a:gdLst/>
              <a:ahLst/>
              <a:cxnLst/>
              <a:rect l="l" t="t" r="r" b="b"/>
              <a:pathLst>
                <a:path w="1882139" h="619125">
                  <a:moveTo>
                    <a:pt x="0" y="309283"/>
                  </a:moveTo>
                  <a:lnTo>
                    <a:pt x="10200" y="263578"/>
                  </a:lnTo>
                  <a:lnTo>
                    <a:pt x="39833" y="219957"/>
                  </a:lnTo>
                  <a:lnTo>
                    <a:pt x="87442" y="178895"/>
                  </a:lnTo>
                  <a:lnTo>
                    <a:pt x="151572" y="140874"/>
                  </a:lnTo>
                  <a:lnTo>
                    <a:pt x="189378" y="123152"/>
                  </a:lnTo>
                  <a:lnTo>
                    <a:pt x="230768" y="106369"/>
                  </a:lnTo>
                  <a:lnTo>
                    <a:pt x="275561" y="90585"/>
                  </a:lnTo>
                  <a:lnTo>
                    <a:pt x="323574" y="75861"/>
                  </a:lnTo>
                  <a:lnTo>
                    <a:pt x="374627" y="62254"/>
                  </a:lnTo>
                  <a:lnTo>
                    <a:pt x="428536" y="49826"/>
                  </a:lnTo>
                  <a:lnTo>
                    <a:pt x="485120" y="38636"/>
                  </a:lnTo>
                  <a:lnTo>
                    <a:pt x="544197" y="28745"/>
                  </a:lnTo>
                  <a:lnTo>
                    <a:pt x="605586" y="20211"/>
                  </a:lnTo>
                  <a:lnTo>
                    <a:pt x="669104" y="13094"/>
                  </a:lnTo>
                  <a:lnTo>
                    <a:pt x="734569" y="7455"/>
                  </a:lnTo>
                  <a:lnTo>
                    <a:pt x="801799" y="3353"/>
                  </a:lnTo>
                  <a:lnTo>
                    <a:pt x="870613" y="848"/>
                  </a:lnTo>
                  <a:lnTo>
                    <a:pt x="940828" y="0"/>
                  </a:lnTo>
                  <a:lnTo>
                    <a:pt x="1011044" y="848"/>
                  </a:lnTo>
                  <a:lnTo>
                    <a:pt x="1079858" y="3353"/>
                  </a:lnTo>
                  <a:lnTo>
                    <a:pt x="1147089" y="7455"/>
                  </a:lnTo>
                  <a:lnTo>
                    <a:pt x="1212554" y="13094"/>
                  </a:lnTo>
                  <a:lnTo>
                    <a:pt x="1276072" y="20211"/>
                  </a:lnTo>
                  <a:lnTo>
                    <a:pt x="1337461" y="28745"/>
                  </a:lnTo>
                  <a:lnTo>
                    <a:pt x="1396539" y="38636"/>
                  </a:lnTo>
                  <a:lnTo>
                    <a:pt x="1453124" y="49826"/>
                  </a:lnTo>
                  <a:lnTo>
                    <a:pt x="1507034" y="62254"/>
                  </a:lnTo>
                  <a:lnTo>
                    <a:pt x="1558087" y="75861"/>
                  </a:lnTo>
                  <a:lnTo>
                    <a:pt x="1606102" y="90585"/>
                  </a:lnTo>
                  <a:lnTo>
                    <a:pt x="1650896" y="106369"/>
                  </a:lnTo>
                  <a:lnTo>
                    <a:pt x="1692287" y="123152"/>
                  </a:lnTo>
                  <a:lnTo>
                    <a:pt x="1730093" y="140874"/>
                  </a:lnTo>
                  <a:lnTo>
                    <a:pt x="1764133" y="159475"/>
                  </a:lnTo>
                  <a:lnTo>
                    <a:pt x="1820186" y="199076"/>
                  </a:lnTo>
                  <a:lnTo>
                    <a:pt x="1858990" y="241477"/>
                  </a:lnTo>
                  <a:lnTo>
                    <a:pt x="1879089" y="286200"/>
                  </a:lnTo>
                  <a:lnTo>
                    <a:pt x="1881670" y="309283"/>
                  </a:lnTo>
                  <a:lnTo>
                    <a:pt x="1879089" y="332365"/>
                  </a:lnTo>
                  <a:lnTo>
                    <a:pt x="1871468" y="354987"/>
                  </a:lnTo>
                  <a:lnTo>
                    <a:pt x="1841835" y="398609"/>
                  </a:lnTo>
                  <a:lnTo>
                    <a:pt x="1794225" y="439670"/>
                  </a:lnTo>
                  <a:lnTo>
                    <a:pt x="1730093" y="477692"/>
                  </a:lnTo>
                  <a:lnTo>
                    <a:pt x="1692287" y="495413"/>
                  </a:lnTo>
                  <a:lnTo>
                    <a:pt x="1650896" y="512196"/>
                  </a:lnTo>
                  <a:lnTo>
                    <a:pt x="1606102" y="527980"/>
                  </a:lnTo>
                  <a:lnTo>
                    <a:pt x="1558087" y="542705"/>
                  </a:lnTo>
                  <a:lnTo>
                    <a:pt x="1507034" y="556311"/>
                  </a:lnTo>
                  <a:lnTo>
                    <a:pt x="1453124" y="568739"/>
                  </a:lnTo>
                  <a:lnTo>
                    <a:pt x="1396539" y="579929"/>
                  </a:lnTo>
                  <a:lnTo>
                    <a:pt x="1337461" y="589821"/>
                  </a:lnTo>
                  <a:lnTo>
                    <a:pt x="1276072" y="598355"/>
                  </a:lnTo>
                  <a:lnTo>
                    <a:pt x="1212554" y="605471"/>
                  </a:lnTo>
                  <a:lnTo>
                    <a:pt x="1147089" y="611110"/>
                  </a:lnTo>
                  <a:lnTo>
                    <a:pt x="1079858" y="615212"/>
                  </a:lnTo>
                  <a:lnTo>
                    <a:pt x="1011044" y="617717"/>
                  </a:lnTo>
                  <a:lnTo>
                    <a:pt x="940828" y="618566"/>
                  </a:lnTo>
                  <a:lnTo>
                    <a:pt x="870613" y="617717"/>
                  </a:lnTo>
                  <a:lnTo>
                    <a:pt x="801799" y="615212"/>
                  </a:lnTo>
                  <a:lnTo>
                    <a:pt x="734569" y="611110"/>
                  </a:lnTo>
                  <a:lnTo>
                    <a:pt x="669104" y="605471"/>
                  </a:lnTo>
                  <a:lnTo>
                    <a:pt x="605586" y="598355"/>
                  </a:lnTo>
                  <a:lnTo>
                    <a:pt x="544197" y="589821"/>
                  </a:lnTo>
                  <a:lnTo>
                    <a:pt x="485120" y="579929"/>
                  </a:lnTo>
                  <a:lnTo>
                    <a:pt x="428536" y="568739"/>
                  </a:lnTo>
                  <a:lnTo>
                    <a:pt x="374627" y="556311"/>
                  </a:lnTo>
                  <a:lnTo>
                    <a:pt x="323574" y="542705"/>
                  </a:lnTo>
                  <a:lnTo>
                    <a:pt x="275561" y="527980"/>
                  </a:lnTo>
                  <a:lnTo>
                    <a:pt x="230768" y="512196"/>
                  </a:lnTo>
                  <a:lnTo>
                    <a:pt x="189378" y="495413"/>
                  </a:lnTo>
                  <a:lnTo>
                    <a:pt x="151572" y="477692"/>
                  </a:lnTo>
                  <a:lnTo>
                    <a:pt x="117533" y="459090"/>
                  </a:lnTo>
                  <a:lnTo>
                    <a:pt x="61481" y="419489"/>
                  </a:lnTo>
                  <a:lnTo>
                    <a:pt x="22679" y="377088"/>
                  </a:lnTo>
                  <a:lnTo>
                    <a:pt x="2580" y="332365"/>
                  </a:lnTo>
                  <a:lnTo>
                    <a:pt x="0" y="30928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3001" y="3040684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3001" y="3167837"/>
              <a:ext cx="868044" cy="335915"/>
            </a:xfrm>
            <a:custGeom>
              <a:avLst/>
              <a:gdLst/>
              <a:ahLst/>
              <a:cxnLst/>
              <a:rect l="l" t="t" r="r" b="b"/>
              <a:pathLst>
                <a:path w="868044" h="335914">
                  <a:moveTo>
                    <a:pt x="0" y="0"/>
                  </a:moveTo>
                  <a:lnTo>
                    <a:pt x="867791" y="33591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6563" y="3172079"/>
              <a:ext cx="1572260" cy="748030"/>
            </a:xfrm>
            <a:custGeom>
              <a:avLst/>
              <a:gdLst/>
              <a:ahLst/>
              <a:cxnLst/>
              <a:rect l="l" t="t" r="r" b="b"/>
              <a:pathLst>
                <a:path w="1572259" h="748029">
                  <a:moveTo>
                    <a:pt x="0" y="373938"/>
                  </a:moveTo>
                  <a:lnTo>
                    <a:pt x="10285" y="313285"/>
                  </a:lnTo>
                  <a:lnTo>
                    <a:pt x="40061" y="255747"/>
                  </a:lnTo>
                  <a:lnTo>
                    <a:pt x="87712" y="202095"/>
                  </a:lnTo>
                  <a:lnTo>
                    <a:pt x="117734" y="176966"/>
                  </a:lnTo>
                  <a:lnTo>
                    <a:pt x="151618" y="153097"/>
                  </a:lnTo>
                  <a:lnTo>
                    <a:pt x="189161" y="130585"/>
                  </a:lnTo>
                  <a:lnTo>
                    <a:pt x="230162" y="109526"/>
                  </a:lnTo>
                  <a:lnTo>
                    <a:pt x="274417" y="90015"/>
                  </a:lnTo>
                  <a:lnTo>
                    <a:pt x="321725" y="72150"/>
                  </a:lnTo>
                  <a:lnTo>
                    <a:pt x="371883" y="56026"/>
                  </a:lnTo>
                  <a:lnTo>
                    <a:pt x="424689" y="41739"/>
                  </a:lnTo>
                  <a:lnTo>
                    <a:pt x="479942" y="29386"/>
                  </a:lnTo>
                  <a:lnTo>
                    <a:pt x="537437" y="19064"/>
                  </a:lnTo>
                  <a:lnTo>
                    <a:pt x="596975" y="10868"/>
                  </a:lnTo>
                  <a:lnTo>
                    <a:pt x="658351" y="4894"/>
                  </a:lnTo>
                  <a:lnTo>
                    <a:pt x="721364" y="1239"/>
                  </a:lnTo>
                  <a:lnTo>
                    <a:pt x="785812" y="0"/>
                  </a:lnTo>
                  <a:lnTo>
                    <a:pt x="850262" y="1239"/>
                  </a:lnTo>
                  <a:lnTo>
                    <a:pt x="913276" y="4894"/>
                  </a:lnTo>
                  <a:lnTo>
                    <a:pt x="974654" y="10868"/>
                  </a:lnTo>
                  <a:lnTo>
                    <a:pt x="1034193" y="19064"/>
                  </a:lnTo>
                  <a:lnTo>
                    <a:pt x="1091690" y="29386"/>
                  </a:lnTo>
                  <a:lnTo>
                    <a:pt x="1146943" y="41739"/>
                  </a:lnTo>
                  <a:lnTo>
                    <a:pt x="1199750" y="56026"/>
                  </a:lnTo>
                  <a:lnTo>
                    <a:pt x="1249909" y="72150"/>
                  </a:lnTo>
                  <a:lnTo>
                    <a:pt x="1297218" y="90015"/>
                  </a:lnTo>
                  <a:lnTo>
                    <a:pt x="1341474" y="109526"/>
                  </a:lnTo>
                  <a:lnTo>
                    <a:pt x="1382474" y="130585"/>
                  </a:lnTo>
                  <a:lnTo>
                    <a:pt x="1420018" y="153097"/>
                  </a:lnTo>
                  <a:lnTo>
                    <a:pt x="1453902" y="176966"/>
                  </a:lnTo>
                  <a:lnTo>
                    <a:pt x="1483924" y="202095"/>
                  </a:lnTo>
                  <a:lnTo>
                    <a:pt x="1531575" y="255747"/>
                  </a:lnTo>
                  <a:lnTo>
                    <a:pt x="1561352" y="313285"/>
                  </a:lnTo>
                  <a:lnTo>
                    <a:pt x="1571637" y="373938"/>
                  </a:lnTo>
                  <a:lnTo>
                    <a:pt x="1569032" y="404608"/>
                  </a:lnTo>
                  <a:lnTo>
                    <a:pt x="1561352" y="434595"/>
                  </a:lnTo>
                  <a:lnTo>
                    <a:pt x="1531575" y="492134"/>
                  </a:lnTo>
                  <a:lnTo>
                    <a:pt x="1483924" y="545788"/>
                  </a:lnTo>
                  <a:lnTo>
                    <a:pt x="1453902" y="570916"/>
                  </a:lnTo>
                  <a:lnTo>
                    <a:pt x="1420018" y="594785"/>
                  </a:lnTo>
                  <a:lnTo>
                    <a:pt x="1382474" y="617296"/>
                  </a:lnTo>
                  <a:lnTo>
                    <a:pt x="1341474" y="638355"/>
                  </a:lnTo>
                  <a:lnTo>
                    <a:pt x="1297218" y="657866"/>
                  </a:lnTo>
                  <a:lnTo>
                    <a:pt x="1249909" y="675731"/>
                  </a:lnTo>
                  <a:lnTo>
                    <a:pt x="1199750" y="691854"/>
                  </a:lnTo>
                  <a:lnTo>
                    <a:pt x="1146943" y="706140"/>
                  </a:lnTo>
                  <a:lnTo>
                    <a:pt x="1091690" y="718492"/>
                  </a:lnTo>
                  <a:lnTo>
                    <a:pt x="1034193" y="728814"/>
                  </a:lnTo>
                  <a:lnTo>
                    <a:pt x="974654" y="737010"/>
                  </a:lnTo>
                  <a:lnTo>
                    <a:pt x="913276" y="742983"/>
                  </a:lnTo>
                  <a:lnTo>
                    <a:pt x="850262" y="746638"/>
                  </a:lnTo>
                  <a:lnTo>
                    <a:pt x="785812" y="747877"/>
                  </a:lnTo>
                  <a:lnTo>
                    <a:pt x="721364" y="746638"/>
                  </a:lnTo>
                  <a:lnTo>
                    <a:pt x="658351" y="742983"/>
                  </a:lnTo>
                  <a:lnTo>
                    <a:pt x="596975" y="737010"/>
                  </a:lnTo>
                  <a:lnTo>
                    <a:pt x="537437" y="728814"/>
                  </a:lnTo>
                  <a:lnTo>
                    <a:pt x="479942" y="718492"/>
                  </a:lnTo>
                  <a:lnTo>
                    <a:pt x="424689" y="706140"/>
                  </a:lnTo>
                  <a:lnTo>
                    <a:pt x="371883" y="691854"/>
                  </a:lnTo>
                  <a:lnTo>
                    <a:pt x="321725" y="675731"/>
                  </a:lnTo>
                  <a:lnTo>
                    <a:pt x="274417" y="657866"/>
                  </a:lnTo>
                  <a:lnTo>
                    <a:pt x="230162" y="638355"/>
                  </a:lnTo>
                  <a:lnTo>
                    <a:pt x="189161" y="617296"/>
                  </a:lnTo>
                  <a:lnTo>
                    <a:pt x="151618" y="594785"/>
                  </a:lnTo>
                  <a:lnTo>
                    <a:pt x="117734" y="570916"/>
                  </a:lnTo>
                  <a:lnTo>
                    <a:pt x="87712" y="545788"/>
                  </a:lnTo>
                  <a:lnTo>
                    <a:pt x="40061" y="492134"/>
                  </a:lnTo>
                  <a:lnTo>
                    <a:pt x="10285" y="434595"/>
                  </a:lnTo>
                  <a:lnTo>
                    <a:pt x="0" y="37393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67016" y="2743454"/>
              <a:ext cx="0" cy="786130"/>
            </a:xfrm>
            <a:custGeom>
              <a:avLst/>
              <a:gdLst/>
              <a:ahLst/>
              <a:cxnLst/>
              <a:rect l="l" t="t" r="r" b="b"/>
              <a:pathLst>
                <a:path h="786129">
                  <a:moveTo>
                    <a:pt x="0" y="0"/>
                  </a:moveTo>
                  <a:lnTo>
                    <a:pt x="0" y="78581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4119" y="3041954"/>
              <a:ext cx="422909" cy="351790"/>
            </a:xfrm>
            <a:custGeom>
              <a:avLst/>
              <a:gdLst/>
              <a:ahLst/>
              <a:cxnLst/>
              <a:rect l="l" t="t" r="r" b="b"/>
              <a:pathLst>
                <a:path w="422909" h="351789">
                  <a:moveTo>
                    <a:pt x="422897" y="0"/>
                  </a:moveTo>
                  <a:lnTo>
                    <a:pt x="0" y="35133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9629" y="2326309"/>
            <a:ext cx="1214755" cy="428625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14604" rIns="0" bIns="0" rtlCol="0">
            <a:spAutoFit/>
          </a:bodyPr>
          <a:lstStyle/>
          <a:p>
            <a:pPr marR="85725" algn="r">
              <a:lnSpc>
                <a:spcPts val="1445"/>
              </a:lnSpc>
              <a:spcBef>
                <a:spcPts val="114"/>
              </a:spcBef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Nilai</a:t>
            </a:r>
            <a:r>
              <a:rPr sz="1300" spc="-6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Fungsi</a:t>
            </a:r>
            <a:endParaRPr sz="1300">
              <a:latin typeface="Verdana"/>
              <a:cs typeface="Verdana"/>
            </a:endParaRPr>
          </a:p>
          <a:p>
            <a:pPr marR="84455" algn="r">
              <a:lnSpc>
                <a:spcPts val="1445"/>
              </a:lnSpc>
            </a:pPr>
            <a:r>
              <a:rPr sz="1300" spc="-135" dirty="0">
                <a:solidFill>
                  <a:srgbClr val="23387D"/>
                </a:solidFill>
                <a:latin typeface="Verdana"/>
                <a:cs typeface="Verdana"/>
              </a:rPr>
              <a:t>T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uju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an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760" y="3040684"/>
            <a:ext cx="1500505" cy="57150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459740" marR="83820" indent="-253365" algn="r">
              <a:lnSpc>
                <a:spcPts val="1330"/>
              </a:lnSpc>
              <a:spcBef>
                <a:spcPts val="250"/>
              </a:spcBef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Solusi</a:t>
            </a:r>
            <a:r>
              <a:rPr sz="1300" spc="-6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Optimal  X1 =</a:t>
            </a:r>
            <a:r>
              <a:rPr sz="1300" spc="-9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18,75</a:t>
            </a:r>
            <a:endParaRPr sz="1300">
              <a:latin typeface="Verdana"/>
              <a:cs typeface="Verdana"/>
            </a:endParaRPr>
          </a:p>
          <a:p>
            <a:pPr marR="84455" algn="r">
              <a:lnSpc>
                <a:spcPts val="1315"/>
              </a:lnSpc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X2 =</a:t>
            </a:r>
            <a:r>
              <a:rPr sz="1300" spc="-9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5388" y="2743454"/>
            <a:ext cx="1970405" cy="78613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 marR="166370" indent="-635">
              <a:lnSpc>
                <a:spcPts val="1330"/>
              </a:lnSpc>
              <a:spcBef>
                <a:spcPts val="430"/>
              </a:spcBef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Nilai penalti (sanksi)  </a:t>
            </a:r>
            <a:r>
              <a:rPr sz="1300" spc="-15" dirty="0">
                <a:solidFill>
                  <a:srgbClr val="23387D"/>
                </a:solidFill>
                <a:latin typeface="Verdana"/>
                <a:cs typeface="Verdana"/>
              </a:rPr>
              <a:t>Variabel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 keputusan</a:t>
            </a:r>
            <a:endParaRPr sz="1300">
              <a:latin typeface="Verdana"/>
              <a:cs typeface="Verdana"/>
            </a:endParaRPr>
          </a:p>
          <a:p>
            <a:pPr marL="207010">
              <a:lnSpc>
                <a:spcPts val="1205"/>
              </a:lnSpc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RC_X1 =</a:t>
            </a:r>
            <a:r>
              <a:rPr sz="1300" spc="1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0</a:t>
            </a:r>
            <a:endParaRPr sz="1300">
              <a:latin typeface="Verdana"/>
              <a:cs typeface="Verdana"/>
            </a:endParaRPr>
          </a:p>
          <a:p>
            <a:pPr marL="207010">
              <a:lnSpc>
                <a:spcPts val="1445"/>
              </a:lnSpc>
            </a:pP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RC_X2 =</a:t>
            </a:r>
            <a:r>
              <a:rPr sz="1300" spc="10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0,5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06168" y="3815029"/>
            <a:ext cx="5290185" cy="977265"/>
            <a:chOff x="1906168" y="3815029"/>
            <a:chExt cx="5290185" cy="977265"/>
          </a:xfrm>
        </p:grpSpPr>
        <p:sp>
          <p:nvSpPr>
            <p:cNvPr id="23" name="object 23"/>
            <p:cNvSpPr/>
            <p:nvPr/>
          </p:nvSpPr>
          <p:spPr>
            <a:xfrm>
              <a:off x="5373750" y="3995839"/>
              <a:ext cx="1572260" cy="748030"/>
            </a:xfrm>
            <a:custGeom>
              <a:avLst/>
              <a:gdLst/>
              <a:ahLst/>
              <a:cxnLst/>
              <a:rect l="l" t="t" r="r" b="b"/>
              <a:pathLst>
                <a:path w="1572259" h="748029">
                  <a:moveTo>
                    <a:pt x="0" y="373938"/>
                  </a:moveTo>
                  <a:lnTo>
                    <a:pt x="10285" y="313285"/>
                  </a:lnTo>
                  <a:lnTo>
                    <a:pt x="40061" y="255747"/>
                  </a:lnTo>
                  <a:lnTo>
                    <a:pt x="87712" y="202095"/>
                  </a:lnTo>
                  <a:lnTo>
                    <a:pt x="117734" y="176966"/>
                  </a:lnTo>
                  <a:lnTo>
                    <a:pt x="151618" y="153097"/>
                  </a:lnTo>
                  <a:lnTo>
                    <a:pt x="189161" y="130585"/>
                  </a:lnTo>
                  <a:lnTo>
                    <a:pt x="230162" y="109526"/>
                  </a:lnTo>
                  <a:lnTo>
                    <a:pt x="274417" y="90015"/>
                  </a:lnTo>
                  <a:lnTo>
                    <a:pt x="321725" y="72150"/>
                  </a:lnTo>
                  <a:lnTo>
                    <a:pt x="371883" y="56026"/>
                  </a:lnTo>
                  <a:lnTo>
                    <a:pt x="424689" y="41739"/>
                  </a:lnTo>
                  <a:lnTo>
                    <a:pt x="479942" y="29386"/>
                  </a:lnTo>
                  <a:lnTo>
                    <a:pt x="537437" y="19064"/>
                  </a:lnTo>
                  <a:lnTo>
                    <a:pt x="596975" y="10868"/>
                  </a:lnTo>
                  <a:lnTo>
                    <a:pt x="658351" y="4894"/>
                  </a:lnTo>
                  <a:lnTo>
                    <a:pt x="721364" y="1239"/>
                  </a:lnTo>
                  <a:lnTo>
                    <a:pt x="785812" y="0"/>
                  </a:lnTo>
                  <a:lnTo>
                    <a:pt x="850262" y="1239"/>
                  </a:lnTo>
                  <a:lnTo>
                    <a:pt x="913276" y="4894"/>
                  </a:lnTo>
                  <a:lnTo>
                    <a:pt x="974654" y="10868"/>
                  </a:lnTo>
                  <a:lnTo>
                    <a:pt x="1034193" y="19064"/>
                  </a:lnTo>
                  <a:lnTo>
                    <a:pt x="1091690" y="29386"/>
                  </a:lnTo>
                  <a:lnTo>
                    <a:pt x="1146943" y="41739"/>
                  </a:lnTo>
                  <a:lnTo>
                    <a:pt x="1199750" y="56026"/>
                  </a:lnTo>
                  <a:lnTo>
                    <a:pt x="1249909" y="72150"/>
                  </a:lnTo>
                  <a:lnTo>
                    <a:pt x="1297218" y="90015"/>
                  </a:lnTo>
                  <a:lnTo>
                    <a:pt x="1341474" y="109526"/>
                  </a:lnTo>
                  <a:lnTo>
                    <a:pt x="1382474" y="130585"/>
                  </a:lnTo>
                  <a:lnTo>
                    <a:pt x="1420018" y="153097"/>
                  </a:lnTo>
                  <a:lnTo>
                    <a:pt x="1453902" y="176966"/>
                  </a:lnTo>
                  <a:lnTo>
                    <a:pt x="1483924" y="202095"/>
                  </a:lnTo>
                  <a:lnTo>
                    <a:pt x="1531575" y="255747"/>
                  </a:lnTo>
                  <a:lnTo>
                    <a:pt x="1561352" y="313285"/>
                  </a:lnTo>
                  <a:lnTo>
                    <a:pt x="1571637" y="373938"/>
                  </a:lnTo>
                  <a:lnTo>
                    <a:pt x="1569032" y="404608"/>
                  </a:lnTo>
                  <a:lnTo>
                    <a:pt x="1561352" y="434595"/>
                  </a:lnTo>
                  <a:lnTo>
                    <a:pt x="1531575" y="492134"/>
                  </a:lnTo>
                  <a:lnTo>
                    <a:pt x="1483924" y="545788"/>
                  </a:lnTo>
                  <a:lnTo>
                    <a:pt x="1453902" y="570916"/>
                  </a:lnTo>
                  <a:lnTo>
                    <a:pt x="1420018" y="594785"/>
                  </a:lnTo>
                  <a:lnTo>
                    <a:pt x="1382474" y="617296"/>
                  </a:lnTo>
                  <a:lnTo>
                    <a:pt x="1341474" y="638355"/>
                  </a:lnTo>
                  <a:lnTo>
                    <a:pt x="1297218" y="657866"/>
                  </a:lnTo>
                  <a:lnTo>
                    <a:pt x="1249909" y="675731"/>
                  </a:lnTo>
                  <a:lnTo>
                    <a:pt x="1199750" y="691854"/>
                  </a:lnTo>
                  <a:lnTo>
                    <a:pt x="1146943" y="706140"/>
                  </a:lnTo>
                  <a:lnTo>
                    <a:pt x="1091690" y="718492"/>
                  </a:lnTo>
                  <a:lnTo>
                    <a:pt x="1034193" y="728814"/>
                  </a:lnTo>
                  <a:lnTo>
                    <a:pt x="974654" y="737010"/>
                  </a:lnTo>
                  <a:lnTo>
                    <a:pt x="913276" y="742983"/>
                  </a:lnTo>
                  <a:lnTo>
                    <a:pt x="850262" y="746638"/>
                  </a:lnTo>
                  <a:lnTo>
                    <a:pt x="785812" y="747877"/>
                  </a:lnTo>
                  <a:lnTo>
                    <a:pt x="721364" y="746638"/>
                  </a:lnTo>
                  <a:lnTo>
                    <a:pt x="658351" y="742983"/>
                  </a:lnTo>
                  <a:lnTo>
                    <a:pt x="596975" y="737010"/>
                  </a:lnTo>
                  <a:lnTo>
                    <a:pt x="537437" y="728814"/>
                  </a:lnTo>
                  <a:lnTo>
                    <a:pt x="479942" y="718492"/>
                  </a:lnTo>
                  <a:lnTo>
                    <a:pt x="424689" y="706140"/>
                  </a:lnTo>
                  <a:lnTo>
                    <a:pt x="371883" y="691854"/>
                  </a:lnTo>
                  <a:lnTo>
                    <a:pt x="321725" y="675731"/>
                  </a:lnTo>
                  <a:lnTo>
                    <a:pt x="274417" y="657866"/>
                  </a:lnTo>
                  <a:lnTo>
                    <a:pt x="230162" y="638355"/>
                  </a:lnTo>
                  <a:lnTo>
                    <a:pt x="189161" y="617296"/>
                  </a:lnTo>
                  <a:lnTo>
                    <a:pt x="151618" y="594785"/>
                  </a:lnTo>
                  <a:lnTo>
                    <a:pt x="117734" y="570916"/>
                  </a:lnTo>
                  <a:lnTo>
                    <a:pt x="87712" y="545788"/>
                  </a:lnTo>
                  <a:lnTo>
                    <a:pt x="40061" y="492134"/>
                  </a:lnTo>
                  <a:lnTo>
                    <a:pt x="10285" y="434595"/>
                  </a:lnTo>
                  <a:lnTo>
                    <a:pt x="0" y="37393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9406" y="3815029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6333" y="4032110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072" y="0"/>
                  </a:moveTo>
                  <a:lnTo>
                    <a:pt x="0" y="22826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0566" y="3954386"/>
              <a:ext cx="1810385" cy="831215"/>
            </a:xfrm>
            <a:custGeom>
              <a:avLst/>
              <a:gdLst/>
              <a:ahLst/>
              <a:cxnLst/>
              <a:rect l="l" t="t" r="r" b="b"/>
              <a:pathLst>
                <a:path w="1810385" h="831214">
                  <a:moveTo>
                    <a:pt x="0" y="415607"/>
                  </a:moveTo>
                  <a:lnTo>
                    <a:pt x="8988" y="356807"/>
                  </a:lnTo>
                  <a:lnTo>
                    <a:pt x="35135" y="300542"/>
                  </a:lnTo>
                  <a:lnTo>
                    <a:pt x="77217" y="247374"/>
                  </a:lnTo>
                  <a:lnTo>
                    <a:pt x="134008" y="197866"/>
                  </a:lnTo>
                  <a:lnTo>
                    <a:pt x="167537" y="174660"/>
                  </a:lnTo>
                  <a:lnTo>
                    <a:pt x="204283" y="152580"/>
                  </a:lnTo>
                  <a:lnTo>
                    <a:pt x="244094" y="131697"/>
                  </a:lnTo>
                  <a:lnTo>
                    <a:pt x="286816" y="112080"/>
                  </a:lnTo>
                  <a:lnTo>
                    <a:pt x="332297" y="93800"/>
                  </a:lnTo>
                  <a:lnTo>
                    <a:pt x="380383" y="76927"/>
                  </a:lnTo>
                  <a:lnTo>
                    <a:pt x="430921" y="61532"/>
                  </a:lnTo>
                  <a:lnTo>
                    <a:pt x="483757" y="47685"/>
                  </a:lnTo>
                  <a:lnTo>
                    <a:pt x="538740" y="35455"/>
                  </a:lnTo>
                  <a:lnTo>
                    <a:pt x="595714" y="24915"/>
                  </a:lnTo>
                  <a:lnTo>
                    <a:pt x="654529" y="16133"/>
                  </a:lnTo>
                  <a:lnTo>
                    <a:pt x="715029" y="9180"/>
                  </a:lnTo>
                  <a:lnTo>
                    <a:pt x="777062" y="4127"/>
                  </a:lnTo>
                  <a:lnTo>
                    <a:pt x="840476" y="1043"/>
                  </a:lnTo>
                  <a:lnTo>
                    <a:pt x="905116" y="0"/>
                  </a:lnTo>
                  <a:lnTo>
                    <a:pt x="969754" y="1043"/>
                  </a:lnTo>
                  <a:lnTo>
                    <a:pt x="1033166" y="4127"/>
                  </a:lnTo>
                  <a:lnTo>
                    <a:pt x="1095198" y="9180"/>
                  </a:lnTo>
                  <a:lnTo>
                    <a:pt x="1155697" y="16133"/>
                  </a:lnTo>
                  <a:lnTo>
                    <a:pt x="1214511" y="24915"/>
                  </a:lnTo>
                  <a:lnTo>
                    <a:pt x="1271484" y="35455"/>
                  </a:lnTo>
                  <a:lnTo>
                    <a:pt x="1326466" y="47685"/>
                  </a:lnTo>
                  <a:lnTo>
                    <a:pt x="1379302" y="61532"/>
                  </a:lnTo>
                  <a:lnTo>
                    <a:pt x="1429839" y="76927"/>
                  </a:lnTo>
                  <a:lnTo>
                    <a:pt x="1477924" y="93800"/>
                  </a:lnTo>
                  <a:lnTo>
                    <a:pt x="1523404" y="112080"/>
                  </a:lnTo>
                  <a:lnTo>
                    <a:pt x="1566126" y="131697"/>
                  </a:lnTo>
                  <a:lnTo>
                    <a:pt x="1605937" y="152580"/>
                  </a:lnTo>
                  <a:lnTo>
                    <a:pt x="1642683" y="174660"/>
                  </a:lnTo>
                  <a:lnTo>
                    <a:pt x="1676211" y="197866"/>
                  </a:lnTo>
                  <a:lnTo>
                    <a:pt x="1706368" y="222127"/>
                  </a:lnTo>
                  <a:lnTo>
                    <a:pt x="1755958" y="273535"/>
                  </a:lnTo>
                  <a:lnTo>
                    <a:pt x="1790226" y="328322"/>
                  </a:lnTo>
                  <a:lnTo>
                    <a:pt x="1807947" y="385925"/>
                  </a:lnTo>
                  <a:lnTo>
                    <a:pt x="1810219" y="415607"/>
                  </a:lnTo>
                  <a:lnTo>
                    <a:pt x="1807947" y="445289"/>
                  </a:lnTo>
                  <a:lnTo>
                    <a:pt x="1801231" y="474407"/>
                  </a:lnTo>
                  <a:lnTo>
                    <a:pt x="1775084" y="530672"/>
                  </a:lnTo>
                  <a:lnTo>
                    <a:pt x="1733002" y="583840"/>
                  </a:lnTo>
                  <a:lnTo>
                    <a:pt x="1676211" y="633348"/>
                  </a:lnTo>
                  <a:lnTo>
                    <a:pt x="1642683" y="656554"/>
                  </a:lnTo>
                  <a:lnTo>
                    <a:pt x="1605937" y="678634"/>
                  </a:lnTo>
                  <a:lnTo>
                    <a:pt x="1566126" y="699517"/>
                  </a:lnTo>
                  <a:lnTo>
                    <a:pt x="1523404" y="719134"/>
                  </a:lnTo>
                  <a:lnTo>
                    <a:pt x="1477924" y="737414"/>
                  </a:lnTo>
                  <a:lnTo>
                    <a:pt x="1429839" y="754287"/>
                  </a:lnTo>
                  <a:lnTo>
                    <a:pt x="1379302" y="769682"/>
                  </a:lnTo>
                  <a:lnTo>
                    <a:pt x="1326466" y="783529"/>
                  </a:lnTo>
                  <a:lnTo>
                    <a:pt x="1271484" y="795759"/>
                  </a:lnTo>
                  <a:lnTo>
                    <a:pt x="1214511" y="806299"/>
                  </a:lnTo>
                  <a:lnTo>
                    <a:pt x="1155697" y="815081"/>
                  </a:lnTo>
                  <a:lnTo>
                    <a:pt x="1095198" y="822034"/>
                  </a:lnTo>
                  <a:lnTo>
                    <a:pt x="1033166" y="827087"/>
                  </a:lnTo>
                  <a:lnTo>
                    <a:pt x="969754" y="830171"/>
                  </a:lnTo>
                  <a:lnTo>
                    <a:pt x="905116" y="831214"/>
                  </a:lnTo>
                  <a:lnTo>
                    <a:pt x="840476" y="830171"/>
                  </a:lnTo>
                  <a:lnTo>
                    <a:pt x="777062" y="827087"/>
                  </a:lnTo>
                  <a:lnTo>
                    <a:pt x="715029" y="822034"/>
                  </a:lnTo>
                  <a:lnTo>
                    <a:pt x="654529" y="815081"/>
                  </a:lnTo>
                  <a:lnTo>
                    <a:pt x="595714" y="806299"/>
                  </a:lnTo>
                  <a:lnTo>
                    <a:pt x="538740" y="795759"/>
                  </a:lnTo>
                  <a:lnTo>
                    <a:pt x="483757" y="783529"/>
                  </a:lnTo>
                  <a:lnTo>
                    <a:pt x="430921" y="769682"/>
                  </a:lnTo>
                  <a:lnTo>
                    <a:pt x="380383" y="754287"/>
                  </a:lnTo>
                  <a:lnTo>
                    <a:pt x="332297" y="737414"/>
                  </a:lnTo>
                  <a:lnTo>
                    <a:pt x="286816" y="719134"/>
                  </a:lnTo>
                  <a:lnTo>
                    <a:pt x="244094" y="699517"/>
                  </a:lnTo>
                  <a:lnTo>
                    <a:pt x="204283" y="678634"/>
                  </a:lnTo>
                  <a:lnTo>
                    <a:pt x="167537" y="656554"/>
                  </a:lnTo>
                  <a:lnTo>
                    <a:pt x="134008" y="633348"/>
                  </a:lnTo>
                  <a:lnTo>
                    <a:pt x="103851" y="609087"/>
                  </a:lnTo>
                  <a:lnTo>
                    <a:pt x="54261" y="557679"/>
                  </a:lnTo>
                  <a:lnTo>
                    <a:pt x="19993" y="502892"/>
                  </a:lnTo>
                  <a:lnTo>
                    <a:pt x="2272" y="445289"/>
                  </a:lnTo>
                  <a:lnTo>
                    <a:pt x="0" y="41560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2518" y="3969384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0"/>
                  </a:moveTo>
                  <a:lnTo>
                    <a:pt x="0" y="71437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2518" y="4128312"/>
              <a:ext cx="781685" cy="254635"/>
            </a:xfrm>
            <a:custGeom>
              <a:avLst/>
              <a:gdLst/>
              <a:ahLst/>
              <a:cxnLst/>
              <a:rect l="l" t="t" r="r" b="b"/>
              <a:pathLst>
                <a:path w="781685" h="254635">
                  <a:moveTo>
                    <a:pt x="0" y="0"/>
                  </a:moveTo>
                  <a:lnTo>
                    <a:pt x="781469" y="254533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57605" y="3815029"/>
            <a:ext cx="1715135" cy="571500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 marR="262890">
              <a:lnSpc>
                <a:spcPct val="85000"/>
              </a:lnSpc>
              <a:spcBef>
                <a:spcPts val="250"/>
              </a:spcBef>
            </a:pP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Harga</a:t>
            </a:r>
            <a:r>
              <a:rPr sz="1300" spc="-8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bayangan  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(nilai) 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masing2  sumberdaya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zulkifli_alamsyah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330158" y="6433140"/>
            <a:ext cx="242887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23387D"/>
                </a:solidFill>
                <a:latin typeface="Verdana"/>
                <a:cs typeface="Verdana"/>
                <a:hlinkClick r:id="rId3"/>
              </a:rPr>
              <a:t>http://zalamsyah.wordpress.com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554" y="3969384"/>
            <a:ext cx="1442085" cy="714375"/>
          </a:xfrm>
          <a:prstGeom prst="rect">
            <a:avLst/>
          </a:prstGeom>
          <a:solidFill>
            <a:srgbClr val="DBE3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156845" marR="83185" indent="389890" algn="r">
              <a:lnSpc>
                <a:spcPts val="1330"/>
              </a:lnSpc>
              <a:spcBef>
                <a:spcPts val="150"/>
              </a:spcBef>
            </a:pPr>
            <a:r>
              <a:rPr sz="1300" spc="-55" dirty="0">
                <a:solidFill>
                  <a:srgbClr val="23387D"/>
                </a:solidFill>
                <a:latin typeface="Verdana"/>
                <a:cs typeface="Verdana"/>
              </a:rPr>
              <a:t>K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e</a:t>
            </a:r>
            <a:r>
              <a:rPr sz="1300" dirty="0">
                <a:solidFill>
                  <a:srgbClr val="23387D"/>
                </a:solidFill>
                <a:latin typeface="Verdana"/>
                <a:cs typeface="Verdana"/>
              </a:rPr>
              <a:t>l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eb</a:t>
            </a:r>
            <a:r>
              <a:rPr sz="1300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h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an  (sisa)</a:t>
            </a:r>
            <a:r>
              <a:rPr sz="1300" spc="-65" dirty="0">
                <a:solidFill>
                  <a:srgbClr val="23387D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masing-</a:t>
            </a:r>
            <a:endParaRPr sz="1300">
              <a:latin typeface="Verdana"/>
              <a:cs typeface="Verdana"/>
            </a:endParaRPr>
          </a:p>
          <a:p>
            <a:pPr marR="83820" algn="r">
              <a:lnSpc>
                <a:spcPts val="1205"/>
              </a:lnSpc>
            </a:pP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m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s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i</a:t>
            </a: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ng</a:t>
            </a:r>
            <a:endParaRPr sz="1300">
              <a:latin typeface="Verdana"/>
              <a:cs typeface="Verdana"/>
            </a:endParaRPr>
          </a:p>
          <a:p>
            <a:pPr marR="84455" algn="r">
              <a:lnSpc>
                <a:spcPts val="1445"/>
              </a:lnSpc>
            </a:pPr>
            <a:r>
              <a:rPr sz="1300" spc="-10" dirty="0">
                <a:solidFill>
                  <a:srgbClr val="23387D"/>
                </a:solidFill>
                <a:latin typeface="Verdana"/>
                <a:cs typeface="Verdana"/>
              </a:rPr>
              <a:t>sumberd</a:t>
            </a:r>
            <a:r>
              <a:rPr sz="1300" spc="-20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r>
              <a:rPr sz="1300" spc="-30" dirty="0">
                <a:solidFill>
                  <a:srgbClr val="23387D"/>
                </a:solidFill>
                <a:latin typeface="Verdana"/>
                <a:cs typeface="Verdana"/>
              </a:rPr>
              <a:t>y</a:t>
            </a:r>
            <a:r>
              <a:rPr sz="1300" spc="-5" dirty="0">
                <a:solidFill>
                  <a:srgbClr val="23387D"/>
                </a:solidFill>
                <a:latin typeface="Verdana"/>
                <a:cs typeface="Verdana"/>
              </a:rPr>
              <a:t>a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8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8A2EE-EC8F-41F5-A70A-8FBB43354703}"/>
</file>

<file path=customXml/itemProps2.xml><?xml version="1.0" encoding="utf-8"?>
<ds:datastoreItem xmlns:ds="http://schemas.openxmlformats.org/officeDocument/2006/customXml" ds:itemID="{B80A3DB4-8A90-4E1C-9CC9-0B5D74712F45}"/>
</file>

<file path=customXml/itemProps3.xml><?xml version="1.0" encoding="utf-8"?>
<ds:datastoreItem xmlns:ds="http://schemas.openxmlformats.org/officeDocument/2006/customXml" ds:itemID="{9BD2A3BA-0EB7-4308-A53E-446587B1054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1586</Words>
  <Application>Microsoft Office PowerPoint</Application>
  <PresentationFormat>Tampilan Layar (4:3)</PresentationFormat>
  <Paragraphs>398</Paragraphs>
  <Slides>25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34" baseType="lpstr">
      <vt:lpstr>Arial</vt:lpstr>
      <vt:lpstr>Calibri</vt:lpstr>
      <vt:lpstr>Carlito</vt:lpstr>
      <vt:lpstr>Liberation Sans Narrow</vt:lpstr>
      <vt:lpstr>Symbol</vt:lpstr>
      <vt:lpstr>Times New Roman</vt:lpstr>
      <vt:lpstr>Verdana</vt:lpstr>
      <vt:lpstr>Wingdings</vt:lpstr>
      <vt:lpstr>Office Theme</vt:lpstr>
      <vt:lpstr>Presentasi PowerPoint</vt:lpstr>
      <vt:lpstr>KONSEP DUALITAS</vt:lpstr>
      <vt:lpstr>Hubungan Primal - Dual</vt:lpstr>
      <vt:lpstr>Contoh : Perhatikan kasus Pak Triman</vt:lpstr>
      <vt:lpstr>FUNGSI PRIMAL-DUAL</vt:lpstr>
      <vt:lpstr>Presentasi PowerPoint</vt:lpstr>
      <vt:lpstr>Interpretasi Ekonomis</vt:lpstr>
      <vt:lpstr>Contoh Persoalan Dualitas</vt:lpstr>
      <vt:lpstr>Perhatikan kembali kasus Pak Triman:</vt:lpstr>
      <vt:lpstr>Model dual dan Solusi: Kasus Pak Triman:</vt:lpstr>
      <vt:lpstr>Presentasi PowerPoint</vt:lpstr>
      <vt:lpstr>Presentasi PowerPoint</vt:lpstr>
      <vt:lpstr>Tiga Pertanyaan Mendasar yang dapat  dijawab melalui Analisis Sensistivitas</vt:lpstr>
      <vt:lpstr>Contoh Soal 1:</vt:lpstr>
      <vt:lpstr>Pertanyaan:</vt:lpstr>
      <vt:lpstr>Solusi Optimal:</vt:lpstr>
      <vt:lpstr>Hasil Analisis sensitifitas</vt:lpstr>
      <vt:lpstr>Jawaban untuk pertanyaan nomor 2</vt:lpstr>
      <vt:lpstr>Jawaban untuk pertanyaan nomor 3</vt:lpstr>
      <vt:lpstr>Jawaban untuk pertanyaan nomor 4</vt:lpstr>
      <vt:lpstr>Contoh Soal 2:</vt:lpstr>
      <vt:lpstr>Pertanyaan:</vt:lpstr>
      <vt:lpstr>Model :</vt:lpstr>
      <vt:lpstr>Sensitifitas</vt:lpstr>
      <vt:lpstr>Latihan: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DUALITAS DALAM  LINEAR PROGRAMING</dc:title>
  <dc:creator>Zulkifli Alamsyah</dc:creator>
  <cp:lastModifiedBy>Tri Sutrisno</cp:lastModifiedBy>
  <cp:revision>3</cp:revision>
  <dcterms:created xsi:type="dcterms:W3CDTF">2020-03-17T09:06:36Z</dcterms:created>
  <dcterms:modified xsi:type="dcterms:W3CDTF">2020-03-17T09:19:34Z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2020-03-17T00:00:00Z</vt:filetime>
  </property>
  <property fmtid="{D5CDD505-2E9C-101B-9397-08002B2CF9AE}" pid="5" name="ContentTypeId">
    <vt:lpwstr>0x010100F44E0C0F1F20D84AA745AA4F2F9F87B5</vt:lpwstr>
  </property>
</Properties>
</file>