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 SKALA DATA, DAN MACAM-MACAM VARIABEL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 Sutrisno,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M.Sc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D684-DCC9-4D46-BB3D-8ADD6C76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TUJUAN STUDI DAN</a:t>
            </a:r>
            <a:br>
              <a:rPr lang="en-US" sz="4000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</a:br>
            <a:r>
              <a:rPr lang="en-US" sz="4000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 METODE ANALISIS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A40DDC5-0CEC-45BF-BC20-2D9381C1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			          Eksplorasi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18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				              		  STATISTIK DESKRIPTIF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	   Tujuan             	           Deskriptif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	   Studi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18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                                               		      Uji Perbedaan        Korelasi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                    	            Uji Hipotesis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                                               		     Uji Hubungan         Sebab Akibat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18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		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			     STATISTIK INFERENSIA (Parametrik/Non Parametrik)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12A43E-B432-4057-AF0B-3635EAA51AEF}"/>
              </a:ext>
            </a:extLst>
          </p:cNvPr>
          <p:cNvCxnSpPr/>
          <p:nvPr/>
        </p:nvCxnSpPr>
        <p:spPr>
          <a:xfrm rot="5400000">
            <a:off x="3058320" y="3250408"/>
            <a:ext cx="26447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9B7245-8618-435D-877F-DB0F576ECA8A}"/>
              </a:ext>
            </a:extLst>
          </p:cNvPr>
          <p:cNvCxnSpPr/>
          <p:nvPr/>
        </p:nvCxnSpPr>
        <p:spPr>
          <a:xfrm>
            <a:off x="4381501" y="1927225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775602-1197-4805-AB2C-8775090153BB}"/>
              </a:ext>
            </a:extLst>
          </p:cNvPr>
          <p:cNvCxnSpPr/>
          <p:nvPr/>
        </p:nvCxnSpPr>
        <p:spPr>
          <a:xfrm>
            <a:off x="4381501" y="3000375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306C6-F7E0-48C9-B322-DFDBDC4166CB}"/>
              </a:ext>
            </a:extLst>
          </p:cNvPr>
          <p:cNvCxnSpPr/>
          <p:nvPr/>
        </p:nvCxnSpPr>
        <p:spPr>
          <a:xfrm>
            <a:off x="4381501" y="4572000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4341AF-7C2D-49ED-86C6-FA002099C833}"/>
              </a:ext>
            </a:extLst>
          </p:cNvPr>
          <p:cNvCxnSpPr/>
          <p:nvPr/>
        </p:nvCxnSpPr>
        <p:spPr>
          <a:xfrm>
            <a:off x="5667375" y="1857375"/>
            <a:ext cx="6429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D6E134-EB84-425F-A95D-4B6C8FFC401E}"/>
              </a:ext>
            </a:extLst>
          </p:cNvPr>
          <p:cNvCxnSpPr/>
          <p:nvPr/>
        </p:nvCxnSpPr>
        <p:spPr>
          <a:xfrm>
            <a:off x="5667375" y="2998789"/>
            <a:ext cx="6429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315975-8595-4A3A-82B7-D158D6C61628}"/>
              </a:ext>
            </a:extLst>
          </p:cNvPr>
          <p:cNvCxnSpPr/>
          <p:nvPr/>
        </p:nvCxnSpPr>
        <p:spPr>
          <a:xfrm rot="5400000">
            <a:off x="5738019" y="2428081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53D4EA-77E8-4DBE-92A7-11545BC9B08D}"/>
              </a:ext>
            </a:extLst>
          </p:cNvPr>
          <p:cNvCxnSpPr/>
          <p:nvPr/>
        </p:nvCxnSpPr>
        <p:spPr>
          <a:xfrm>
            <a:off x="6310313" y="2498725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32D19A-618E-49D0-830A-0A798E40A3EC}"/>
              </a:ext>
            </a:extLst>
          </p:cNvPr>
          <p:cNvCxnSpPr/>
          <p:nvPr/>
        </p:nvCxnSpPr>
        <p:spPr>
          <a:xfrm rot="5400000">
            <a:off x="5560220" y="4321970"/>
            <a:ext cx="78581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F10E7A-0D73-47EB-9C89-1F04CCAA0C20}"/>
              </a:ext>
            </a:extLst>
          </p:cNvPr>
          <p:cNvCxnSpPr/>
          <p:nvPr/>
        </p:nvCxnSpPr>
        <p:spPr>
          <a:xfrm>
            <a:off x="5953125" y="3929064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D2A2A7-2EE2-481A-AC6F-5F4BF971104E}"/>
              </a:ext>
            </a:extLst>
          </p:cNvPr>
          <p:cNvCxnSpPr/>
          <p:nvPr/>
        </p:nvCxnSpPr>
        <p:spPr>
          <a:xfrm>
            <a:off x="5953125" y="4713289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B42BA6-5C8F-44D2-8AFB-4CF57AE2C95A}"/>
              </a:ext>
            </a:extLst>
          </p:cNvPr>
          <p:cNvCxnSpPr/>
          <p:nvPr/>
        </p:nvCxnSpPr>
        <p:spPr>
          <a:xfrm rot="5400000">
            <a:off x="7204869" y="4393406"/>
            <a:ext cx="6413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E0623E-F7E8-48A9-B973-545F0C97DC03}"/>
              </a:ext>
            </a:extLst>
          </p:cNvPr>
          <p:cNvCxnSpPr/>
          <p:nvPr/>
        </p:nvCxnSpPr>
        <p:spPr>
          <a:xfrm>
            <a:off x="7524750" y="4071939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4A8A4A-516D-45E7-B9B7-66C969DC0752}"/>
              </a:ext>
            </a:extLst>
          </p:cNvPr>
          <p:cNvCxnSpPr/>
          <p:nvPr/>
        </p:nvCxnSpPr>
        <p:spPr>
          <a:xfrm>
            <a:off x="7524750" y="4713289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A49B52-26E4-4CF5-9397-CDA975AE56ED}"/>
              </a:ext>
            </a:extLst>
          </p:cNvPr>
          <p:cNvCxnSpPr/>
          <p:nvPr/>
        </p:nvCxnSpPr>
        <p:spPr>
          <a:xfrm>
            <a:off x="4595814" y="5429250"/>
            <a:ext cx="4143375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602674-6EF0-4C63-9997-DC47E130BD61}"/>
              </a:ext>
            </a:extLst>
          </p:cNvPr>
          <p:cNvCxnSpPr/>
          <p:nvPr/>
        </p:nvCxnSpPr>
        <p:spPr>
          <a:xfrm rot="5400000" flipH="1" flipV="1">
            <a:off x="4416426" y="5249863"/>
            <a:ext cx="3571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3766B4-4819-4FDA-8FDA-1A4A2623961D}"/>
              </a:ext>
            </a:extLst>
          </p:cNvPr>
          <p:cNvCxnSpPr/>
          <p:nvPr/>
        </p:nvCxnSpPr>
        <p:spPr>
          <a:xfrm rot="5400000" flipH="1" flipV="1">
            <a:off x="8559801" y="5249863"/>
            <a:ext cx="3571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heel spokes="3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9CFA-1364-4598-8148-EDB10B2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     DATA &amp; VARIABEL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1680C1-37D7-485A-928C-67BFCBCB72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81314" y="1571626"/>
          <a:ext cx="7253287" cy="4429125"/>
        </p:xfrm>
        <a:graphic>
          <a:graphicData uri="http://schemas.openxmlformats.org/drawingml/2006/table">
            <a:tbl>
              <a:tblPr/>
              <a:tblGrid>
                <a:gridCol w="385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9125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Data</a:t>
                      </a:r>
                      <a:r>
                        <a:rPr lang="en-US" sz="3200" b="1" baseline="0" dirty="0"/>
                        <a:t> </a:t>
                      </a:r>
                      <a:r>
                        <a:rPr lang="en-US" sz="3000" b="0" baseline="0" dirty="0" err="1"/>
                        <a:t>adalah</a:t>
                      </a:r>
                      <a:r>
                        <a:rPr lang="en-US" sz="3000" b="0" baseline="0" dirty="0"/>
                        <a:t> </a:t>
                      </a:r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sekumpulan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datum yang </a:t>
                      </a:r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berisi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fakta-fakta</a:t>
                      </a:r>
                      <a:endParaRPr kumimoji="0" lang="en-US" sz="3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gambaran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fenomena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yang</a:t>
                      </a:r>
                    </a:p>
                    <a:p>
                      <a:pPr algn="just"/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dikumpulkan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dirangkum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dianalisis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selanjutnya</a:t>
                      </a:r>
                      <a:endParaRPr kumimoji="0" lang="en-US" sz="3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diinterpretasikan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3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Variabel</a:t>
                      </a:r>
                      <a:r>
                        <a:rPr lang="en-US" sz="3200" b="1" baseline="0" dirty="0"/>
                        <a:t> </a:t>
                      </a:r>
                      <a:r>
                        <a:rPr lang="en-US" sz="3000" b="0" baseline="0" dirty="0" err="1"/>
                        <a:t>adalah</a:t>
                      </a:r>
                      <a:r>
                        <a:rPr lang="en-US" sz="3000" b="0" baseline="0" dirty="0"/>
                        <a:t> </a:t>
                      </a:r>
                    </a:p>
                    <a:p>
                      <a:pPr algn="just"/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karakteristik</a:t>
                      </a:r>
                      <a:r>
                        <a:rPr kumimoji="0" lang="en-US" sz="3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menjadi</a:t>
                      </a:r>
                      <a:endParaRPr kumimoji="0" lang="en-US" sz="3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kumimoji="0" lang="en-US" sz="30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perhatian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heel spokes="3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EFB0-0FD1-4A06-9B25-7094EE8B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SUMBER DATA STATISTIKA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4A28EC-1BB8-40DF-993F-39E14FE9DB70}"/>
              </a:ext>
            </a:extLst>
          </p:cNvPr>
          <p:cNvSpPr/>
          <p:nvPr/>
        </p:nvSpPr>
        <p:spPr>
          <a:xfrm>
            <a:off x="2952751" y="3214689"/>
            <a:ext cx="1357313" cy="10001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3D34E1-5481-40F6-974F-40FAB1D0203A}"/>
              </a:ext>
            </a:extLst>
          </p:cNvPr>
          <p:cNvCxnSpPr/>
          <p:nvPr/>
        </p:nvCxnSpPr>
        <p:spPr>
          <a:xfrm rot="5400000" flipH="1" flipV="1">
            <a:off x="3382169" y="29281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E70895-3967-4694-B6BD-08038AB59AC2}"/>
              </a:ext>
            </a:extLst>
          </p:cNvPr>
          <p:cNvCxnSpPr/>
          <p:nvPr/>
        </p:nvCxnSpPr>
        <p:spPr>
          <a:xfrm>
            <a:off x="3667126" y="2643189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19706B-46A8-4F92-8B1A-43AF8C2C12D6}"/>
              </a:ext>
            </a:extLst>
          </p:cNvPr>
          <p:cNvCxnSpPr/>
          <p:nvPr/>
        </p:nvCxnSpPr>
        <p:spPr>
          <a:xfrm rot="5400000">
            <a:off x="3345657" y="4536282"/>
            <a:ext cx="64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F6A63D-0F42-44A6-81C4-22B728FBF999}"/>
              </a:ext>
            </a:extLst>
          </p:cNvPr>
          <p:cNvCxnSpPr/>
          <p:nvPr/>
        </p:nvCxnSpPr>
        <p:spPr>
          <a:xfrm>
            <a:off x="3667126" y="4857750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BDA6808-AE9B-49DE-9BF9-04824569F613}"/>
              </a:ext>
            </a:extLst>
          </p:cNvPr>
          <p:cNvSpPr/>
          <p:nvPr/>
        </p:nvSpPr>
        <p:spPr>
          <a:xfrm>
            <a:off x="4095750" y="2428875"/>
            <a:ext cx="1785938" cy="571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Primer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1E57FDB-3F44-4B86-B82E-E8A303C7FEB0}"/>
              </a:ext>
            </a:extLst>
          </p:cNvPr>
          <p:cNvSpPr/>
          <p:nvPr/>
        </p:nvSpPr>
        <p:spPr>
          <a:xfrm>
            <a:off x="4167189" y="4572001"/>
            <a:ext cx="1785937" cy="714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Sekunder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A1F7D0-5F28-4894-9564-400AEA80013D}"/>
              </a:ext>
            </a:extLst>
          </p:cNvPr>
          <p:cNvCxnSpPr>
            <a:stCxn id="0" idx="3"/>
          </p:cNvCxnSpPr>
          <p:nvPr/>
        </p:nvCxnSpPr>
        <p:spPr>
          <a:xfrm>
            <a:off x="5881689" y="2714625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92669-9C1A-45EE-A47E-932E2C820D71}"/>
              </a:ext>
            </a:extLst>
          </p:cNvPr>
          <p:cNvCxnSpPr>
            <a:stCxn id="0" idx="3"/>
          </p:cNvCxnSpPr>
          <p:nvPr/>
        </p:nvCxnSpPr>
        <p:spPr>
          <a:xfrm>
            <a:off x="5953126" y="4929189"/>
            <a:ext cx="10715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F8E279-F21C-49F9-9ADD-FE6EFC90F097}"/>
              </a:ext>
            </a:extLst>
          </p:cNvPr>
          <p:cNvSpPr/>
          <p:nvPr/>
        </p:nvSpPr>
        <p:spPr>
          <a:xfrm>
            <a:off x="6881814" y="1928813"/>
            <a:ext cx="3286125" cy="171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dirty="0"/>
              <a:t> </a:t>
            </a:r>
            <a:r>
              <a:rPr lang="en-US" sz="2400" dirty="0" err="1"/>
              <a:t>Wawancara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 err="1"/>
              <a:t>Wawancara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 err="1"/>
              <a:t>Pengisian</a:t>
            </a:r>
            <a:r>
              <a:rPr lang="en-US" sz="2400" dirty="0"/>
              <a:t> </a:t>
            </a:r>
            <a:r>
              <a:rPr lang="en-US" sz="2400" dirty="0" err="1"/>
              <a:t>Kuesioner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7A06E9-B5CB-4E55-98D0-77CEF828B996}"/>
              </a:ext>
            </a:extLst>
          </p:cNvPr>
          <p:cNvSpPr/>
          <p:nvPr/>
        </p:nvSpPr>
        <p:spPr>
          <a:xfrm>
            <a:off x="7024689" y="4071939"/>
            <a:ext cx="3286125" cy="2143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lain: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/>
              <a:t> BPS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/>
              <a:t> Bank Indonesia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/>
              <a:t> World Bank, IMF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/>
              <a:t> FAO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 err="1"/>
              <a:t>dll</a:t>
            </a:r>
            <a:endParaRPr lang="en-US" sz="24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0CEF-5432-46A0-9B65-723C59B1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JENIS DATA MENURUT SIFATNYA</a:t>
            </a:r>
            <a:endParaRPr lang="en-US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191-2C53-4795-AE29-F070F740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188" y="1447801"/>
            <a:ext cx="8577262" cy="5053013"/>
          </a:xfrm>
        </p:spPr>
        <p:txBody>
          <a:bodyPr>
            <a:normAutofit/>
          </a:bodyPr>
          <a:lstStyle/>
          <a:p>
            <a:pPr marL="365760" indent="-283464" algn="just">
              <a:buNone/>
              <a:defRPr/>
            </a:pPr>
            <a:r>
              <a:rPr lang="en-US" dirty="0">
                <a:latin typeface="Candara" pitchFamily="34" charset="0"/>
              </a:rPr>
              <a:t>1. </a:t>
            </a:r>
            <a:r>
              <a:rPr lang="en-US" sz="3500" dirty="0" err="1">
                <a:latin typeface="Candara" pitchFamily="34" charset="0"/>
              </a:rPr>
              <a:t>Kualitatif</a:t>
            </a:r>
            <a:endParaRPr lang="en-US" sz="3500" dirty="0">
              <a:latin typeface="Candara" pitchFamily="34" charset="0"/>
            </a:endParaRPr>
          </a:p>
          <a:p>
            <a:pPr marL="365760" indent="-283464" algn="just">
              <a:buFont typeface="Wingdings 2"/>
              <a:buChar char=""/>
              <a:defRPr/>
            </a:pPr>
            <a:r>
              <a:rPr lang="en-US" dirty="0" err="1">
                <a:latin typeface="Candara" pitchFamily="34" charset="0"/>
              </a:rPr>
              <a:t>Berupa</a:t>
            </a:r>
            <a:r>
              <a:rPr lang="en-US" dirty="0">
                <a:latin typeface="Candara" pitchFamily="34" charset="0"/>
              </a:rPr>
              <a:t> label / </a:t>
            </a:r>
            <a:r>
              <a:rPr lang="en-US" dirty="0" err="1">
                <a:latin typeface="Candara" pitchFamily="34" charset="0"/>
              </a:rPr>
              <a:t>nama-nama</a:t>
            </a:r>
            <a:r>
              <a:rPr lang="en-US" dirty="0">
                <a:latin typeface="Candara" pitchFamily="34" charset="0"/>
              </a:rPr>
              <a:t> yang </a:t>
            </a:r>
            <a:r>
              <a:rPr lang="en-US" dirty="0" err="1">
                <a:latin typeface="Candara" pitchFamily="34" charset="0"/>
              </a:rPr>
              <a:t>digunakan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untuk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mengidentifikasikan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atribut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suatu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elemen</a:t>
            </a:r>
            <a:endParaRPr lang="en-US" dirty="0">
              <a:latin typeface="Candara" pitchFamily="34" charset="0"/>
            </a:endParaRPr>
          </a:p>
          <a:p>
            <a:pPr marL="365760" indent="-283464" algn="just">
              <a:buFont typeface="Wingdings 2"/>
              <a:buChar char=""/>
              <a:defRPr/>
            </a:pPr>
            <a:r>
              <a:rPr lang="en-US" dirty="0" err="1">
                <a:latin typeface="Candara" pitchFamily="34" charset="0"/>
              </a:rPr>
              <a:t>Skala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pengukuran</a:t>
            </a:r>
            <a:r>
              <a:rPr lang="en-US" dirty="0">
                <a:latin typeface="Candara" pitchFamily="34" charset="0"/>
              </a:rPr>
              <a:t>: Nominal </a:t>
            </a:r>
            <a:r>
              <a:rPr lang="en-US" dirty="0" err="1">
                <a:latin typeface="Candara" pitchFamily="34" charset="0"/>
              </a:rPr>
              <a:t>atau</a:t>
            </a:r>
            <a:r>
              <a:rPr lang="en-US" dirty="0">
                <a:latin typeface="Candara" pitchFamily="34" charset="0"/>
              </a:rPr>
              <a:t> Ordinal</a:t>
            </a:r>
          </a:p>
          <a:p>
            <a:pPr marL="365760" indent="-283464" algn="just">
              <a:buFont typeface="Wingdings 2"/>
              <a:buChar char=""/>
              <a:defRPr/>
            </a:pPr>
            <a:r>
              <a:rPr lang="it-IT" dirty="0">
                <a:latin typeface="Candara" pitchFamily="34" charset="0"/>
              </a:rPr>
              <a:t>Data bisa berupa </a:t>
            </a:r>
            <a:r>
              <a:rPr lang="it-IT" i="1" dirty="0">
                <a:latin typeface="Candara" pitchFamily="34" charset="0"/>
              </a:rPr>
              <a:t>numeric</a:t>
            </a:r>
            <a:r>
              <a:rPr lang="it-IT" dirty="0">
                <a:latin typeface="Candara" pitchFamily="34" charset="0"/>
              </a:rPr>
              <a:t> atau </a:t>
            </a:r>
            <a:r>
              <a:rPr lang="it-IT" i="1" dirty="0">
                <a:latin typeface="Candara" pitchFamily="34" charset="0"/>
              </a:rPr>
              <a:t>nonnumeric</a:t>
            </a:r>
          </a:p>
          <a:p>
            <a:pPr marL="365760" indent="-283464" algn="just">
              <a:buNone/>
              <a:defRPr/>
            </a:pPr>
            <a:r>
              <a:rPr lang="en-US" dirty="0">
                <a:latin typeface="Candara" pitchFamily="34" charset="0"/>
              </a:rPr>
              <a:t>2.</a:t>
            </a:r>
            <a:r>
              <a:rPr lang="en-US" sz="3500" dirty="0">
                <a:latin typeface="Candara" pitchFamily="34" charset="0"/>
              </a:rPr>
              <a:t> </a:t>
            </a:r>
            <a:r>
              <a:rPr lang="en-US" sz="3500" dirty="0" err="1">
                <a:latin typeface="Candara" pitchFamily="34" charset="0"/>
              </a:rPr>
              <a:t>Kuantitatif</a:t>
            </a:r>
            <a:endParaRPr lang="en-US" sz="3500" dirty="0">
              <a:latin typeface="Candara" pitchFamily="34" charset="0"/>
            </a:endParaRPr>
          </a:p>
          <a:p>
            <a:pPr marL="365760" indent="-283464" algn="just">
              <a:buFont typeface="Wingdings 2"/>
              <a:buChar char=""/>
              <a:defRPr/>
            </a:pPr>
            <a:r>
              <a:rPr lang="en-US" dirty="0" err="1">
                <a:latin typeface="Candara" pitchFamily="34" charset="0"/>
              </a:rPr>
              <a:t>Mengindikasikan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seberapa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banyak</a:t>
            </a:r>
            <a:r>
              <a:rPr lang="en-US" dirty="0">
                <a:latin typeface="Candara" pitchFamily="34" charset="0"/>
              </a:rPr>
              <a:t> (</a:t>
            </a:r>
            <a:r>
              <a:rPr lang="en-US" i="1" dirty="0">
                <a:latin typeface="Candara" pitchFamily="34" charset="0"/>
              </a:rPr>
              <a:t>how many/</a:t>
            </a:r>
            <a:r>
              <a:rPr lang="en-US" i="1" dirty="0" err="1">
                <a:latin typeface="Candara" pitchFamily="34" charset="0"/>
              </a:rPr>
              <a:t>diskret</a:t>
            </a:r>
            <a:r>
              <a:rPr lang="en-US" i="1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atau</a:t>
            </a:r>
            <a:r>
              <a:rPr lang="en-US" i="1" dirty="0">
                <a:latin typeface="Candara" pitchFamily="34" charset="0"/>
              </a:rPr>
              <a:t> how much/</a:t>
            </a:r>
            <a:r>
              <a:rPr lang="en-US" i="1" dirty="0" err="1">
                <a:latin typeface="Candara" pitchFamily="34" charset="0"/>
              </a:rPr>
              <a:t>kontinu</a:t>
            </a:r>
            <a:r>
              <a:rPr lang="en-US" dirty="0">
                <a:latin typeface="Candara" pitchFamily="34" charset="0"/>
              </a:rPr>
              <a:t>)</a:t>
            </a:r>
          </a:p>
          <a:p>
            <a:pPr marL="365760" indent="-283464" algn="just">
              <a:buFont typeface="Wingdings 2"/>
              <a:buChar char=""/>
              <a:defRPr/>
            </a:pPr>
            <a:r>
              <a:rPr lang="en-US" dirty="0">
                <a:latin typeface="Candara" pitchFamily="34" charset="0"/>
              </a:rPr>
              <a:t>Data </a:t>
            </a:r>
            <a:r>
              <a:rPr lang="en-US" dirty="0" err="1">
                <a:latin typeface="Candara" pitchFamily="34" charset="0"/>
              </a:rPr>
              <a:t>selalu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i="1" dirty="0">
                <a:latin typeface="Candara" pitchFamily="34" charset="0"/>
              </a:rPr>
              <a:t>numeric</a:t>
            </a:r>
          </a:p>
          <a:p>
            <a:pPr marL="365760" indent="-283464" algn="just">
              <a:buFont typeface="Wingdings 2"/>
              <a:buChar char=""/>
              <a:defRPr/>
            </a:pPr>
            <a:r>
              <a:rPr lang="sv-SE" dirty="0">
                <a:latin typeface="Candara" pitchFamily="34" charset="0"/>
              </a:rPr>
              <a:t>Skala pengukuran: Interval dan Rasio</a:t>
            </a: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  <p:transition spd="med">
    <p:wheel spokes="3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71CC-12D4-4BCA-817B-E14F18DE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188" y="285750"/>
            <a:ext cx="8577262" cy="6072188"/>
          </a:xfrm>
        </p:spPr>
        <p:txBody>
          <a:bodyPr>
            <a:normAutofit/>
          </a:bodyPr>
          <a:lstStyle/>
          <a:p>
            <a:pPr marL="365760" indent="-283464" algn="just">
              <a:buFont typeface="Wingdings 2"/>
              <a:buChar char=""/>
              <a:defRPr/>
            </a:pPr>
            <a:r>
              <a:rPr lang="en-US" sz="4000" dirty="0">
                <a:latin typeface="Candara" pitchFamily="34" charset="0"/>
              </a:rPr>
              <a:t>Data </a:t>
            </a:r>
            <a:r>
              <a:rPr lang="en-US" sz="4000" dirty="0" err="1">
                <a:latin typeface="Candara" pitchFamily="34" charset="0"/>
              </a:rPr>
              <a:t>Kualitatif</a:t>
            </a:r>
            <a:r>
              <a:rPr lang="en-US" sz="4000" dirty="0">
                <a:latin typeface="Candara" pitchFamily="34" charset="0"/>
              </a:rPr>
              <a:t> </a:t>
            </a:r>
            <a:r>
              <a:rPr lang="en-US" sz="4000" dirty="0">
                <a:latin typeface="Candara" pitchFamily="34" charset="0"/>
                <a:sym typeface="Wingdings" pitchFamily="2" charset="2"/>
              </a:rPr>
              <a:t> </a:t>
            </a:r>
          </a:p>
          <a:p>
            <a:pPr marL="365760" indent="-283464" algn="just">
              <a:buNone/>
              <a:defRPr/>
            </a:pPr>
            <a:r>
              <a:rPr lang="en-US" dirty="0">
                <a:latin typeface="Candara" pitchFamily="34" charset="0"/>
                <a:sym typeface="Wingdings" pitchFamily="2" charset="2"/>
              </a:rPr>
              <a:t>	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Data yang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berupa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bukan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angka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.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Mempunyai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ciri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: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tidak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bisa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dilakukan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operasi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matematika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(+, -, x,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dan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:) </a:t>
            </a:r>
          </a:p>
          <a:p>
            <a:pPr marL="365760" indent="-283464" algn="just">
              <a:buNone/>
              <a:defRPr/>
            </a:pPr>
            <a:r>
              <a:rPr lang="en-US" sz="3000" dirty="0">
                <a:latin typeface="Candara" pitchFamily="34" charset="0"/>
                <a:sym typeface="Wingdings" pitchFamily="2" charset="2"/>
              </a:rPr>
              <a:t>	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Biasanya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menggunakan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metode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statistik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non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parametrik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.</a:t>
            </a:r>
          </a:p>
          <a:p>
            <a:pPr marL="365760" indent="-283464" algn="just">
              <a:buFont typeface="Wingdings 2"/>
              <a:buChar char=""/>
              <a:defRPr/>
            </a:pPr>
            <a:r>
              <a:rPr lang="en-US" sz="4000" dirty="0">
                <a:latin typeface="Candara" pitchFamily="34" charset="0"/>
                <a:sym typeface="Wingdings" pitchFamily="2" charset="2"/>
              </a:rPr>
              <a:t>Data </a:t>
            </a:r>
            <a:r>
              <a:rPr lang="en-US" sz="4000" dirty="0" err="1">
                <a:latin typeface="Candara" pitchFamily="34" charset="0"/>
                <a:sym typeface="Wingdings" pitchFamily="2" charset="2"/>
              </a:rPr>
              <a:t>Kuantitatif</a:t>
            </a:r>
            <a:r>
              <a:rPr lang="en-US" sz="4000" dirty="0">
                <a:latin typeface="Candara" pitchFamily="34" charset="0"/>
                <a:sym typeface="Wingdings" pitchFamily="2" charset="2"/>
              </a:rPr>
              <a:t>  </a:t>
            </a:r>
          </a:p>
          <a:p>
            <a:pPr marL="365760" indent="-283464" algn="just">
              <a:buNone/>
              <a:defRPr/>
            </a:pPr>
            <a:r>
              <a:rPr lang="en-US" dirty="0">
                <a:latin typeface="Candara" pitchFamily="34" charset="0"/>
                <a:sym typeface="Wingdings" pitchFamily="2" charset="2"/>
              </a:rPr>
              <a:t>	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Data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berupa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angka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dalam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arti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sebenar-benarnya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.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Jadi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,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berbagai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operasi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matematika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bisa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dilakukan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pada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 data </a:t>
            </a:r>
            <a:r>
              <a:rPr lang="en-US" sz="3000" dirty="0" err="1">
                <a:latin typeface="Candara" pitchFamily="34" charset="0"/>
                <a:sym typeface="Wingdings" pitchFamily="2" charset="2"/>
              </a:rPr>
              <a:t>kuantitatif</a:t>
            </a:r>
            <a:r>
              <a:rPr lang="en-US" sz="3000" dirty="0">
                <a:latin typeface="Candara" pitchFamily="34" charset="0"/>
                <a:sym typeface="Wingdings" pitchFamily="2" charset="2"/>
              </a:rPr>
              <a:t>.</a:t>
            </a:r>
          </a:p>
          <a:p>
            <a:pPr marL="365760" indent="-283464" algn="just">
              <a:buNone/>
              <a:defRPr/>
            </a:pPr>
            <a:r>
              <a:rPr lang="en-US" sz="3000" dirty="0">
                <a:latin typeface="Candara" pitchFamily="34" charset="0"/>
              </a:rPr>
              <a:t>	</a:t>
            </a:r>
            <a:r>
              <a:rPr lang="en-US" sz="3000" dirty="0" err="1">
                <a:latin typeface="Candara" pitchFamily="34" charset="0"/>
              </a:rPr>
              <a:t>Biasanya</a:t>
            </a:r>
            <a:r>
              <a:rPr lang="en-US" sz="3000" dirty="0">
                <a:latin typeface="Candara" pitchFamily="34" charset="0"/>
              </a:rPr>
              <a:t> </a:t>
            </a:r>
            <a:r>
              <a:rPr lang="en-US" sz="3000" dirty="0" err="1">
                <a:latin typeface="Candara" pitchFamily="34" charset="0"/>
              </a:rPr>
              <a:t>menggunakan</a:t>
            </a:r>
            <a:r>
              <a:rPr lang="en-US" sz="3000" dirty="0">
                <a:latin typeface="Candara" pitchFamily="34" charset="0"/>
              </a:rPr>
              <a:t> </a:t>
            </a:r>
            <a:r>
              <a:rPr lang="en-US" sz="3000" dirty="0" err="1">
                <a:latin typeface="Candara" pitchFamily="34" charset="0"/>
              </a:rPr>
              <a:t>metode</a:t>
            </a:r>
            <a:r>
              <a:rPr lang="en-US" sz="3000" dirty="0">
                <a:latin typeface="Candara" pitchFamily="34" charset="0"/>
              </a:rPr>
              <a:t> </a:t>
            </a:r>
            <a:r>
              <a:rPr lang="en-US" sz="3000" dirty="0" err="1">
                <a:latin typeface="Candara" pitchFamily="34" charset="0"/>
              </a:rPr>
              <a:t>statistik</a:t>
            </a:r>
            <a:r>
              <a:rPr lang="en-US" sz="3000" dirty="0">
                <a:latin typeface="Candara" pitchFamily="34" charset="0"/>
              </a:rPr>
              <a:t> </a:t>
            </a:r>
            <a:r>
              <a:rPr lang="en-US" sz="3000" dirty="0" err="1">
                <a:latin typeface="Candara" pitchFamily="34" charset="0"/>
              </a:rPr>
              <a:t>parametrik</a:t>
            </a:r>
            <a:r>
              <a:rPr lang="en-US" sz="3000" dirty="0">
                <a:latin typeface="Candara" pitchFamily="34" charset="0"/>
              </a:rPr>
              <a:t>.</a:t>
            </a:r>
          </a:p>
        </p:txBody>
      </p:sp>
    </p:spTree>
  </p:cSld>
  <p:clrMapOvr>
    <a:masterClrMapping/>
  </p:clrMapOvr>
  <p:transition spd="med">
    <p:wheel spokes="3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C9CC-7BC9-43E8-9430-7A5C449C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100" y="274639"/>
            <a:ext cx="7499350" cy="10112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PEMBAGIAN DATA KUALITATIF &amp; </a:t>
            </a:r>
            <a:br>
              <a:rPr lang="en-US" sz="3200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</a:br>
            <a:r>
              <a:rPr lang="en-US" sz="3200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DATA KUANTITATIF</a:t>
            </a:r>
            <a:endParaRPr 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9766BD-20D0-48B4-A0F4-E8258C871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4063" y="1214438"/>
          <a:ext cx="8213726" cy="554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9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</a:t>
                      </a:r>
                      <a:r>
                        <a:rPr lang="en-US" sz="20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KUALITATIF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KUANTITATIF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741"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/>
                        <a:t>Data Nominal</a:t>
                      </a:r>
                      <a:r>
                        <a:rPr lang="en-US" sz="1800" baseline="0" dirty="0"/>
                        <a:t> :</a:t>
                      </a:r>
                    </a:p>
                    <a:p>
                      <a:pPr marL="342900" indent="-155575" algn="just">
                        <a:buFont typeface="Wingdings" pitchFamily="2" charset="2"/>
                        <a:buChar char="ü"/>
                      </a:pPr>
                      <a:r>
                        <a:rPr lang="en-US" sz="1800" baseline="0" dirty="0"/>
                        <a:t> Data yang paling </a:t>
                      </a:r>
                      <a:r>
                        <a:rPr lang="en-US" sz="1800" baseline="0" dirty="0" err="1"/>
                        <a:t>rendah</a:t>
                      </a:r>
                      <a:endParaRPr lang="en-US" sz="1800" baseline="0" dirty="0"/>
                    </a:p>
                    <a:p>
                      <a:pPr marL="342900" indent="-155575" algn="just">
                        <a:buFont typeface="Wingdings" pitchFamily="2" charset="2"/>
                        <a:buChar char="ü"/>
                      </a:pP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ciri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beda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kesamaan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urutan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endParaRPr kumimoji="0" lang="en-US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titik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nol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mutlak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0">
                        <a:buFont typeface="Wingdings" pitchFamily="2" charset="2"/>
                        <a:buChar char="ü"/>
                      </a:pP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Disebut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kumimoji="0"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kategori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61950" indent="-190500">
                        <a:buFont typeface="Wingdings" pitchFamily="2" charset="2"/>
                        <a:buChar char="ü"/>
                      </a:pPr>
                      <a:r>
                        <a:rPr lang="en-US" sz="1800" baseline="0" dirty="0"/>
                        <a:t>Ex:  </a:t>
                      </a:r>
                      <a:r>
                        <a:rPr lang="en-US" sz="1800" baseline="0" dirty="0" err="1"/>
                        <a:t>jenis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kelamin</a:t>
                      </a:r>
                      <a:r>
                        <a:rPr lang="en-US" sz="1800" baseline="0" dirty="0"/>
                        <a:t> (L/P),  agama, </a:t>
                      </a:r>
                      <a:r>
                        <a:rPr lang="en-US" sz="1800" baseline="0" dirty="0" err="1"/>
                        <a:t>hobi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jenis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pekerjaan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merek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dll</a:t>
                      </a:r>
                      <a:r>
                        <a:rPr lang="en-US" sz="1800" baseline="0" dirty="0"/>
                        <a:t>.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en-US" sz="1800" dirty="0"/>
                        <a:t>Data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Interval:</a:t>
                      </a:r>
                    </a:p>
                    <a:p>
                      <a:pPr marL="342900" indent="-155575" algn="just">
                        <a:buFont typeface="Wingdings" pitchFamily="2" charset="2"/>
                        <a:buChar char="ü"/>
                      </a:pPr>
                      <a:r>
                        <a:rPr lang="en-US" sz="1800" dirty="0"/>
                        <a:t> Level </a:t>
                      </a:r>
                      <a:r>
                        <a:rPr lang="en-US" sz="1800" dirty="0" err="1"/>
                        <a:t>lebih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tinggi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dari</a:t>
                      </a:r>
                      <a:r>
                        <a:rPr lang="en-US" sz="1800" dirty="0"/>
                        <a:t> data ordinal </a:t>
                      </a:r>
                    </a:p>
                    <a:p>
                      <a:pPr marL="342900" indent="-155575" algn="just">
                        <a:buFont typeface="Wingdings" pitchFamily="2" charset="2"/>
                        <a:buChar char="ü"/>
                      </a:pP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Selain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bisa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bertingkat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urutannya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juga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urutan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tersebut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bisa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dikuantitatifkan</a:t>
                      </a:r>
                      <a:r>
                        <a:rPr lang="en-US" sz="1800" dirty="0"/>
                        <a:t> , </a:t>
                      </a:r>
                      <a:r>
                        <a:rPr lang="en-US" sz="1800" dirty="0" err="1"/>
                        <a:t>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jarak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342900" indent="-155575" algn="just">
                        <a:buFont typeface="Wingdings" pitchFamily="2" charset="2"/>
                        <a:buChar char="ü"/>
                      </a:pP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Tidak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mempunyai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titik</a:t>
                      </a:r>
                      <a:r>
                        <a:rPr lang="en-US" sz="1800" baseline="0" dirty="0"/>
                        <a:t> 0 yang </a:t>
                      </a:r>
                      <a:r>
                        <a:rPr lang="en-US" sz="1800" baseline="0" dirty="0" err="1"/>
                        <a:t>mutlak</a:t>
                      </a:r>
                      <a:r>
                        <a:rPr lang="en-US" sz="1800" baseline="0" dirty="0"/>
                        <a:t>.</a:t>
                      </a:r>
                    </a:p>
                    <a:p>
                      <a:pPr marL="342900" indent="-155575" algn="just">
                        <a:buFont typeface="Wingdings" pitchFamily="2" charset="2"/>
                        <a:buChar char="ü"/>
                      </a:pPr>
                      <a:r>
                        <a:rPr lang="en-US" sz="1800" baseline="0" dirty="0"/>
                        <a:t> Ex:  </a:t>
                      </a:r>
                      <a:r>
                        <a:rPr lang="en-US" sz="1800" baseline="0" dirty="0" err="1"/>
                        <a:t>suhu</a:t>
                      </a:r>
                      <a:r>
                        <a:rPr lang="en-US" sz="1800" baseline="0" dirty="0"/>
                        <a:t>, IP, </a:t>
                      </a:r>
                      <a:r>
                        <a:rPr lang="en-US" sz="1800" baseline="0" dirty="0" err="1"/>
                        <a:t>intelegensi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angket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dll</a:t>
                      </a:r>
                      <a:endParaRPr 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031">
                <a:tc>
                  <a:txBody>
                    <a:bodyPr/>
                    <a:lstStyle/>
                    <a:p>
                      <a:pPr marL="342900" indent="-342900" algn="just">
                        <a:buAutoNum type="arabicPeriod" startAt="2"/>
                      </a:pPr>
                      <a:r>
                        <a:rPr lang="en-US" sz="1800" baseline="0" dirty="0"/>
                        <a:t>Data Ordinal:</a:t>
                      </a:r>
                    </a:p>
                    <a:p>
                      <a:pPr marL="342900" indent="-155575" algn="just">
                        <a:buFont typeface="Wingdings" pitchFamily="2" charset="2"/>
                        <a:buChar char="ü"/>
                      </a:pPr>
                      <a:r>
                        <a:rPr lang="en-US" sz="1800" baseline="0" dirty="0"/>
                        <a:t> Level </a:t>
                      </a:r>
                      <a:r>
                        <a:rPr lang="en-US" sz="1800" baseline="0" dirty="0" err="1"/>
                        <a:t>lebih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tinggi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daripada</a:t>
                      </a:r>
                      <a:r>
                        <a:rPr lang="en-US" sz="1800" baseline="0" dirty="0"/>
                        <a:t> data nominal </a:t>
                      </a:r>
                    </a:p>
                    <a:p>
                      <a:pPr marL="342900" indent="-155575" algn="just">
                        <a:buFont typeface="Wingdings" pitchFamily="2" charset="2"/>
                        <a:buChar char="ü"/>
                      </a:pP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Ada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perbedaan</a:t>
                      </a:r>
                      <a:endParaRPr lang="en-US" sz="1800" baseline="0" dirty="0"/>
                    </a:p>
                    <a:p>
                      <a:pPr marL="342900" indent="-155575" algn="just">
                        <a:buFont typeface="Wingdings" pitchFamily="2" charset="2"/>
                        <a:buChar char="ü"/>
                      </a:pP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Ada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tingkatan</a:t>
                      </a:r>
                      <a:r>
                        <a:rPr lang="en-US" sz="1800" baseline="0" dirty="0"/>
                        <a:t> data </a:t>
                      </a:r>
                      <a:r>
                        <a:rPr lang="en-US" sz="1800" baseline="0" dirty="0" err="1"/>
                        <a:t>atau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urutan</a:t>
                      </a:r>
                      <a:endParaRPr lang="en-US" sz="1800" baseline="0" dirty="0"/>
                    </a:p>
                    <a:p>
                      <a:pPr marL="342900" indent="-155575" algn="just">
                        <a:buFont typeface="Wingdings" pitchFamily="2" charset="2"/>
                        <a:buChar char="ü"/>
                      </a:pPr>
                      <a:r>
                        <a:rPr lang="en-US" sz="1800" baseline="0" dirty="0"/>
                        <a:t> Ex:  </a:t>
                      </a:r>
                      <a:r>
                        <a:rPr lang="en-US" sz="1800" baseline="0" dirty="0" err="1"/>
                        <a:t>pangkat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tingkat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pendidikan</a:t>
                      </a:r>
                      <a:r>
                        <a:rPr lang="en-US" sz="1800" baseline="0" dirty="0"/>
                        <a:t>, ranking,  </a:t>
                      </a:r>
                      <a:r>
                        <a:rPr lang="en-US" sz="1800" baseline="0" dirty="0" err="1"/>
                        <a:t>tingkat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kesukaan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dll</a:t>
                      </a:r>
                      <a:r>
                        <a:rPr lang="en-US" sz="1800" baseline="0" dirty="0"/>
                        <a:t>.</a:t>
                      </a:r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 startAt="2"/>
                      </a:pPr>
                      <a:r>
                        <a:rPr lang="en-US" sz="1800" dirty="0"/>
                        <a:t>Data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Rasio</a:t>
                      </a:r>
                      <a:r>
                        <a:rPr lang="en-US" sz="1800" baseline="0" dirty="0"/>
                        <a:t>:</a:t>
                      </a:r>
                    </a:p>
                    <a:p>
                      <a:pPr marL="342900" indent="-249238" algn="just">
                        <a:buFont typeface="Wingdings" pitchFamily="2" charset="2"/>
                        <a:buChar char="ü"/>
                      </a:pPr>
                      <a:r>
                        <a:rPr lang="en-US" sz="1800" baseline="0" dirty="0"/>
                        <a:t> Tingkat </a:t>
                      </a:r>
                      <a:r>
                        <a:rPr lang="en-US" sz="1800" baseline="0" dirty="0" err="1"/>
                        <a:t>pengukuran</a:t>
                      </a:r>
                      <a:r>
                        <a:rPr lang="en-US" sz="1800" baseline="0" dirty="0"/>
                        <a:t> paling </a:t>
                      </a:r>
                      <a:r>
                        <a:rPr lang="en-US" sz="1800" baseline="0" dirty="0" err="1"/>
                        <a:t>tinggi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diantara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jenis</a:t>
                      </a:r>
                      <a:r>
                        <a:rPr lang="en-US" sz="1800" baseline="0" dirty="0"/>
                        <a:t> data </a:t>
                      </a:r>
                      <a:r>
                        <a:rPr lang="en-US" sz="1800" baseline="0" dirty="0" err="1"/>
                        <a:t>lainnya</a:t>
                      </a:r>
                      <a:r>
                        <a:rPr lang="en-US" sz="1800" baseline="0" dirty="0"/>
                        <a:t>.</a:t>
                      </a:r>
                    </a:p>
                    <a:p>
                      <a:pPr marL="342900" indent="-249238" algn="just">
                        <a:buFont typeface="Wingdings" pitchFamily="2" charset="2"/>
                        <a:buChar char="ü"/>
                      </a:pPr>
                      <a:r>
                        <a:rPr lang="en-US" sz="1800" baseline="0" dirty="0"/>
                        <a:t> Data </a:t>
                      </a:r>
                      <a:r>
                        <a:rPr lang="en-US" sz="1800" baseline="0" dirty="0" err="1"/>
                        <a:t>bersifat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angka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dalam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arti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sesungguhnya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dan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bisa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dioperasikan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secara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matematika</a:t>
                      </a:r>
                      <a:r>
                        <a:rPr lang="en-US" sz="1800" baseline="0" dirty="0"/>
                        <a:t>.</a:t>
                      </a:r>
                    </a:p>
                    <a:p>
                      <a:pPr marL="342900" indent="-249238" algn="just">
                        <a:buFont typeface="Wingdings" pitchFamily="2" charset="2"/>
                        <a:buChar char="ü"/>
                      </a:pP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Mempunyai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titik</a:t>
                      </a:r>
                      <a:r>
                        <a:rPr lang="en-US" sz="1800" baseline="0" dirty="0"/>
                        <a:t> 0 </a:t>
                      </a:r>
                      <a:r>
                        <a:rPr lang="en-US" sz="1800" baseline="0" dirty="0" err="1"/>
                        <a:t>mutlak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dapat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dibandingkan</a:t>
                      </a:r>
                      <a:r>
                        <a:rPr lang="en-US" sz="1800" baseline="0" dirty="0"/>
                        <a:t>.</a:t>
                      </a:r>
                    </a:p>
                    <a:p>
                      <a:pPr marL="342900" indent="-249238" algn="just">
                        <a:buFont typeface="Wingdings" pitchFamily="2" charset="2"/>
                        <a:buChar char="ü"/>
                      </a:pPr>
                      <a:r>
                        <a:rPr lang="en-US" sz="1800" baseline="0" dirty="0"/>
                        <a:t>Ex:  </a:t>
                      </a:r>
                      <a:r>
                        <a:rPr lang="en-US" sz="1800" baseline="0" dirty="0" err="1"/>
                        <a:t>berat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badan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tinggi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badan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dll</a:t>
                      </a:r>
                      <a:r>
                        <a:rPr lang="en-US" sz="1800" baseline="0" dirty="0"/>
                        <a:t>.</a:t>
                      </a:r>
                      <a:endParaRPr 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heel spokes="3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4596-C188-4A3C-BEF3-D23DBD69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938" y="1643063"/>
            <a:ext cx="8291512" cy="4857750"/>
          </a:xfrm>
        </p:spPr>
        <p:txBody>
          <a:bodyPr>
            <a:normAutofit fontScale="85000" lnSpcReduction="20000"/>
          </a:bodyPr>
          <a:lstStyle/>
          <a:p>
            <a:pPr marL="365760" indent="-283464" algn="just">
              <a:buNone/>
              <a:defRPr/>
            </a:pPr>
            <a:r>
              <a:rPr lang="en-US" dirty="0">
                <a:latin typeface="Candara" pitchFamily="34" charset="0"/>
              </a:rPr>
              <a:t>1. </a:t>
            </a:r>
            <a:r>
              <a:rPr lang="en-US" sz="3500" i="1" dirty="0">
                <a:latin typeface="Candara" pitchFamily="34" charset="0"/>
              </a:rPr>
              <a:t>Cross-sectional</a:t>
            </a:r>
            <a:r>
              <a:rPr lang="en-US" sz="3500" dirty="0">
                <a:latin typeface="Candara" pitchFamily="34" charset="0"/>
              </a:rPr>
              <a:t> Data</a:t>
            </a:r>
          </a:p>
          <a:p>
            <a:pPr marL="352425" indent="-269875" algn="just">
              <a:buNone/>
              <a:defRPr/>
            </a:pPr>
            <a:r>
              <a:rPr lang="en-US" dirty="0">
                <a:latin typeface="Candara" pitchFamily="34" charset="0"/>
              </a:rPr>
              <a:t>   </a:t>
            </a:r>
            <a:r>
              <a:rPr lang="en-US" dirty="0" err="1">
                <a:latin typeface="Candara" pitchFamily="34" charset="0"/>
              </a:rPr>
              <a:t>Yaitu</a:t>
            </a:r>
            <a:r>
              <a:rPr lang="en-US" dirty="0">
                <a:latin typeface="Candara" pitchFamily="34" charset="0"/>
              </a:rPr>
              <a:t> data yang </a:t>
            </a:r>
            <a:r>
              <a:rPr lang="en-US" dirty="0" err="1">
                <a:latin typeface="Candara" pitchFamily="34" charset="0"/>
              </a:rPr>
              <a:t>dikumpulkan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pada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waktu</a:t>
            </a:r>
            <a:r>
              <a:rPr lang="en-US" dirty="0">
                <a:latin typeface="Candara" pitchFamily="34" charset="0"/>
              </a:rPr>
              <a:t>    </a:t>
            </a:r>
            <a:r>
              <a:rPr lang="en-US" dirty="0" err="1">
                <a:latin typeface="Candara" pitchFamily="34" charset="0"/>
              </a:rPr>
              <a:t>tertentu</a:t>
            </a:r>
            <a:r>
              <a:rPr lang="en-US" dirty="0">
                <a:latin typeface="Candara" pitchFamily="34" charset="0"/>
              </a:rPr>
              <a:t> </a:t>
            </a:r>
            <a:r>
              <a:rPr lang="fi-FI" dirty="0">
                <a:latin typeface="Candara" pitchFamily="34" charset="0"/>
              </a:rPr>
              <a:t>yang sama atau hampir sama</a:t>
            </a:r>
          </a:p>
          <a:p>
            <a:pPr marL="352425" indent="-269875" algn="just">
              <a:buNone/>
              <a:defRPr/>
            </a:pPr>
            <a:r>
              <a:rPr lang="en-US" dirty="0">
                <a:latin typeface="Candara" pitchFamily="34" charset="0"/>
              </a:rPr>
              <a:t>	</a:t>
            </a:r>
            <a:r>
              <a:rPr lang="en-US" dirty="0" err="1">
                <a:latin typeface="Candara" pitchFamily="34" charset="0"/>
              </a:rPr>
              <a:t>Contoh</a:t>
            </a:r>
            <a:r>
              <a:rPr lang="en-US" dirty="0">
                <a:latin typeface="Candara" pitchFamily="34" charset="0"/>
              </a:rPr>
              <a:t>: </a:t>
            </a:r>
          </a:p>
          <a:p>
            <a:pPr marL="352425" indent="-269875" algn="just">
              <a:buNone/>
              <a:defRPr/>
            </a:pPr>
            <a:r>
              <a:rPr lang="en-US" dirty="0">
                <a:latin typeface="Candara" pitchFamily="34" charset="0"/>
              </a:rPr>
              <a:t>	</a:t>
            </a:r>
            <a:r>
              <a:rPr lang="en-US" dirty="0" err="1">
                <a:latin typeface="Candara" pitchFamily="34" charset="0"/>
              </a:rPr>
              <a:t>Jumlah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mahasiswa</a:t>
            </a:r>
            <a:r>
              <a:rPr lang="en-US" dirty="0">
                <a:latin typeface="Candara" pitchFamily="34" charset="0"/>
              </a:rPr>
              <a:t> STEKPI TA 2005/2006,</a:t>
            </a:r>
          </a:p>
          <a:p>
            <a:pPr marL="1617663" indent="-1265238" algn="just">
              <a:buNone/>
              <a:defRPr/>
            </a:pPr>
            <a:r>
              <a:rPr lang="en-US" dirty="0" err="1">
                <a:latin typeface="Candara" pitchFamily="34" charset="0"/>
              </a:rPr>
              <a:t>Jumlah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perusahaan</a:t>
            </a:r>
            <a:r>
              <a:rPr lang="en-US" dirty="0">
                <a:latin typeface="Candara" pitchFamily="34" charset="0"/>
              </a:rPr>
              <a:t> go public </a:t>
            </a:r>
            <a:r>
              <a:rPr lang="en-US" dirty="0" err="1">
                <a:latin typeface="Candara" pitchFamily="34" charset="0"/>
              </a:rPr>
              <a:t>tahun</a:t>
            </a:r>
            <a:r>
              <a:rPr lang="en-US" dirty="0">
                <a:latin typeface="Candara" pitchFamily="34" charset="0"/>
              </a:rPr>
              <a:t> 2006</a:t>
            </a:r>
          </a:p>
          <a:p>
            <a:pPr marL="93663" indent="-93663" algn="just">
              <a:buNone/>
              <a:defRPr/>
            </a:pPr>
            <a:r>
              <a:rPr lang="en-US" dirty="0">
                <a:latin typeface="Candara" pitchFamily="34" charset="0"/>
              </a:rPr>
              <a:t>	2. </a:t>
            </a:r>
            <a:r>
              <a:rPr lang="en-US" sz="3500" i="1" dirty="0">
                <a:latin typeface="Candara" pitchFamily="34" charset="0"/>
              </a:rPr>
              <a:t>Time Series </a:t>
            </a:r>
            <a:r>
              <a:rPr lang="en-US" sz="3500" dirty="0">
                <a:latin typeface="Candara" pitchFamily="34" charset="0"/>
              </a:rPr>
              <a:t>Data</a:t>
            </a:r>
          </a:p>
          <a:p>
            <a:pPr marL="365760" indent="-283464" algn="just">
              <a:buNone/>
              <a:defRPr/>
            </a:pPr>
            <a:r>
              <a:rPr lang="en-US" dirty="0">
                <a:latin typeface="Candara" pitchFamily="34" charset="0"/>
              </a:rPr>
              <a:t>	</a:t>
            </a:r>
            <a:r>
              <a:rPr lang="en-US" dirty="0" err="1">
                <a:latin typeface="Candara" pitchFamily="34" charset="0"/>
              </a:rPr>
              <a:t>Yaitu</a:t>
            </a:r>
            <a:r>
              <a:rPr lang="en-US" dirty="0">
                <a:latin typeface="Candara" pitchFamily="34" charset="0"/>
              </a:rPr>
              <a:t> data yang </a:t>
            </a:r>
            <a:r>
              <a:rPr lang="en-US" dirty="0" err="1">
                <a:latin typeface="Candara" pitchFamily="34" charset="0"/>
              </a:rPr>
              <a:t>dikumpulkan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selama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kurun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waktu</a:t>
            </a:r>
            <a:r>
              <a:rPr lang="en-US" dirty="0">
                <a:latin typeface="Candara" pitchFamily="34" charset="0"/>
              </a:rPr>
              <a:t>/</a:t>
            </a:r>
            <a:r>
              <a:rPr lang="en-US" dirty="0" err="1">
                <a:latin typeface="Candara" pitchFamily="34" charset="0"/>
              </a:rPr>
              <a:t>periode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tertentu</a:t>
            </a:r>
            <a:endParaRPr lang="en-US" dirty="0">
              <a:latin typeface="Candara" pitchFamily="34" charset="0"/>
            </a:endParaRPr>
          </a:p>
          <a:p>
            <a:pPr marL="365760" indent="-283464" algn="just">
              <a:buNone/>
              <a:defRPr/>
            </a:pPr>
            <a:r>
              <a:rPr lang="sv-SE" dirty="0">
                <a:latin typeface="Candara" pitchFamily="34" charset="0"/>
              </a:rPr>
              <a:t>	Contoh: </a:t>
            </a:r>
          </a:p>
          <a:p>
            <a:pPr indent="-12700" algn="just">
              <a:buNone/>
              <a:defRPr/>
            </a:pPr>
            <a:r>
              <a:rPr lang="sv-SE" dirty="0">
                <a:latin typeface="Candara" pitchFamily="34" charset="0"/>
              </a:rPr>
              <a:t>Pergerakan nilai tukar rupiah dalam 1bulan,</a:t>
            </a:r>
          </a:p>
          <a:p>
            <a:pPr indent="-12700" algn="just">
              <a:buNone/>
              <a:defRPr/>
            </a:pPr>
            <a:r>
              <a:rPr lang="it-IT" dirty="0">
                <a:latin typeface="Candara" pitchFamily="34" charset="0"/>
              </a:rPr>
              <a:t>Produksi Padi Indonesia tahun 1997-2006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903442-3251-4E2B-BBDE-E62FEF34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JENIS DATA MENURUT WAKTU PENGUMPULANNYA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 spd="med">
    <p:wheel spokes="3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7854-C4EA-49D8-A48D-C16BEA7E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100" y="274639"/>
            <a:ext cx="7499350" cy="725487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JENIS VARIABEL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848B5A-7C54-4F83-BD7D-24BB3199D7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66939" y="1143000"/>
          <a:ext cx="8291511" cy="545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Variabel</a:t>
                      </a:r>
                      <a:r>
                        <a:rPr lang="en-US" sz="20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Independen</a:t>
                      </a:r>
                      <a:r>
                        <a:rPr lang="en-US" sz="20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 (X)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ndara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Variabel</a:t>
                      </a: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 </a:t>
                      </a:r>
                      <a:r>
                        <a:rPr lang="en-US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Dependen</a:t>
                      </a: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 (Y)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Variabel</a:t>
                      </a: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 </a:t>
                      </a:r>
                      <a:r>
                        <a:rPr lang="en-US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Kontrol</a:t>
                      </a: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itchFamily="34" charset="0"/>
                        </a:rPr>
                        <a:t> 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5157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en-US" sz="180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ndara" pitchFamily="34" charset="0"/>
                        </a:rPr>
                        <a:t>Variabel</a:t>
                      </a:r>
                      <a:r>
                        <a:rPr lang="en-US" sz="1800" dirty="0">
                          <a:latin typeface="Candara" pitchFamily="34" charset="0"/>
                        </a:rPr>
                        <a:t> yang </a:t>
                      </a:r>
                      <a:r>
                        <a:rPr lang="en-US" sz="1800" dirty="0" err="1">
                          <a:latin typeface="Candara" pitchFamily="34" charset="0"/>
                        </a:rPr>
                        <a:t>menjadi</a:t>
                      </a:r>
                      <a:r>
                        <a:rPr lang="en-US" sz="180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ndara" pitchFamily="34" charset="0"/>
                        </a:rPr>
                        <a:t>sebab</a:t>
                      </a:r>
                      <a:r>
                        <a:rPr lang="en-US" sz="180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ndara" pitchFamily="34" charset="0"/>
                        </a:rPr>
                        <a:t>perubahan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atau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timbulnya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variabel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dependen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.</a:t>
                      </a:r>
                      <a:endParaRPr lang="en-US" sz="1800" dirty="0">
                        <a:latin typeface="Candara" pitchFamily="34" charset="0"/>
                      </a:endParaRP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en-US" sz="180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ndara" pitchFamily="34" charset="0"/>
                        </a:rPr>
                        <a:t>Disebut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variabel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stimulus,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prediktor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,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dan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variabel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bebas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.</a:t>
                      </a:r>
                    </a:p>
                    <a:p>
                      <a:pPr algn="just">
                        <a:buFont typeface="Wingdings" pitchFamily="2" charset="2"/>
                        <a:buNone/>
                      </a:pPr>
                      <a:endParaRPr lang="en-US" sz="1800" dirty="0">
                        <a:latin typeface="Candara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en-US" sz="180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ndara" pitchFamily="34" charset="0"/>
                        </a:rPr>
                        <a:t>Variabel</a:t>
                      </a:r>
                      <a:r>
                        <a:rPr lang="en-US" sz="1800" dirty="0">
                          <a:latin typeface="Candara" pitchFamily="34" charset="0"/>
                        </a:rPr>
                        <a:t> yang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dipengaruhi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atau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menjadi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akibat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karena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adanya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variabel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bebas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Disebut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variabel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i="1" baseline="0" dirty="0">
                          <a:latin typeface="Candara" pitchFamily="34" charset="0"/>
                        </a:rPr>
                        <a:t>out put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,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kriteria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,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konsekuen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dan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variabel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terikat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.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en-US" sz="1800" i="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Misalnya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,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perbedaan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pengetahuan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politik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 (Y)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berdasarkan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tingkat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i="0" baseline="0" dirty="0" err="1">
                          <a:latin typeface="Candara" pitchFamily="34" charset="0"/>
                        </a:rPr>
                        <a:t>pendidikan</a:t>
                      </a:r>
                      <a:r>
                        <a:rPr lang="en-US" sz="1800" i="0" baseline="0" dirty="0">
                          <a:latin typeface="Candara" pitchFamily="34" charset="0"/>
                        </a:rPr>
                        <a:t> (X).</a:t>
                      </a:r>
                      <a:endParaRPr lang="en-US" sz="1800" dirty="0">
                        <a:latin typeface="Candara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en-US" sz="180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ndara" pitchFamily="34" charset="0"/>
                        </a:rPr>
                        <a:t>Variabel</a:t>
                      </a:r>
                      <a:r>
                        <a:rPr lang="en-US" sz="1800" dirty="0">
                          <a:latin typeface="Candara" pitchFamily="34" charset="0"/>
                        </a:rPr>
                        <a:t> yang </a:t>
                      </a:r>
                      <a:r>
                        <a:rPr lang="en-US" sz="1800" dirty="0" err="1">
                          <a:latin typeface="Candara" pitchFamily="34" charset="0"/>
                        </a:rPr>
                        <a:t>dikendalikan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dan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dibuat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konstan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sehingga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peneliti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dapat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melakukan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penelitian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yang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bersifat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membandingkan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.  </a:t>
                      </a:r>
                    </a:p>
                    <a:p>
                      <a:pPr algn="just">
                        <a:buFont typeface="Wingdings" pitchFamily="2" charset="2"/>
                        <a:buChar char="Ø"/>
                      </a:pP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Misalnya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,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membandingkan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produktivitas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pekerja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lulusan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akademi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perawat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A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dengan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akademi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perawat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B.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Peneliti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menetapkan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variabel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kontrol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: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jenis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pekerjaan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,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alat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bekerja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,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pengalaman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kerja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dan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iklim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bekerja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harus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Candara" pitchFamily="34" charset="0"/>
                        </a:rPr>
                        <a:t>sama</a:t>
                      </a:r>
                      <a:r>
                        <a:rPr lang="en-US" sz="1800" baseline="0" dirty="0">
                          <a:latin typeface="Candara" pitchFamily="34" charset="0"/>
                        </a:rPr>
                        <a:t>.</a:t>
                      </a:r>
                      <a:endParaRPr lang="en-US" sz="1800" dirty="0">
                        <a:latin typeface="Candara" pitchFamily="34" charset="0"/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heel spokes="3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39CE-5192-4D99-B186-EA201C79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APLIKASI ILMU STATISTIK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98A8A-16C8-47BD-A783-AB8B8B8C27B6}"/>
              </a:ext>
            </a:extLst>
          </p:cNvPr>
          <p:cNvSpPr/>
          <p:nvPr/>
        </p:nvSpPr>
        <p:spPr>
          <a:xfrm>
            <a:off x="5381626" y="1857376"/>
            <a:ext cx="5000625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Blip>
                <a:blip r:embed="rId2"/>
              </a:buBlip>
              <a:defRPr/>
            </a:pPr>
            <a:r>
              <a:rPr lang="en-US" dirty="0"/>
              <a:t> </a:t>
            </a:r>
            <a:r>
              <a:rPr lang="en-US" sz="2800" dirty="0" err="1"/>
              <a:t>Statistik</a:t>
            </a:r>
            <a:r>
              <a:rPr lang="en-US" sz="2800" dirty="0"/>
              <a:t> </a:t>
            </a:r>
            <a:r>
              <a:rPr lang="en-US" sz="2800" dirty="0" err="1"/>
              <a:t>Deskriptif</a:t>
            </a:r>
            <a:endParaRPr lang="en-US" sz="2800" dirty="0"/>
          </a:p>
          <a:p>
            <a:pPr marL="187325" indent="-187325" algn="just">
              <a:defRPr/>
            </a:pPr>
            <a:r>
              <a:rPr lang="en-US" sz="2400" dirty="0"/>
              <a:t> 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karakteristik</a:t>
            </a:r>
            <a:r>
              <a:rPr lang="en-US" sz="2400" dirty="0"/>
              <a:t> data,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berapa</a:t>
            </a:r>
            <a:r>
              <a:rPr lang="en-US" sz="2400" dirty="0"/>
              <a:t> rata-</a:t>
            </a:r>
            <a:r>
              <a:rPr lang="en-US" sz="2400" dirty="0" err="1"/>
              <a:t>ratanya</a:t>
            </a:r>
            <a:r>
              <a:rPr lang="en-US" sz="2400" dirty="0"/>
              <a:t>, </a:t>
            </a:r>
            <a:r>
              <a:rPr lang="en-US" sz="2400" dirty="0" err="1"/>
              <a:t>seberapa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data-data </a:t>
            </a:r>
            <a:r>
              <a:rPr lang="en-US" sz="2400" dirty="0" err="1"/>
              <a:t>bervariasi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rata-</a:t>
            </a:r>
            <a:r>
              <a:rPr lang="en-US" sz="2400" dirty="0" err="1"/>
              <a:t>ratanya</a:t>
            </a:r>
            <a:r>
              <a:rPr lang="en-US" sz="2400" dirty="0"/>
              <a:t>, </a:t>
            </a:r>
            <a:r>
              <a:rPr lang="en-US" sz="2400" dirty="0" err="1"/>
              <a:t>berapa</a:t>
            </a:r>
            <a:r>
              <a:rPr lang="en-US" sz="2400" dirty="0"/>
              <a:t> median data,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.</a:t>
            </a:r>
          </a:p>
        </p:txBody>
      </p:sp>
      <p:pic>
        <p:nvPicPr>
          <p:cNvPr id="22532" name="Picture 3" descr="C:\Program Files\Microsoft Office\MEDIA\CAGCAT10\j0292020.wmf">
            <a:extLst>
              <a:ext uri="{FF2B5EF4-FFF2-40B4-BE49-F238E27FC236}">
                <a16:creationId xmlns:a16="http://schemas.microsoft.com/office/drawing/2014/main" id="{DE9077C5-A5E4-427B-8674-6358041C1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357689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264EA4-4274-442F-A148-221D87EB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6" y="1447800"/>
            <a:ext cx="8505825" cy="5195888"/>
          </a:xfrm>
        </p:spPr>
        <p:txBody>
          <a:bodyPr>
            <a:normAutofit fontScale="77500" lnSpcReduction="20000"/>
          </a:bodyPr>
          <a:lstStyle/>
          <a:p>
            <a:pPr marL="365760" indent="-283464">
              <a:buNone/>
              <a:defRPr/>
            </a:pPr>
            <a:endParaRPr lang="en-US" dirty="0"/>
          </a:p>
          <a:p>
            <a:pPr marL="365760" indent="-283464">
              <a:buNone/>
              <a:defRPr/>
            </a:pP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  <a:p>
            <a:pPr marL="365760" indent="-283464">
              <a:buBlip>
                <a:blip r:embed="rId2"/>
              </a:buBlip>
              <a:defRPr/>
            </a:pPr>
            <a:r>
              <a:rPr lang="en-US" sz="3300" dirty="0" err="1"/>
              <a:t>Statistik</a:t>
            </a:r>
            <a:r>
              <a:rPr lang="en-US" sz="3300" dirty="0"/>
              <a:t> </a:t>
            </a:r>
            <a:r>
              <a:rPr lang="en-US" sz="3300" dirty="0" err="1"/>
              <a:t>Induktif</a:t>
            </a:r>
            <a:endParaRPr lang="en-US" sz="3300" dirty="0"/>
          </a:p>
          <a:p>
            <a:pPr indent="-11113" algn="just">
              <a:buNone/>
              <a:defRPr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inferensia</a:t>
            </a:r>
            <a:r>
              <a:rPr lang="en-US" dirty="0"/>
              <a:t> (</a:t>
            </a:r>
            <a:r>
              <a:rPr lang="en-US" dirty="0" err="1"/>
              <a:t>keputusan</a:t>
            </a:r>
            <a:r>
              <a:rPr lang="en-US" dirty="0"/>
              <a:t>,</a:t>
            </a:r>
          </a:p>
          <a:p>
            <a:pPr indent="-11113" algn="just">
              <a:buNone/>
              <a:defRPr/>
            </a:pPr>
            <a:r>
              <a:rPr lang="en-US" dirty="0" err="1"/>
              <a:t>perkiraan</a:t>
            </a:r>
            <a:r>
              <a:rPr lang="en-US" dirty="0"/>
              <a:t>/</a:t>
            </a:r>
            <a:r>
              <a:rPr lang="en-US" dirty="0" err="1"/>
              <a:t>peramalan</a:t>
            </a:r>
            <a:r>
              <a:rPr lang="en-US" dirty="0"/>
              <a:t>) </a:t>
            </a:r>
            <a:r>
              <a:rPr lang="en-US" dirty="0" err="1"/>
              <a:t>terhadap</a:t>
            </a:r>
            <a:endParaRPr lang="en-US" dirty="0"/>
          </a:p>
          <a:p>
            <a:pPr indent="-11113" algn="just">
              <a:buNone/>
              <a:defRPr/>
            </a:pPr>
            <a:r>
              <a:rPr lang="en-US" dirty="0" err="1"/>
              <a:t>kumpulan</a:t>
            </a:r>
            <a:r>
              <a:rPr lang="en-US" dirty="0"/>
              <a:t> data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</a:p>
          <a:p>
            <a:pPr indent="-11113" algn="just">
              <a:buNone/>
              <a:defRPr/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.  </a:t>
            </a:r>
            <a:r>
              <a:rPr lang="en-US" dirty="0" err="1"/>
              <a:t>Seperti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</a:p>
          <a:p>
            <a:pPr indent="-11113" algn="just">
              <a:buNone/>
              <a:defRPr/>
            </a:pP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, 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, </a:t>
            </a:r>
            <a:r>
              <a:rPr lang="en-US" dirty="0" err="1"/>
              <a:t>peramalan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</p:txBody>
      </p:sp>
      <p:pic>
        <p:nvPicPr>
          <p:cNvPr id="22534" name="Picture 6" descr="C:\Program Files\Microsoft Office\MEDIA\CAGCAT10\j0233018.wmf">
            <a:extLst>
              <a:ext uri="{FF2B5EF4-FFF2-40B4-BE49-F238E27FC236}">
                <a16:creationId xmlns:a16="http://schemas.microsoft.com/office/drawing/2014/main" id="{6AFDC62A-BD4D-4DB9-A2DD-54D342E35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2000251"/>
            <a:ext cx="2286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3" ma:contentTypeDescription="Buat sebuah dokumen baru." ma:contentTypeScope="" ma:versionID="6ae25d5dc3dd69b67e276b9fdb6af05d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9355780974dbc49ae6931c266f89ffbf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6D85DA-043C-4C27-A415-23389AA2FF31}"/>
</file>

<file path=customXml/itemProps2.xml><?xml version="1.0" encoding="utf-8"?>
<ds:datastoreItem xmlns:ds="http://schemas.openxmlformats.org/officeDocument/2006/customXml" ds:itemID="{3991995A-B003-4DCB-91F1-56D1837D6DBD}"/>
</file>

<file path=customXml/itemProps3.xml><?xml version="1.0" encoding="utf-8"?>
<ds:datastoreItem xmlns:ds="http://schemas.openxmlformats.org/officeDocument/2006/customXml" ds:itemID="{0CBA7F3E-3607-4DB2-A9FA-44B98F2FF002}"/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725</Words>
  <Application>Microsoft Office PowerPoint</Application>
  <PresentationFormat>Layar Lebar</PresentationFormat>
  <Paragraphs>115</Paragraphs>
  <Slides>12</Slides>
  <Notes>0</Notes>
  <HiddenSlides>1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Candara</vt:lpstr>
      <vt:lpstr>Times New Roman</vt:lpstr>
      <vt:lpstr>Wingdings</vt:lpstr>
      <vt:lpstr>Wingdings 2</vt:lpstr>
      <vt:lpstr>Office Theme</vt:lpstr>
      <vt:lpstr>DATA, SKALA DATA, DAN MACAM-MACAM VARIABEL</vt:lpstr>
      <vt:lpstr>     DATA &amp; VARIABEL</vt:lpstr>
      <vt:lpstr>SUMBER DATA STATISTIKA</vt:lpstr>
      <vt:lpstr>JENIS DATA MENURUT SIFATNYA</vt:lpstr>
      <vt:lpstr>Presentasi PowerPoint</vt:lpstr>
      <vt:lpstr>PEMBAGIAN DATA KUALITATIF &amp;  DATA KUANTITATIF</vt:lpstr>
      <vt:lpstr>JENIS DATA MENURUT WAKTU PENGUMPULANNYA</vt:lpstr>
      <vt:lpstr>JENIS VARIABEL</vt:lpstr>
      <vt:lpstr>APLIKASI ILMU STATISTIK</vt:lpstr>
      <vt:lpstr>TUJUAN STUDI DAN  METODE ANALISIS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Tri Sutrisno</cp:lastModifiedBy>
  <cp:revision>3</cp:revision>
  <dcterms:created xsi:type="dcterms:W3CDTF">2020-06-08T01:30:48Z</dcterms:created>
  <dcterms:modified xsi:type="dcterms:W3CDTF">2021-02-06T17:26:10Z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