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01" r:id="rId3"/>
    <p:sldId id="402" r:id="rId4"/>
    <p:sldId id="274" r:id="rId5"/>
    <p:sldId id="276" r:id="rId6"/>
    <p:sldId id="275" r:id="rId7"/>
    <p:sldId id="277" r:id="rId8"/>
    <p:sldId id="278" r:id="rId9"/>
    <p:sldId id="279" r:id="rId10"/>
    <p:sldId id="280" r:id="rId11"/>
    <p:sldId id="281" r:id="rId12"/>
    <p:sldId id="282" r:id="rId13"/>
    <p:sldId id="283" r:id="rId14"/>
    <p:sldId id="284" r:id="rId15"/>
    <p:sldId id="285" r:id="rId16"/>
    <p:sldId id="289" r:id="rId17"/>
    <p:sldId id="290" r:id="rId18"/>
    <p:sldId id="291" r:id="rId19"/>
    <p:sldId id="292" r:id="rId20"/>
    <p:sldId id="293" r:id="rId21"/>
    <p:sldId id="294" r:id="rId22"/>
    <p:sldId id="295" r:id="rId23"/>
    <p:sldId id="296" r:id="rId24"/>
    <p:sldId id="299" r:id="rId25"/>
    <p:sldId id="300" r:id="rId26"/>
    <p:sldId id="302" r:id="rId27"/>
    <p:sldId id="303" r:id="rId28"/>
    <p:sldId id="304" r:id="rId29"/>
    <p:sldId id="327" r:id="rId30"/>
    <p:sldId id="305" r:id="rId31"/>
    <p:sldId id="307" r:id="rId32"/>
    <p:sldId id="308" r:id="rId33"/>
    <p:sldId id="309" r:id="rId34"/>
    <p:sldId id="310" r:id="rId35"/>
    <p:sldId id="311" r:id="rId36"/>
    <p:sldId id="312" r:id="rId37"/>
    <p:sldId id="313" r:id="rId38"/>
    <p:sldId id="314" r:id="rId39"/>
    <p:sldId id="315" r:id="rId40"/>
    <p:sldId id="317" r:id="rId41"/>
    <p:sldId id="318" r:id="rId42"/>
    <p:sldId id="319" r:id="rId43"/>
    <p:sldId id="320" r:id="rId44"/>
    <p:sldId id="321" r:id="rId45"/>
    <p:sldId id="322" r:id="rId46"/>
    <p:sldId id="323" r:id="rId47"/>
    <p:sldId id="324" r:id="rId48"/>
    <p:sldId id="325" r:id="rId49"/>
    <p:sldId id="326" r:id="rId50"/>
    <p:sldId id="2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7BE88-1B92-49B5-AA7A-042218EF6186}" type="doc">
      <dgm:prSet loTypeId="urn:microsoft.com/office/officeart/2005/8/layout/hierarchy2" loCatId="hierarchy" qsTypeId="urn:microsoft.com/office/officeart/2005/8/quickstyle/3d3" qsCatId="3D" csTypeId="urn:microsoft.com/office/officeart/2005/8/colors/accent4_4" csCatId="accent4" phldr="1"/>
      <dgm:spPr/>
      <dgm:t>
        <a:bodyPr/>
        <a:lstStyle/>
        <a:p>
          <a:endParaRPr lang="en-US"/>
        </a:p>
      </dgm:t>
    </dgm:pt>
    <dgm:pt modelId="{B59CAE93-3248-47C6-8E17-740439B6EE83}">
      <dgm:prSet phldrT="[Text]" custT="1"/>
      <dgm:spPr/>
      <dgm:t>
        <a:bodyPr/>
        <a:lstStyle/>
        <a:p>
          <a:r>
            <a:rPr lang="en-US" sz="1800" b="1" dirty="0" err="1">
              <a:solidFill>
                <a:schemeClr val="bg1"/>
              </a:solidFill>
            </a:rPr>
            <a:t>Teknik</a:t>
          </a:r>
          <a:r>
            <a:rPr lang="en-US" sz="1800" b="1" dirty="0">
              <a:solidFill>
                <a:schemeClr val="bg1"/>
              </a:solidFill>
            </a:rPr>
            <a:t> Sampling</a:t>
          </a:r>
          <a:endParaRPr lang="en-US" sz="1800" dirty="0">
            <a:solidFill>
              <a:schemeClr val="bg1"/>
            </a:solidFill>
          </a:endParaRPr>
        </a:p>
      </dgm:t>
    </dgm:pt>
    <dgm:pt modelId="{96982C00-7A52-4F7A-90C4-E95D61763679}" type="parTrans" cxnId="{24BEEA12-92E9-4286-B04F-877E44BD37B1}">
      <dgm:prSet/>
      <dgm:spPr/>
      <dgm:t>
        <a:bodyPr/>
        <a:lstStyle/>
        <a:p>
          <a:endParaRPr lang="en-US"/>
        </a:p>
      </dgm:t>
    </dgm:pt>
    <dgm:pt modelId="{A177DC25-9851-41C0-996C-CCBEF2639D3C}" type="sibTrans" cxnId="{24BEEA12-92E9-4286-B04F-877E44BD37B1}">
      <dgm:prSet/>
      <dgm:spPr/>
      <dgm:t>
        <a:bodyPr/>
        <a:lstStyle/>
        <a:p>
          <a:endParaRPr lang="en-US"/>
        </a:p>
      </dgm:t>
    </dgm:pt>
    <dgm:pt modelId="{A23F668A-7FDB-4BCD-AE81-5BF606C94576}">
      <dgm:prSet custT="1"/>
      <dgm:spPr>
        <a:solidFill>
          <a:srgbClr val="660066"/>
        </a:solidFill>
      </dgm:spPr>
      <dgm:t>
        <a:bodyPr/>
        <a:lstStyle/>
        <a:p>
          <a:r>
            <a:rPr lang="en-US" sz="1800" b="1" dirty="0"/>
            <a:t>Probability Sampling</a:t>
          </a:r>
          <a:endParaRPr lang="en-US" sz="1800" dirty="0"/>
        </a:p>
      </dgm:t>
    </dgm:pt>
    <dgm:pt modelId="{46E8570E-D19D-474A-9269-C1A8FD913DCB}" type="parTrans" cxnId="{26557245-6538-4774-ABB8-DA042983FB5D}">
      <dgm:prSet/>
      <dgm:spPr/>
      <dgm:t>
        <a:bodyPr/>
        <a:lstStyle/>
        <a:p>
          <a:endParaRPr lang="en-US"/>
        </a:p>
      </dgm:t>
    </dgm:pt>
    <dgm:pt modelId="{800BDCB0-3744-4D8F-A163-6F08CA954376}" type="sibTrans" cxnId="{26557245-6538-4774-ABB8-DA042983FB5D}">
      <dgm:prSet/>
      <dgm:spPr/>
      <dgm:t>
        <a:bodyPr/>
        <a:lstStyle/>
        <a:p>
          <a:endParaRPr lang="en-US"/>
        </a:p>
      </dgm:t>
    </dgm:pt>
    <dgm:pt modelId="{F6EA002F-1AB5-42FE-8A10-7BAAC12EA84B}">
      <dgm:prSet custT="1"/>
      <dgm:spPr>
        <a:solidFill>
          <a:srgbClr val="002060"/>
        </a:solidFill>
      </dgm:spPr>
      <dgm:t>
        <a:bodyPr/>
        <a:lstStyle/>
        <a:p>
          <a:r>
            <a:rPr lang="en-US" sz="1600" b="1" dirty="0"/>
            <a:t>Non Probability Sampling</a:t>
          </a:r>
          <a:endParaRPr lang="en-US" sz="1600" dirty="0"/>
        </a:p>
      </dgm:t>
    </dgm:pt>
    <dgm:pt modelId="{CADCD1DD-77F3-4158-AFF8-33A987FD0A92}" type="parTrans" cxnId="{735E0D21-8770-4D30-8BBC-D8B6D2947848}">
      <dgm:prSet/>
      <dgm:spPr/>
      <dgm:t>
        <a:bodyPr/>
        <a:lstStyle/>
        <a:p>
          <a:endParaRPr lang="en-US"/>
        </a:p>
      </dgm:t>
    </dgm:pt>
    <dgm:pt modelId="{5965D592-6026-490E-B6F4-9802141AFCFE}" type="sibTrans" cxnId="{735E0D21-8770-4D30-8BBC-D8B6D2947848}">
      <dgm:prSet/>
      <dgm:spPr/>
      <dgm:t>
        <a:bodyPr/>
        <a:lstStyle/>
        <a:p>
          <a:endParaRPr lang="en-US"/>
        </a:p>
      </dgm:t>
    </dgm:pt>
    <dgm:pt modelId="{443C0245-6E0A-4C30-9D08-6ECDE2ECD5B2}">
      <dgm:prSet custT="1"/>
      <dgm:spPr>
        <a:solidFill>
          <a:srgbClr val="660066"/>
        </a:solidFill>
      </dgm:spPr>
      <dgm:t>
        <a:bodyPr/>
        <a:lstStyle/>
        <a:p>
          <a:r>
            <a:rPr lang="en-US" sz="1600" b="1" dirty="0"/>
            <a:t>Simple Random Sampling</a:t>
          </a:r>
          <a:endParaRPr lang="en-US" sz="1600" dirty="0"/>
        </a:p>
      </dgm:t>
    </dgm:pt>
    <dgm:pt modelId="{E8660D64-42CA-443D-BDDD-D02465A39F14}" type="parTrans" cxnId="{531EA5E4-92C2-45F1-8793-266D0EF1982E}">
      <dgm:prSet/>
      <dgm:spPr/>
      <dgm:t>
        <a:bodyPr/>
        <a:lstStyle/>
        <a:p>
          <a:endParaRPr lang="en-US"/>
        </a:p>
      </dgm:t>
    </dgm:pt>
    <dgm:pt modelId="{AAB953FE-5C3B-47DE-AA91-1D4AE490BB1D}" type="sibTrans" cxnId="{531EA5E4-92C2-45F1-8793-266D0EF1982E}">
      <dgm:prSet/>
      <dgm:spPr/>
      <dgm:t>
        <a:bodyPr/>
        <a:lstStyle/>
        <a:p>
          <a:endParaRPr lang="en-US"/>
        </a:p>
      </dgm:t>
    </dgm:pt>
    <dgm:pt modelId="{DB50DD27-9688-4E6D-9EFD-CDD1CD5D3259}">
      <dgm:prSet custT="1"/>
      <dgm:spPr>
        <a:solidFill>
          <a:srgbClr val="660066"/>
        </a:solidFill>
      </dgm:spPr>
      <dgm:t>
        <a:bodyPr/>
        <a:lstStyle/>
        <a:p>
          <a:r>
            <a:rPr lang="en-US" sz="1600" b="1" dirty="0"/>
            <a:t>Disproportionate Stratified Random Sampling</a:t>
          </a:r>
          <a:endParaRPr lang="en-US" sz="1600" dirty="0"/>
        </a:p>
      </dgm:t>
    </dgm:pt>
    <dgm:pt modelId="{6411394F-32B9-44DF-AC8E-A2179165FC26}" type="parTrans" cxnId="{C481FE6C-8508-4B43-AED0-E14DBF5507EE}">
      <dgm:prSet/>
      <dgm:spPr/>
      <dgm:t>
        <a:bodyPr/>
        <a:lstStyle/>
        <a:p>
          <a:endParaRPr lang="en-US"/>
        </a:p>
      </dgm:t>
    </dgm:pt>
    <dgm:pt modelId="{FE2C7E72-F1AD-48D3-B554-E39C2DD1EEEF}" type="sibTrans" cxnId="{C481FE6C-8508-4B43-AED0-E14DBF5507EE}">
      <dgm:prSet/>
      <dgm:spPr/>
      <dgm:t>
        <a:bodyPr/>
        <a:lstStyle/>
        <a:p>
          <a:endParaRPr lang="en-US"/>
        </a:p>
      </dgm:t>
    </dgm:pt>
    <dgm:pt modelId="{171D8486-8D51-4206-8D5C-E8FCF7A47FD7}">
      <dgm:prSet/>
      <dgm:spPr>
        <a:solidFill>
          <a:srgbClr val="002060"/>
        </a:solidFill>
      </dgm:spPr>
      <dgm:t>
        <a:bodyPr/>
        <a:lstStyle/>
        <a:p>
          <a:r>
            <a:rPr lang="en-US" b="1" dirty="0"/>
            <a:t>Sampling </a:t>
          </a:r>
          <a:r>
            <a:rPr lang="id-ID" b="1" dirty="0"/>
            <a:t>Purposif</a:t>
          </a:r>
          <a:endParaRPr lang="en-US" dirty="0"/>
        </a:p>
      </dgm:t>
    </dgm:pt>
    <dgm:pt modelId="{79331D64-231A-41CD-9EB9-7AC7133F3B0E}" type="parTrans" cxnId="{C880CAB3-14E9-4677-B5A7-218D126B9989}">
      <dgm:prSet/>
      <dgm:spPr/>
      <dgm:t>
        <a:bodyPr/>
        <a:lstStyle/>
        <a:p>
          <a:endParaRPr lang="en-US"/>
        </a:p>
      </dgm:t>
    </dgm:pt>
    <dgm:pt modelId="{30255BA7-AB30-4C9E-9C6E-F647FB394DBB}" type="sibTrans" cxnId="{C880CAB3-14E9-4677-B5A7-218D126B9989}">
      <dgm:prSet/>
      <dgm:spPr/>
      <dgm:t>
        <a:bodyPr/>
        <a:lstStyle/>
        <a:p>
          <a:endParaRPr lang="en-US"/>
        </a:p>
      </dgm:t>
    </dgm:pt>
    <dgm:pt modelId="{E789D004-FA46-4014-9587-D5450910577F}">
      <dgm:prSet/>
      <dgm:spPr>
        <a:solidFill>
          <a:srgbClr val="002060"/>
        </a:solidFill>
      </dgm:spPr>
      <dgm:t>
        <a:bodyPr/>
        <a:lstStyle/>
        <a:p>
          <a:r>
            <a:rPr lang="en-US" b="1" dirty="0"/>
            <a:t>Sampling </a:t>
          </a:r>
          <a:r>
            <a:rPr lang="en-US" b="1" dirty="0" err="1"/>
            <a:t>Kuota</a:t>
          </a:r>
          <a:endParaRPr lang="en-US" dirty="0"/>
        </a:p>
      </dgm:t>
    </dgm:pt>
    <dgm:pt modelId="{04CAA027-557D-4895-8FE2-8938DBD251A9}" type="parTrans" cxnId="{5E3578BA-03B3-4D75-B9EC-D95D44602465}">
      <dgm:prSet/>
      <dgm:spPr/>
      <dgm:t>
        <a:bodyPr/>
        <a:lstStyle/>
        <a:p>
          <a:endParaRPr lang="en-US"/>
        </a:p>
      </dgm:t>
    </dgm:pt>
    <dgm:pt modelId="{4652DE1E-736E-4399-B10C-E19A57CD736C}" type="sibTrans" cxnId="{5E3578BA-03B3-4D75-B9EC-D95D44602465}">
      <dgm:prSet/>
      <dgm:spPr/>
      <dgm:t>
        <a:bodyPr/>
        <a:lstStyle/>
        <a:p>
          <a:endParaRPr lang="en-US"/>
        </a:p>
      </dgm:t>
    </dgm:pt>
    <dgm:pt modelId="{BEAEA310-3C59-4915-B758-3D3EBEEDAE33}">
      <dgm:prSet/>
      <dgm:spPr>
        <a:solidFill>
          <a:srgbClr val="002060"/>
        </a:solidFill>
      </dgm:spPr>
      <dgm:t>
        <a:bodyPr/>
        <a:lstStyle/>
        <a:p>
          <a:r>
            <a:rPr lang="en-US" b="1" dirty="0"/>
            <a:t>Sampling </a:t>
          </a:r>
          <a:r>
            <a:rPr lang="en-US" b="1" dirty="0" err="1"/>
            <a:t>Aksidental</a:t>
          </a:r>
          <a:endParaRPr lang="en-US" dirty="0"/>
        </a:p>
      </dgm:t>
    </dgm:pt>
    <dgm:pt modelId="{B1820BFD-8845-4058-9BE0-827900EC5DA6}" type="parTrans" cxnId="{5BA711FD-738A-4143-91B6-33E016DCF088}">
      <dgm:prSet/>
      <dgm:spPr/>
      <dgm:t>
        <a:bodyPr/>
        <a:lstStyle/>
        <a:p>
          <a:endParaRPr lang="en-US"/>
        </a:p>
      </dgm:t>
    </dgm:pt>
    <dgm:pt modelId="{CAD6DF3C-2827-4D99-99D4-9AC96185BFFB}" type="sibTrans" cxnId="{5BA711FD-738A-4143-91B6-33E016DCF088}">
      <dgm:prSet/>
      <dgm:spPr/>
      <dgm:t>
        <a:bodyPr/>
        <a:lstStyle/>
        <a:p>
          <a:endParaRPr lang="en-US"/>
        </a:p>
      </dgm:t>
    </dgm:pt>
    <dgm:pt modelId="{3A28D118-5BA9-4457-9DB4-BF5113C59C0A}">
      <dgm:prSet custT="1"/>
      <dgm:spPr>
        <a:solidFill>
          <a:srgbClr val="660066"/>
        </a:solidFill>
      </dgm:spPr>
      <dgm:t>
        <a:bodyPr/>
        <a:lstStyle/>
        <a:p>
          <a:r>
            <a:rPr lang="en-US" sz="1600" b="1" dirty="0"/>
            <a:t>Cluster Sampling</a:t>
          </a:r>
          <a:endParaRPr lang="en-US" sz="1600" dirty="0"/>
        </a:p>
      </dgm:t>
    </dgm:pt>
    <dgm:pt modelId="{A9A6BF1A-22CD-465A-8698-67295F7C114B}" type="parTrans" cxnId="{76511D36-A311-4B8A-96AB-3C621A02DA96}">
      <dgm:prSet/>
      <dgm:spPr/>
      <dgm:t>
        <a:bodyPr/>
        <a:lstStyle/>
        <a:p>
          <a:endParaRPr lang="en-US"/>
        </a:p>
      </dgm:t>
    </dgm:pt>
    <dgm:pt modelId="{B40964C5-E91D-4664-957F-669CEE140154}" type="sibTrans" cxnId="{76511D36-A311-4B8A-96AB-3C621A02DA96}">
      <dgm:prSet/>
      <dgm:spPr/>
      <dgm:t>
        <a:bodyPr/>
        <a:lstStyle/>
        <a:p>
          <a:endParaRPr lang="en-US"/>
        </a:p>
      </dgm:t>
    </dgm:pt>
    <dgm:pt modelId="{8F409770-F879-4943-9DC0-112BF3DAD5F3}">
      <dgm:prSet custT="1"/>
      <dgm:spPr>
        <a:solidFill>
          <a:srgbClr val="660066"/>
        </a:solidFill>
      </dgm:spPr>
      <dgm:t>
        <a:bodyPr/>
        <a:lstStyle/>
        <a:p>
          <a:r>
            <a:rPr lang="en-US" sz="1600" b="1" dirty="0"/>
            <a:t>Proportionate Stratified Random Sampling</a:t>
          </a:r>
          <a:endParaRPr lang="en-US" sz="1600" dirty="0"/>
        </a:p>
      </dgm:t>
    </dgm:pt>
    <dgm:pt modelId="{9003593A-C2BF-4D0F-89FC-77B99703DCAA}" type="parTrans" cxnId="{9864C302-B2DD-44C4-A560-AE0FD4FD9294}">
      <dgm:prSet/>
      <dgm:spPr/>
      <dgm:t>
        <a:bodyPr/>
        <a:lstStyle/>
        <a:p>
          <a:endParaRPr lang="en-US"/>
        </a:p>
      </dgm:t>
    </dgm:pt>
    <dgm:pt modelId="{87FEE645-B103-46CD-9E97-0140FF6F62EB}" type="sibTrans" cxnId="{9864C302-B2DD-44C4-A560-AE0FD4FD9294}">
      <dgm:prSet/>
      <dgm:spPr/>
      <dgm:t>
        <a:bodyPr/>
        <a:lstStyle/>
        <a:p>
          <a:endParaRPr lang="en-US"/>
        </a:p>
      </dgm:t>
    </dgm:pt>
    <dgm:pt modelId="{69B24124-26F7-42E4-94A4-9A0142615175}">
      <dgm:prSet/>
      <dgm:spPr>
        <a:solidFill>
          <a:srgbClr val="002060"/>
        </a:solidFill>
      </dgm:spPr>
      <dgm:t>
        <a:bodyPr/>
        <a:lstStyle/>
        <a:p>
          <a:r>
            <a:rPr lang="en-US" b="1" dirty="0"/>
            <a:t>Sampling </a:t>
          </a:r>
          <a:r>
            <a:rPr lang="en-US" b="1" dirty="0" err="1"/>
            <a:t>Jenuh</a:t>
          </a:r>
          <a:endParaRPr lang="en-US" dirty="0"/>
        </a:p>
      </dgm:t>
    </dgm:pt>
    <dgm:pt modelId="{4BD6EB8B-6781-4B13-95C4-CE276F8C6E52}" type="parTrans" cxnId="{FF04F64A-617B-49BE-BEFE-EE501770C0CC}">
      <dgm:prSet/>
      <dgm:spPr/>
      <dgm:t>
        <a:bodyPr/>
        <a:lstStyle/>
        <a:p>
          <a:endParaRPr lang="en-US"/>
        </a:p>
      </dgm:t>
    </dgm:pt>
    <dgm:pt modelId="{6478DFEC-D0CD-4261-BC56-DC27AEABEE36}" type="sibTrans" cxnId="{FF04F64A-617B-49BE-BEFE-EE501770C0CC}">
      <dgm:prSet/>
      <dgm:spPr/>
      <dgm:t>
        <a:bodyPr/>
        <a:lstStyle/>
        <a:p>
          <a:endParaRPr lang="en-US"/>
        </a:p>
      </dgm:t>
    </dgm:pt>
    <dgm:pt modelId="{9908AB82-221A-487C-B822-FB92260D3404}">
      <dgm:prSet/>
      <dgm:spPr>
        <a:solidFill>
          <a:srgbClr val="002060"/>
        </a:solidFill>
      </dgm:spPr>
      <dgm:t>
        <a:bodyPr/>
        <a:lstStyle/>
        <a:p>
          <a:r>
            <a:rPr lang="en-US" b="1" i="1" dirty="0"/>
            <a:t>Snowball Sampling</a:t>
          </a:r>
          <a:endParaRPr lang="en-US" dirty="0"/>
        </a:p>
      </dgm:t>
    </dgm:pt>
    <dgm:pt modelId="{3DFA9CE0-4033-468E-A598-7AE5A69DD14E}" type="parTrans" cxnId="{97FCB81A-5CF4-4220-B29E-1E5D2632CBB8}">
      <dgm:prSet/>
      <dgm:spPr/>
      <dgm:t>
        <a:bodyPr/>
        <a:lstStyle/>
        <a:p>
          <a:endParaRPr lang="en-US"/>
        </a:p>
      </dgm:t>
    </dgm:pt>
    <dgm:pt modelId="{4981AF77-81BD-4424-9E48-4B876778CD1F}" type="sibTrans" cxnId="{97FCB81A-5CF4-4220-B29E-1E5D2632CBB8}">
      <dgm:prSet/>
      <dgm:spPr/>
      <dgm:t>
        <a:bodyPr/>
        <a:lstStyle/>
        <a:p>
          <a:endParaRPr lang="en-US"/>
        </a:p>
      </dgm:t>
    </dgm:pt>
    <dgm:pt modelId="{EDF0F00F-07E0-42D1-AF93-DF76860EFC60}">
      <dgm:prSet custT="1"/>
      <dgm:spPr>
        <a:solidFill>
          <a:srgbClr val="660066"/>
        </a:solidFill>
      </dgm:spPr>
      <dgm:t>
        <a:bodyPr/>
        <a:lstStyle/>
        <a:p>
          <a:r>
            <a:rPr lang="en-US" sz="1600" b="1" dirty="0"/>
            <a:t>Stratified Random Sampling</a:t>
          </a:r>
        </a:p>
      </dgm:t>
    </dgm:pt>
    <dgm:pt modelId="{7A305D74-B4EE-4991-9B8E-156130A63D24}" type="parTrans" cxnId="{87C8CEF2-E716-4390-87D9-117DA1DA0DC3}">
      <dgm:prSet/>
      <dgm:spPr/>
      <dgm:t>
        <a:bodyPr/>
        <a:lstStyle/>
        <a:p>
          <a:endParaRPr lang="en-US"/>
        </a:p>
      </dgm:t>
    </dgm:pt>
    <dgm:pt modelId="{C6A6970D-DE9C-4F78-85C5-493617BD9F03}" type="sibTrans" cxnId="{87C8CEF2-E716-4390-87D9-117DA1DA0DC3}">
      <dgm:prSet/>
      <dgm:spPr/>
      <dgm:t>
        <a:bodyPr/>
        <a:lstStyle/>
        <a:p>
          <a:endParaRPr lang="en-US"/>
        </a:p>
      </dgm:t>
    </dgm:pt>
    <dgm:pt modelId="{D55A61C2-3132-4D47-992D-D1251FCF6109}">
      <dgm:prSet custT="1"/>
      <dgm:spPr>
        <a:solidFill>
          <a:srgbClr val="660066"/>
        </a:solidFill>
      </dgm:spPr>
      <dgm:t>
        <a:bodyPr/>
        <a:lstStyle/>
        <a:p>
          <a:r>
            <a:rPr lang="en-US" sz="1600" b="1" dirty="0" err="1"/>
            <a:t>Sistematic</a:t>
          </a:r>
          <a:r>
            <a:rPr lang="en-US" sz="1600" b="1" dirty="0"/>
            <a:t> Random Sampling</a:t>
          </a:r>
        </a:p>
      </dgm:t>
    </dgm:pt>
    <dgm:pt modelId="{F5C72D2D-7B91-479B-9D40-F80D7F86F22B}" type="parTrans" cxnId="{3BEE7922-8905-41AA-BC53-51FAE032C30D}">
      <dgm:prSet/>
      <dgm:spPr/>
      <dgm:t>
        <a:bodyPr/>
        <a:lstStyle/>
        <a:p>
          <a:endParaRPr lang="en-US"/>
        </a:p>
      </dgm:t>
    </dgm:pt>
    <dgm:pt modelId="{2F4BDFF5-EF5B-41B0-8DB7-4EAF6AEC32C8}" type="sibTrans" cxnId="{3BEE7922-8905-41AA-BC53-51FAE032C30D}">
      <dgm:prSet/>
      <dgm:spPr/>
      <dgm:t>
        <a:bodyPr/>
        <a:lstStyle/>
        <a:p>
          <a:endParaRPr lang="en-US"/>
        </a:p>
      </dgm:t>
    </dgm:pt>
    <dgm:pt modelId="{7DB32751-9203-48B2-8579-7A0C2C897144}" type="pres">
      <dgm:prSet presAssocID="{D3C7BE88-1B92-49B5-AA7A-042218EF6186}" presName="diagram" presStyleCnt="0">
        <dgm:presLayoutVars>
          <dgm:chPref val="1"/>
          <dgm:dir/>
          <dgm:animOne val="branch"/>
          <dgm:animLvl val="lvl"/>
          <dgm:resizeHandles val="exact"/>
        </dgm:presLayoutVars>
      </dgm:prSet>
      <dgm:spPr/>
    </dgm:pt>
    <dgm:pt modelId="{5BC906A6-E74B-42E4-9605-F569D99BBD8E}" type="pres">
      <dgm:prSet presAssocID="{B59CAE93-3248-47C6-8E17-740439B6EE83}" presName="root1" presStyleCnt="0"/>
      <dgm:spPr/>
    </dgm:pt>
    <dgm:pt modelId="{D5BB46A1-634B-49EF-8FDF-00036E4C0E4F}" type="pres">
      <dgm:prSet presAssocID="{B59CAE93-3248-47C6-8E17-740439B6EE83}" presName="LevelOneTextNode" presStyleLbl="node0" presStyleIdx="0" presStyleCnt="1" custScaleX="180583">
        <dgm:presLayoutVars>
          <dgm:chPref val="3"/>
        </dgm:presLayoutVars>
      </dgm:prSet>
      <dgm:spPr/>
    </dgm:pt>
    <dgm:pt modelId="{2689F993-BA7A-44CE-8844-BF70965A4BBB}" type="pres">
      <dgm:prSet presAssocID="{B59CAE93-3248-47C6-8E17-740439B6EE83}" presName="level2hierChild" presStyleCnt="0"/>
      <dgm:spPr/>
    </dgm:pt>
    <dgm:pt modelId="{9B3B5693-DCAB-4B41-9921-B658D0517185}" type="pres">
      <dgm:prSet presAssocID="{46E8570E-D19D-474A-9269-C1A8FD913DCB}" presName="conn2-1" presStyleLbl="parChTrans1D2" presStyleIdx="0" presStyleCnt="2"/>
      <dgm:spPr/>
    </dgm:pt>
    <dgm:pt modelId="{52C14455-DE77-4B9E-AA1C-F440CBDBB6E7}" type="pres">
      <dgm:prSet presAssocID="{46E8570E-D19D-474A-9269-C1A8FD913DCB}" presName="connTx" presStyleLbl="parChTrans1D2" presStyleIdx="0" presStyleCnt="2"/>
      <dgm:spPr/>
    </dgm:pt>
    <dgm:pt modelId="{1FDE26AE-CEC7-48F2-92D1-2649B2B8AE8E}" type="pres">
      <dgm:prSet presAssocID="{A23F668A-7FDB-4BCD-AE81-5BF606C94576}" presName="root2" presStyleCnt="0"/>
      <dgm:spPr/>
    </dgm:pt>
    <dgm:pt modelId="{201D1B59-A151-4CAB-937C-F495B9122922}" type="pres">
      <dgm:prSet presAssocID="{A23F668A-7FDB-4BCD-AE81-5BF606C94576}" presName="LevelTwoTextNode" presStyleLbl="node2" presStyleIdx="0" presStyleCnt="2" custScaleX="160173" custScaleY="209705">
        <dgm:presLayoutVars>
          <dgm:chPref val="3"/>
        </dgm:presLayoutVars>
      </dgm:prSet>
      <dgm:spPr/>
    </dgm:pt>
    <dgm:pt modelId="{B3CFD8A2-B263-4B60-81E7-93CF7373FACD}" type="pres">
      <dgm:prSet presAssocID="{A23F668A-7FDB-4BCD-AE81-5BF606C94576}" presName="level3hierChild" presStyleCnt="0"/>
      <dgm:spPr/>
    </dgm:pt>
    <dgm:pt modelId="{B6A866EE-CDE6-4E00-B2CD-3D5F01130321}" type="pres">
      <dgm:prSet presAssocID="{E8660D64-42CA-443D-BDDD-D02465A39F14}" presName="conn2-1" presStyleLbl="parChTrans1D3" presStyleIdx="0" presStyleCnt="11"/>
      <dgm:spPr/>
    </dgm:pt>
    <dgm:pt modelId="{25608D8C-09E2-46BC-85D9-6D51DED139C6}" type="pres">
      <dgm:prSet presAssocID="{E8660D64-42CA-443D-BDDD-D02465A39F14}" presName="connTx" presStyleLbl="parChTrans1D3" presStyleIdx="0" presStyleCnt="11"/>
      <dgm:spPr/>
    </dgm:pt>
    <dgm:pt modelId="{D4410732-DB86-471F-ADBC-57E7002B316F}" type="pres">
      <dgm:prSet presAssocID="{443C0245-6E0A-4C30-9D08-6ECDE2ECD5B2}" presName="root2" presStyleCnt="0"/>
      <dgm:spPr/>
    </dgm:pt>
    <dgm:pt modelId="{FDC14421-3211-457D-8338-3D10DE3A09C2}" type="pres">
      <dgm:prSet presAssocID="{443C0245-6E0A-4C30-9D08-6ECDE2ECD5B2}" presName="LevelTwoTextNode" presStyleLbl="node3" presStyleIdx="0" presStyleCnt="11" custScaleX="325656" custScaleY="133066">
        <dgm:presLayoutVars>
          <dgm:chPref val="3"/>
        </dgm:presLayoutVars>
      </dgm:prSet>
      <dgm:spPr/>
    </dgm:pt>
    <dgm:pt modelId="{2E15BD3B-9A05-4D65-91B2-8DD64B2D9819}" type="pres">
      <dgm:prSet presAssocID="{443C0245-6E0A-4C30-9D08-6ECDE2ECD5B2}" presName="level3hierChild" presStyleCnt="0"/>
      <dgm:spPr/>
    </dgm:pt>
    <dgm:pt modelId="{9695D9D8-725E-44BA-804A-7D3AC5148C4D}" type="pres">
      <dgm:prSet presAssocID="{7A305D74-B4EE-4991-9B8E-156130A63D24}" presName="conn2-1" presStyleLbl="parChTrans1D3" presStyleIdx="1" presStyleCnt="11"/>
      <dgm:spPr/>
    </dgm:pt>
    <dgm:pt modelId="{3440D113-F892-45AA-BA64-A266A4C4FD5C}" type="pres">
      <dgm:prSet presAssocID="{7A305D74-B4EE-4991-9B8E-156130A63D24}" presName="connTx" presStyleLbl="parChTrans1D3" presStyleIdx="1" presStyleCnt="11"/>
      <dgm:spPr/>
    </dgm:pt>
    <dgm:pt modelId="{C1DB2703-2D05-4D8D-8A72-B29EE5BF4BF9}" type="pres">
      <dgm:prSet presAssocID="{EDF0F00F-07E0-42D1-AF93-DF76860EFC60}" presName="root2" presStyleCnt="0"/>
      <dgm:spPr/>
    </dgm:pt>
    <dgm:pt modelId="{3FD169B5-6DE3-449B-818B-657E307A2937}" type="pres">
      <dgm:prSet presAssocID="{EDF0F00F-07E0-42D1-AF93-DF76860EFC60}" presName="LevelTwoTextNode" presStyleLbl="node3" presStyleIdx="1" presStyleCnt="11" custScaleX="324709" custScaleY="133329">
        <dgm:presLayoutVars>
          <dgm:chPref val="3"/>
        </dgm:presLayoutVars>
      </dgm:prSet>
      <dgm:spPr/>
    </dgm:pt>
    <dgm:pt modelId="{E37C7841-43E9-4FAE-B7B3-964782633AA9}" type="pres">
      <dgm:prSet presAssocID="{EDF0F00F-07E0-42D1-AF93-DF76860EFC60}" presName="level3hierChild" presStyleCnt="0"/>
      <dgm:spPr/>
    </dgm:pt>
    <dgm:pt modelId="{6F7739DE-B45A-4AA6-A9B8-CD21E30A0CB3}" type="pres">
      <dgm:prSet presAssocID="{6411394F-32B9-44DF-AC8E-A2179165FC26}" presName="conn2-1" presStyleLbl="parChTrans1D3" presStyleIdx="2" presStyleCnt="11"/>
      <dgm:spPr/>
    </dgm:pt>
    <dgm:pt modelId="{4221E82D-3AA0-49B7-B8F0-380431DD7EF9}" type="pres">
      <dgm:prSet presAssocID="{6411394F-32B9-44DF-AC8E-A2179165FC26}" presName="connTx" presStyleLbl="parChTrans1D3" presStyleIdx="2" presStyleCnt="11"/>
      <dgm:spPr/>
    </dgm:pt>
    <dgm:pt modelId="{6E438758-2E78-4F02-8E2A-C499E993C8FA}" type="pres">
      <dgm:prSet presAssocID="{DB50DD27-9688-4E6D-9EFD-CDD1CD5D3259}" presName="root2" presStyleCnt="0"/>
      <dgm:spPr/>
    </dgm:pt>
    <dgm:pt modelId="{A09A2339-9E5E-4C03-8905-234B05CDBC23}" type="pres">
      <dgm:prSet presAssocID="{DB50DD27-9688-4E6D-9EFD-CDD1CD5D3259}" presName="LevelTwoTextNode" presStyleLbl="node3" presStyleIdx="2" presStyleCnt="11" custScaleX="325292" custScaleY="130346">
        <dgm:presLayoutVars>
          <dgm:chPref val="3"/>
        </dgm:presLayoutVars>
      </dgm:prSet>
      <dgm:spPr/>
    </dgm:pt>
    <dgm:pt modelId="{2C22368B-A554-45C0-8141-3F2B2CD96345}" type="pres">
      <dgm:prSet presAssocID="{DB50DD27-9688-4E6D-9EFD-CDD1CD5D3259}" presName="level3hierChild" presStyleCnt="0"/>
      <dgm:spPr/>
    </dgm:pt>
    <dgm:pt modelId="{48E221EF-2007-4A48-9F3D-EB39BD462AF2}" type="pres">
      <dgm:prSet presAssocID="{9003593A-C2BF-4D0F-89FC-77B99703DCAA}" presName="conn2-1" presStyleLbl="parChTrans1D3" presStyleIdx="3" presStyleCnt="11"/>
      <dgm:spPr/>
    </dgm:pt>
    <dgm:pt modelId="{DC124379-AA44-404C-92A8-3679F2785DC0}" type="pres">
      <dgm:prSet presAssocID="{9003593A-C2BF-4D0F-89FC-77B99703DCAA}" presName="connTx" presStyleLbl="parChTrans1D3" presStyleIdx="3" presStyleCnt="11"/>
      <dgm:spPr/>
    </dgm:pt>
    <dgm:pt modelId="{E8739A49-C791-4292-87E6-C37FA2A62616}" type="pres">
      <dgm:prSet presAssocID="{8F409770-F879-4943-9DC0-112BF3DAD5F3}" presName="root2" presStyleCnt="0"/>
      <dgm:spPr/>
    </dgm:pt>
    <dgm:pt modelId="{285BDDF8-C0C4-4136-B1CD-5A5815C96305}" type="pres">
      <dgm:prSet presAssocID="{8F409770-F879-4943-9DC0-112BF3DAD5F3}" presName="LevelTwoTextNode" presStyleLbl="node3" presStyleIdx="3" presStyleCnt="11" custScaleX="330689" custScaleY="128147">
        <dgm:presLayoutVars>
          <dgm:chPref val="3"/>
        </dgm:presLayoutVars>
      </dgm:prSet>
      <dgm:spPr/>
    </dgm:pt>
    <dgm:pt modelId="{6B7BAD33-8BDD-4244-9367-5EC1F1A7C20D}" type="pres">
      <dgm:prSet presAssocID="{8F409770-F879-4943-9DC0-112BF3DAD5F3}" presName="level3hierChild" presStyleCnt="0"/>
      <dgm:spPr/>
    </dgm:pt>
    <dgm:pt modelId="{7CF51A44-D64E-46E5-9236-40D81AB109C8}" type="pres">
      <dgm:prSet presAssocID="{A9A6BF1A-22CD-465A-8698-67295F7C114B}" presName="conn2-1" presStyleLbl="parChTrans1D3" presStyleIdx="4" presStyleCnt="11"/>
      <dgm:spPr/>
    </dgm:pt>
    <dgm:pt modelId="{A4EA5894-FB26-41F4-A660-2675ADD570D2}" type="pres">
      <dgm:prSet presAssocID="{A9A6BF1A-22CD-465A-8698-67295F7C114B}" presName="connTx" presStyleLbl="parChTrans1D3" presStyleIdx="4" presStyleCnt="11"/>
      <dgm:spPr/>
    </dgm:pt>
    <dgm:pt modelId="{34D14F71-82EB-4146-AA6F-B8C4EA350BFA}" type="pres">
      <dgm:prSet presAssocID="{3A28D118-5BA9-4457-9DB4-BF5113C59C0A}" presName="root2" presStyleCnt="0"/>
      <dgm:spPr/>
    </dgm:pt>
    <dgm:pt modelId="{3107FFC3-F020-4B3D-BB35-56169508C6DF}" type="pres">
      <dgm:prSet presAssocID="{3A28D118-5BA9-4457-9DB4-BF5113C59C0A}" presName="LevelTwoTextNode" presStyleLbl="node3" presStyleIdx="4" presStyleCnt="11" custScaleX="324237" custScaleY="97801">
        <dgm:presLayoutVars>
          <dgm:chPref val="3"/>
        </dgm:presLayoutVars>
      </dgm:prSet>
      <dgm:spPr/>
    </dgm:pt>
    <dgm:pt modelId="{0659AC3C-B4A5-4A28-B011-06C6216AD302}" type="pres">
      <dgm:prSet presAssocID="{3A28D118-5BA9-4457-9DB4-BF5113C59C0A}" presName="level3hierChild" presStyleCnt="0"/>
      <dgm:spPr/>
    </dgm:pt>
    <dgm:pt modelId="{529946B2-078C-480A-9666-EFD1B2CA5104}" type="pres">
      <dgm:prSet presAssocID="{F5C72D2D-7B91-479B-9D40-F80D7F86F22B}" presName="conn2-1" presStyleLbl="parChTrans1D3" presStyleIdx="5" presStyleCnt="11"/>
      <dgm:spPr/>
    </dgm:pt>
    <dgm:pt modelId="{8FBE10F0-DA17-4DA4-8CA9-0C86C10ABB7C}" type="pres">
      <dgm:prSet presAssocID="{F5C72D2D-7B91-479B-9D40-F80D7F86F22B}" presName="connTx" presStyleLbl="parChTrans1D3" presStyleIdx="5" presStyleCnt="11"/>
      <dgm:spPr/>
    </dgm:pt>
    <dgm:pt modelId="{31309B8B-7F31-4D42-A6C2-0C0519EA6080}" type="pres">
      <dgm:prSet presAssocID="{D55A61C2-3132-4D47-992D-D1251FCF6109}" presName="root2" presStyleCnt="0"/>
      <dgm:spPr/>
    </dgm:pt>
    <dgm:pt modelId="{83F1BCED-1C40-444B-8879-B523F0CD6F79}" type="pres">
      <dgm:prSet presAssocID="{D55A61C2-3132-4D47-992D-D1251FCF6109}" presName="LevelTwoTextNode" presStyleLbl="node3" presStyleIdx="5" presStyleCnt="11" custScaleX="330689" custScaleY="98717">
        <dgm:presLayoutVars>
          <dgm:chPref val="3"/>
        </dgm:presLayoutVars>
      </dgm:prSet>
      <dgm:spPr/>
    </dgm:pt>
    <dgm:pt modelId="{79D5FB78-35BA-4B9A-856F-23EA5AA30FA2}" type="pres">
      <dgm:prSet presAssocID="{D55A61C2-3132-4D47-992D-D1251FCF6109}" presName="level3hierChild" presStyleCnt="0"/>
      <dgm:spPr/>
    </dgm:pt>
    <dgm:pt modelId="{97A636B2-8FA2-4736-8759-6908F49180CF}" type="pres">
      <dgm:prSet presAssocID="{CADCD1DD-77F3-4158-AFF8-33A987FD0A92}" presName="conn2-1" presStyleLbl="parChTrans1D2" presStyleIdx="1" presStyleCnt="2"/>
      <dgm:spPr/>
    </dgm:pt>
    <dgm:pt modelId="{8F0A1271-57C6-4398-9C92-36B578D21B1F}" type="pres">
      <dgm:prSet presAssocID="{CADCD1DD-77F3-4158-AFF8-33A987FD0A92}" presName="connTx" presStyleLbl="parChTrans1D2" presStyleIdx="1" presStyleCnt="2"/>
      <dgm:spPr/>
    </dgm:pt>
    <dgm:pt modelId="{90015356-B4B3-4658-970C-5D4BBB9B0E94}" type="pres">
      <dgm:prSet presAssocID="{F6EA002F-1AB5-42FE-8A10-7BAAC12EA84B}" presName="root2" presStyleCnt="0"/>
      <dgm:spPr/>
    </dgm:pt>
    <dgm:pt modelId="{9D1D0543-EDCA-4CD9-9905-B7D2FC89D093}" type="pres">
      <dgm:prSet presAssocID="{F6EA002F-1AB5-42FE-8A10-7BAAC12EA84B}" presName="LevelTwoTextNode" presStyleLbl="node2" presStyleIdx="1" presStyleCnt="2" custScaleX="156677" custScaleY="241138">
        <dgm:presLayoutVars>
          <dgm:chPref val="3"/>
        </dgm:presLayoutVars>
      </dgm:prSet>
      <dgm:spPr/>
    </dgm:pt>
    <dgm:pt modelId="{CFA58BBD-161A-4751-94EE-22A709ABF6D2}" type="pres">
      <dgm:prSet presAssocID="{F6EA002F-1AB5-42FE-8A10-7BAAC12EA84B}" presName="level3hierChild" presStyleCnt="0"/>
      <dgm:spPr/>
    </dgm:pt>
    <dgm:pt modelId="{AD6E03A2-314D-4F52-BE33-853AABB9B4B3}" type="pres">
      <dgm:prSet presAssocID="{79331D64-231A-41CD-9EB9-7AC7133F3B0E}" presName="conn2-1" presStyleLbl="parChTrans1D3" presStyleIdx="6" presStyleCnt="11"/>
      <dgm:spPr/>
    </dgm:pt>
    <dgm:pt modelId="{3A7B1AE3-CE34-4134-B5DC-D427186B20BB}" type="pres">
      <dgm:prSet presAssocID="{79331D64-231A-41CD-9EB9-7AC7133F3B0E}" presName="connTx" presStyleLbl="parChTrans1D3" presStyleIdx="6" presStyleCnt="11"/>
      <dgm:spPr/>
    </dgm:pt>
    <dgm:pt modelId="{F363DE4E-AD83-47D4-A9C1-AD431A7F6944}" type="pres">
      <dgm:prSet presAssocID="{171D8486-8D51-4206-8D5C-E8FCF7A47FD7}" presName="root2" presStyleCnt="0"/>
      <dgm:spPr/>
    </dgm:pt>
    <dgm:pt modelId="{5FE465BC-5A51-4AE6-A3B7-48BF83D28BDF}" type="pres">
      <dgm:prSet presAssocID="{171D8486-8D51-4206-8D5C-E8FCF7A47FD7}" presName="LevelTwoTextNode" presStyleLbl="node3" presStyleIdx="6" presStyleCnt="11" custScaleX="209534">
        <dgm:presLayoutVars>
          <dgm:chPref val="3"/>
        </dgm:presLayoutVars>
      </dgm:prSet>
      <dgm:spPr/>
    </dgm:pt>
    <dgm:pt modelId="{A4B33A34-C2D6-4120-B13E-5F3218106186}" type="pres">
      <dgm:prSet presAssocID="{171D8486-8D51-4206-8D5C-E8FCF7A47FD7}" presName="level3hierChild" presStyleCnt="0"/>
      <dgm:spPr/>
    </dgm:pt>
    <dgm:pt modelId="{434C680E-C18C-48DC-965F-8BCC30A84A57}" type="pres">
      <dgm:prSet presAssocID="{04CAA027-557D-4895-8FE2-8938DBD251A9}" presName="conn2-1" presStyleLbl="parChTrans1D3" presStyleIdx="7" presStyleCnt="11"/>
      <dgm:spPr/>
    </dgm:pt>
    <dgm:pt modelId="{3573E967-EDD0-4374-98E6-D9512DA8305E}" type="pres">
      <dgm:prSet presAssocID="{04CAA027-557D-4895-8FE2-8938DBD251A9}" presName="connTx" presStyleLbl="parChTrans1D3" presStyleIdx="7" presStyleCnt="11"/>
      <dgm:spPr/>
    </dgm:pt>
    <dgm:pt modelId="{D73CE4E2-FE30-4D60-9952-F9377A833E82}" type="pres">
      <dgm:prSet presAssocID="{E789D004-FA46-4014-9587-D5450910577F}" presName="root2" presStyleCnt="0"/>
      <dgm:spPr/>
    </dgm:pt>
    <dgm:pt modelId="{1A935A94-5FCF-4F05-989E-159DC84962BC}" type="pres">
      <dgm:prSet presAssocID="{E789D004-FA46-4014-9587-D5450910577F}" presName="LevelTwoTextNode" presStyleLbl="node3" presStyleIdx="7" presStyleCnt="11" custScaleX="209534">
        <dgm:presLayoutVars>
          <dgm:chPref val="3"/>
        </dgm:presLayoutVars>
      </dgm:prSet>
      <dgm:spPr/>
    </dgm:pt>
    <dgm:pt modelId="{71458AB5-BAEC-4E57-90B0-CEE8D95FB936}" type="pres">
      <dgm:prSet presAssocID="{E789D004-FA46-4014-9587-D5450910577F}" presName="level3hierChild" presStyleCnt="0"/>
      <dgm:spPr/>
    </dgm:pt>
    <dgm:pt modelId="{891D6A78-7EFD-44AF-8A68-7FEC8E8EF398}" type="pres">
      <dgm:prSet presAssocID="{B1820BFD-8845-4058-9BE0-827900EC5DA6}" presName="conn2-1" presStyleLbl="parChTrans1D3" presStyleIdx="8" presStyleCnt="11"/>
      <dgm:spPr/>
    </dgm:pt>
    <dgm:pt modelId="{94068C3F-83BA-4BD7-B3B0-15814FEEA8A4}" type="pres">
      <dgm:prSet presAssocID="{B1820BFD-8845-4058-9BE0-827900EC5DA6}" presName="connTx" presStyleLbl="parChTrans1D3" presStyleIdx="8" presStyleCnt="11"/>
      <dgm:spPr/>
    </dgm:pt>
    <dgm:pt modelId="{4F5A9FC4-9A4A-4ABC-BCFD-B9008722C3CF}" type="pres">
      <dgm:prSet presAssocID="{BEAEA310-3C59-4915-B758-3D3EBEEDAE33}" presName="root2" presStyleCnt="0"/>
      <dgm:spPr/>
    </dgm:pt>
    <dgm:pt modelId="{D02D9F38-8127-4208-9E1C-87BAA5A6773D}" type="pres">
      <dgm:prSet presAssocID="{BEAEA310-3C59-4915-B758-3D3EBEEDAE33}" presName="LevelTwoTextNode" presStyleLbl="node3" presStyleIdx="8" presStyleCnt="11" custScaleX="209534">
        <dgm:presLayoutVars>
          <dgm:chPref val="3"/>
        </dgm:presLayoutVars>
      </dgm:prSet>
      <dgm:spPr/>
    </dgm:pt>
    <dgm:pt modelId="{28D38375-6935-44F5-8BDC-F12CC0D2E606}" type="pres">
      <dgm:prSet presAssocID="{BEAEA310-3C59-4915-B758-3D3EBEEDAE33}" presName="level3hierChild" presStyleCnt="0"/>
      <dgm:spPr/>
    </dgm:pt>
    <dgm:pt modelId="{0E53F245-98E1-443F-A7EF-552C4FEACAE9}" type="pres">
      <dgm:prSet presAssocID="{4BD6EB8B-6781-4B13-95C4-CE276F8C6E52}" presName="conn2-1" presStyleLbl="parChTrans1D3" presStyleIdx="9" presStyleCnt="11"/>
      <dgm:spPr/>
    </dgm:pt>
    <dgm:pt modelId="{AAE1F1E9-051E-4EF7-BD38-6A8479817D21}" type="pres">
      <dgm:prSet presAssocID="{4BD6EB8B-6781-4B13-95C4-CE276F8C6E52}" presName="connTx" presStyleLbl="parChTrans1D3" presStyleIdx="9" presStyleCnt="11"/>
      <dgm:spPr/>
    </dgm:pt>
    <dgm:pt modelId="{DCA2BCC0-B790-4829-947F-E1FD8AEA6F9D}" type="pres">
      <dgm:prSet presAssocID="{69B24124-26F7-42E4-94A4-9A0142615175}" presName="root2" presStyleCnt="0"/>
      <dgm:spPr/>
    </dgm:pt>
    <dgm:pt modelId="{4C2A8D1B-EA7E-4A20-962B-3C76801621D1}" type="pres">
      <dgm:prSet presAssocID="{69B24124-26F7-42E4-94A4-9A0142615175}" presName="LevelTwoTextNode" presStyleLbl="node3" presStyleIdx="9" presStyleCnt="11" custScaleX="209534">
        <dgm:presLayoutVars>
          <dgm:chPref val="3"/>
        </dgm:presLayoutVars>
      </dgm:prSet>
      <dgm:spPr/>
    </dgm:pt>
    <dgm:pt modelId="{7C386A3A-E9DF-458D-AE7A-0A40BEC80371}" type="pres">
      <dgm:prSet presAssocID="{69B24124-26F7-42E4-94A4-9A0142615175}" presName="level3hierChild" presStyleCnt="0"/>
      <dgm:spPr/>
    </dgm:pt>
    <dgm:pt modelId="{21628F15-8AA1-4F97-A979-4A9609B1C704}" type="pres">
      <dgm:prSet presAssocID="{3DFA9CE0-4033-468E-A598-7AE5A69DD14E}" presName="conn2-1" presStyleLbl="parChTrans1D3" presStyleIdx="10" presStyleCnt="11"/>
      <dgm:spPr/>
    </dgm:pt>
    <dgm:pt modelId="{755D091C-5703-497C-969F-51087E5D62CE}" type="pres">
      <dgm:prSet presAssocID="{3DFA9CE0-4033-468E-A598-7AE5A69DD14E}" presName="connTx" presStyleLbl="parChTrans1D3" presStyleIdx="10" presStyleCnt="11"/>
      <dgm:spPr/>
    </dgm:pt>
    <dgm:pt modelId="{AA741DF2-C261-489C-A984-AF65EBB33E06}" type="pres">
      <dgm:prSet presAssocID="{9908AB82-221A-487C-B822-FB92260D3404}" presName="root2" presStyleCnt="0"/>
      <dgm:spPr/>
    </dgm:pt>
    <dgm:pt modelId="{1530FD57-5BAF-4867-931D-44F51B5EC047}" type="pres">
      <dgm:prSet presAssocID="{9908AB82-221A-487C-B822-FB92260D3404}" presName="LevelTwoTextNode" presStyleLbl="node3" presStyleIdx="10" presStyleCnt="11" custScaleX="209534">
        <dgm:presLayoutVars>
          <dgm:chPref val="3"/>
        </dgm:presLayoutVars>
      </dgm:prSet>
      <dgm:spPr/>
    </dgm:pt>
    <dgm:pt modelId="{C330FFB5-A358-42F1-BA46-39E940FA1FAE}" type="pres">
      <dgm:prSet presAssocID="{9908AB82-221A-487C-B822-FB92260D3404}" presName="level3hierChild" presStyleCnt="0"/>
      <dgm:spPr/>
    </dgm:pt>
  </dgm:ptLst>
  <dgm:cxnLst>
    <dgm:cxn modelId="{9864C302-B2DD-44C4-A560-AE0FD4FD9294}" srcId="{A23F668A-7FDB-4BCD-AE81-5BF606C94576}" destId="{8F409770-F879-4943-9DC0-112BF3DAD5F3}" srcOrd="3" destOrd="0" parTransId="{9003593A-C2BF-4D0F-89FC-77B99703DCAA}" sibTransId="{87FEE645-B103-46CD-9E97-0140FF6F62EB}"/>
    <dgm:cxn modelId="{1D8D0A04-BD6C-44A5-802E-ECB83BB8A06E}" type="presOf" srcId="{46E8570E-D19D-474A-9269-C1A8FD913DCB}" destId="{52C14455-DE77-4B9E-AA1C-F440CBDBB6E7}" srcOrd="1" destOrd="0" presId="urn:microsoft.com/office/officeart/2005/8/layout/hierarchy2"/>
    <dgm:cxn modelId="{239B2E08-792D-4FBC-8B31-70B4B86D350F}" type="presOf" srcId="{D3C7BE88-1B92-49B5-AA7A-042218EF6186}" destId="{7DB32751-9203-48B2-8579-7A0C2C897144}" srcOrd="0" destOrd="0" presId="urn:microsoft.com/office/officeart/2005/8/layout/hierarchy2"/>
    <dgm:cxn modelId="{799BE90B-23B3-4B41-A113-FB5AB4F736CD}" type="presOf" srcId="{F5C72D2D-7B91-479B-9D40-F80D7F86F22B}" destId="{8FBE10F0-DA17-4DA4-8CA9-0C86C10ABB7C}" srcOrd="1" destOrd="0" presId="urn:microsoft.com/office/officeart/2005/8/layout/hierarchy2"/>
    <dgm:cxn modelId="{24BEEA12-92E9-4286-B04F-877E44BD37B1}" srcId="{D3C7BE88-1B92-49B5-AA7A-042218EF6186}" destId="{B59CAE93-3248-47C6-8E17-740439B6EE83}" srcOrd="0" destOrd="0" parTransId="{96982C00-7A52-4F7A-90C4-E95D61763679}" sibTransId="{A177DC25-9851-41C0-996C-CCBEF2639D3C}"/>
    <dgm:cxn modelId="{65CF3213-AAD9-46E7-A5C4-3FB1AE80FA3C}" type="presOf" srcId="{EDF0F00F-07E0-42D1-AF93-DF76860EFC60}" destId="{3FD169B5-6DE3-449B-818B-657E307A2937}" srcOrd="0" destOrd="0" presId="urn:microsoft.com/office/officeart/2005/8/layout/hierarchy2"/>
    <dgm:cxn modelId="{095FCE15-A32E-4421-AA99-81F7769BBCD9}" type="presOf" srcId="{B1820BFD-8845-4058-9BE0-827900EC5DA6}" destId="{891D6A78-7EFD-44AF-8A68-7FEC8E8EF398}" srcOrd="0" destOrd="0" presId="urn:microsoft.com/office/officeart/2005/8/layout/hierarchy2"/>
    <dgm:cxn modelId="{3D4ED715-6F9A-47CA-884D-EEFC24C310E7}" type="presOf" srcId="{CADCD1DD-77F3-4158-AFF8-33A987FD0A92}" destId="{97A636B2-8FA2-4736-8759-6908F49180CF}" srcOrd="0" destOrd="0" presId="urn:microsoft.com/office/officeart/2005/8/layout/hierarchy2"/>
    <dgm:cxn modelId="{FA422416-70C2-46A6-A872-2F83E45D184E}" type="presOf" srcId="{46E8570E-D19D-474A-9269-C1A8FD913DCB}" destId="{9B3B5693-DCAB-4B41-9921-B658D0517185}" srcOrd="0" destOrd="0" presId="urn:microsoft.com/office/officeart/2005/8/layout/hierarchy2"/>
    <dgm:cxn modelId="{97FCB81A-5CF4-4220-B29E-1E5D2632CBB8}" srcId="{F6EA002F-1AB5-42FE-8A10-7BAAC12EA84B}" destId="{9908AB82-221A-487C-B822-FB92260D3404}" srcOrd="4" destOrd="0" parTransId="{3DFA9CE0-4033-468E-A598-7AE5A69DD14E}" sibTransId="{4981AF77-81BD-4424-9E48-4B876778CD1F}"/>
    <dgm:cxn modelId="{AEE1451E-3E41-4FF8-B285-5C02731272BD}" type="presOf" srcId="{BEAEA310-3C59-4915-B758-3D3EBEEDAE33}" destId="{D02D9F38-8127-4208-9E1C-87BAA5A6773D}" srcOrd="0" destOrd="0" presId="urn:microsoft.com/office/officeart/2005/8/layout/hierarchy2"/>
    <dgm:cxn modelId="{44B10421-FD1F-4F99-8C2E-892D76AA566D}" type="presOf" srcId="{4BD6EB8B-6781-4B13-95C4-CE276F8C6E52}" destId="{0E53F245-98E1-443F-A7EF-552C4FEACAE9}" srcOrd="0" destOrd="0" presId="urn:microsoft.com/office/officeart/2005/8/layout/hierarchy2"/>
    <dgm:cxn modelId="{735E0D21-8770-4D30-8BBC-D8B6D2947848}" srcId="{B59CAE93-3248-47C6-8E17-740439B6EE83}" destId="{F6EA002F-1AB5-42FE-8A10-7BAAC12EA84B}" srcOrd="1" destOrd="0" parTransId="{CADCD1DD-77F3-4158-AFF8-33A987FD0A92}" sibTransId="{5965D592-6026-490E-B6F4-9802141AFCFE}"/>
    <dgm:cxn modelId="{3BEE7922-8905-41AA-BC53-51FAE032C30D}" srcId="{A23F668A-7FDB-4BCD-AE81-5BF606C94576}" destId="{D55A61C2-3132-4D47-992D-D1251FCF6109}" srcOrd="5" destOrd="0" parTransId="{F5C72D2D-7B91-479B-9D40-F80D7F86F22B}" sibTransId="{2F4BDFF5-EF5B-41B0-8DB7-4EAF6AEC32C8}"/>
    <dgm:cxn modelId="{59706930-522B-4721-B087-6F6C12918DDA}" type="presOf" srcId="{3A28D118-5BA9-4457-9DB4-BF5113C59C0A}" destId="{3107FFC3-F020-4B3D-BB35-56169508C6DF}" srcOrd="0" destOrd="0" presId="urn:microsoft.com/office/officeart/2005/8/layout/hierarchy2"/>
    <dgm:cxn modelId="{76511D36-A311-4B8A-96AB-3C621A02DA96}" srcId="{A23F668A-7FDB-4BCD-AE81-5BF606C94576}" destId="{3A28D118-5BA9-4457-9DB4-BF5113C59C0A}" srcOrd="4" destOrd="0" parTransId="{A9A6BF1A-22CD-465A-8698-67295F7C114B}" sibTransId="{B40964C5-E91D-4664-957F-669CEE140154}"/>
    <dgm:cxn modelId="{53D1DF3B-7ADF-4BEA-B4EA-0739F833C067}" type="presOf" srcId="{3DFA9CE0-4033-468E-A598-7AE5A69DD14E}" destId="{755D091C-5703-497C-969F-51087E5D62CE}" srcOrd="1" destOrd="0" presId="urn:microsoft.com/office/officeart/2005/8/layout/hierarchy2"/>
    <dgm:cxn modelId="{4CCEE541-47D5-451C-A09B-C55DCD60E65A}" type="presOf" srcId="{F5C72D2D-7B91-479B-9D40-F80D7F86F22B}" destId="{529946B2-078C-480A-9666-EFD1B2CA5104}" srcOrd="0" destOrd="0" presId="urn:microsoft.com/office/officeart/2005/8/layout/hierarchy2"/>
    <dgm:cxn modelId="{D7C16464-64FF-4F80-8D08-04506976BBEA}" type="presOf" srcId="{CADCD1DD-77F3-4158-AFF8-33A987FD0A92}" destId="{8F0A1271-57C6-4398-9C92-36B578D21B1F}" srcOrd="1" destOrd="0" presId="urn:microsoft.com/office/officeart/2005/8/layout/hierarchy2"/>
    <dgm:cxn modelId="{62BB8444-E94C-4E2C-BE20-34D485E6384C}" type="presOf" srcId="{E789D004-FA46-4014-9587-D5450910577F}" destId="{1A935A94-5FCF-4F05-989E-159DC84962BC}" srcOrd="0" destOrd="0" presId="urn:microsoft.com/office/officeart/2005/8/layout/hierarchy2"/>
    <dgm:cxn modelId="{26557245-6538-4774-ABB8-DA042983FB5D}" srcId="{B59CAE93-3248-47C6-8E17-740439B6EE83}" destId="{A23F668A-7FDB-4BCD-AE81-5BF606C94576}" srcOrd="0" destOrd="0" parTransId="{46E8570E-D19D-474A-9269-C1A8FD913DCB}" sibTransId="{800BDCB0-3744-4D8F-A163-6F08CA954376}"/>
    <dgm:cxn modelId="{BAE55A69-30A9-490D-B35B-D165A536F52C}" type="presOf" srcId="{A9A6BF1A-22CD-465A-8698-67295F7C114B}" destId="{A4EA5894-FB26-41F4-A660-2675ADD570D2}" srcOrd="1" destOrd="0" presId="urn:microsoft.com/office/officeart/2005/8/layout/hierarchy2"/>
    <dgm:cxn modelId="{211DCB4A-F4D0-4F48-BE06-D9D604BDE32E}" type="presOf" srcId="{171D8486-8D51-4206-8D5C-E8FCF7A47FD7}" destId="{5FE465BC-5A51-4AE6-A3B7-48BF83D28BDF}" srcOrd="0" destOrd="0" presId="urn:microsoft.com/office/officeart/2005/8/layout/hierarchy2"/>
    <dgm:cxn modelId="{FF04F64A-617B-49BE-BEFE-EE501770C0CC}" srcId="{F6EA002F-1AB5-42FE-8A10-7BAAC12EA84B}" destId="{69B24124-26F7-42E4-94A4-9A0142615175}" srcOrd="3" destOrd="0" parTransId="{4BD6EB8B-6781-4B13-95C4-CE276F8C6E52}" sibTransId="{6478DFEC-D0CD-4261-BC56-DC27AEABEE36}"/>
    <dgm:cxn modelId="{0B79946C-4749-44BA-932B-F06CC302DE32}" type="presOf" srcId="{A9A6BF1A-22CD-465A-8698-67295F7C114B}" destId="{7CF51A44-D64E-46E5-9236-40D81AB109C8}" srcOrd="0" destOrd="0" presId="urn:microsoft.com/office/officeart/2005/8/layout/hierarchy2"/>
    <dgm:cxn modelId="{C481FE6C-8508-4B43-AED0-E14DBF5507EE}" srcId="{A23F668A-7FDB-4BCD-AE81-5BF606C94576}" destId="{DB50DD27-9688-4E6D-9EFD-CDD1CD5D3259}" srcOrd="2" destOrd="0" parTransId="{6411394F-32B9-44DF-AC8E-A2179165FC26}" sibTransId="{FE2C7E72-F1AD-48D3-B554-E39C2DD1EEEF}"/>
    <dgm:cxn modelId="{188A5F4F-30E1-443C-9254-C913D1C0119C}" type="presOf" srcId="{D55A61C2-3132-4D47-992D-D1251FCF6109}" destId="{83F1BCED-1C40-444B-8879-B523F0CD6F79}" srcOrd="0" destOrd="0" presId="urn:microsoft.com/office/officeart/2005/8/layout/hierarchy2"/>
    <dgm:cxn modelId="{FA333976-5F06-478E-89D6-8DA88A93C062}" type="presOf" srcId="{E8660D64-42CA-443D-BDDD-D02465A39F14}" destId="{B6A866EE-CDE6-4E00-B2CD-3D5F01130321}" srcOrd="0" destOrd="0" presId="urn:microsoft.com/office/officeart/2005/8/layout/hierarchy2"/>
    <dgm:cxn modelId="{B0B6B359-6A5B-4BC4-9715-F176DCFA7A19}" type="presOf" srcId="{6411394F-32B9-44DF-AC8E-A2179165FC26}" destId="{4221E82D-3AA0-49B7-B8F0-380431DD7EF9}" srcOrd="1" destOrd="0" presId="urn:microsoft.com/office/officeart/2005/8/layout/hierarchy2"/>
    <dgm:cxn modelId="{15B4325A-1940-45ED-9FA9-B82B946838B2}" type="presOf" srcId="{04CAA027-557D-4895-8FE2-8938DBD251A9}" destId="{434C680E-C18C-48DC-965F-8BCC30A84A57}" srcOrd="0" destOrd="0" presId="urn:microsoft.com/office/officeart/2005/8/layout/hierarchy2"/>
    <dgm:cxn modelId="{BDC4A77D-5D0D-4812-B2DA-C90F807C1B04}" type="presOf" srcId="{79331D64-231A-41CD-9EB9-7AC7133F3B0E}" destId="{3A7B1AE3-CE34-4134-B5DC-D427186B20BB}" srcOrd="1" destOrd="0" presId="urn:microsoft.com/office/officeart/2005/8/layout/hierarchy2"/>
    <dgm:cxn modelId="{F71DD689-6478-475D-8834-4692F04EFA9B}" type="presOf" srcId="{9908AB82-221A-487C-B822-FB92260D3404}" destId="{1530FD57-5BAF-4867-931D-44F51B5EC047}" srcOrd="0" destOrd="0" presId="urn:microsoft.com/office/officeart/2005/8/layout/hierarchy2"/>
    <dgm:cxn modelId="{76943791-ADB8-49E6-8F2A-A536F3445170}" type="presOf" srcId="{6411394F-32B9-44DF-AC8E-A2179165FC26}" destId="{6F7739DE-B45A-4AA6-A9B8-CD21E30A0CB3}" srcOrd="0" destOrd="0" presId="urn:microsoft.com/office/officeart/2005/8/layout/hierarchy2"/>
    <dgm:cxn modelId="{FF12FB94-BFE0-4F10-A8F8-C11D066B6053}" type="presOf" srcId="{F6EA002F-1AB5-42FE-8A10-7BAAC12EA84B}" destId="{9D1D0543-EDCA-4CD9-9905-B7D2FC89D093}" srcOrd="0" destOrd="0" presId="urn:microsoft.com/office/officeart/2005/8/layout/hierarchy2"/>
    <dgm:cxn modelId="{B37BF099-38BE-4A34-A224-865AE4DAC566}" type="presOf" srcId="{8F409770-F879-4943-9DC0-112BF3DAD5F3}" destId="{285BDDF8-C0C4-4136-B1CD-5A5815C96305}" srcOrd="0" destOrd="0" presId="urn:microsoft.com/office/officeart/2005/8/layout/hierarchy2"/>
    <dgm:cxn modelId="{4108699A-7021-4710-8966-29DFD8DE6EA7}" type="presOf" srcId="{443C0245-6E0A-4C30-9D08-6ECDE2ECD5B2}" destId="{FDC14421-3211-457D-8338-3D10DE3A09C2}" srcOrd="0" destOrd="0" presId="urn:microsoft.com/office/officeart/2005/8/layout/hierarchy2"/>
    <dgm:cxn modelId="{F32C4B9A-5C0B-4B46-8362-ED24EFFFA30B}" type="presOf" srcId="{69B24124-26F7-42E4-94A4-9A0142615175}" destId="{4C2A8D1B-EA7E-4A20-962B-3C76801621D1}" srcOrd="0" destOrd="0" presId="urn:microsoft.com/office/officeart/2005/8/layout/hierarchy2"/>
    <dgm:cxn modelId="{1DB556A4-131F-4DA8-85CC-7EAC47A16D3F}" type="presOf" srcId="{9003593A-C2BF-4D0F-89FC-77B99703DCAA}" destId="{48E221EF-2007-4A48-9F3D-EB39BD462AF2}" srcOrd="0" destOrd="0" presId="urn:microsoft.com/office/officeart/2005/8/layout/hierarchy2"/>
    <dgm:cxn modelId="{0FC8FEAE-BF1B-4EE2-AD04-65A709BCDC6D}" type="presOf" srcId="{A23F668A-7FDB-4BCD-AE81-5BF606C94576}" destId="{201D1B59-A151-4CAB-937C-F495B9122922}" srcOrd="0" destOrd="0" presId="urn:microsoft.com/office/officeart/2005/8/layout/hierarchy2"/>
    <dgm:cxn modelId="{C880CAB3-14E9-4677-B5A7-218D126B9989}" srcId="{F6EA002F-1AB5-42FE-8A10-7BAAC12EA84B}" destId="{171D8486-8D51-4206-8D5C-E8FCF7A47FD7}" srcOrd="0" destOrd="0" parTransId="{79331D64-231A-41CD-9EB9-7AC7133F3B0E}" sibTransId="{30255BA7-AB30-4C9E-9C6E-F647FB394DBB}"/>
    <dgm:cxn modelId="{9934F6B5-FCAB-4877-949A-64BC0B0769EC}" type="presOf" srcId="{B1820BFD-8845-4058-9BE0-827900EC5DA6}" destId="{94068C3F-83BA-4BD7-B3B0-15814FEEA8A4}" srcOrd="1" destOrd="0" presId="urn:microsoft.com/office/officeart/2005/8/layout/hierarchy2"/>
    <dgm:cxn modelId="{0815B0B7-7E85-4B59-A810-5B92B0B7D40D}" type="presOf" srcId="{04CAA027-557D-4895-8FE2-8938DBD251A9}" destId="{3573E967-EDD0-4374-98E6-D9512DA8305E}" srcOrd="1" destOrd="0" presId="urn:microsoft.com/office/officeart/2005/8/layout/hierarchy2"/>
    <dgm:cxn modelId="{606D5BB8-A8D8-4647-B05D-2EC9995523CB}" type="presOf" srcId="{4BD6EB8B-6781-4B13-95C4-CE276F8C6E52}" destId="{AAE1F1E9-051E-4EF7-BD38-6A8479817D21}" srcOrd="1" destOrd="0" presId="urn:microsoft.com/office/officeart/2005/8/layout/hierarchy2"/>
    <dgm:cxn modelId="{5E3578BA-03B3-4D75-B9EC-D95D44602465}" srcId="{F6EA002F-1AB5-42FE-8A10-7BAAC12EA84B}" destId="{E789D004-FA46-4014-9587-D5450910577F}" srcOrd="1" destOrd="0" parTransId="{04CAA027-557D-4895-8FE2-8938DBD251A9}" sibTransId="{4652DE1E-736E-4399-B10C-E19A57CD736C}"/>
    <dgm:cxn modelId="{C02444C7-D31A-4514-9699-D57070718AAD}" type="presOf" srcId="{7A305D74-B4EE-4991-9B8E-156130A63D24}" destId="{3440D113-F892-45AA-BA64-A266A4C4FD5C}" srcOrd="1" destOrd="0" presId="urn:microsoft.com/office/officeart/2005/8/layout/hierarchy2"/>
    <dgm:cxn modelId="{5E63D8CF-3BA0-4FBF-8541-C287102B9AC6}" type="presOf" srcId="{3DFA9CE0-4033-468E-A598-7AE5A69DD14E}" destId="{21628F15-8AA1-4F97-A979-4A9609B1C704}" srcOrd="0" destOrd="0" presId="urn:microsoft.com/office/officeart/2005/8/layout/hierarchy2"/>
    <dgm:cxn modelId="{1C4533DC-2902-4A67-8998-C611C1DF5932}" type="presOf" srcId="{E8660D64-42CA-443D-BDDD-D02465A39F14}" destId="{25608D8C-09E2-46BC-85D9-6D51DED139C6}" srcOrd="1" destOrd="0" presId="urn:microsoft.com/office/officeart/2005/8/layout/hierarchy2"/>
    <dgm:cxn modelId="{816B3EE0-1857-4FE1-9BBA-F805603B33C9}" type="presOf" srcId="{DB50DD27-9688-4E6D-9EFD-CDD1CD5D3259}" destId="{A09A2339-9E5E-4C03-8905-234B05CDBC23}" srcOrd="0" destOrd="0" presId="urn:microsoft.com/office/officeart/2005/8/layout/hierarchy2"/>
    <dgm:cxn modelId="{531EA5E4-92C2-45F1-8793-266D0EF1982E}" srcId="{A23F668A-7FDB-4BCD-AE81-5BF606C94576}" destId="{443C0245-6E0A-4C30-9D08-6ECDE2ECD5B2}" srcOrd="0" destOrd="0" parTransId="{E8660D64-42CA-443D-BDDD-D02465A39F14}" sibTransId="{AAB953FE-5C3B-47DE-AA91-1D4AE490BB1D}"/>
    <dgm:cxn modelId="{75B9CCEC-26D2-44D8-83A9-F0D8E39CAF51}" type="presOf" srcId="{9003593A-C2BF-4D0F-89FC-77B99703DCAA}" destId="{DC124379-AA44-404C-92A8-3679F2785DC0}" srcOrd="1" destOrd="0" presId="urn:microsoft.com/office/officeart/2005/8/layout/hierarchy2"/>
    <dgm:cxn modelId="{8EC91CEF-5F58-45F5-BD2C-FC77FD90290F}" type="presOf" srcId="{7A305D74-B4EE-4991-9B8E-156130A63D24}" destId="{9695D9D8-725E-44BA-804A-7D3AC5148C4D}" srcOrd="0" destOrd="0" presId="urn:microsoft.com/office/officeart/2005/8/layout/hierarchy2"/>
    <dgm:cxn modelId="{87C8CEF2-E716-4390-87D9-117DA1DA0DC3}" srcId="{A23F668A-7FDB-4BCD-AE81-5BF606C94576}" destId="{EDF0F00F-07E0-42D1-AF93-DF76860EFC60}" srcOrd="1" destOrd="0" parTransId="{7A305D74-B4EE-4991-9B8E-156130A63D24}" sibTransId="{C6A6970D-DE9C-4F78-85C5-493617BD9F03}"/>
    <dgm:cxn modelId="{B69A3BF7-7856-42A0-B335-57C55541E32D}" type="presOf" srcId="{79331D64-231A-41CD-9EB9-7AC7133F3B0E}" destId="{AD6E03A2-314D-4F52-BE33-853AABB9B4B3}" srcOrd="0" destOrd="0" presId="urn:microsoft.com/office/officeart/2005/8/layout/hierarchy2"/>
    <dgm:cxn modelId="{0F3892FA-FED8-43B7-A4DA-80C787C77A6F}" type="presOf" srcId="{B59CAE93-3248-47C6-8E17-740439B6EE83}" destId="{D5BB46A1-634B-49EF-8FDF-00036E4C0E4F}" srcOrd="0" destOrd="0" presId="urn:microsoft.com/office/officeart/2005/8/layout/hierarchy2"/>
    <dgm:cxn modelId="{5BA711FD-738A-4143-91B6-33E016DCF088}" srcId="{F6EA002F-1AB5-42FE-8A10-7BAAC12EA84B}" destId="{BEAEA310-3C59-4915-B758-3D3EBEEDAE33}" srcOrd="2" destOrd="0" parTransId="{B1820BFD-8845-4058-9BE0-827900EC5DA6}" sibTransId="{CAD6DF3C-2827-4D99-99D4-9AC96185BFFB}"/>
    <dgm:cxn modelId="{05F721E1-D85F-4EC8-869C-367033974DB5}" type="presParOf" srcId="{7DB32751-9203-48B2-8579-7A0C2C897144}" destId="{5BC906A6-E74B-42E4-9605-F569D99BBD8E}" srcOrd="0" destOrd="0" presId="urn:microsoft.com/office/officeart/2005/8/layout/hierarchy2"/>
    <dgm:cxn modelId="{B8A59215-B93E-4346-B95D-95C2D59F4B3C}" type="presParOf" srcId="{5BC906A6-E74B-42E4-9605-F569D99BBD8E}" destId="{D5BB46A1-634B-49EF-8FDF-00036E4C0E4F}" srcOrd="0" destOrd="0" presId="urn:microsoft.com/office/officeart/2005/8/layout/hierarchy2"/>
    <dgm:cxn modelId="{5879366B-3365-4401-B36F-BF4BA0A5CA11}" type="presParOf" srcId="{5BC906A6-E74B-42E4-9605-F569D99BBD8E}" destId="{2689F993-BA7A-44CE-8844-BF70965A4BBB}" srcOrd="1" destOrd="0" presId="urn:microsoft.com/office/officeart/2005/8/layout/hierarchy2"/>
    <dgm:cxn modelId="{64970FAD-6B26-4E5E-9F59-74651BE5A17C}" type="presParOf" srcId="{2689F993-BA7A-44CE-8844-BF70965A4BBB}" destId="{9B3B5693-DCAB-4B41-9921-B658D0517185}" srcOrd="0" destOrd="0" presId="urn:microsoft.com/office/officeart/2005/8/layout/hierarchy2"/>
    <dgm:cxn modelId="{8CABBDA6-6A43-4D96-BDD2-6D1F20CC8517}" type="presParOf" srcId="{9B3B5693-DCAB-4B41-9921-B658D0517185}" destId="{52C14455-DE77-4B9E-AA1C-F440CBDBB6E7}" srcOrd="0" destOrd="0" presId="urn:microsoft.com/office/officeart/2005/8/layout/hierarchy2"/>
    <dgm:cxn modelId="{575C9F9D-28AD-436E-A6D6-54C642F92141}" type="presParOf" srcId="{2689F993-BA7A-44CE-8844-BF70965A4BBB}" destId="{1FDE26AE-CEC7-48F2-92D1-2649B2B8AE8E}" srcOrd="1" destOrd="0" presId="urn:microsoft.com/office/officeart/2005/8/layout/hierarchy2"/>
    <dgm:cxn modelId="{5129BAFE-3F0D-4828-935D-44569F659D72}" type="presParOf" srcId="{1FDE26AE-CEC7-48F2-92D1-2649B2B8AE8E}" destId="{201D1B59-A151-4CAB-937C-F495B9122922}" srcOrd="0" destOrd="0" presId="urn:microsoft.com/office/officeart/2005/8/layout/hierarchy2"/>
    <dgm:cxn modelId="{38F20DE0-CAFF-4AF0-B681-8180C35EFF95}" type="presParOf" srcId="{1FDE26AE-CEC7-48F2-92D1-2649B2B8AE8E}" destId="{B3CFD8A2-B263-4B60-81E7-93CF7373FACD}" srcOrd="1" destOrd="0" presId="urn:microsoft.com/office/officeart/2005/8/layout/hierarchy2"/>
    <dgm:cxn modelId="{51B75914-4FB0-4B82-A47B-752CBBD57A78}" type="presParOf" srcId="{B3CFD8A2-B263-4B60-81E7-93CF7373FACD}" destId="{B6A866EE-CDE6-4E00-B2CD-3D5F01130321}" srcOrd="0" destOrd="0" presId="urn:microsoft.com/office/officeart/2005/8/layout/hierarchy2"/>
    <dgm:cxn modelId="{3E5085D9-CAFC-4FF6-9E7C-DBF46A54F3DB}" type="presParOf" srcId="{B6A866EE-CDE6-4E00-B2CD-3D5F01130321}" destId="{25608D8C-09E2-46BC-85D9-6D51DED139C6}" srcOrd="0" destOrd="0" presId="urn:microsoft.com/office/officeart/2005/8/layout/hierarchy2"/>
    <dgm:cxn modelId="{BA435A2C-74E7-496E-A769-694D5C7743D6}" type="presParOf" srcId="{B3CFD8A2-B263-4B60-81E7-93CF7373FACD}" destId="{D4410732-DB86-471F-ADBC-57E7002B316F}" srcOrd="1" destOrd="0" presId="urn:microsoft.com/office/officeart/2005/8/layout/hierarchy2"/>
    <dgm:cxn modelId="{292CDE86-B542-4AE1-B611-EA302F2F58D8}" type="presParOf" srcId="{D4410732-DB86-471F-ADBC-57E7002B316F}" destId="{FDC14421-3211-457D-8338-3D10DE3A09C2}" srcOrd="0" destOrd="0" presId="urn:microsoft.com/office/officeart/2005/8/layout/hierarchy2"/>
    <dgm:cxn modelId="{C00A8A54-8F1C-4BE0-9D8B-47D5F4202CCE}" type="presParOf" srcId="{D4410732-DB86-471F-ADBC-57E7002B316F}" destId="{2E15BD3B-9A05-4D65-91B2-8DD64B2D9819}" srcOrd="1" destOrd="0" presId="urn:microsoft.com/office/officeart/2005/8/layout/hierarchy2"/>
    <dgm:cxn modelId="{40C4BF16-C73F-4189-A381-92B9AB8B425A}" type="presParOf" srcId="{B3CFD8A2-B263-4B60-81E7-93CF7373FACD}" destId="{9695D9D8-725E-44BA-804A-7D3AC5148C4D}" srcOrd="2" destOrd="0" presId="urn:microsoft.com/office/officeart/2005/8/layout/hierarchy2"/>
    <dgm:cxn modelId="{DE5BC774-8224-438B-8F6B-B2335345BE14}" type="presParOf" srcId="{9695D9D8-725E-44BA-804A-7D3AC5148C4D}" destId="{3440D113-F892-45AA-BA64-A266A4C4FD5C}" srcOrd="0" destOrd="0" presId="urn:microsoft.com/office/officeart/2005/8/layout/hierarchy2"/>
    <dgm:cxn modelId="{3367607F-6076-428A-AB45-D614D6C7DFD5}" type="presParOf" srcId="{B3CFD8A2-B263-4B60-81E7-93CF7373FACD}" destId="{C1DB2703-2D05-4D8D-8A72-B29EE5BF4BF9}" srcOrd="3" destOrd="0" presId="urn:microsoft.com/office/officeart/2005/8/layout/hierarchy2"/>
    <dgm:cxn modelId="{C2774E78-64C1-49AA-A837-AB29121096F5}" type="presParOf" srcId="{C1DB2703-2D05-4D8D-8A72-B29EE5BF4BF9}" destId="{3FD169B5-6DE3-449B-818B-657E307A2937}" srcOrd="0" destOrd="0" presId="urn:microsoft.com/office/officeart/2005/8/layout/hierarchy2"/>
    <dgm:cxn modelId="{62DA0384-80A1-46FD-AD73-D26D2E9B1CD9}" type="presParOf" srcId="{C1DB2703-2D05-4D8D-8A72-B29EE5BF4BF9}" destId="{E37C7841-43E9-4FAE-B7B3-964782633AA9}" srcOrd="1" destOrd="0" presId="urn:microsoft.com/office/officeart/2005/8/layout/hierarchy2"/>
    <dgm:cxn modelId="{10EE030D-E313-4999-957A-2D8CCC0AF7E8}" type="presParOf" srcId="{B3CFD8A2-B263-4B60-81E7-93CF7373FACD}" destId="{6F7739DE-B45A-4AA6-A9B8-CD21E30A0CB3}" srcOrd="4" destOrd="0" presId="urn:microsoft.com/office/officeart/2005/8/layout/hierarchy2"/>
    <dgm:cxn modelId="{CF0D6498-5463-480C-8C7C-B228A18D7A22}" type="presParOf" srcId="{6F7739DE-B45A-4AA6-A9B8-CD21E30A0CB3}" destId="{4221E82D-3AA0-49B7-B8F0-380431DD7EF9}" srcOrd="0" destOrd="0" presId="urn:microsoft.com/office/officeart/2005/8/layout/hierarchy2"/>
    <dgm:cxn modelId="{994CE7A2-8DE5-458A-989B-CA8873113AFF}" type="presParOf" srcId="{B3CFD8A2-B263-4B60-81E7-93CF7373FACD}" destId="{6E438758-2E78-4F02-8E2A-C499E993C8FA}" srcOrd="5" destOrd="0" presId="urn:microsoft.com/office/officeart/2005/8/layout/hierarchy2"/>
    <dgm:cxn modelId="{DDBEDA5D-85CA-4629-ADEE-609552C670FA}" type="presParOf" srcId="{6E438758-2E78-4F02-8E2A-C499E993C8FA}" destId="{A09A2339-9E5E-4C03-8905-234B05CDBC23}" srcOrd="0" destOrd="0" presId="urn:microsoft.com/office/officeart/2005/8/layout/hierarchy2"/>
    <dgm:cxn modelId="{751C1362-D4A5-46FF-B6E9-0AF833548FDD}" type="presParOf" srcId="{6E438758-2E78-4F02-8E2A-C499E993C8FA}" destId="{2C22368B-A554-45C0-8141-3F2B2CD96345}" srcOrd="1" destOrd="0" presId="urn:microsoft.com/office/officeart/2005/8/layout/hierarchy2"/>
    <dgm:cxn modelId="{73BF1987-A756-4057-9BFB-BB27A5A7F5DE}" type="presParOf" srcId="{B3CFD8A2-B263-4B60-81E7-93CF7373FACD}" destId="{48E221EF-2007-4A48-9F3D-EB39BD462AF2}" srcOrd="6" destOrd="0" presId="urn:microsoft.com/office/officeart/2005/8/layout/hierarchy2"/>
    <dgm:cxn modelId="{FF5AD700-FE89-49E2-A3EC-61A8481CA20F}" type="presParOf" srcId="{48E221EF-2007-4A48-9F3D-EB39BD462AF2}" destId="{DC124379-AA44-404C-92A8-3679F2785DC0}" srcOrd="0" destOrd="0" presId="urn:microsoft.com/office/officeart/2005/8/layout/hierarchy2"/>
    <dgm:cxn modelId="{26F48776-DE37-49E0-A683-C4AE81A17FCC}" type="presParOf" srcId="{B3CFD8A2-B263-4B60-81E7-93CF7373FACD}" destId="{E8739A49-C791-4292-87E6-C37FA2A62616}" srcOrd="7" destOrd="0" presId="urn:microsoft.com/office/officeart/2005/8/layout/hierarchy2"/>
    <dgm:cxn modelId="{EEF28CCC-D3DC-43E9-824E-AA8D86580C2C}" type="presParOf" srcId="{E8739A49-C791-4292-87E6-C37FA2A62616}" destId="{285BDDF8-C0C4-4136-B1CD-5A5815C96305}" srcOrd="0" destOrd="0" presId="urn:microsoft.com/office/officeart/2005/8/layout/hierarchy2"/>
    <dgm:cxn modelId="{9EC7D770-4A41-4361-A238-3B53197B262C}" type="presParOf" srcId="{E8739A49-C791-4292-87E6-C37FA2A62616}" destId="{6B7BAD33-8BDD-4244-9367-5EC1F1A7C20D}" srcOrd="1" destOrd="0" presId="urn:microsoft.com/office/officeart/2005/8/layout/hierarchy2"/>
    <dgm:cxn modelId="{8AB8B7CE-E2FF-43B6-9327-932D5ADFF7C1}" type="presParOf" srcId="{B3CFD8A2-B263-4B60-81E7-93CF7373FACD}" destId="{7CF51A44-D64E-46E5-9236-40D81AB109C8}" srcOrd="8" destOrd="0" presId="urn:microsoft.com/office/officeart/2005/8/layout/hierarchy2"/>
    <dgm:cxn modelId="{139BB5BA-218E-441C-99DE-20DB9D123191}" type="presParOf" srcId="{7CF51A44-D64E-46E5-9236-40D81AB109C8}" destId="{A4EA5894-FB26-41F4-A660-2675ADD570D2}" srcOrd="0" destOrd="0" presId="urn:microsoft.com/office/officeart/2005/8/layout/hierarchy2"/>
    <dgm:cxn modelId="{65102972-B436-4046-8C41-43F585F991C9}" type="presParOf" srcId="{B3CFD8A2-B263-4B60-81E7-93CF7373FACD}" destId="{34D14F71-82EB-4146-AA6F-B8C4EA350BFA}" srcOrd="9" destOrd="0" presId="urn:microsoft.com/office/officeart/2005/8/layout/hierarchy2"/>
    <dgm:cxn modelId="{C49146BB-70DF-4C93-AAB6-24B0A5D11FAB}" type="presParOf" srcId="{34D14F71-82EB-4146-AA6F-B8C4EA350BFA}" destId="{3107FFC3-F020-4B3D-BB35-56169508C6DF}" srcOrd="0" destOrd="0" presId="urn:microsoft.com/office/officeart/2005/8/layout/hierarchy2"/>
    <dgm:cxn modelId="{6054B3B2-9832-4230-9E34-547E75BD731D}" type="presParOf" srcId="{34D14F71-82EB-4146-AA6F-B8C4EA350BFA}" destId="{0659AC3C-B4A5-4A28-B011-06C6216AD302}" srcOrd="1" destOrd="0" presId="urn:microsoft.com/office/officeart/2005/8/layout/hierarchy2"/>
    <dgm:cxn modelId="{F230C2D1-8326-42EE-9EC7-B105182B69CD}" type="presParOf" srcId="{B3CFD8A2-B263-4B60-81E7-93CF7373FACD}" destId="{529946B2-078C-480A-9666-EFD1B2CA5104}" srcOrd="10" destOrd="0" presId="urn:microsoft.com/office/officeart/2005/8/layout/hierarchy2"/>
    <dgm:cxn modelId="{E116F397-90F5-440C-9595-239B91399B96}" type="presParOf" srcId="{529946B2-078C-480A-9666-EFD1B2CA5104}" destId="{8FBE10F0-DA17-4DA4-8CA9-0C86C10ABB7C}" srcOrd="0" destOrd="0" presId="urn:microsoft.com/office/officeart/2005/8/layout/hierarchy2"/>
    <dgm:cxn modelId="{8F5D36D1-5805-47E5-9493-8864580B84A8}" type="presParOf" srcId="{B3CFD8A2-B263-4B60-81E7-93CF7373FACD}" destId="{31309B8B-7F31-4D42-A6C2-0C0519EA6080}" srcOrd="11" destOrd="0" presId="urn:microsoft.com/office/officeart/2005/8/layout/hierarchy2"/>
    <dgm:cxn modelId="{3C82E1F2-8EF5-42CF-B3C4-2440978D7075}" type="presParOf" srcId="{31309B8B-7F31-4D42-A6C2-0C0519EA6080}" destId="{83F1BCED-1C40-444B-8879-B523F0CD6F79}" srcOrd="0" destOrd="0" presId="urn:microsoft.com/office/officeart/2005/8/layout/hierarchy2"/>
    <dgm:cxn modelId="{DA3BACDA-A9C9-4A56-BCF5-672F1403C034}" type="presParOf" srcId="{31309B8B-7F31-4D42-A6C2-0C0519EA6080}" destId="{79D5FB78-35BA-4B9A-856F-23EA5AA30FA2}" srcOrd="1" destOrd="0" presId="urn:microsoft.com/office/officeart/2005/8/layout/hierarchy2"/>
    <dgm:cxn modelId="{A0AFF964-B8F5-4C38-B41D-DC57E25CCE62}" type="presParOf" srcId="{2689F993-BA7A-44CE-8844-BF70965A4BBB}" destId="{97A636B2-8FA2-4736-8759-6908F49180CF}" srcOrd="2" destOrd="0" presId="urn:microsoft.com/office/officeart/2005/8/layout/hierarchy2"/>
    <dgm:cxn modelId="{D0011735-304A-423E-BB55-E4B939535CE6}" type="presParOf" srcId="{97A636B2-8FA2-4736-8759-6908F49180CF}" destId="{8F0A1271-57C6-4398-9C92-36B578D21B1F}" srcOrd="0" destOrd="0" presId="urn:microsoft.com/office/officeart/2005/8/layout/hierarchy2"/>
    <dgm:cxn modelId="{C22FBB54-E3DA-46F7-AE8A-F304E26F72DB}" type="presParOf" srcId="{2689F993-BA7A-44CE-8844-BF70965A4BBB}" destId="{90015356-B4B3-4658-970C-5D4BBB9B0E94}" srcOrd="3" destOrd="0" presId="urn:microsoft.com/office/officeart/2005/8/layout/hierarchy2"/>
    <dgm:cxn modelId="{C6E8B4FB-0718-4C4E-A444-6E95DFB5081E}" type="presParOf" srcId="{90015356-B4B3-4658-970C-5D4BBB9B0E94}" destId="{9D1D0543-EDCA-4CD9-9905-B7D2FC89D093}" srcOrd="0" destOrd="0" presId="urn:microsoft.com/office/officeart/2005/8/layout/hierarchy2"/>
    <dgm:cxn modelId="{1954C04A-28B3-45E4-BBEB-63D3D0344A23}" type="presParOf" srcId="{90015356-B4B3-4658-970C-5D4BBB9B0E94}" destId="{CFA58BBD-161A-4751-94EE-22A709ABF6D2}" srcOrd="1" destOrd="0" presId="urn:microsoft.com/office/officeart/2005/8/layout/hierarchy2"/>
    <dgm:cxn modelId="{E9D233E0-98AB-4BC7-AFC4-9CC704056901}" type="presParOf" srcId="{CFA58BBD-161A-4751-94EE-22A709ABF6D2}" destId="{AD6E03A2-314D-4F52-BE33-853AABB9B4B3}" srcOrd="0" destOrd="0" presId="urn:microsoft.com/office/officeart/2005/8/layout/hierarchy2"/>
    <dgm:cxn modelId="{C6D5DBE4-3A33-4B60-BEA6-6A33D04B06C3}" type="presParOf" srcId="{AD6E03A2-314D-4F52-BE33-853AABB9B4B3}" destId="{3A7B1AE3-CE34-4134-B5DC-D427186B20BB}" srcOrd="0" destOrd="0" presId="urn:microsoft.com/office/officeart/2005/8/layout/hierarchy2"/>
    <dgm:cxn modelId="{5E1C8AAF-43E6-4092-A59C-3DA578F90DF4}" type="presParOf" srcId="{CFA58BBD-161A-4751-94EE-22A709ABF6D2}" destId="{F363DE4E-AD83-47D4-A9C1-AD431A7F6944}" srcOrd="1" destOrd="0" presId="urn:microsoft.com/office/officeart/2005/8/layout/hierarchy2"/>
    <dgm:cxn modelId="{C0148FC4-A979-464F-8BF3-79CC87A749E7}" type="presParOf" srcId="{F363DE4E-AD83-47D4-A9C1-AD431A7F6944}" destId="{5FE465BC-5A51-4AE6-A3B7-48BF83D28BDF}" srcOrd="0" destOrd="0" presId="urn:microsoft.com/office/officeart/2005/8/layout/hierarchy2"/>
    <dgm:cxn modelId="{05DC29CB-8C4C-41B6-9E91-9CE2355A5310}" type="presParOf" srcId="{F363DE4E-AD83-47D4-A9C1-AD431A7F6944}" destId="{A4B33A34-C2D6-4120-B13E-5F3218106186}" srcOrd="1" destOrd="0" presId="urn:microsoft.com/office/officeart/2005/8/layout/hierarchy2"/>
    <dgm:cxn modelId="{53596BC5-0900-41E4-B8E4-BB7323CB59EC}" type="presParOf" srcId="{CFA58BBD-161A-4751-94EE-22A709ABF6D2}" destId="{434C680E-C18C-48DC-965F-8BCC30A84A57}" srcOrd="2" destOrd="0" presId="urn:microsoft.com/office/officeart/2005/8/layout/hierarchy2"/>
    <dgm:cxn modelId="{2918705E-E334-4AF6-BAE5-EEDE12F74CFB}" type="presParOf" srcId="{434C680E-C18C-48DC-965F-8BCC30A84A57}" destId="{3573E967-EDD0-4374-98E6-D9512DA8305E}" srcOrd="0" destOrd="0" presId="urn:microsoft.com/office/officeart/2005/8/layout/hierarchy2"/>
    <dgm:cxn modelId="{4373B0C4-25E5-4F3F-B415-0BA5B490362B}" type="presParOf" srcId="{CFA58BBD-161A-4751-94EE-22A709ABF6D2}" destId="{D73CE4E2-FE30-4D60-9952-F9377A833E82}" srcOrd="3" destOrd="0" presId="urn:microsoft.com/office/officeart/2005/8/layout/hierarchy2"/>
    <dgm:cxn modelId="{6562CF91-F78A-4218-A2D8-F6B66218A701}" type="presParOf" srcId="{D73CE4E2-FE30-4D60-9952-F9377A833E82}" destId="{1A935A94-5FCF-4F05-989E-159DC84962BC}" srcOrd="0" destOrd="0" presId="urn:microsoft.com/office/officeart/2005/8/layout/hierarchy2"/>
    <dgm:cxn modelId="{131DDF21-AA1E-4F2E-A192-D8AC64B4B0FC}" type="presParOf" srcId="{D73CE4E2-FE30-4D60-9952-F9377A833E82}" destId="{71458AB5-BAEC-4E57-90B0-CEE8D95FB936}" srcOrd="1" destOrd="0" presId="urn:microsoft.com/office/officeart/2005/8/layout/hierarchy2"/>
    <dgm:cxn modelId="{4FD2DE79-C39B-4B8B-835F-BCA0A2ADA6DE}" type="presParOf" srcId="{CFA58BBD-161A-4751-94EE-22A709ABF6D2}" destId="{891D6A78-7EFD-44AF-8A68-7FEC8E8EF398}" srcOrd="4" destOrd="0" presId="urn:microsoft.com/office/officeart/2005/8/layout/hierarchy2"/>
    <dgm:cxn modelId="{6C78AF4F-548A-4957-BD84-F7702E898685}" type="presParOf" srcId="{891D6A78-7EFD-44AF-8A68-7FEC8E8EF398}" destId="{94068C3F-83BA-4BD7-B3B0-15814FEEA8A4}" srcOrd="0" destOrd="0" presId="urn:microsoft.com/office/officeart/2005/8/layout/hierarchy2"/>
    <dgm:cxn modelId="{6E04DAAD-B3D4-41B9-B0E1-414DB72180DC}" type="presParOf" srcId="{CFA58BBD-161A-4751-94EE-22A709ABF6D2}" destId="{4F5A9FC4-9A4A-4ABC-BCFD-B9008722C3CF}" srcOrd="5" destOrd="0" presId="urn:microsoft.com/office/officeart/2005/8/layout/hierarchy2"/>
    <dgm:cxn modelId="{273969EC-5F2E-4C58-9485-22D72EAB52E9}" type="presParOf" srcId="{4F5A9FC4-9A4A-4ABC-BCFD-B9008722C3CF}" destId="{D02D9F38-8127-4208-9E1C-87BAA5A6773D}" srcOrd="0" destOrd="0" presId="urn:microsoft.com/office/officeart/2005/8/layout/hierarchy2"/>
    <dgm:cxn modelId="{4DBF58B8-EFC4-4A8B-AD9E-B7CDAC8EFC94}" type="presParOf" srcId="{4F5A9FC4-9A4A-4ABC-BCFD-B9008722C3CF}" destId="{28D38375-6935-44F5-8BDC-F12CC0D2E606}" srcOrd="1" destOrd="0" presId="urn:microsoft.com/office/officeart/2005/8/layout/hierarchy2"/>
    <dgm:cxn modelId="{ED890045-CE48-4580-86A0-450987DCC31E}" type="presParOf" srcId="{CFA58BBD-161A-4751-94EE-22A709ABF6D2}" destId="{0E53F245-98E1-443F-A7EF-552C4FEACAE9}" srcOrd="6" destOrd="0" presId="urn:microsoft.com/office/officeart/2005/8/layout/hierarchy2"/>
    <dgm:cxn modelId="{26C32BC2-E1C5-483F-9605-D332C0979C2F}" type="presParOf" srcId="{0E53F245-98E1-443F-A7EF-552C4FEACAE9}" destId="{AAE1F1E9-051E-4EF7-BD38-6A8479817D21}" srcOrd="0" destOrd="0" presId="urn:microsoft.com/office/officeart/2005/8/layout/hierarchy2"/>
    <dgm:cxn modelId="{52EA7238-CCF5-4620-97C2-37C867465875}" type="presParOf" srcId="{CFA58BBD-161A-4751-94EE-22A709ABF6D2}" destId="{DCA2BCC0-B790-4829-947F-E1FD8AEA6F9D}" srcOrd="7" destOrd="0" presId="urn:microsoft.com/office/officeart/2005/8/layout/hierarchy2"/>
    <dgm:cxn modelId="{5A1FA4F0-0E5A-4420-9BC6-E4C82971E73E}" type="presParOf" srcId="{DCA2BCC0-B790-4829-947F-E1FD8AEA6F9D}" destId="{4C2A8D1B-EA7E-4A20-962B-3C76801621D1}" srcOrd="0" destOrd="0" presId="urn:microsoft.com/office/officeart/2005/8/layout/hierarchy2"/>
    <dgm:cxn modelId="{5029867E-B6EC-4268-A6B3-A172D62D58B8}" type="presParOf" srcId="{DCA2BCC0-B790-4829-947F-E1FD8AEA6F9D}" destId="{7C386A3A-E9DF-458D-AE7A-0A40BEC80371}" srcOrd="1" destOrd="0" presId="urn:microsoft.com/office/officeart/2005/8/layout/hierarchy2"/>
    <dgm:cxn modelId="{10AD3519-2026-4976-BFAB-DAB9357D7DCD}" type="presParOf" srcId="{CFA58BBD-161A-4751-94EE-22A709ABF6D2}" destId="{21628F15-8AA1-4F97-A979-4A9609B1C704}" srcOrd="8" destOrd="0" presId="urn:microsoft.com/office/officeart/2005/8/layout/hierarchy2"/>
    <dgm:cxn modelId="{670D4CAA-4B19-40F6-9200-50CE24AD9159}" type="presParOf" srcId="{21628F15-8AA1-4F97-A979-4A9609B1C704}" destId="{755D091C-5703-497C-969F-51087E5D62CE}" srcOrd="0" destOrd="0" presId="urn:microsoft.com/office/officeart/2005/8/layout/hierarchy2"/>
    <dgm:cxn modelId="{636134FB-1043-4770-A3B1-5B02E7A6C46B}" type="presParOf" srcId="{CFA58BBD-161A-4751-94EE-22A709ABF6D2}" destId="{AA741DF2-C261-489C-A984-AF65EBB33E06}" srcOrd="9" destOrd="0" presId="urn:microsoft.com/office/officeart/2005/8/layout/hierarchy2"/>
    <dgm:cxn modelId="{85A1224C-78D1-4780-A3E1-9F5D2DD4CEB4}" type="presParOf" srcId="{AA741DF2-C261-489C-A984-AF65EBB33E06}" destId="{1530FD57-5BAF-4867-931D-44F51B5EC047}" srcOrd="0" destOrd="0" presId="urn:microsoft.com/office/officeart/2005/8/layout/hierarchy2"/>
    <dgm:cxn modelId="{9899E0F3-726A-4B52-8591-94A1ABEF912F}" type="presParOf" srcId="{AA741DF2-C261-489C-A984-AF65EBB33E06}" destId="{C330FFB5-A358-42F1-BA46-39E940FA1F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B46A1-634B-49EF-8FDF-00036E4C0E4F}">
      <dsp:nvSpPr>
        <dsp:cNvPr id="0" name=""/>
        <dsp:cNvSpPr/>
      </dsp:nvSpPr>
      <dsp:spPr>
        <a:xfrm>
          <a:off x="708705" y="3403888"/>
          <a:ext cx="1746938" cy="483694"/>
        </a:xfrm>
        <a:prstGeom prst="roundRect">
          <a:avLst>
            <a:gd name="adj" fmla="val 10000"/>
          </a:avLst>
        </a:prstGeom>
        <a:solidFill>
          <a:schemeClr val="accent4">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err="1">
              <a:solidFill>
                <a:schemeClr val="bg1"/>
              </a:solidFill>
            </a:rPr>
            <a:t>Teknik</a:t>
          </a:r>
          <a:r>
            <a:rPr lang="en-US" sz="1800" b="1" kern="1200" dirty="0">
              <a:solidFill>
                <a:schemeClr val="bg1"/>
              </a:solidFill>
            </a:rPr>
            <a:t> Sampling</a:t>
          </a:r>
          <a:endParaRPr lang="en-US" sz="1800" kern="1200" dirty="0">
            <a:solidFill>
              <a:schemeClr val="bg1"/>
            </a:solidFill>
          </a:endParaRPr>
        </a:p>
      </dsp:txBody>
      <dsp:txXfrm>
        <a:off x="722872" y="3418055"/>
        <a:ext cx="1718604" cy="455360"/>
      </dsp:txXfrm>
    </dsp:sp>
    <dsp:sp modelId="{9B3B5693-DCAB-4B41-9921-B658D0517185}">
      <dsp:nvSpPr>
        <dsp:cNvPr id="0" name=""/>
        <dsp:cNvSpPr/>
      </dsp:nvSpPr>
      <dsp:spPr>
        <a:xfrm rot="16963099">
          <a:off x="1770308" y="2781932"/>
          <a:ext cx="1757625" cy="13104"/>
        </a:xfrm>
        <a:custGeom>
          <a:avLst/>
          <a:gdLst/>
          <a:ahLst/>
          <a:cxnLst/>
          <a:rect l="0" t="0" r="0" b="0"/>
          <a:pathLst>
            <a:path>
              <a:moveTo>
                <a:pt x="0" y="6552"/>
              </a:moveTo>
              <a:lnTo>
                <a:pt x="1757625" y="655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605180" y="2744544"/>
        <a:ext cx="87881" cy="87881"/>
      </dsp:txXfrm>
    </dsp:sp>
    <dsp:sp modelId="{201D1B59-A151-4CAB-937C-F495B9122922}">
      <dsp:nvSpPr>
        <dsp:cNvPr id="0" name=""/>
        <dsp:cNvSpPr/>
      </dsp:nvSpPr>
      <dsp:spPr>
        <a:xfrm>
          <a:off x="2842598" y="1424069"/>
          <a:ext cx="1549494" cy="1014330"/>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Probability Sampling</a:t>
          </a:r>
          <a:endParaRPr lang="en-US" sz="1800" kern="1200" dirty="0"/>
        </a:p>
      </dsp:txBody>
      <dsp:txXfrm>
        <a:off x="2872307" y="1453778"/>
        <a:ext cx="1490076" cy="954912"/>
      </dsp:txXfrm>
    </dsp:sp>
    <dsp:sp modelId="{B6A866EE-CDE6-4E00-B2CD-3D5F01130321}">
      <dsp:nvSpPr>
        <dsp:cNvPr id="0" name=""/>
        <dsp:cNvSpPr/>
      </dsp:nvSpPr>
      <dsp:spPr>
        <a:xfrm rot="17013655">
          <a:off x="3760433" y="1122548"/>
          <a:ext cx="1650275" cy="13104"/>
        </a:xfrm>
        <a:custGeom>
          <a:avLst/>
          <a:gdLst/>
          <a:ahLst/>
          <a:cxnLst/>
          <a:rect l="0" t="0" r="0" b="0"/>
          <a:pathLst>
            <a:path>
              <a:moveTo>
                <a:pt x="0" y="6552"/>
              </a:moveTo>
              <a:lnTo>
                <a:pt x="1650275"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44314" y="1087843"/>
        <a:ext cx="82513" cy="82513"/>
      </dsp:txXfrm>
    </dsp:sp>
    <dsp:sp modelId="{FDC14421-3211-457D-8338-3D10DE3A09C2}">
      <dsp:nvSpPr>
        <dsp:cNvPr id="0" name=""/>
        <dsp:cNvSpPr/>
      </dsp:nvSpPr>
      <dsp:spPr>
        <a:xfrm>
          <a:off x="4779048" y="5150"/>
          <a:ext cx="3150357" cy="643632"/>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Simple Random Sampling</a:t>
          </a:r>
          <a:endParaRPr lang="en-US" sz="1600" kern="1200" dirty="0"/>
        </a:p>
      </dsp:txBody>
      <dsp:txXfrm>
        <a:off x="4797899" y="24001"/>
        <a:ext cx="3112655" cy="605930"/>
      </dsp:txXfrm>
    </dsp:sp>
    <dsp:sp modelId="{9695D9D8-725E-44BA-804A-7D3AC5148C4D}">
      <dsp:nvSpPr>
        <dsp:cNvPr id="0" name=""/>
        <dsp:cNvSpPr/>
      </dsp:nvSpPr>
      <dsp:spPr>
        <a:xfrm rot="17613526">
          <a:off x="4101501" y="1480959"/>
          <a:ext cx="968139" cy="13104"/>
        </a:xfrm>
        <a:custGeom>
          <a:avLst/>
          <a:gdLst/>
          <a:ahLst/>
          <a:cxnLst/>
          <a:rect l="0" t="0" r="0" b="0"/>
          <a:pathLst>
            <a:path>
              <a:moveTo>
                <a:pt x="0" y="6552"/>
              </a:moveTo>
              <a:lnTo>
                <a:pt x="968139"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1367" y="1463308"/>
        <a:ext cx="48406" cy="48406"/>
      </dsp:txXfrm>
    </dsp:sp>
    <dsp:sp modelId="{3FD169B5-6DE3-449B-818B-657E307A2937}">
      <dsp:nvSpPr>
        <dsp:cNvPr id="0" name=""/>
        <dsp:cNvSpPr/>
      </dsp:nvSpPr>
      <dsp:spPr>
        <a:xfrm>
          <a:off x="4779048" y="721336"/>
          <a:ext cx="3141196" cy="644904"/>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Stratified Random Sampling</a:t>
          </a:r>
        </a:p>
      </dsp:txBody>
      <dsp:txXfrm>
        <a:off x="4797937" y="740225"/>
        <a:ext cx="3103418" cy="607126"/>
      </dsp:txXfrm>
    </dsp:sp>
    <dsp:sp modelId="{6F7739DE-B45A-4AA6-A9B8-CD21E30A0CB3}">
      <dsp:nvSpPr>
        <dsp:cNvPr id="0" name=""/>
        <dsp:cNvSpPr/>
      </dsp:nvSpPr>
      <dsp:spPr>
        <a:xfrm rot="20123711">
          <a:off x="4372771" y="1836081"/>
          <a:ext cx="425599" cy="13104"/>
        </a:xfrm>
        <a:custGeom>
          <a:avLst/>
          <a:gdLst/>
          <a:ahLst/>
          <a:cxnLst/>
          <a:rect l="0" t="0" r="0" b="0"/>
          <a:pathLst>
            <a:path>
              <a:moveTo>
                <a:pt x="0" y="6552"/>
              </a:moveTo>
              <a:lnTo>
                <a:pt x="425599"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4931" y="1831994"/>
        <a:ext cx="21279" cy="21279"/>
      </dsp:txXfrm>
    </dsp:sp>
    <dsp:sp modelId="{A09A2339-9E5E-4C03-8905-234B05CDBC23}">
      <dsp:nvSpPr>
        <dsp:cNvPr id="0" name=""/>
        <dsp:cNvSpPr/>
      </dsp:nvSpPr>
      <dsp:spPr>
        <a:xfrm>
          <a:off x="4779048" y="1438795"/>
          <a:ext cx="3146836" cy="630475"/>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Disproportionate Stratified Random Sampling</a:t>
          </a:r>
          <a:endParaRPr lang="en-US" sz="1600" kern="1200" dirty="0"/>
        </a:p>
      </dsp:txBody>
      <dsp:txXfrm>
        <a:off x="4797514" y="1457261"/>
        <a:ext cx="3109904" cy="593543"/>
      </dsp:txXfrm>
    </dsp:sp>
    <dsp:sp modelId="{48E221EF-2007-4A48-9F3D-EB39BD462AF2}">
      <dsp:nvSpPr>
        <dsp:cNvPr id="0" name=""/>
        <dsp:cNvSpPr/>
      </dsp:nvSpPr>
      <dsp:spPr>
        <a:xfrm rot="3202340">
          <a:off x="4261277" y="2184937"/>
          <a:ext cx="648587" cy="13104"/>
        </a:xfrm>
        <a:custGeom>
          <a:avLst/>
          <a:gdLst/>
          <a:ahLst/>
          <a:cxnLst/>
          <a:rect l="0" t="0" r="0" b="0"/>
          <a:pathLst>
            <a:path>
              <a:moveTo>
                <a:pt x="0" y="6552"/>
              </a:moveTo>
              <a:lnTo>
                <a:pt x="648587"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9356" y="2175275"/>
        <a:ext cx="32429" cy="32429"/>
      </dsp:txXfrm>
    </dsp:sp>
    <dsp:sp modelId="{285BDDF8-C0C4-4136-B1CD-5A5815C96305}">
      <dsp:nvSpPr>
        <dsp:cNvPr id="0" name=""/>
        <dsp:cNvSpPr/>
      </dsp:nvSpPr>
      <dsp:spPr>
        <a:xfrm>
          <a:off x="4779048" y="2141825"/>
          <a:ext cx="3199045" cy="619839"/>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Proportionate Stratified Random Sampling</a:t>
          </a:r>
          <a:endParaRPr lang="en-US" sz="1600" kern="1200" dirty="0"/>
        </a:p>
      </dsp:txBody>
      <dsp:txXfrm>
        <a:off x="4797202" y="2159979"/>
        <a:ext cx="3162737" cy="583531"/>
      </dsp:txXfrm>
    </dsp:sp>
    <dsp:sp modelId="{7CF51A44-D64E-46E5-9236-40D81AB109C8}">
      <dsp:nvSpPr>
        <dsp:cNvPr id="0" name=""/>
        <dsp:cNvSpPr/>
      </dsp:nvSpPr>
      <dsp:spPr>
        <a:xfrm rot="4274614">
          <a:off x="3983860" y="2494438"/>
          <a:ext cx="1203421" cy="13104"/>
        </a:xfrm>
        <a:custGeom>
          <a:avLst/>
          <a:gdLst/>
          <a:ahLst/>
          <a:cxnLst/>
          <a:rect l="0" t="0" r="0" b="0"/>
          <a:pathLst>
            <a:path>
              <a:moveTo>
                <a:pt x="0" y="6552"/>
              </a:moveTo>
              <a:lnTo>
                <a:pt x="1203421"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55485" y="2470905"/>
        <a:ext cx="60171" cy="60171"/>
      </dsp:txXfrm>
    </dsp:sp>
    <dsp:sp modelId="{3107FFC3-F020-4B3D-BB35-56169508C6DF}">
      <dsp:nvSpPr>
        <dsp:cNvPr id="0" name=""/>
        <dsp:cNvSpPr/>
      </dsp:nvSpPr>
      <dsp:spPr>
        <a:xfrm>
          <a:off x="4779048" y="2834218"/>
          <a:ext cx="3136630" cy="473057"/>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Cluster Sampling</a:t>
          </a:r>
          <a:endParaRPr lang="en-US" sz="1600" kern="1200" dirty="0"/>
        </a:p>
      </dsp:txBody>
      <dsp:txXfrm>
        <a:off x="4792903" y="2848073"/>
        <a:ext cx="3108920" cy="445347"/>
      </dsp:txXfrm>
    </dsp:sp>
    <dsp:sp modelId="{529946B2-078C-480A-9666-EFD1B2CA5104}">
      <dsp:nvSpPr>
        <dsp:cNvPr id="0" name=""/>
        <dsp:cNvSpPr/>
      </dsp:nvSpPr>
      <dsp:spPr>
        <a:xfrm rot="4625027">
          <a:off x="3720000" y="2768352"/>
          <a:ext cx="1731141" cy="13104"/>
        </a:xfrm>
        <a:custGeom>
          <a:avLst/>
          <a:gdLst/>
          <a:ahLst/>
          <a:cxnLst/>
          <a:rect l="0" t="0" r="0" b="0"/>
          <a:pathLst>
            <a:path>
              <a:moveTo>
                <a:pt x="0" y="6552"/>
              </a:moveTo>
              <a:lnTo>
                <a:pt x="1731141"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42292" y="2731626"/>
        <a:ext cx="86557" cy="86557"/>
      </dsp:txXfrm>
    </dsp:sp>
    <dsp:sp modelId="{83F1BCED-1C40-444B-8879-B523F0CD6F79}">
      <dsp:nvSpPr>
        <dsp:cNvPr id="0" name=""/>
        <dsp:cNvSpPr/>
      </dsp:nvSpPr>
      <dsp:spPr>
        <a:xfrm>
          <a:off x="4779048" y="3379830"/>
          <a:ext cx="3199045" cy="477488"/>
        </a:xfrm>
        <a:prstGeom prst="roundRect">
          <a:avLst>
            <a:gd name="adj" fmla="val 10000"/>
          </a:avLst>
        </a:prstGeom>
        <a:solidFill>
          <a:srgbClr val="660066"/>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t>Sistematic</a:t>
          </a:r>
          <a:r>
            <a:rPr lang="en-US" sz="1600" b="1" kern="1200" dirty="0"/>
            <a:t> Random Sampling</a:t>
          </a:r>
        </a:p>
      </dsp:txBody>
      <dsp:txXfrm>
        <a:off x="4793033" y="3393815"/>
        <a:ext cx="3171075" cy="449518"/>
      </dsp:txXfrm>
    </dsp:sp>
    <dsp:sp modelId="{97A636B2-8FA2-4736-8759-6908F49180CF}">
      <dsp:nvSpPr>
        <dsp:cNvPr id="0" name=""/>
        <dsp:cNvSpPr/>
      </dsp:nvSpPr>
      <dsp:spPr>
        <a:xfrm rot="4602726">
          <a:off x="1807344" y="4458423"/>
          <a:ext cx="1683553" cy="13104"/>
        </a:xfrm>
        <a:custGeom>
          <a:avLst/>
          <a:gdLst/>
          <a:ahLst/>
          <a:cxnLst/>
          <a:rect l="0" t="0" r="0" b="0"/>
          <a:pathLst>
            <a:path>
              <a:moveTo>
                <a:pt x="0" y="6552"/>
              </a:moveTo>
              <a:lnTo>
                <a:pt x="1683553" y="6552"/>
              </a:lnTo>
            </a:path>
          </a:pathLst>
        </a:custGeom>
        <a:noFill/>
        <a:ln w="12700" cap="flat" cmpd="sng" algn="ctr">
          <a:solidFill>
            <a:schemeClr val="accent4">
              <a:tint val="9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607032" y="4422886"/>
        <a:ext cx="84177" cy="84177"/>
      </dsp:txXfrm>
    </dsp:sp>
    <dsp:sp modelId="{9D1D0543-EDCA-4CD9-9905-B7D2FC89D093}">
      <dsp:nvSpPr>
        <dsp:cNvPr id="0" name=""/>
        <dsp:cNvSpPr/>
      </dsp:nvSpPr>
      <dsp:spPr>
        <a:xfrm>
          <a:off x="2842598" y="4701031"/>
          <a:ext cx="1515674" cy="1166370"/>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Non Probability Sampling</a:t>
          </a:r>
          <a:endParaRPr lang="en-US" sz="1600" kern="1200" dirty="0"/>
        </a:p>
      </dsp:txBody>
      <dsp:txXfrm>
        <a:off x="2876760" y="4735193"/>
        <a:ext cx="1447350" cy="1098046"/>
      </dsp:txXfrm>
    </dsp:sp>
    <dsp:sp modelId="{AD6E03A2-314D-4F52-BE33-853AABB9B4B3}">
      <dsp:nvSpPr>
        <dsp:cNvPr id="0" name=""/>
        <dsp:cNvSpPr/>
      </dsp:nvSpPr>
      <dsp:spPr>
        <a:xfrm rot="17350740">
          <a:off x="3962815" y="4721415"/>
          <a:ext cx="1177871" cy="13104"/>
        </a:xfrm>
        <a:custGeom>
          <a:avLst/>
          <a:gdLst/>
          <a:ahLst/>
          <a:cxnLst/>
          <a:rect l="0" t="0" r="0" b="0"/>
          <a:pathLst>
            <a:path>
              <a:moveTo>
                <a:pt x="0" y="6552"/>
              </a:moveTo>
              <a:lnTo>
                <a:pt x="1177871"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2304" y="4698521"/>
        <a:ext cx="58893" cy="58893"/>
      </dsp:txXfrm>
    </dsp:sp>
    <dsp:sp modelId="{5FE465BC-5A51-4AE6-A3B7-48BF83D28BDF}">
      <dsp:nvSpPr>
        <dsp:cNvPr id="0" name=""/>
        <dsp:cNvSpPr/>
      </dsp:nvSpPr>
      <dsp:spPr>
        <a:xfrm>
          <a:off x="4745228" y="3929872"/>
          <a:ext cx="2027006" cy="483694"/>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Sampling </a:t>
          </a:r>
          <a:r>
            <a:rPr lang="id-ID" sz="1500" b="1" kern="1200" dirty="0"/>
            <a:t>Purposif</a:t>
          </a:r>
          <a:endParaRPr lang="en-US" sz="1500" kern="1200" dirty="0"/>
        </a:p>
      </dsp:txBody>
      <dsp:txXfrm>
        <a:off x="4759395" y="3944039"/>
        <a:ext cx="1998672" cy="455360"/>
      </dsp:txXfrm>
    </dsp:sp>
    <dsp:sp modelId="{434C680E-C18C-48DC-965F-8BCC30A84A57}">
      <dsp:nvSpPr>
        <dsp:cNvPr id="0" name=""/>
        <dsp:cNvSpPr/>
      </dsp:nvSpPr>
      <dsp:spPr>
        <a:xfrm rot="18289469">
          <a:off x="4212949" y="4999539"/>
          <a:ext cx="677603" cy="13104"/>
        </a:xfrm>
        <a:custGeom>
          <a:avLst/>
          <a:gdLst/>
          <a:ahLst/>
          <a:cxnLst/>
          <a:rect l="0" t="0" r="0" b="0"/>
          <a:pathLst>
            <a:path>
              <a:moveTo>
                <a:pt x="0" y="6552"/>
              </a:moveTo>
              <a:lnTo>
                <a:pt x="677603"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4811" y="4989152"/>
        <a:ext cx="33880" cy="33880"/>
      </dsp:txXfrm>
    </dsp:sp>
    <dsp:sp modelId="{1A935A94-5FCF-4F05-989E-159DC84962BC}">
      <dsp:nvSpPr>
        <dsp:cNvPr id="0" name=""/>
        <dsp:cNvSpPr/>
      </dsp:nvSpPr>
      <dsp:spPr>
        <a:xfrm>
          <a:off x="4745228" y="4486121"/>
          <a:ext cx="2027006" cy="483694"/>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Sampling </a:t>
          </a:r>
          <a:r>
            <a:rPr lang="en-US" sz="1500" b="1" kern="1200" dirty="0" err="1"/>
            <a:t>Kuota</a:t>
          </a:r>
          <a:endParaRPr lang="en-US" sz="1500" kern="1200" dirty="0"/>
        </a:p>
      </dsp:txBody>
      <dsp:txXfrm>
        <a:off x="4759395" y="4500288"/>
        <a:ext cx="1998672" cy="455360"/>
      </dsp:txXfrm>
    </dsp:sp>
    <dsp:sp modelId="{891D6A78-7EFD-44AF-8A68-7FEC8E8EF398}">
      <dsp:nvSpPr>
        <dsp:cNvPr id="0" name=""/>
        <dsp:cNvSpPr/>
      </dsp:nvSpPr>
      <dsp:spPr>
        <a:xfrm>
          <a:off x="4358273" y="5277663"/>
          <a:ext cx="386955" cy="13104"/>
        </a:xfrm>
        <a:custGeom>
          <a:avLst/>
          <a:gdLst/>
          <a:ahLst/>
          <a:cxnLst/>
          <a:rect l="0" t="0" r="0" b="0"/>
          <a:pathLst>
            <a:path>
              <a:moveTo>
                <a:pt x="0" y="6552"/>
              </a:moveTo>
              <a:lnTo>
                <a:pt x="386955"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42077" y="5274542"/>
        <a:ext cx="19347" cy="19347"/>
      </dsp:txXfrm>
    </dsp:sp>
    <dsp:sp modelId="{D02D9F38-8127-4208-9E1C-87BAA5A6773D}">
      <dsp:nvSpPr>
        <dsp:cNvPr id="0" name=""/>
        <dsp:cNvSpPr/>
      </dsp:nvSpPr>
      <dsp:spPr>
        <a:xfrm>
          <a:off x="4745228" y="5042369"/>
          <a:ext cx="2027006" cy="483694"/>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Sampling </a:t>
          </a:r>
          <a:r>
            <a:rPr lang="en-US" sz="1500" b="1" kern="1200" dirty="0" err="1"/>
            <a:t>Aksidental</a:t>
          </a:r>
          <a:endParaRPr lang="en-US" sz="1500" kern="1200" dirty="0"/>
        </a:p>
      </dsp:txBody>
      <dsp:txXfrm>
        <a:off x="4759395" y="5056536"/>
        <a:ext cx="1998672" cy="455360"/>
      </dsp:txXfrm>
    </dsp:sp>
    <dsp:sp modelId="{0E53F245-98E1-443F-A7EF-552C4FEACAE9}">
      <dsp:nvSpPr>
        <dsp:cNvPr id="0" name=""/>
        <dsp:cNvSpPr/>
      </dsp:nvSpPr>
      <dsp:spPr>
        <a:xfrm rot="3310531">
          <a:off x="4212949" y="5555787"/>
          <a:ext cx="677603" cy="13104"/>
        </a:xfrm>
        <a:custGeom>
          <a:avLst/>
          <a:gdLst/>
          <a:ahLst/>
          <a:cxnLst/>
          <a:rect l="0" t="0" r="0" b="0"/>
          <a:pathLst>
            <a:path>
              <a:moveTo>
                <a:pt x="0" y="6552"/>
              </a:moveTo>
              <a:lnTo>
                <a:pt x="677603"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4811" y="5545400"/>
        <a:ext cx="33880" cy="33880"/>
      </dsp:txXfrm>
    </dsp:sp>
    <dsp:sp modelId="{4C2A8D1B-EA7E-4A20-962B-3C76801621D1}">
      <dsp:nvSpPr>
        <dsp:cNvPr id="0" name=""/>
        <dsp:cNvSpPr/>
      </dsp:nvSpPr>
      <dsp:spPr>
        <a:xfrm>
          <a:off x="4745228" y="5598617"/>
          <a:ext cx="2027006" cy="483694"/>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Sampling </a:t>
          </a:r>
          <a:r>
            <a:rPr lang="en-US" sz="1500" b="1" kern="1200" dirty="0" err="1"/>
            <a:t>Jenuh</a:t>
          </a:r>
          <a:endParaRPr lang="en-US" sz="1500" kern="1200" dirty="0"/>
        </a:p>
      </dsp:txBody>
      <dsp:txXfrm>
        <a:off x="4759395" y="5612784"/>
        <a:ext cx="1998672" cy="455360"/>
      </dsp:txXfrm>
    </dsp:sp>
    <dsp:sp modelId="{21628F15-8AA1-4F97-A979-4A9609B1C704}">
      <dsp:nvSpPr>
        <dsp:cNvPr id="0" name=""/>
        <dsp:cNvSpPr/>
      </dsp:nvSpPr>
      <dsp:spPr>
        <a:xfrm rot="4249260">
          <a:off x="3962815" y="5833911"/>
          <a:ext cx="1177871" cy="13104"/>
        </a:xfrm>
        <a:custGeom>
          <a:avLst/>
          <a:gdLst/>
          <a:ahLst/>
          <a:cxnLst/>
          <a:rect l="0" t="0" r="0" b="0"/>
          <a:pathLst>
            <a:path>
              <a:moveTo>
                <a:pt x="0" y="6552"/>
              </a:moveTo>
              <a:lnTo>
                <a:pt x="1177871" y="6552"/>
              </a:lnTo>
            </a:path>
          </a:pathLst>
        </a:custGeom>
        <a:noFill/>
        <a:ln w="12700" cap="flat" cmpd="sng" algn="ctr">
          <a:solidFill>
            <a:schemeClr val="accent4">
              <a:tint val="7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22304" y="5811017"/>
        <a:ext cx="58893" cy="58893"/>
      </dsp:txXfrm>
    </dsp:sp>
    <dsp:sp modelId="{1530FD57-5BAF-4867-931D-44F51B5EC047}">
      <dsp:nvSpPr>
        <dsp:cNvPr id="0" name=""/>
        <dsp:cNvSpPr/>
      </dsp:nvSpPr>
      <dsp:spPr>
        <a:xfrm>
          <a:off x="4745228" y="6154865"/>
          <a:ext cx="2027006" cy="483694"/>
        </a:xfrm>
        <a:prstGeom prst="roundRect">
          <a:avLst>
            <a:gd name="adj" fmla="val 10000"/>
          </a:avLst>
        </a:prstGeom>
        <a:solidFill>
          <a:srgbClr val="00206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Snowball Sampling</a:t>
          </a:r>
          <a:endParaRPr lang="en-US" sz="1500" kern="1200" dirty="0"/>
        </a:p>
      </dsp:txBody>
      <dsp:txXfrm>
        <a:off x="4759395" y="6169032"/>
        <a:ext cx="1998672" cy="4553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0B2CD-1936-4919-AA1A-259E4A880DD5}" type="datetimeFigureOut">
              <a:rPr lang="en-ID" smtClean="0"/>
              <a:t>01/03/2021</a:t>
            </a:fld>
            <a:endParaRPr lang="en-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D371C-B478-4B4C-B580-0ECE1F30585A}" type="slidenum">
              <a:rPr lang="en-ID" smtClean="0"/>
              <a:t>‹#›</a:t>
            </a:fld>
            <a:endParaRPr lang="en-ID"/>
          </a:p>
        </p:txBody>
      </p:sp>
    </p:spTree>
    <p:extLst>
      <p:ext uri="{BB962C8B-B14F-4D97-AF65-F5344CB8AC3E}">
        <p14:creationId xmlns:p14="http://schemas.microsoft.com/office/powerpoint/2010/main" val="415368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905FE5B-FECE-4A7A-BAAC-527C4243E0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ADCAA567-A89C-4233-BC66-0B143355B1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82A01140-2CAF-4BBA-8C94-5C1946A014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2BA61-9A60-4E7C-83DA-5F754AA73F4D}"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230343A-C0EA-4A0C-A238-32745D5BFE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a:solidFill>
                  <a:schemeClr val="tx1"/>
                </a:solidFill>
                <a:latin typeface="Arial" panose="020B0604020202020204" pitchFamily="34" charset="0"/>
              </a:defRPr>
            </a:lvl9pPr>
          </a:lstStyle>
          <a:p>
            <a:pPr eaLnBrk="1" hangingPunct="1"/>
            <a:fld id="{6F34C648-CDD9-4F7D-821F-733CB407A015}" type="slidenum">
              <a:rPr lang="en-US" altLang="en-US" sz="1200"/>
              <a:pPr eaLnBrk="1" hangingPunct="1"/>
              <a:t>4</a:t>
            </a:fld>
            <a:endParaRPr lang="en-US" altLang="en-US" sz="1200"/>
          </a:p>
        </p:txBody>
      </p:sp>
      <p:sp>
        <p:nvSpPr>
          <p:cNvPr id="52227" name="Rectangle 2">
            <a:extLst>
              <a:ext uri="{FF2B5EF4-FFF2-40B4-BE49-F238E27FC236}">
                <a16:creationId xmlns:a16="http://schemas.microsoft.com/office/drawing/2014/main" id="{847E7DF8-65B8-4C60-BBD2-D2EEE6798C45}"/>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5039B20D-5DF0-4C80-9494-CE329693F0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4287E8A-5D23-44C7-8496-FFA5E2463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a:solidFill>
                  <a:schemeClr val="tx1"/>
                </a:solidFill>
                <a:latin typeface="Arial" panose="020B0604020202020204" pitchFamily="34" charset="0"/>
              </a:defRPr>
            </a:lvl9pPr>
          </a:lstStyle>
          <a:p>
            <a:pPr eaLnBrk="1" hangingPunct="1"/>
            <a:fld id="{07CD2592-7802-47E7-8183-D7B0625DC337}" type="slidenum">
              <a:rPr lang="en-US" altLang="en-US" sz="1200"/>
              <a:pPr eaLnBrk="1" hangingPunct="1"/>
              <a:t>6</a:t>
            </a:fld>
            <a:endParaRPr lang="en-US" altLang="en-US" sz="1200"/>
          </a:p>
        </p:txBody>
      </p:sp>
      <p:sp>
        <p:nvSpPr>
          <p:cNvPr id="53251" name="Rectangle 2">
            <a:extLst>
              <a:ext uri="{FF2B5EF4-FFF2-40B4-BE49-F238E27FC236}">
                <a16:creationId xmlns:a16="http://schemas.microsoft.com/office/drawing/2014/main" id="{74D4431B-937E-40B4-9CCC-05E800085AF9}"/>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099CFA49-FB05-4A0F-8431-54F26A1113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9B6D40C-A176-4FFC-9034-0BFC83A4AD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a:solidFill>
                  <a:schemeClr val="tx1"/>
                </a:solidFill>
                <a:latin typeface="Arial" panose="020B0604020202020204" pitchFamily="34" charset="0"/>
              </a:defRPr>
            </a:lvl9pPr>
          </a:lstStyle>
          <a:p>
            <a:pPr eaLnBrk="1" hangingPunct="1"/>
            <a:fld id="{63D01D3D-E29C-492C-A87C-49ECC4F1B973}" type="slidenum">
              <a:rPr lang="en-US" altLang="en-US" sz="1200"/>
              <a:pPr eaLnBrk="1" hangingPunct="1"/>
              <a:t>19</a:t>
            </a:fld>
            <a:endParaRPr lang="en-US" altLang="en-US" sz="1200"/>
          </a:p>
        </p:txBody>
      </p:sp>
      <p:sp>
        <p:nvSpPr>
          <p:cNvPr id="54275" name="Rectangle 2">
            <a:extLst>
              <a:ext uri="{FF2B5EF4-FFF2-40B4-BE49-F238E27FC236}">
                <a16:creationId xmlns:a16="http://schemas.microsoft.com/office/drawing/2014/main" id="{5D7E5A60-2BAA-428E-B88A-858A1CF69451}"/>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2AD3AB06-4D3D-4E07-8FC7-3DD8629703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bg1"/>
                </a:solidFill>
                <a:latin typeface="Times New Roman" panose="02020603050405020304" pitchFamily="18" charset="0"/>
                <a:cs typeface="Times New Roman" panose="02020603050405020304" pitchFamily="18" charset="0"/>
              </a:rPr>
              <a:t>POPULASI, SAMPEL DAN TEKNIK SAMPLING</a:t>
            </a:r>
          </a:p>
        </p:txBody>
      </p:sp>
      <p:sp>
        <p:nvSpPr>
          <p:cNvPr id="3" name="Subtitle 2"/>
          <p:cNvSpPr>
            <a:spLocks noGrp="1"/>
          </p:cNvSpPr>
          <p:nvPr>
            <p:ph type="subTitle" idx="1"/>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Tri Sutrisno, </a:t>
            </a:r>
            <a:r>
              <a:rPr lang="en-US" b="1" dirty="0" err="1">
                <a:solidFill>
                  <a:schemeClr val="bg1"/>
                </a:solidFill>
                <a:latin typeface="Times New Roman" panose="02020603050405020304" pitchFamily="18" charset="0"/>
                <a:cs typeface="Times New Roman" panose="02020603050405020304" pitchFamily="18" charset="0"/>
              </a:rPr>
              <a:t>S.Si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M.Sc</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A53C337-04B2-4856-B729-8F9408521C38}"/>
              </a:ext>
            </a:extLst>
          </p:cNvPr>
          <p:cNvSpPr>
            <a:spLocks noGrp="1"/>
          </p:cNvSpPr>
          <p:nvPr>
            <p:ph type="title"/>
          </p:nvPr>
        </p:nvSpPr>
        <p:spPr/>
        <p:txBody>
          <a:bodyPr/>
          <a:lstStyle/>
          <a:p>
            <a:r>
              <a:rPr lang="id-ID" altLang="en-US" sz="4000"/>
              <a:t>Pengertian-pengertian:</a:t>
            </a:r>
          </a:p>
        </p:txBody>
      </p:sp>
      <p:sp>
        <p:nvSpPr>
          <p:cNvPr id="10243" name="Content Placeholder 2">
            <a:extLst>
              <a:ext uri="{FF2B5EF4-FFF2-40B4-BE49-F238E27FC236}">
                <a16:creationId xmlns:a16="http://schemas.microsoft.com/office/drawing/2014/main" id="{9B595BA3-3CDE-4DC6-B927-B6F89920F8CA}"/>
              </a:ext>
            </a:extLst>
          </p:cNvPr>
          <p:cNvSpPr>
            <a:spLocks noGrp="1"/>
          </p:cNvSpPr>
          <p:nvPr>
            <p:ph idx="1"/>
          </p:nvPr>
        </p:nvSpPr>
        <p:spPr>
          <a:xfrm>
            <a:off x="1981200" y="1600200"/>
            <a:ext cx="8229600" cy="5043488"/>
          </a:xfrm>
        </p:spPr>
        <p:txBody>
          <a:bodyPr/>
          <a:lstStyle/>
          <a:p>
            <a:r>
              <a:rPr lang="id-ID" altLang="en-US" sz="2400" b="1">
                <a:solidFill>
                  <a:srgbClr val="FFFF00"/>
                </a:solidFill>
              </a:rPr>
              <a:t>Populasi atau universe </a:t>
            </a:r>
            <a:r>
              <a:rPr lang="id-ID" altLang="en-US" sz="2400" b="1"/>
              <a:t>adalah sekelompok orang, kejadian, atau benda, yang dijadikan obyek penelitian. Jika yang ingin diteliti adalah sikap konsumen terhadap satu produk tertentu, maka populasinya adalah seluruh konsumen produk tersebut. </a:t>
            </a:r>
          </a:p>
          <a:p>
            <a:r>
              <a:rPr lang="id-ID" altLang="en-US" sz="2400" b="1">
                <a:solidFill>
                  <a:srgbClr val="FFFF00"/>
                </a:solidFill>
              </a:rPr>
              <a:t>Elemen/unsur</a:t>
            </a:r>
            <a:r>
              <a:rPr lang="id-ID" altLang="en-US" sz="2400" b="1"/>
              <a:t> adalah setiap satuan populasi. Kalau dalam populasi terdapat 30 laporan keuangan, maka setiap laporan keuangan tersebut adalah unsur atau elemen penelitian. </a:t>
            </a:r>
          </a:p>
          <a:p>
            <a:r>
              <a:rPr lang="id-ID" altLang="en-US" sz="2400" b="1">
                <a:solidFill>
                  <a:srgbClr val="FFFF00"/>
                </a:solidFill>
              </a:rPr>
              <a:t>Kerangka sampling </a:t>
            </a:r>
            <a:r>
              <a:rPr lang="id-ID" altLang="en-US" sz="2400" b="1"/>
              <a:t>adalah daftar yang berisikan setiap elemen populasi yang bisa diambil sebagai sampel. </a:t>
            </a:r>
          </a:p>
          <a:p>
            <a:endParaRPr lang="id-ID"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991E15-E210-4256-80B1-CC6BF56DB86E}"/>
              </a:ext>
            </a:extLst>
          </p:cNvPr>
          <p:cNvSpPr>
            <a:spLocks noGrp="1"/>
          </p:cNvSpPr>
          <p:nvPr>
            <p:ph type="title"/>
          </p:nvPr>
        </p:nvSpPr>
        <p:spPr/>
        <p:txBody>
          <a:bodyPr/>
          <a:lstStyle/>
          <a:p>
            <a:pPr eaLnBrk="1" hangingPunct="1"/>
            <a:r>
              <a:rPr lang="en-US" altLang="en-US"/>
              <a:t>Syarat sampel </a:t>
            </a:r>
          </a:p>
        </p:txBody>
      </p:sp>
      <p:sp>
        <p:nvSpPr>
          <p:cNvPr id="11267" name="Content Placeholder 2">
            <a:extLst>
              <a:ext uri="{FF2B5EF4-FFF2-40B4-BE49-F238E27FC236}">
                <a16:creationId xmlns:a16="http://schemas.microsoft.com/office/drawing/2014/main" id="{CEE7E297-6BEF-4E44-ADC6-47B8F4C83175}"/>
              </a:ext>
            </a:extLst>
          </p:cNvPr>
          <p:cNvSpPr>
            <a:spLocks noGrp="1"/>
          </p:cNvSpPr>
          <p:nvPr>
            <p:ph idx="1"/>
          </p:nvPr>
        </p:nvSpPr>
        <p:spPr>
          <a:xfrm>
            <a:off x="1981200" y="1957388"/>
            <a:ext cx="8229600" cy="3757612"/>
          </a:xfrm>
        </p:spPr>
        <p:txBody>
          <a:bodyPr/>
          <a:lstStyle/>
          <a:p>
            <a:pPr eaLnBrk="1" hangingPunct="1"/>
            <a:r>
              <a:rPr lang="en-US" altLang="en-US" sz="2400" b="1">
                <a:solidFill>
                  <a:srgbClr val="FFFF00"/>
                </a:solidFill>
              </a:rPr>
              <a:t>Akurasi atau ketepatan</a:t>
            </a:r>
            <a:r>
              <a:rPr lang="en-US" altLang="en-US" sz="2400">
                <a:solidFill>
                  <a:schemeClr val="bg1"/>
                </a:solidFill>
              </a:rPr>
              <a:t> </a:t>
            </a:r>
            <a:r>
              <a:rPr lang="en-US" altLang="en-US" sz="2400"/>
              <a:t>, yaitu tingkat ketidakadaan “bias” (kekeliruan) dalam sampel. Dengan kata lain makin sedikit tingkat kekeliruan yang ada dalamsampel, makin akurat sampel tersebut. Tolok ukur adanya“bias” atau kekeliruan adalah populasi</a:t>
            </a:r>
            <a:r>
              <a:rPr lang="id-ID" altLang="en-US" sz="2400"/>
              <a:t>.</a:t>
            </a:r>
            <a:r>
              <a:rPr lang="en-US" altLang="en-US" sz="2400"/>
              <a:t> </a:t>
            </a:r>
            <a:endParaRPr lang="id-ID" altLang="en-US" sz="2400"/>
          </a:p>
          <a:p>
            <a:pPr eaLnBrk="1" hangingPunct="1"/>
            <a:r>
              <a:rPr lang="id-ID" altLang="en-US" sz="2400"/>
              <a:t>agar sampel dapat memprediksi dengan baik populasi, sampel harus </a:t>
            </a:r>
            <a:r>
              <a:rPr lang="id-ID" altLang="en-US" sz="2400" b="1">
                <a:solidFill>
                  <a:srgbClr val="FFFF00"/>
                </a:solidFill>
              </a:rPr>
              <a:t>mempunyai selengkap mungkin karakteristik populasi</a:t>
            </a:r>
            <a:r>
              <a:rPr lang="id-ID" altLang="en-US" sz="2400"/>
              <a:t> (Nan Lin, 1976).</a:t>
            </a:r>
          </a:p>
          <a:p>
            <a:pPr eaLnBrk="1" hangingPunct="1">
              <a:buFontTx/>
              <a:buNone/>
            </a:pPr>
            <a:endParaRPr lang="en-US" altLang="en-US" sz="2400"/>
          </a:p>
          <a:p>
            <a:pPr eaLnBrk="1" hangingPunct="1">
              <a:buFontTx/>
              <a:buNone/>
            </a:pPr>
            <a:endParaRPr lang="en-US"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04639FF-EF58-48FC-B6DE-7A8DBA58FC29}"/>
              </a:ext>
            </a:extLst>
          </p:cNvPr>
          <p:cNvSpPr>
            <a:spLocks noGrp="1"/>
          </p:cNvSpPr>
          <p:nvPr>
            <p:ph type="title"/>
          </p:nvPr>
        </p:nvSpPr>
        <p:spPr/>
        <p:txBody>
          <a:bodyPr/>
          <a:lstStyle/>
          <a:p>
            <a:pPr eaLnBrk="1" hangingPunct="1"/>
            <a:r>
              <a:rPr lang="en-US" altLang="en-US"/>
              <a:t>Syarat sampel </a:t>
            </a:r>
          </a:p>
        </p:txBody>
      </p:sp>
      <p:sp>
        <p:nvSpPr>
          <p:cNvPr id="12291" name="Content Placeholder 2">
            <a:extLst>
              <a:ext uri="{FF2B5EF4-FFF2-40B4-BE49-F238E27FC236}">
                <a16:creationId xmlns:a16="http://schemas.microsoft.com/office/drawing/2014/main" id="{F73BA144-AD38-4470-A8C9-9E13C3A77829}"/>
              </a:ext>
            </a:extLst>
          </p:cNvPr>
          <p:cNvSpPr>
            <a:spLocks noGrp="1"/>
          </p:cNvSpPr>
          <p:nvPr>
            <p:ph idx="1"/>
          </p:nvPr>
        </p:nvSpPr>
        <p:spPr>
          <a:xfrm>
            <a:off x="1981200" y="1600200"/>
            <a:ext cx="8229600" cy="4114800"/>
          </a:xfrm>
        </p:spPr>
        <p:txBody>
          <a:bodyPr/>
          <a:lstStyle/>
          <a:p>
            <a:pPr eaLnBrk="1" hangingPunct="1"/>
            <a:r>
              <a:rPr lang="en-US" altLang="en-US" b="1">
                <a:solidFill>
                  <a:srgbClr val="FFFF00"/>
                </a:solidFill>
              </a:rPr>
              <a:t>Presisi</a:t>
            </a:r>
            <a:r>
              <a:rPr lang="en-US" altLang="en-US" b="1"/>
              <a:t>.</a:t>
            </a:r>
            <a:r>
              <a:rPr lang="en-US" altLang="en-US"/>
              <a:t> memiliki tingkat presisi estimasi. Presisi mengacu pada persoalan </a:t>
            </a:r>
            <a:r>
              <a:rPr lang="en-US" altLang="en-US" b="1"/>
              <a:t>sedekat mana estimasi kita  dengan karakteristik populasi.</a:t>
            </a:r>
            <a:r>
              <a:rPr lang="en-US" altLang="en-US"/>
              <a:t> Presisi diukur oleh simpangan baku (</a:t>
            </a:r>
            <a:r>
              <a:rPr lang="en-US" altLang="en-US" i="1"/>
              <a:t>standard error</a:t>
            </a:r>
            <a:r>
              <a:rPr lang="en-US" altLang="en-US"/>
              <a:t>). Makin kecil perbedaan di antara simpangan baku yang diperoleh dari sampel (S) dengan simpangan baku dari populasi (</a:t>
            </a:r>
            <a:r>
              <a:rPr lang="en-US" altLang="en-US">
                <a:latin typeface="Symbol" panose="05050102010706020507" pitchFamily="18" charset="2"/>
                <a:cs typeface="Times New Roman" panose="02020603050405020304" pitchFamily="18" charset="0"/>
              </a:rPr>
              <a:t>s</a:t>
            </a:r>
            <a:r>
              <a:rPr lang="en-US" altLang="en-US"/>
              <a:t>), makin tinggi pula tingkat presisinya.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0855573-C635-436A-800C-7BDEE46BCFE4}"/>
              </a:ext>
            </a:extLst>
          </p:cNvPr>
          <p:cNvSpPr>
            <a:spLocks noGrp="1"/>
          </p:cNvSpPr>
          <p:nvPr>
            <p:ph type="ctrTitle"/>
          </p:nvPr>
        </p:nvSpPr>
        <p:spPr>
          <a:xfrm>
            <a:off x="2238375" y="2459039"/>
            <a:ext cx="7772400" cy="1470025"/>
          </a:xfrm>
        </p:spPr>
        <p:txBody>
          <a:bodyPr/>
          <a:lstStyle/>
          <a:p>
            <a:pPr eaLnBrk="1" hangingPunct="1"/>
            <a:r>
              <a:rPr lang="en-US" altLang="en-US" b="1">
                <a:solidFill>
                  <a:srgbClr val="FFFF00"/>
                </a:solidFill>
              </a:rPr>
              <a:t>TEKNIK SAMPLING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7178512-3516-4338-96ED-154FCE90A7A5}"/>
              </a:ext>
            </a:extLst>
          </p:cNvPr>
          <p:cNvSpPr>
            <a:spLocks noGrp="1"/>
          </p:cNvSpPr>
          <p:nvPr>
            <p:ph type="title"/>
          </p:nvPr>
        </p:nvSpPr>
        <p:spPr>
          <a:xfrm>
            <a:off x="1981200" y="571500"/>
            <a:ext cx="8229600" cy="1143000"/>
          </a:xfrm>
        </p:spPr>
        <p:txBody>
          <a:bodyPr/>
          <a:lstStyle/>
          <a:p>
            <a:pPr marL="342900" indent="-342900"/>
            <a:r>
              <a:rPr lang="en-US" altLang="en-US" b="1">
                <a:solidFill>
                  <a:srgbClr val="FFFF00"/>
                </a:solidFill>
              </a:rPr>
              <a:t>TEKNIK SAMPLING</a:t>
            </a:r>
            <a:br>
              <a:rPr lang="en-US" altLang="en-US" sz="1800">
                <a:solidFill>
                  <a:srgbClr val="000000"/>
                </a:solidFill>
              </a:rPr>
            </a:br>
            <a:endParaRPr lang="en-US" altLang="en-US" sz="1800">
              <a:solidFill>
                <a:srgbClr val="000000"/>
              </a:solidFill>
            </a:endParaRPr>
          </a:p>
        </p:txBody>
      </p:sp>
      <p:sp>
        <p:nvSpPr>
          <p:cNvPr id="14339" name="Content Placeholder 2">
            <a:extLst>
              <a:ext uri="{FF2B5EF4-FFF2-40B4-BE49-F238E27FC236}">
                <a16:creationId xmlns:a16="http://schemas.microsoft.com/office/drawing/2014/main" id="{CA693268-7117-43A2-B0CC-30E0EA7ED344}"/>
              </a:ext>
            </a:extLst>
          </p:cNvPr>
          <p:cNvSpPr>
            <a:spLocks noGrp="1"/>
          </p:cNvSpPr>
          <p:nvPr>
            <p:ph idx="1"/>
          </p:nvPr>
        </p:nvSpPr>
        <p:spPr>
          <a:xfrm>
            <a:off x="1981200" y="2071689"/>
            <a:ext cx="8229600" cy="4143375"/>
          </a:xfrm>
        </p:spPr>
        <p:txBody>
          <a:bodyPr/>
          <a:lstStyle/>
          <a:p>
            <a:pPr>
              <a:spcAft>
                <a:spcPts val="600"/>
              </a:spcAft>
            </a:pPr>
            <a:r>
              <a:rPr lang="en-US" altLang="en-US"/>
              <a:t>Proses pemilihan jenis sampel dengan memperhitungkan besarnya sampel yang akan dijadikan sebagai subjek/objek penelitian.</a:t>
            </a:r>
          </a:p>
          <a:p>
            <a:pPr>
              <a:spcAft>
                <a:spcPts val="600"/>
              </a:spcAft>
            </a:pPr>
            <a:r>
              <a:rPr lang="en-US" altLang="en-US"/>
              <a:t>Pemilihan sampel harus bersifat representatif, artinya sampel yang dipilih mewakili populasi baik dari </a:t>
            </a:r>
            <a:r>
              <a:rPr lang="en-US" altLang="en-US" b="1">
                <a:solidFill>
                  <a:srgbClr val="FFFF00"/>
                </a:solidFill>
              </a:rPr>
              <a:t>karakteristik</a:t>
            </a:r>
            <a:r>
              <a:rPr lang="en-US" altLang="en-US"/>
              <a:t> maupun </a:t>
            </a:r>
            <a:r>
              <a:rPr lang="en-US" altLang="en-US" b="1">
                <a:solidFill>
                  <a:srgbClr val="FFFF00"/>
                </a:solidFill>
              </a:rPr>
              <a:t>jumlahnya</a:t>
            </a:r>
            <a:r>
              <a:rPr lang="en-US" altLang="en-US"/>
              <a:t>. </a:t>
            </a:r>
          </a:p>
          <a:p>
            <a:pPr eaLnBrk="1" hangingPunct="1">
              <a:buFontTx/>
              <a:buNone/>
            </a:pPr>
            <a:r>
              <a:rPr lang="en-US" altLang="en-US"/>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CA137C5-DDD9-4BF0-B9AA-D106FB0B4C25}"/>
              </a:ext>
            </a:extLst>
          </p:cNvPr>
          <p:cNvGraphicFramePr>
            <a:graphicFrameLocks noGrp="1"/>
          </p:cNvGraphicFramePr>
          <p:nvPr>
            <p:ph idx="1"/>
          </p:nvPr>
        </p:nvGraphicFramePr>
        <p:xfrm>
          <a:off x="1981200" y="0"/>
          <a:ext cx="8686800" cy="664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77DED75-E5F9-41AF-9B50-038CE397C065}"/>
              </a:ext>
            </a:extLst>
          </p:cNvPr>
          <p:cNvSpPr>
            <a:spLocks noGrp="1"/>
          </p:cNvSpPr>
          <p:nvPr>
            <p:ph type="title"/>
          </p:nvPr>
        </p:nvSpPr>
        <p:spPr/>
        <p:txBody>
          <a:bodyPr/>
          <a:lstStyle/>
          <a:p>
            <a:pPr eaLnBrk="1" hangingPunct="1"/>
            <a:r>
              <a:rPr lang="en-US" altLang="en-US" sz="3600" b="1">
                <a:solidFill>
                  <a:srgbClr val="FFFF00"/>
                </a:solidFill>
              </a:rPr>
              <a:t>PROBABILITY DAN NONPROBABILITY SAMPLING</a:t>
            </a:r>
          </a:p>
        </p:txBody>
      </p:sp>
      <p:sp>
        <p:nvSpPr>
          <p:cNvPr id="16387" name="Text Placeholder 3">
            <a:extLst>
              <a:ext uri="{FF2B5EF4-FFF2-40B4-BE49-F238E27FC236}">
                <a16:creationId xmlns:a16="http://schemas.microsoft.com/office/drawing/2014/main" id="{D4C157FE-13AC-4DFC-A79B-7B5FC57BD2A5}"/>
              </a:ext>
            </a:extLst>
          </p:cNvPr>
          <p:cNvSpPr>
            <a:spLocks noGrp="1"/>
          </p:cNvSpPr>
          <p:nvPr>
            <p:ph type="body" idx="1"/>
          </p:nvPr>
        </p:nvSpPr>
        <p:spPr/>
        <p:txBody>
          <a:bodyPr/>
          <a:lstStyle/>
          <a:p>
            <a:pPr eaLnBrk="1" hangingPunct="1"/>
            <a:r>
              <a:rPr lang="en-US" altLang="en-US"/>
              <a:t>Probability</a:t>
            </a:r>
          </a:p>
        </p:txBody>
      </p:sp>
      <p:sp>
        <p:nvSpPr>
          <p:cNvPr id="16388" name="Content Placeholder 4">
            <a:extLst>
              <a:ext uri="{FF2B5EF4-FFF2-40B4-BE49-F238E27FC236}">
                <a16:creationId xmlns:a16="http://schemas.microsoft.com/office/drawing/2014/main" id="{6418A093-A49A-400A-9490-6D84B903C9F3}"/>
              </a:ext>
            </a:extLst>
          </p:cNvPr>
          <p:cNvSpPr>
            <a:spLocks noGrp="1"/>
          </p:cNvSpPr>
          <p:nvPr>
            <p:ph sz="half" idx="2"/>
          </p:nvPr>
        </p:nvSpPr>
        <p:spPr/>
        <p:txBody>
          <a:bodyPr/>
          <a:lstStyle/>
          <a:p>
            <a:pPr eaLnBrk="1" hangingPunct="1"/>
            <a:r>
              <a:rPr lang="en-US" altLang="en-US"/>
              <a:t>Setiap anggota populasi mempunyai </a:t>
            </a:r>
            <a:r>
              <a:rPr lang="en-US" altLang="en-US" b="1">
                <a:solidFill>
                  <a:srgbClr val="FFFF00"/>
                </a:solidFill>
              </a:rPr>
              <a:t> peluang sama</a:t>
            </a:r>
            <a:r>
              <a:rPr lang="en-US" altLang="en-US">
                <a:solidFill>
                  <a:schemeClr val="bg1"/>
                </a:solidFill>
              </a:rPr>
              <a:t> </a:t>
            </a:r>
            <a:r>
              <a:rPr lang="en-US" altLang="en-US"/>
              <a:t>untuk dipilih menjadi anggota sampel</a:t>
            </a:r>
          </a:p>
          <a:p>
            <a:pPr eaLnBrk="1" hangingPunct="1"/>
            <a:r>
              <a:rPr lang="en-US" altLang="en-US"/>
              <a:t>hasil penelitian dijadikan ukuran untuk mengestimasi populasi </a:t>
            </a:r>
            <a:r>
              <a:rPr lang="en-US" altLang="en-US" b="1">
                <a:solidFill>
                  <a:srgbClr val="FFFF00"/>
                </a:solidFill>
              </a:rPr>
              <a:t>(melakukan generalisasi)</a:t>
            </a:r>
          </a:p>
          <a:p>
            <a:pPr eaLnBrk="1" hangingPunct="1"/>
            <a:endParaRPr lang="en-US" altLang="en-US"/>
          </a:p>
          <a:p>
            <a:pPr eaLnBrk="1" hangingPunct="1"/>
            <a:endParaRPr lang="en-US" altLang="en-US"/>
          </a:p>
        </p:txBody>
      </p:sp>
      <p:sp>
        <p:nvSpPr>
          <p:cNvPr id="16389" name="Text Placeholder 5">
            <a:extLst>
              <a:ext uri="{FF2B5EF4-FFF2-40B4-BE49-F238E27FC236}">
                <a16:creationId xmlns:a16="http://schemas.microsoft.com/office/drawing/2014/main" id="{C8522EA9-486B-4B28-9039-69037BE507A9}"/>
              </a:ext>
            </a:extLst>
          </p:cNvPr>
          <p:cNvSpPr>
            <a:spLocks noGrp="1"/>
          </p:cNvSpPr>
          <p:nvPr>
            <p:ph type="body" sz="quarter" idx="3"/>
          </p:nvPr>
        </p:nvSpPr>
        <p:spPr/>
        <p:txBody>
          <a:bodyPr/>
          <a:lstStyle/>
          <a:p>
            <a:pPr eaLnBrk="1" hangingPunct="1"/>
            <a:r>
              <a:rPr lang="en-US" altLang="en-US"/>
              <a:t>Non Probability</a:t>
            </a:r>
          </a:p>
        </p:txBody>
      </p:sp>
      <p:sp>
        <p:nvSpPr>
          <p:cNvPr id="16390" name="Content Placeholder 6">
            <a:extLst>
              <a:ext uri="{FF2B5EF4-FFF2-40B4-BE49-F238E27FC236}">
                <a16:creationId xmlns:a16="http://schemas.microsoft.com/office/drawing/2014/main" id="{10E91D76-3B65-4350-A679-0CB2F60B7766}"/>
              </a:ext>
            </a:extLst>
          </p:cNvPr>
          <p:cNvSpPr>
            <a:spLocks noGrp="1"/>
          </p:cNvSpPr>
          <p:nvPr>
            <p:ph sz="quarter" idx="4"/>
          </p:nvPr>
        </p:nvSpPr>
        <p:spPr/>
        <p:txBody>
          <a:bodyPr/>
          <a:lstStyle/>
          <a:p>
            <a:pPr eaLnBrk="1" hangingPunct="1"/>
            <a:r>
              <a:rPr lang="en-US" altLang="en-US"/>
              <a:t>Setiap anggota populasi </a:t>
            </a:r>
            <a:r>
              <a:rPr lang="en-US" altLang="en-US">
                <a:solidFill>
                  <a:srgbClr val="FFFF00"/>
                </a:solidFill>
              </a:rPr>
              <a:t>tidak</a:t>
            </a:r>
            <a:r>
              <a:rPr lang="en-US" altLang="en-US">
                <a:solidFill>
                  <a:schemeClr val="bg1"/>
                </a:solidFill>
              </a:rPr>
              <a:t> </a:t>
            </a:r>
            <a:r>
              <a:rPr lang="en-US" altLang="en-US"/>
              <a:t>mempunyai  </a:t>
            </a:r>
            <a:r>
              <a:rPr lang="en-US" altLang="en-US">
                <a:solidFill>
                  <a:srgbClr val="FFFF00"/>
                </a:solidFill>
              </a:rPr>
              <a:t>peluang sama</a:t>
            </a:r>
            <a:r>
              <a:rPr lang="en-US" altLang="en-US">
                <a:solidFill>
                  <a:schemeClr val="bg1"/>
                </a:solidFill>
              </a:rPr>
              <a:t> </a:t>
            </a:r>
            <a:r>
              <a:rPr lang="en-US" altLang="en-US"/>
              <a:t>untuk dipilih menjadi anggota sampel</a:t>
            </a:r>
          </a:p>
          <a:p>
            <a:pPr eaLnBrk="1" hangingPunct="1"/>
            <a:r>
              <a:rPr lang="en-US" altLang="en-US"/>
              <a:t>hasil penelitian</a:t>
            </a:r>
            <a:r>
              <a:rPr lang="en-US" altLang="en-US" b="1">
                <a:solidFill>
                  <a:srgbClr val="FFFF00"/>
                </a:solidFill>
              </a:rPr>
              <a:t> tidak untuk melakukan generalisasi</a:t>
            </a:r>
          </a:p>
          <a:p>
            <a:pPr eaLnBrk="1" hangingPunct="1"/>
            <a:endParaRPr lang="en-US" altLang="en-US"/>
          </a:p>
          <a:p>
            <a:pPr eaLnBrk="1" hangingPunct="1"/>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52613F-D6BF-4594-BA2C-1440E4E165D1}"/>
              </a:ext>
            </a:extLst>
          </p:cNvPr>
          <p:cNvSpPr>
            <a:spLocks noGrp="1"/>
          </p:cNvSpPr>
          <p:nvPr>
            <p:ph type="title"/>
          </p:nvPr>
        </p:nvSpPr>
        <p:spPr>
          <a:xfrm>
            <a:off x="1981200" y="2500313"/>
            <a:ext cx="8229600" cy="1143000"/>
          </a:xfrm>
        </p:spPr>
        <p:txBody>
          <a:bodyPr/>
          <a:lstStyle/>
          <a:p>
            <a:pPr eaLnBrk="1" hangingPunct="1"/>
            <a:r>
              <a:rPr lang="en-US" altLang="en-US">
                <a:solidFill>
                  <a:srgbClr val="FFFF00"/>
                </a:solidFill>
              </a:rPr>
              <a:t>PROBABILITY SAMPLING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70B3876-A11D-448D-9382-1B548CA72DD1}"/>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Probability Sampling:</a:t>
            </a:r>
          </a:p>
        </p:txBody>
      </p:sp>
      <p:sp>
        <p:nvSpPr>
          <p:cNvPr id="18435" name="Rectangle 3">
            <a:extLst>
              <a:ext uri="{FF2B5EF4-FFF2-40B4-BE49-F238E27FC236}">
                <a16:creationId xmlns:a16="http://schemas.microsoft.com/office/drawing/2014/main" id="{B60212B2-AD93-4940-938E-47429EB99F3A}"/>
              </a:ext>
            </a:extLst>
          </p:cNvPr>
          <p:cNvSpPr>
            <a:spLocks noGrp="1" noChangeArrowheads="1"/>
          </p:cNvSpPr>
          <p:nvPr>
            <p:ph type="body" idx="1"/>
          </p:nvPr>
        </p:nvSpPr>
        <p:spPr/>
        <p:txBody>
          <a:bodyPr/>
          <a:lstStyle/>
          <a:p>
            <a:pPr eaLnBrk="1" hangingPunct="1"/>
            <a:r>
              <a:rPr lang="en-US" altLang="en-US" sz="3600">
                <a:cs typeface="Times New Roman" panose="02020603050405020304" pitchFamily="18" charset="0"/>
              </a:rPr>
              <a:t>Setiap elemen dalam populasi mempunyai kesempatan yang sama untuk diseleksi sebagai subyek dalam sampel. Representatif ini penting untuk generalisasi</a:t>
            </a:r>
            <a:r>
              <a:rPr lang="en-US" altLang="en-US" sz="3600"/>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B1A085D-3AE3-454D-8B80-41C63393AD84}"/>
              </a:ext>
            </a:extLst>
          </p:cNvPr>
          <p:cNvSpPr>
            <a:spLocks noGrp="1" noChangeArrowheads="1"/>
          </p:cNvSpPr>
          <p:nvPr>
            <p:ph type="title"/>
          </p:nvPr>
        </p:nvSpPr>
        <p:spPr/>
        <p:txBody>
          <a:bodyPr/>
          <a:lstStyle/>
          <a:p>
            <a:pPr eaLnBrk="1" hangingPunct="1"/>
            <a:r>
              <a:rPr lang="en-US" altLang="en-US"/>
              <a:t>Probability Sampling</a:t>
            </a:r>
          </a:p>
        </p:txBody>
      </p:sp>
      <p:sp>
        <p:nvSpPr>
          <p:cNvPr id="19459" name="Rectangle 3">
            <a:extLst>
              <a:ext uri="{FF2B5EF4-FFF2-40B4-BE49-F238E27FC236}">
                <a16:creationId xmlns:a16="http://schemas.microsoft.com/office/drawing/2014/main" id="{E3E1D09D-A0CA-4E2F-B60B-B2A5ABC61C96}"/>
              </a:ext>
            </a:extLst>
          </p:cNvPr>
          <p:cNvSpPr>
            <a:spLocks noGrp="1" noChangeArrowheads="1"/>
          </p:cNvSpPr>
          <p:nvPr>
            <p:ph type="body" idx="1"/>
          </p:nvPr>
        </p:nvSpPr>
        <p:spPr>
          <a:xfrm>
            <a:off x="1981200" y="1600200"/>
            <a:ext cx="8229600" cy="4686300"/>
          </a:xfrm>
        </p:spPr>
        <p:txBody>
          <a:bodyPr/>
          <a:lstStyle/>
          <a:p>
            <a:pPr eaLnBrk="1" hangingPunct="1"/>
            <a:r>
              <a:rPr lang="en-US" altLang="en-US"/>
              <a:t>Menentukan probabilitas atau besarnya kemungkinan setiap unsur dijadikan sampel. Dalam merencanakan sampling probabilitas, idealnya peneliti telah memenuhi beberapa persyaratan berikut:</a:t>
            </a:r>
          </a:p>
          <a:p>
            <a:pPr lvl="1" eaLnBrk="1" hangingPunct="1"/>
            <a:r>
              <a:rPr lang="en-US" altLang="en-US"/>
              <a:t>Diketahui besarnya populasi </a:t>
            </a:r>
          </a:p>
          <a:p>
            <a:pPr lvl="1" eaLnBrk="1" hangingPunct="1"/>
            <a:r>
              <a:rPr lang="en-US" altLang="en-US"/>
              <a:t>Besarnya sampel yang diinginkan telah ditentukan</a:t>
            </a:r>
          </a:p>
          <a:p>
            <a:pPr lvl="1" eaLnBrk="1" hangingPunct="1"/>
            <a:r>
              <a:rPr lang="en-US" altLang="en-US"/>
              <a:t>Setiap unsur atau kelompok unsur harus memiliki peluang yang sama untuk dijadikan sampel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0A9C-7A7A-47A5-B854-940C4FFA64D9}"/>
              </a:ext>
            </a:extLst>
          </p:cNvPr>
          <p:cNvSpPr>
            <a:spLocks noGrp="1"/>
          </p:cNvSpPr>
          <p:nvPr>
            <p:ph type="title"/>
          </p:nvPr>
        </p:nvSpPr>
        <p:spPr/>
        <p:txBody>
          <a:bodyPr/>
          <a:lstStyle/>
          <a:p>
            <a:pPr>
              <a:defRPr/>
            </a:pPr>
            <a:r>
              <a:rPr lang="en-US" sz="4000" b="1" dirty="0">
                <a:solidFill>
                  <a:schemeClr val="tx2">
                    <a:satMod val="130000"/>
                  </a:schemeClr>
                </a:solidFill>
                <a:latin typeface="Cambria" pitchFamily="18" charset="0"/>
              </a:rPr>
              <a:t>ELEMEN STATISTIK</a:t>
            </a:r>
            <a:endParaRPr lang="en-US" dirty="0">
              <a:solidFill>
                <a:schemeClr val="tx2">
                  <a:satMod val="130000"/>
                </a:schemeClr>
              </a:solidFill>
            </a:endParaRPr>
          </a:p>
        </p:txBody>
      </p:sp>
      <p:sp>
        <p:nvSpPr>
          <p:cNvPr id="24579" name="Content Placeholder 2">
            <a:extLst>
              <a:ext uri="{FF2B5EF4-FFF2-40B4-BE49-F238E27FC236}">
                <a16:creationId xmlns:a16="http://schemas.microsoft.com/office/drawing/2014/main" id="{3DC30E65-7BF8-45CF-A755-6D73DCC6036C}"/>
              </a:ext>
            </a:extLst>
          </p:cNvPr>
          <p:cNvSpPr>
            <a:spLocks noGrp="1"/>
          </p:cNvSpPr>
          <p:nvPr>
            <p:ph idx="1"/>
          </p:nvPr>
        </p:nvSpPr>
        <p:spPr/>
        <p:txBody>
          <a:bodyPr/>
          <a:lstStyle/>
          <a:p>
            <a:pPr algn="just" eaLnBrk="1" hangingPunct="1">
              <a:buFont typeface="Wingdings 2" panose="05020102010507070707" pitchFamily="18" charset="2"/>
              <a:buNone/>
            </a:pPr>
            <a:endParaRPr lang="en-US" altLang="en-US" sz="2400">
              <a:latin typeface="Candara" panose="020E0502030303020204" pitchFamily="34" charset="0"/>
            </a:endParaRPr>
          </a:p>
          <a:p>
            <a:pPr algn="just" eaLnBrk="1" hangingPunct="1"/>
            <a:endParaRPr lang="en-US" altLang="en-US" sz="2400">
              <a:latin typeface="Candara" panose="020E0502030303020204" pitchFamily="34" charset="0"/>
            </a:endParaRPr>
          </a:p>
          <a:p>
            <a:pPr algn="just" eaLnBrk="1" hangingPunct="1"/>
            <a:endParaRPr lang="en-US" altLang="en-US" sz="2400">
              <a:latin typeface="Candara" panose="020E0502030303020204" pitchFamily="34" charset="0"/>
            </a:endParaRPr>
          </a:p>
          <a:p>
            <a:pPr algn="just" eaLnBrk="1" hangingPunct="1">
              <a:buFont typeface="Wingdings 2" panose="05020102010507070707" pitchFamily="18" charset="2"/>
              <a:buNone/>
            </a:pPr>
            <a:endParaRPr lang="en-US" altLang="en-US" sz="2400">
              <a:latin typeface="Candara" panose="020E0502030303020204" pitchFamily="34" charset="0"/>
            </a:endParaRPr>
          </a:p>
          <a:p>
            <a:pPr algn="just" eaLnBrk="1" hangingPunct="1">
              <a:buFont typeface="Wingdings 2" panose="05020102010507070707" pitchFamily="18" charset="2"/>
              <a:buNone/>
            </a:pPr>
            <a:r>
              <a:rPr lang="en-US" altLang="en-US" sz="2400">
                <a:latin typeface="Candara" panose="020E0502030303020204" pitchFamily="34" charset="0"/>
              </a:rPr>
              <a:t>	</a:t>
            </a:r>
            <a:r>
              <a:rPr lang="en-US" altLang="en-US" sz="2400" b="1">
                <a:latin typeface="Candara" panose="020E0502030303020204" pitchFamily="34" charset="0"/>
              </a:rPr>
              <a:t>Populasi </a:t>
            </a:r>
          </a:p>
          <a:p>
            <a:pPr algn="just" eaLnBrk="1" hangingPunct="1"/>
            <a:r>
              <a:rPr lang="en-US" altLang="en-US" sz="2400">
                <a:latin typeface="Candara" panose="020E0502030303020204" pitchFamily="34" charset="0"/>
              </a:rPr>
              <a:t>Sekumpulan data yang mengidentifikasikan suatu fenomena. </a:t>
            </a:r>
          </a:p>
          <a:p>
            <a:pPr algn="just" eaLnBrk="1" hangingPunct="1"/>
            <a:r>
              <a:rPr lang="en-US" altLang="en-US" sz="2400">
                <a:latin typeface="Candara" panose="020E0502030303020204" pitchFamily="34" charset="0"/>
              </a:rPr>
              <a:t>Keseluruhan dari objek penelitian. </a:t>
            </a:r>
          </a:p>
          <a:p>
            <a:pPr marL="365125" lvl="1" indent="-282575" algn="just">
              <a:spcBef>
                <a:spcPts val="600"/>
              </a:spcBef>
              <a:buSzPct val="80000"/>
              <a:buFont typeface="Wingdings 2" panose="05020102010507070707" pitchFamily="18" charset="2"/>
              <a:buChar char=""/>
            </a:pPr>
            <a:r>
              <a:rPr lang="en-US" altLang="en-US">
                <a:latin typeface="Candara" panose="020E0502030303020204" pitchFamily="34" charset="0"/>
              </a:rPr>
              <a:t>Batasnya relatif terhadap kegunaan dan relevansi data yang dikumpulkan</a:t>
            </a:r>
          </a:p>
          <a:p>
            <a:pPr marL="365125" lvl="1" indent="-282575" algn="just">
              <a:spcBef>
                <a:spcPts val="600"/>
              </a:spcBef>
              <a:buSzPct val="80000"/>
              <a:buFont typeface="Wingdings 2" panose="05020102010507070707" pitchFamily="18" charset="2"/>
              <a:buChar char=""/>
            </a:pPr>
            <a:r>
              <a:rPr lang="en-US" altLang="en-US">
                <a:latin typeface="Candara" panose="020E0502030303020204" pitchFamily="34" charset="0"/>
              </a:rPr>
              <a:t>Kata kuncinya seluruh</a:t>
            </a:r>
          </a:p>
          <a:p>
            <a:pPr algn="just" eaLnBrk="1" hangingPunct="1"/>
            <a:endParaRPr lang="en-US" altLang="en-US" sz="2400">
              <a:latin typeface="Candara" panose="020E0502030303020204" pitchFamily="34" charset="0"/>
            </a:endParaRPr>
          </a:p>
          <a:p>
            <a:pPr algn="just" eaLnBrk="1" hangingPunct="1"/>
            <a:endParaRPr lang="en-US" altLang="en-US" sz="2400">
              <a:latin typeface="Candara" panose="020E0502030303020204" pitchFamily="34" charset="0"/>
            </a:endParaRPr>
          </a:p>
        </p:txBody>
      </p:sp>
      <p:sp>
        <p:nvSpPr>
          <p:cNvPr id="4" name="Oval 3">
            <a:extLst>
              <a:ext uri="{FF2B5EF4-FFF2-40B4-BE49-F238E27FC236}">
                <a16:creationId xmlns:a16="http://schemas.microsoft.com/office/drawing/2014/main" id="{FC02A975-0BCD-487A-9D09-CB443931C572}"/>
              </a:ext>
            </a:extLst>
          </p:cNvPr>
          <p:cNvSpPr/>
          <p:nvPr/>
        </p:nvSpPr>
        <p:spPr>
          <a:xfrm>
            <a:off x="3024189" y="1857376"/>
            <a:ext cx="2428875" cy="15716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sp>
        <p:nvSpPr>
          <p:cNvPr id="24581" name="TextBox 4">
            <a:extLst>
              <a:ext uri="{FF2B5EF4-FFF2-40B4-BE49-F238E27FC236}">
                <a16:creationId xmlns:a16="http://schemas.microsoft.com/office/drawing/2014/main" id="{8667FECD-7A95-4519-9BCF-B2B7E6DB1286}"/>
              </a:ext>
            </a:extLst>
          </p:cNvPr>
          <p:cNvSpPr txBox="1">
            <a:spLocks noChangeArrowheads="1"/>
          </p:cNvSpPr>
          <p:nvPr/>
        </p:nvSpPr>
        <p:spPr bwMode="auto">
          <a:xfrm>
            <a:off x="3452813" y="1966913"/>
            <a:ext cx="164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Gill Sans MT" panose="020B0502020104020203" pitchFamily="34" charset="0"/>
              </a:rPr>
              <a:t>POPULASI</a:t>
            </a:r>
          </a:p>
        </p:txBody>
      </p:sp>
      <p:sp>
        <p:nvSpPr>
          <p:cNvPr id="6" name="Oval 5">
            <a:extLst>
              <a:ext uri="{FF2B5EF4-FFF2-40B4-BE49-F238E27FC236}">
                <a16:creationId xmlns:a16="http://schemas.microsoft.com/office/drawing/2014/main" id="{15D8410A-7786-449A-B6F4-791809DA9259}"/>
              </a:ext>
            </a:extLst>
          </p:cNvPr>
          <p:cNvSpPr/>
          <p:nvPr/>
        </p:nvSpPr>
        <p:spPr>
          <a:xfrm>
            <a:off x="3524250" y="2357438"/>
            <a:ext cx="142875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SAMPEL</a:t>
            </a:r>
          </a:p>
        </p:txBody>
      </p:sp>
      <p:sp>
        <p:nvSpPr>
          <p:cNvPr id="7" name="Right Arrow 6">
            <a:extLst>
              <a:ext uri="{FF2B5EF4-FFF2-40B4-BE49-F238E27FC236}">
                <a16:creationId xmlns:a16="http://schemas.microsoft.com/office/drawing/2014/main" id="{4E14D3BD-18E9-49A8-B9DA-D017428E040E}"/>
              </a:ext>
            </a:extLst>
          </p:cNvPr>
          <p:cNvSpPr/>
          <p:nvPr/>
        </p:nvSpPr>
        <p:spPr>
          <a:xfrm>
            <a:off x="5453064" y="2500314"/>
            <a:ext cx="714375"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a:extLst>
              <a:ext uri="{FF2B5EF4-FFF2-40B4-BE49-F238E27FC236}">
                <a16:creationId xmlns:a16="http://schemas.microsoft.com/office/drawing/2014/main" id="{782441A0-7ACB-4049-B6E8-F28E3A9B85FB}"/>
              </a:ext>
            </a:extLst>
          </p:cNvPr>
          <p:cNvSpPr/>
          <p:nvPr/>
        </p:nvSpPr>
        <p:spPr>
          <a:xfrm>
            <a:off x="6167439" y="2214563"/>
            <a:ext cx="1500187" cy="857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Variabel</a:t>
            </a:r>
            <a:r>
              <a:rPr lang="en-US" sz="2400" dirty="0"/>
              <a:t> </a:t>
            </a:r>
            <a:r>
              <a:rPr lang="en-US" dirty="0"/>
              <a:t> </a:t>
            </a:r>
          </a:p>
        </p:txBody>
      </p:sp>
      <p:sp>
        <p:nvSpPr>
          <p:cNvPr id="9" name="Round Diagonal Corner Rectangle 8">
            <a:extLst>
              <a:ext uri="{FF2B5EF4-FFF2-40B4-BE49-F238E27FC236}">
                <a16:creationId xmlns:a16="http://schemas.microsoft.com/office/drawing/2014/main" id="{4BCEF1BB-9736-435B-B3C4-EE0F14A53C34}"/>
              </a:ext>
            </a:extLst>
          </p:cNvPr>
          <p:cNvSpPr/>
          <p:nvPr/>
        </p:nvSpPr>
        <p:spPr>
          <a:xfrm>
            <a:off x="8382001" y="2214564"/>
            <a:ext cx="1571625" cy="928687"/>
          </a:xfrm>
          <a:prstGeom prst="round2Diag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400" dirty="0" err="1"/>
              <a:t>Inferensia</a:t>
            </a:r>
            <a:endParaRPr lang="en-US" sz="2400" dirty="0"/>
          </a:p>
        </p:txBody>
      </p:sp>
      <p:sp>
        <p:nvSpPr>
          <p:cNvPr id="10" name="Right Arrow 9">
            <a:extLst>
              <a:ext uri="{FF2B5EF4-FFF2-40B4-BE49-F238E27FC236}">
                <a16:creationId xmlns:a16="http://schemas.microsoft.com/office/drawing/2014/main" id="{FDFF966F-4383-4D53-B000-654FA43DAA76}"/>
              </a:ext>
            </a:extLst>
          </p:cNvPr>
          <p:cNvSpPr/>
          <p:nvPr/>
        </p:nvSpPr>
        <p:spPr>
          <a:xfrm>
            <a:off x="7667626" y="2509839"/>
            <a:ext cx="714375"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wheel spokes="3"/>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E0318D9-9D50-40F7-9922-D3F079BD94FE}"/>
              </a:ext>
            </a:extLst>
          </p:cNvPr>
          <p:cNvSpPr>
            <a:spLocks noGrp="1"/>
          </p:cNvSpPr>
          <p:nvPr>
            <p:ph type="title"/>
          </p:nvPr>
        </p:nvSpPr>
        <p:spPr>
          <a:xfrm>
            <a:off x="1981200" y="571500"/>
            <a:ext cx="8229600" cy="1143000"/>
          </a:xfrm>
        </p:spPr>
        <p:txBody>
          <a:bodyPr/>
          <a:lstStyle/>
          <a:p>
            <a:pPr marL="342900" indent="-342900"/>
            <a:r>
              <a:rPr lang="en-US" altLang="en-US" sz="4000" b="1" i="1">
                <a:solidFill>
                  <a:srgbClr val="FFFF00"/>
                </a:solidFill>
              </a:rPr>
              <a:t>1. SIMPLE RANDOM SAMPLING</a:t>
            </a:r>
            <a:br>
              <a:rPr lang="en-US" altLang="en-US" sz="1800">
                <a:solidFill>
                  <a:srgbClr val="000000"/>
                </a:solidFill>
              </a:rPr>
            </a:br>
            <a:endParaRPr lang="en-US" altLang="en-US" sz="1800">
              <a:solidFill>
                <a:srgbClr val="000000"/>
              </a:solidFill>
            </a:endParaRPr>
          </a:p>
        </p:txBody>
      </p:sp>
      <p:sp>
        <p:nvSpPr>
          <p:cNvPr id="20483" name="Content Placeholder 2">
            <a:extLst>
              <a:ext uri="{FF2B5EF4-FFF2-40B4-BE49-F238E27FC236}">
                <a16:creationId xmlns:a16="http://schemas.microsoft.com/office/drawing/2014/main" id="{F9016CDA-5D40-44F9-9DFC-77B49DA5DC63}"/>
              </a:ext>
            </a:extLst>
          </p:cNvPr>
          <p:cNvSpPr>
            <a:spLocks noGrp="1"/>
          </p:cNvSpPr>
          <p:nvPr>
            <p:ph idx="1"/>
          </p:nvPr>
        </p:nvSpPr>
        <p:spPr>
          <a:xfrm>
            <a:off x="1981200" y="2000251"/>
            <a:ext cx="8229600" cy="3700463"/>
          </a:xfrm>
        </p:spPr>
        <p:txBody>
          <a:bodyPr/>
          <a:lstStyle/>
          <a:p>
            <a:pPr eaLnBrk="1" hangingPunct="1"/>
            <a:r>
              <a:rPr lang="en-US" altLang="en-US"/>
              <a:t>Teknik sampling secara acak, setiap individu dalam populasi memiliki peluang yang sama untuk dijadikan sampel</a:t>
            </a:r>
          </a:p>
          <a:p>
            <a:pPr eaLnBrk="1" hangingPunct="1"/>
            <a:r>
              <a:rPr lang="en-US" altLang="en-US"/>
              <a:t>Syarat: anggota populasi dianggap homogen</a:t>
            </a:r>
            <a:endParaRPr lang="id-ID" altLang="en-US"/>
          </a:p>
          <a:p>
            <a:pPr algn="just" eaLnBrk="1" hangingPunct="1"/>
            <a:r>
              <a:rPr lang="en-US" altLang="en-US"/>
              <a:t>Cara pengambilan sampel bisa melalui undian</a:t>
            </a:r>
          </a:p>
          <a:p>
            <a:pPr eaLnBrk="1" hangingPunct="1"/>
            <a:r>
              <a:rPr lang="en-US" altLang="en-US">
                <a:cs typeface="Times New Roman" panose="02020603050405020304" pitchFamily="18" charset="0"/>
              </a:rPr>
              <a:t>Sampling ini memiliki bias terkecil dan generalisasi tinggi</a:t>
            </a:r>
            <a:r>
              <a:rPr lang="en-US" altLang="en-US"/>
              <a:t> </a:t>
            </a:r>
          </a:p>
          <a:p>
            <a:pPr eaLnBrk="1" hangingPunct="1"/>
            <a:r>
              <a:rPr lang="en-US" altLang="en-US"/>
              <a:t>Banyak digunakan dalam </a:t>
            </a:r>
            <a:r>
              <a:rPr lang="en-US" altLang="en-US" b="1">
                <a:solidFill>
                  <a:srgbClr val="FFFF00"/>
                </a:solidFill>
              </a:rPr>
              <a:t>penelitian sains.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0D124D0-DE0D-4A8A-9874-36EE92C48B52}"/>
              </a:ext>
            </a:extLst>
          </p:cNvPr>
          <p:cNvSpPr>
            <a:spLocks noGrp="1"/>
          </p:cNvSpPr>
          <p:nvPr>
            <p:ph type="title"/>
          </p:nvPr>
        </p:nvSpPr>
        <p:spPr>
          <a:xfrm>
            <a:off x="1981200" y="571500"/>
            <a:ext cx="8229600" cy="1143000"/>
          </a:xfrm>
        </p:spPr>
        <p:txBody>
          <a:bodyPr/>
          <a:lstStyle/>
          <a:p>
            <a:pPr eaLnBrk="1" hangingPunct="1"/>
            <a:r>
              <a:rPr lang="en-US" altLang="en-US" sz="2800" b="1">
                <a:solidFill>
                  <a:srgbClr val="FFFF00"/>
                </a:solidFill>
              </a:rPr>
              <a:t>PROSEDUR SIMPLE RANDOM SAMPLING</a:t>
            </a:r>
          </a:p>
        </p:txBody>
      </p:sp>
      <p:sp>
        <p:nvSpPr>
          <p:cNvPr id="21507" name="Content Placeholder 2">
            <a:extLst>
              <a:ext uri="{FF2B5EF4-FFF2-40B4-BE49-F238E27FC236}">
                <a16:creationId xmlns:a16="http://schemas.microsoft.com/office/drawing/2014/main" id="{E8BF31C2-3232-40F9-86BF-5B15891707DE}"/>
              </a:ext>
            </a:extLst>
          </p:cNvPr>
          <p:cNvSpPr>
            <a:spLocks noGrp="1"/>
          </p:cNvSpPr>
          <p:nvPr>
            <p:ph idx="1"/>
          </p:nvPr>
        </p:nvSpPr>
        <p:spPr/>
        <p:txBody>
          <a:bodyPr/>
          <a:lstStyle/>
          <a:p>
            <a:pPr eaLnBrk="1" hangingPunct="1"/>
            <a:endParaRPr lang="en-US" altLang="en-US"/>
          </a:p>
          <a:p>
            <a:pPr marL="971550" lvl="1" indent="-514350">
              <a:buFontTx/>
              <a:buAutoNum type="arabicPeriod"/>
            </a:pPr>
            <a:r>
              <a:rPr lang="en-US" altLang="en-US"/>
              <a:t>Susun “sampling frame”</a:t>
            </a:r>
          </a:p>
          <a:p>
            <a:pPr marL="971550" lvl="1" indent="-514350">
              <a:buFontTx/>
              <a:buAutoNum type="arabicPeriod"/>
            </a:pPr>
            <a:r>
              <a:rPr lang="en-US" altLang="en-US"/>
              <a:t>Tetapkan jumlah sampel yang akan diambil</a:t>
            </a:r>
          </a:p>
          <a:p>
            <a:pPr marL="971550" lvl="1" indent="-514350">
              <a:buFontTx/>
              <a:buAutoNum type="arabicPeriod"/>
            </a:pPr>
            <a:r>
              <a:rPr lang="en-US" altLang="en-US"/>
              <a:t>Tentukan alat pemilihan sampel</a:t>
            </a:r>
          </a:p>
          <a:p>
            <a:pPr marL="971550" lvl="1" indent="-514350">
              <a:buFontTx/>
              <a:buAutoNum type="arabicPeriod"/>
            </a:pPr>
            <a:r>
              <a:rPr lang="en-US" altLang="en-US"/>
              <a:t>Pilih sampel sampai dengan jumlah terpenuhi</a:t>
            </a:r>
          </a:p>
          <a:p>
            <a:pPr eaLnBrk="1" hangingPunct="1"/>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8F3A613-2030-4165-A4FD-1447F94440A3}"/>
              </a:ext>
            </a:extLst>
          </p:cNvPr>
          <p:cNvSpPr>
            <a:spLocks noGrp="1"/>
          </p:cNvSpPr>
          <p:nvPr>
            <p:ph type="title"/>
          </p:nvPr>
        </p:nvSpPr>
        <p:spPr>
          <a:xfrm>
            <a:off x="1981200" y="571500"/>
            <a:ext cx="8229600" cy="1143000"/>
          </a:xfrm>
        </p:spPr>
        <p:txBody>
          <a:bodyPr/>
          <a:lstStyle/>
          <a:p>
            <a:pPr marL="342900" indent="-342900"/>
            <a:r>
              <a:rPr lang="en-US" altLang="en-US" sz="4000" b="1" i="1">
                <a:solidFill>
                  <a:srgbClr val="FFFF00"/>
                </a:solidFill>
              </a:rPr>
              <a:t>SIMPLE RANDOM SAMPLING</a:t>
            </a:r>
            <a:br>
              <a:rPr lang="en-US" altLang="en-US" sz="1800">
                <a:solidFill>
                  <a:srgbClr val="000000"/>
                </a:solidFill>
              </a:rPr>
            </a:br>
            <a:endParaRPr lang="en-US" altLang="en-US" sz="1800">
              <a:solidFill>
                <a:srgbClr val="000000"/>
              </a:solidFill>
            </a:endParaRPr>
          </a:p>
        </p:txBody>
      </p:sp>
      <p:pic>
        <p:nvPicPr>
          <p:cNvPr id="22531" name="Picture 3">
            <a:extLst>
              <a:ext uri="{FF2B5EF4-FFF2-40B4-BE49-F238E27FC236}">
                <a16:creationId xmlns:a16="http://schemas.microsoft.com/office/drawing/2014/main" id="{37955481-E3F0-4A57-A4A7-DD6B71007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4" y="1638300"/>
            <a:ext cx="5291137"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DEABA345-E4F3-47A4-BC9F-8ECC606B74B4}"/>
              </a:ext>
            </a:extLst>
          </p:cNvPr>
          <p:cNvSpPr>
            <a:spLocks noGrp="1" noChangeArrowheads="1"/>
          </p:cNvSpPr>
          <p:nvPr>
            <p:ph type="title"/>
          </p:nvPr>
        </p:nvSpPr>
        <p:spPr>
          <a:xfrm>
            <a:off x="2024063" y="571500"/>
            <a:ext cx="8229600" cy="1143000"/>
          </a:xfrm>
        </p:spPr>
        <p:txBody>
          <a:bodyPr>
            <a:normAutofit fontScale="90000"/>
          </a:bodyPr>
          <a:lstStyle/>
          <a:p>
            <a:pPr>
              <a:defRPr/>
            </a:pPr>
            <a:br>
              <a:rPr lang="en-US" sz="4000"/>
            </a:br>
            <a:r>
              <a:rPr lang="en-US" sz="3100" b="1">
                <a:solidFill>
                  <a:srgbClr val="FFFF00"/>
                </a:solidFill>
              </a:rPr>
              <a:t>SIMPLE RANDOM SAMPLING: UNDIAN</a:t>
            </a:r>
            <a:br>
              <a:rPr lang="en-US" sz="4000"/>
            </a:br>
            <a:br>
              <a:rPr lang="en-US" sz="4000"/>
            </a:br>
            <a:endParaRPr lang="en-US" sz="4000"/>
          </a:p>
        </p:txBody>
      </p:sp>
      <p:sp>
        <p:nvSpPr>
          <p:cNvPr id="23555" name="Content Placeholder 3">
            <a:extLst>
              <a:ext uri="{FF2B5EF4-FFF2-40B4-BE49-F238E27FC236}">
                <a16:creationId xmlns:a16="http://schemas.microsoft.com/office/drawing/2014/main" id="{ED693D12-F1F5-4011-8452-758E502881FD}"/>
              </a:ext>
            </a:extLst>
          </p:cNvPr>
          <p:cNvSpPr>
            <a:spLocks noGrp="1"/>
          </p:cNvSpPr>
          <p:nvPr>
            <p:ph idx="1"/>
          </p:nvPr>
        </p:nvSpPr>
        <p:spPr>
          <a:xfrm>
            <a:off x="1981200" y="1600200"/>
            <a:ext cx="8229600" cy="4757738"/>
          </a:xfrm>
        </p:spPr>
        <p:txBody>
          <a:bodyPr/>
          <a:lstStyle/>
          <a:p>
            <a:pPr marL="990600" lvl="1" indent="-533400">
              <a:buFont typeface="Wingdings 2" panose="05020102010507070707" pitchFamily="18" charset="2"/>
              <a:buChar char=""/>
            </a:pPr>
            <a:r>
              <a:rPr lang="en-US" altLang="en-US"/>
              <a:t>Dengan cara memberikan nomor-nomor pada seluruh anggota populasi, lalu secara acak dipilih nomor-nomor sesuai dgn banyaknya jumlah sampel yang dibutuhkan.</a:t>
            </a:r>
          </a:p>
          <a:p>
            <a:pPr marL="990600" lvl="1" indent="-533400">
              <a:buFont typeface="Wingdings 2" panose="05020102010507070707" pitchFamily="18" charset="2"/>
              <a:buChar char=""/>
            </a:pPr>
            <a:r>
              <a:rPr lang="en-US" altLang="en-US"/>
              <a:t>Ada dua rancangan cara undian :</a:t>
            </a:r>
          </a:p>
          <a:p>
            <a:pPr marL="1371600" lvl="2" indent="-457200">
              <a:buFont typeface="Courier New" panose="02070309020205020404" pitchFamily="49" charset="0"/>
              <a:buChar char="o"/>
            </a:pPr>
            <a:r>
              <a:rPr lang="en-US" altLang="en-US"/>
              <a:t>Pengambilan sampel tanpa pengembalian, yang berarti sampel yang pernah terpilih tidak akan dipilih lagi. Akan menghasilkan nilai probabilitas yang tidak konstan</a:t>
            </a:r>
          </a:p>
          <a:p>
            <a:pPr marL="1371600" lvl="2" indent="-457200">
              <a:buFont typeface="Courier New" panose="02070309020205020404" pitchFamily="49" charset="0"/>
              <a:buChar char="o"/>
            </a:pPr>
            <a:r>
              <a:rPr lang="en-US" altLang="en-US"/>
              <a:t>Pengambilan sampel dengan pengembalian, yang berarti sampel yang pernah terpilih ada kemungkinan terpilih lagi. Menghasilkan nilai probabilitas yang konstan </a:t>
            </a:r>
          </a:p>
          <a:p>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A8FFFCD-F7DB-4C6D-88F3-10C13246F2E7}"/>
              </a:ext>
            </a:extLst>
          </p:cNvPr>
          <p:cNvSpPr>
            <a:spLocks noGrp="1" noChangeArrowheads="1"/>
          </p:cNvSpPr>
          <p:nvPr>
            <p:ph type="title"/>
          </p:nvPr>
        </p:nvSpPr>
        <p:spPr>
          <a:xfrm>
            <a:off x="2209800" y="228600"/>
            <a:ext cx="8305800" cy="914400"/>
          </a:xfrm>
        </p:spPr>
        <p:txBody>
          <a:bodyPr>
            <a:normAutofit fontScale="90000"/>
          </a:bodyPr>
          <a:lstStyle/>
          <a:p>
            <a:pPr eaLnBrk="1" hangingPunct="1"/>
            <a:br>
              <a:rPr lang="en-US" altLang="en-US" b="1" i="1">
                <a:cs typeface="Times New Roman" panose="02020603050405020304" pitchFamily="18" charset="0"/>
              </a:rPr>
            </a:br>
            <a:r>
              <a:rPr lang="en-US" altLang="en-US" b="1" i="1">
                <a:cs typeface="Times New Roman" panose="02020603050405020304" pitchFamily="18" charset="0"/>
              </a:rPr>
              <a:t>2. Stratified Random Sampling</a:t>
            </a:r>
            <a:br>
              <a:rPr lang="en-US" altLang="en-US" b="1">
                <a:cs typeface="Times New Roman" panose="02020603050405020304" pitchFamily="18" charset="0"/>
              </a:rPr>
            </a:br>
            <a:endParaRPr lang="en-US" altLang="en-US" b="1">
              <a:cs typeface="Times New Roman" panose="02020603050405020304" pitchFamily="18" charset="0"/>
            </a:endParaRPr>
          </a:p>
        </p:txBody>
      </p:sp>
      <p:sp>
        <p:nvSpPr>
          <p:cNvPr id="24579" name="Rectangle 3">
            <a:extLst>
              <a:ext uri="{FF2B5EF4-FFF2-40B4-BE49-F238E27FC236}">
                <a16:creationId xmlns:a16="http://schemas.microsoft.com/office/drawing/2014/main" id="{CE2F71C3-D692-4CFB-8576-8877123F5DEC}"/>
              </a:ext>
            </a:extLst>
          </p:cNvPr>
          <p:cNvSpPr>
            <a:spLocks noGrp="1" noChangeArrowheads="1"/>
          </p:cNvSpPr>
          <p:nvPr>
            <p:ph type="body" idx="1"/>
          </p:nvPr>
        </p:nvSpPr>
        <p:spPr>
          <a:xfrm>
            <a:off x="1981200" y="1371600"/>
            <a:ext cx="8458200" cy="5486400"/>
          </a:xfrm>
        </p:spPr>
        <p:txBody>
          <a:bodyPr/>
          <a:lstStyle/>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Digunakan untuk mengurangi pengaruh faktor heterogen dan melakukan pembagian elemen-elemen populasi ke dalam strata. Selanjutnya dari masing-masing strata dipilih sampelnya secara random sesuai proporsinya.</a:t>
            </a:r>
          </a:p>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Sampling ini banyak digunakan untuk mempelajari karakteristik yang berbeda, misalnya, di sekolah ada kls I, kls II, dan kls III. Atau responden dapat dibedakan menurut jenis kelamin; laki-laki dan perempuan, dll.</a:t>
            </a:r>
          </a:p>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Keadaan populasi yang heterogen tidak akan terwakili, bila menggunakan teknik random. Karena hasilnya mungkin satu kelompok terlalu banyak yang terpilih menjadi sampel.</a:t>
            </a:r>
          </a:p>
          <a:p>
            <a:pPr eaLnBrk="1" hangingPunct="1">
              <a:lnSpc>
                <a:spcPct val="90000"/>
              </a:lnSpc>
            </a:pPr>
            <a:endParaRPr lang="en-US" altLang="en-US" sz="26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9AE095B1-27C0-4738-9CC6-03947962494C}"/>
              </a:ext>
            </a:extLst>
          </p:cNvPr>
          <p:cNvSpPr>
            <a:spLocks noGrp="1" noChangeArrowheads="1"/>
          </p:cNvSpPr>
          <p:nvPr>
            <p:ph type="body" idx="1"/>
          </p:nvPr>
        </p:nvSpPr>
        <p:spPr>
          <a:xfrm>
            <a:off x="1981200" y="304800"/>
            <a:ext cx="8458200" cy="5105400"/>
          </a:xfrm>
        </p:spPr>
        <p:txBody>
          <a:bodyPr>
            <a:normAutofit lnSpcReduction="10000"/>
          </a:bodyPr>
          <a:lstStyle/>
          <a:p>
            <a:pPr eaLnBrk="1" hangingPunct="1"/>
            <a:r>
              <a:rPr lang="en-US" altLang="en-US"/>
              <a:t>Contoh Stratified Random Sampling:</a:t>
            </a:r>
          </a:p>
          <a:p>
            <a:pPr eaLnBrk="1" hangingPunct="1">
              <a:buFontTx/>
              <a:buNone/>
            </a:pPr>
            <a:r>
              <a:rPr lang="en-US" altLang="en-US"/>
              <a:t>				Populasi 900 orang</a:t>
            </a:r>
          </a:p>
          <a:p>
            <a:pPr eaLnBrk="1" hangingPunct="1">
              <a:buFontTx/>
              <a:buNone/>
            </a:pPr>
            <a:r>
              <a:rPr lang="en-US" altLang="en-US"/>
              <a:t>													      Dibagi tiga</a:t>
            </a:r>
          </a:p>
          <a:p>
            <a:pPr eaLnBrk="1" hangingPunct="1">
              <a:buFontTx/>
              <a:buNone/>
            </a:pPr>
            <a:r>
              <a:rPr lang="en-US" altLang="en-US"/>
              <a:t>	  </a:t>
            </a:r>
          </a:p>
          <a:p>
            <a:pPr eaLnBrk="1" hangingPunct="1">
              <a:buFontTx/>
              <a:buNone/>
            </a:pPr>
            <a:r>
              <a:rPr lang="en-US" altLang="en-US"/>
              <a:t>	  </a:t>
            </a:r>
            <a:endParaRPr lang="id-ID" altLang="en-US"/>
          </a:p>
          <a:p>
            <a:pPr eaLnBrk="1" hangingPunct="1">
              <a:buFontTx/>
              <a:buNone/>
            </a:pPr>
            <a:r>
              <a:rPr lang="id-ID" altLang="en-US" sz="2400"/>
              <a:t>      </a:t>
            </a:r>
            <a:r>
              <a:rPr lang="en-US" altLang="en-US" sz="2400"/>
              <a:t>Gr gol.II 			Gr gol. III 		Gr gol. IV</a:t>
            </a:r>
          </a:p>
          <a:p>
            <a:pPr eaLnBrk="1" hangingPunct="1">
              <a:buFontTx/>
              <a:buNone/>
            </a:pPr>
            <a:r>
              <a:rPr lang="en-US" altLang="en-US" sz="2400"/>
              <a:t>	 </a:t>
            </a:r>
          </a:p>
          <a:p>
            <a:pPr eaLnBrk="1" hangingPunct="1">
              <a:spcBef>
                <a:spcPct val="0"/>
              </a:spcBef>
              <a:buFontTx/>
              <a:buNone/>
            </a:pPr>
            <a:r>
              <a:rPr lang="en-US" altLang="en-US" sz="2400"/>
              <a:t>    </a:t>
            </a:r>
          </a:p>
          <a:p>
            <a:pPr eaLnBrk="1" hangingPunct="1">
              <a:spcBef>
                <a:spcPct val="0"/>
              </a:spcBef>
              <a:buFontTx/>
              <a:buNone/>
            </a:pPr>
            <a:r>
              <a:rPr lang="en-US" altLang="en-US" sz="2400"/>
              <a:t>	300 orang 	                    300 orang 		300 orang</a:t>
            </a:r>
          </a:p>
          <a:p>
            <a:pPr eaLnBrk="1" hangingPunct="1">
              <a:spcBef>
                <a:spcPct val="0"/>
              </a:spcBef>
              <a:buFontTx/>
              <a:buNone/>
            </a:pPr>
            <a:r>
              <a:rPr lang="en-US" altLang="en-US" sz="2400"/>
              <a:t> (diambil 90 orang)	   (diambil 90 orang)    (diambil 90 orang)</a:t>
            </a:r>
          </a:p>
          <a:p>
            <a:pPr eaLnBrk="1" hangingPunct="1">
              <a:spcBef>
                <a:spcPct val="0"/>
              </a:spcBef>
              <a:buFontTx/>
              <a:buNone/>
            </a:pPr>
            <a:endParaRPr lang="en-US" altLang="en-US" sz="2400"/>
          </a:p>
          <a:p>
            <a:pPr eaLnBrk="1" hangingPunct="1">
              <a:spcBef>
                <a:spcPct val="0"/>
              </a:spcBef>
              <a:buFontTx/>
              <a:buNone/>
            </a:pPr>
            <a:r>
              <a:rPr lang="en-US" altLang="en-US" sz="2400"/>
              <a:t>  </a:t>
            </a:r>
            <a:endParaRPr lang="id-ID" altLang="en-US" sz="2400"/>
          </a:p>
        </p:txBody>
      </p:sp>
      <p:sp>
        <p:nvSpPr>
          <p:cNvPr id="25603" name="Line 4">
            <a:extLst>
              <a:ext uri="{FF2B5EF4-FFF2-40B4-BE49-F238E27FC236}">
                <a16:creationId xmlns:a16="http://schemas.microsoft.com/office/drawing/2014/main" id="{3E89F427-8B95-4473-9D95-6CAAD69DDBAA}"/>
              </a:ext>
            </a:extLst>
          </p:cNvPr>
          <p:cNvSpPr>
            <a:spLocks noChangeShapeType="1"/>
          </p:cNvSpPr>
          <p:nvPr/>
        </p:nvSpPr>
        <p:spPr bwMode="auto">
          <a:xfrm>
            <a:off x="4648200" y="1066800"/>
            <a:ext cx="0" cy="685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4" name="Line 5">
            <a:extLst>
              <a:ext uri="{FF2B5EF4-FFF2-40B4-BE49-F238E27FC236}">
                <a16:creationId xmlns:a16="http://schemas.microsoft.com/office/drawing/2014/main" id="{E0B45236-C8CE-413D-87AC-0C3141F29ACB}"/>
              </a:ext>
            </a:extLst>
          </p:cNvPr>
          <p:cNvSpPr>
            <a:spLocks noChangeShapeType="1"/>
          </p:cNvSpPr>
          <p:nvPr/>
        </p:nvSpPr>
        <p:spPr bwMode="auto">
          <a:xfrm>
            <a:off x="4648200" y="1066800"/>
            <a:ext cx="35814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5" name="Line 6">
            <a:extLst>
              <a:ext uri="{FF2B5EF4-FFF2-40B4-BE49-F238E27FC236}">
                <a16:creationId xmlns:a16="http://schemas.microsoft.com/office/drawing/2014/main" id="{9B28ED14-874D-42D5-A504-D0ECC11ECE63}"/>
              </a:ext>
            </a:extLst>
          </p:cNvPr>
          <p:cNvSpPr>
            <a:spLocks noChangeShapeType="1"/>
          </p:cNvSpPr>
          <p:nvPr/>
        </p:nvSpPr>
        <p:spPr bwMode="auto">
          <a:xfrm>
            <a:off x="8229600" y="1066800"/>
            <a:ext cx="0" cy="685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6" name="Line 7">
            <a:extLst>
              <a:ext uri="{FF2B5EF4-FFF2-40B4-BE49-F238E27FC236}">
                <a16:creationId xmlns:a16="http://schemas.microsoft.com/office/drawing/2014/main" id="{FC98E357-B9D4-47DF-B4A5-B5C897FE67EF}"/>
              </a:ext>
            </a:extLst>
          </p:cNvPr>
          <p:cNvSpPr>
            <a:spLocks noChangeShapeType="1"/>
          </p:cNvSpPr>
          <p:nvPr/>
        </p:nvSpPr>
        <p:spPr bwMode="auto">
          <a:xfrm flipH="1">
            <a:off x="4648200" y="1752600"/>
            <a:ext cx="35814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7" name="Line 11">
            <a:extLst>
              <a:ext uri="{FF2B5EF4-FFF2-40B4-BE49-F238E27FC236}">
                <a16:creationId xmlns:a16="http://schemas.microsoft.com/office/drawing/2014/main" id="{3B0E214A-3C5B-453E-9FDF-6B054BD14444}"/>
              </a:ext>
            </a:extLst>
          </p:cNvPr>
          <p:cNvSpPr>
            <a:spLocks noChangeShapeType="1"/>
          </p:cNvSpPr>
          <p:nvPr/>
        </p:nvSpPr>
        <p:spPr bwMode="auto">
          <a:xfrm>
            <a:off x="6553200" y="1752600"/>
            <a:ext cx="0" cy="1828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8" name="Line 12">
            <a:extLst>
              <a:ext uri="{FF2B5EF4-FFF2-40B4-BE49-F238E27FC236}">
                <a16:creationId xmlns:a16="http://schemas.microsoft.com/office/drawing/2014/main" id="{4C915705-A602-4B63-8D37-D5864FC27C28}"/>
              </a:ext>
            </a:extLst>
          </p:cNvPr>
          <p:cNvSpPr>
            <a:spLocks noChangeShapeType="1"/>
          </p:cNvSpPr>
          <p:nvPr/>
        </p:nvSpPr>
        <p:spPr bwMode="auto">
          <a:xfrm flipH="1">
            <a:off x="3200400" y="2743200"/>
            <a:ext cx="3352800" cy="7620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09" name="Line 13">
            <a:extLst>
              <a:ext uri="{FF2B5EF4-FFF2-40B4-BE49-F238E27FC236}">
                <a16:creationId xmlns:a16="http://schemas.microsoft.com/office/drawing/2014/main" id="{DEC32E5B-8A7C-4E6D-B682-0144D23D74EB}"/>
              </a:ext>
            </a:extLst>
          </p:cNvPr>
          <p:cNvSpPr>
            <a:spLocks noChangeShapeType="1"/>
          </p:cNvSpPr>
          <p:nvPr/>
        </p:nvSpPr>
        <p:spPr bwMode="auto">
          <a:xfrm>
            <a:off x="6553200" y="2743200"/>
            <a:ext cx="2819400" cy="9144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0" name="Line 14">
            <a:extLst>
              <a:ext uri="{FF2B5EF4-FFF2-40B4-BE49-F238E27FC236}">
                <a16:creationId xmlns:a16="http://schemas.microsoft.com/office/drawing/2014/main" id="{B1FBA337-9508-497B-88AF-B9346C7BCADC}"/>
              </a:ext>
            </a:extLst>
          </p:cNvPr>
          <p:cNvSpPr>
            <a:spLocks noChangeShapeType="1"/>
          </p:cNvSpPr>
          <p:nvPr/>
        </p:nvSpPr>
        <p:spPr bwMode="auto">
          <a:xfrm>
            <a:off x="2286000" y="3810000"/>
            <a:ext cx="0" cy="9906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1" name="Line 15">
            <a:extLst>
              <a:ext uri="{FF2B5EF4-FFF2-40B4-BE49-F238E27FC236}">
                <a16:creationId xmlns:a16="http://schemas.microsoft.com/office/drawing/2014/main" id="{A8551E9F-3F15-4208-8C9F-98828B30F150}"/>
              </a:ext>
            </a:extLst>
          </p:cNvPr>
          <p:cNvSpPr>
            <a:spLocks noChangeShapeType="1"/>
          </p:cNvSpPr>
          <p:nvPr/>
        </p:nvSpPr>
        <p:spPr bwMode="auto">
          <a:xfrm>
            <a:off x="2286000" y="3810000"/>
            <a:ext cx="1752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2" name="Line 16">
            <a:extLst>
              <a:ext uri="{FF2B5EF4-FFF2-40B4-BE49-F238E27FC236}">
                <a16:creationId xmlns:a16="http://schemas.microsoft.com/office/drawing/2014/main" id="{1C07932D-B151-4623-97A2-30DE0330ADB2}"/>
              </a:ext>
            </a:extLst>
          </p:cNvPr>
          <p:cNvSpPr>
            <a:spLocks noChangeShapeType="1"/>
          </p:cNvSpPr>
          <p:nvPr/>
        </p:nvSpPr>
        <p:spPr bwMode="auto">
          <a:xfrm>
            <a:off x="4038600" y="3810000"/>
            <a:ext cx="0" cy="9906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3" name="Line 17">
            <a:extLst>
              <a:ext uri="{FF2B5EF4-FFF2-40B4-BE49-F238E27FC236}">
                <a16:creationId xmlns:a16="http://schemas.microsoft.com/office/drawing/2014/main" id="{1A942038-5BA3-498A-B8FB-D7EC128A2563}"/>
              </a:ext>
            </a:extLst>
          </p:cNvPr>
          <p:cNvSpPr>
            <a:spLocks noChangeShapeType="1"/>
          </p:cNvSpPr>
          <p:nvPr/>
        </p:nvSpPr>
        <p:spPr bwMode="auto">
          <a:xfrm flipH="1">
            <a:off x="2286000" y="4800600"/>
            <a:ext cx="1752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4" name="Line 18">
            <a:extLst>
              <a:ext uri="{FF2B5EF4-FFF2-40B4-BE49-F238E27FC236}">
                <a16:creationId xmlns:a16="http://schemas.microsoft.com/office/drawing/2014/main" id="{3CB8E8C9-CEE2-4C49-9142-D92120F7BBF5}"/>
              </a:ext>
            </a:extLst>
          </p:cNvPr>
          <p:cNvSpPr>
            <a:spLocks noChangeShapeType="1"/>
          </p:cNvSpPr>
          <p:nvPr/>
        </p:nvSpPr>
        <p:spPr bwMode="auto">
          <a:xfrm>
            <a:off x="5334000" y="3810000"/>
            <a:ext cx="0" cy="9906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5" name="Line 19">
            <a:extLst>
              <a:ext uri="{FF2B5EF4-FFF2-40B4-BE49-F238E27FC236}">
                <a16:creationId xmlns:a16="http://schemas.microsoft.com/office/drawing/2014/main" id="{7CAE314C-6CF9-4E6D-AE38-1752470E9FA2}"/>
              </a:ext>
            </a:extLst>
          </p:cNvPr>
          <p:cNvSpPr>
            <a:spLocks noChangeShapeType="1"/>
          </p:cNvSpPr>
          <p:nvPr/>
        </p:nvSpPr>
        <p:spPr bwMode="auto">
          <a:xfrm>
            <a:off x="5334000" y="3810000"/>
            <a:ext cx="19812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6" name="Line 21">
            <a:extLst>
              <a:ext uri="{FF2B5EF4-FFF2-40B4-BE49-F238E27FC236}">
                <a16:creationId xmlns:a16="http://schemas.microsoft.com/office/drawing/2014/main" id="{6DECEF09-75B2-4177-90B7-77F3F242F6B3}"/>
              </a:ext>
            </a:extLst>
          </p:cNvPr>
          <p:cNvSpPr>
            <a:spLocks noChangeShapeType="1"/>
          </p:cNvSpPr>
          <p:nvPr/>
        </p:nvSpPr>
        <p:spPr bwMode="auto">
          <a:xfrm>
            <a:off x="5334000" y="4800600"/>
            <a:ext cx="19812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7" name="Line 22">
            <a:extLst>
              <a:ext uri="{FF2B5EF4-FFF2-40B4-BE49-F238E27FC236}">
                <a16:creationId xmlns:a16="http://schemas.microsoft.com/office/drawing/2014/main" id="{5E3283AF-2CF7-4DB4-A6B4-A13B2E0EB538}"/>
              </a:ext>
            </a:extLst>
          </p:cNvPr>
          <p:cNvSpPr>
            <a:spLocks noChangeShapeType="1"/>
          </p:cNvSpPr>
          <p:nvPr/>
        </p:nvSpPr>
        <p:spPr bwMode="auto">
          <a:xfrm>
            <a:off x="7315200" y="3810000"/>
            <a:ext cx="0" cy="9906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8" name="Line 23">
            <a:extLst>
              <a:ext uri="{FF2B5EF4-FFF2-40B4-BE49-F238E27FC236}">
                <a16:creationId xmlns:a16="http://schemas.microsoft.com/office/drawing/2014/main" id="{8E9C7904-4337-4E68-9424-3B1C7E9DB87E}"/>
              </a:ext>
            </a:extLst>
          </p:cNvPr>
          <p:cNvSpPr>
            <a:spLocks noChangeShapeType="1"/>
          </p:cNvSpPr>
          <p:nvPr/>
        </p:nvSpPr>
        <p:spPr bwMode="auto">
          <a:xfrm>
            <a:off x="8305800" y="38100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19" name="Line 24">
            <a:extLst>
              <a:ext uri="{FF2B5EF4-FFF2-40B4-BE49-F238E27FC236}">
                <a16:creationId xmlns:a16="http://schemas.microsoft.com/office/drawing/2014/main" id="{07EB979E-21DC-47E8-B489-0269FB385205}"/>
              </a:ext>
            </a:extLst>
          </p:cNvPr>
          <p:cNvSpPr>
            <a:spLocks noChangeShapeType="1"/>
          </p:cNvSpPr>
          <p:nvPr/>
        </p:nvSpPr>
        <p:spPr bwMode="auto">
          <a:xfrm>
            <a:off x="8305800" y="3810000"/>
            <a:ext cx="1752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0" name="Line 25">
            <a:extLst>
              <a:ext uri="{FF2B5EF4-FFF2-40B4-BE49-F238E27FC236}">
                <a16:creationId xmlns:a16="http://schemas.microsoft.com/office/drawing/2014/main" id="{F9507120-BC6F-41C8-9EF5-6238FA89CD14}"/>
              </a:ext>
            </a:extLst>
          </p:cNvPr>
          <p:cNvSpPr>
            <a:spLocks noChangeShapeType="1"/>
          </p:cNvSpPr>
          <p:nvPr/>
        </p:nvSpPr>
        <p:spPr bwMode="auto">
          <a:xfrm>
            <a:off x="10058400" y="38100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1" name="Line 26">
            <a:extLst>
              <a:ext uri="{FF2B5EF4-FFF2-40B4-BE49-F238E27FC236}">
                <a16:creationId xmlns:a16="http://schemas.microsoft.com/office/drawing/2014/main" id="{4905310B-D538-4638-A885-2F1771AC3957}"/>
              </a:ext>
            </a:extLst>
          </p:cNvPr>
          <p:cNvSpPr>
            <a:spLocks noChangeShapeType="1"/>
          </p:cNvSpPr>
          <p:nvPr/>
        </p:nvSpPr>
        <p:spPr bwMode="auto">
          <a:xfrm>
            <a:off x="8305800" y="4876800"/>
            <a:ext cx="1752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2" name="Line 27">
            <a:extLst>
              <a:ext uri="{FF2B5EF4-FFF2-40B4-BE49-F238E27FC236}">
                <a16:creationId xmlns:a16="http://schemas.microsoft.com/office/drawing/2014/main" id="{5E438FF5-AD56-4762-857B-A33AEFDD46CD}"/>
              </a:ext>
            </a:extLst>
          </p:cNvPr>
          <p:cNvSpPr>
            <a:spLocks noChangeShapeType="1"/>
          </p:cNvSpPr>
          <p:nvPr/>
        </p:nvSpPr>
        <p:spPr bwMode="auto">
          <a:xfrm>
            <a:off x="21336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3" name="Line 28">
            <a:extLst>
              <a:ext uri="{FF2B5EF4-FFF2-40B4-BE49-F238E27FC236}">
                <a16:creationId xmlns:a16="http://schemas.microsoft.com/office/drawing/2014/main" id="{83DF16EE-A962-4E7D-9CE9-ED8262D54BF2}"/>
              </a:ext>
            </a:extLst>
          </p:cNvPr>
          <p:cNvSpPr>
            <a:spLocks noChangeShapeType="1"/>
          </p:cNvSpPr>
          <p:nvPr/>
        </p:nvSpPr>
        <p:spPr bwMode="auto">
          <a:xfrm>
            <a:off x="2133600" y="5562600"/>
            <a:ext cx="2514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4" name="Line 31">
            <a:extLst>
              <a:ext uri="{FF2B5EF4-FFF2-40B4-BE49-F238E27FC236}">
                <a16:creationId xmlns:a16="http://schemas.microsoft.com/office/drawing/2014/main" id="{6509B780-95AC-48CE-B33B-F4F4AC6B27EE}"/>
              </a:ext>
            </a:extLst>
          </p:cNvPr>
          <p:cNvSpPr>
            <a:spLocks noChangeShapeType="1"/>
          </p:cNvSpPr>
          <p:nvPr/>
        </p:nvSpPr>
        <p:spPr bwMode="auto">
          <a:xfrm>
            <a:off x="49530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5" name="Line 32">
            <a:extLst>
              <a:ext uri="{FF2B5EF4-FFF2-40B4-BE49-F238E27FC236}">
                <a16:creationId xmlns:a16="http://schemas.microsoft.com/office/drawing/2014/main" id="{9E8C5D4F-3B11-43DA-8FF7-33BA8CD9D698}"/>
              </a:ext>
            </a:extLst>
          </p:cNvPr>
          <p:cNvSpPr>
            <a:spLocks noChangeShapeType="1"/>
          </p:cNvSpPr>
          <p:nvPr/>
        </p:nvSpPr>
        <p:spPr bwMode="auto">
          <a:xfrm>
            <a:off x="4953000" y="5562600"/>
            <a:ext cx="25908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6" name="Line 33">
            <a:extLst>
              <a:ext uri="{FF2B5EF4-FFF2-40B4-BE49-F238E27FC236}">
                <a16:creationId xmlns:a16="http://schemas.microsoft.com/office/drawing/2014/main" id="{A62F1551-34C4-4598-B1D6-D7DA24A8626F}"/>
              </a:ext>
            </a:extLst>
          </p:cNvPr>
          <p:cNvSpPr>
            <a:spLocks noChangeShapeType="1"/>
          </p:cNvSpPr>
          <p:nvPr/>
        </p:nvSpPr>
        <p:spPr bwMode="auto">
          <a:xfrm>
            <a:off x="75438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7" name="Line 34">
            <a:extLst>
              <a:ext uri="{FF2B5EF4-FFF2-40B4-BE49-F238E27FC236}">
                <a16:creationId xmlns:a16="http://schemas.microsoft.com/office/drawing/2014/main" id="{E6B848C6-1536-4E76-B405-64AFFF33EA38}"/>
              </a:ext>
            </a:extLst>
          </p:cNvPr>
          <p:cNvSpPr>
            <a:spLocks noChangeShapeType="1"/>
          </p:cNvSpPr>
          <p:nvPr/>
        </p:nvSpPr>
        <p:spPr bwMode="auto">
          <a:xfrm>
            <a:off x="4953000" y="6629400"/>
            <a:ext cx="25908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8" name="Line 35">
            <a:extLst>
              <a:ext uri="{FF2B5EF4-FFF2-40B4-BE49-F238E27FC236}">
                <a16:creationId xmlns:a16="http://schemas.microsoft.com/office/drawing/2014/main" id="{9A46B964-CEB3-4C0B-B6B1-F205893B17C2}"/>
              </a:ext>
            </a:extLst>
          </p:cNvPr>
          <p:cNvSpPr>
            <a:spLocks noChangeShapeType="1"/>
          </p:cNvSpPr>
          <p:nvPr/>
        </p:nvSpPr>
        <p:spPr bwMode="auto">
          <a:xfrm>
            <a:off x="77724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29" name="Line 38">
            <a:extLst>
              <a:ext uri="{FF2B5EF4-FFF2-40B4-BE49-F238E27FC236}">
                <a16:creationId xmlns:a16="http://schemas.microsoft.com/office/drawing/2014/main" id="{71BAF1A0-86CE-49C4-B63D-F310F9CB2AB2}"/>
              </a:ext>
            </a:extLst>
          </p:cNvPr>
          <p:cNvSpPr>
            <a:spLocks noChangeShapeType="1"/>
          </p:cNvSpPr>
          <p:nvPr/>
        </p:nvSpPr>
        <p:spPr bwMode="auto">
          <a:xfrm>
            <a:off x="7772400" y="5562600"/>
            <a:ext cx="2514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0" name="Line 40">
            <a:extLst>
              <a:ext uri="{FF2B5EF4-FFF2-40B4-BE49-F238E27FC236}">
                <a16:creationId xmlns:a16="http://schemas.microsoft.com/office/drawing/2014/main" id="{DE0102E9-F517-4878-B0E6-A8472912A744}"/>
              </a:ext>
            </a:extLst>
          </p:cNvPr>
          <p:cNvSpPr>
            <a:spLocks noChangeShapeType="1"/>
          </p:cNvSpPr>
          <p:nvPr/>
        </p:nvSpPr>
        <p:spPr bwMode="auto">
          <a:xfrm>
            <a:off x="7772400" y="6629400"/>
            <a:ext cx="25908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1" name="Line 41">
            <a:extLst>
              <a:ext uri="{FF2B5EF4-FFF2-40B4-BE49-F238E27FC236}">
                <a16:creationId xmlns:a16="http://schemas.microsoft.com/office/drawing/2014/main" id="{37AF48AB-D7EE-4463-AE1A-88191F2F1D12}"/>
              </a:ext>
            </a:extLst>
          </p:cNvPr>
          <p:cNvSpPr>
            <a:spLocks noChangeShapeType="1"/>
          </p:cNvSpPr>
          <p:nvPr/>
        </p:nvSpPr>
        <p:spPr bwMode="auto">
          <a:xfrm>
            <a:off x="102870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2" name="Line 42">
            <a:extLst>
              <a:ext uri="{FF2B5EF4-FFF2-40B4-BE49-F238E27FC236}">
                <a16:creationId xmlns:a16="http://schemas.microsoft.com/office/drawing/2014/main" id="{DB7ACBF4-8D87-4A95-9013-AC2A9CFBEF34}"/>
              </a:ext>
            </a:extLst>
          </p:cNvPr>
          <p:cNvSpPr>
            <a:spLocks noChangeShapeType="1"/>
          </p:cNvSpPr>
          <p:nvPr/>
        </p:nvSpPr>
        <p:spPr bwMode="auto">
          <a:xfrm>
            <a:off x="3124200" y="4800600"/>
            <a:ext cx="0" cy="7620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3" name="Line 43">
            <a:extLst>
              <a:ext uri="{FF2B5EF4-FFF2-40B4-BE49-F238E27FC236}">
                <a16:creationId xmlns:a16="http://schemas.microsoft.com/office/drawing/2014/main" id="{EDE4ECC0-0E3F-4807-A839-7200FBE8D494}"/>
              </a:ext>
            </a:extLst>
          </p:cNvPr>
          <p:cNvSpPr>
            <a:spLocks noChangeShapeType="1"/>
          </p:cNvSpPr>
          <p:nvPr/>
        </p:nvSpPr>
        <p:spPr bwMode="auto">
          <a:xfrm>
            <a:off x="6248400" y="4800600"/>
            <a:ext cx="0" cy="7620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4" name="Line 44">
            <a:extLst>
              <a:ext uri="{FF2B5EF4-FFF2-40B4-BE49-F238E27FC236}">
                <a16:creationId xmlns:a16="http://schemas.microsoft.com/office/drawing/2014/main" id="{3CF797DD-9F15-4A8E-A0D8-30300BF11114}"/>
              </a:ext>
            </a:extLst>
          </p:cNvPr>
          <p:cNvSpPr>
            <a:spLocks noChangeShapeType="1"/>
          </p:cNvSpPr>
          <p:nvPr/>
        </p:nvSpPr>
        <p:spPr bwMode="auto">
          <a:xfrm>
            <a:off x="9144000" y="4876800"/>
            <a:ext cx="0" cy="685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5" name="Line 45">
            <a:extLst>
              <a:ext uri="{FF2B5EF4-FFF2-40B4-BE49-F238E27FC236}">
                <a16:creationId xmlns:a16="http://schemas.microsoft.com/office/drawing/2014/main" id="{01A520A5-7AB6-4D4C-836A-23EE4A870FBE}"/>
              </a:ext>
            </a:extLst>
          </p:cNvPr>
          <p:cNvSpPr>
            <a:spLocks noChangeShapeType="1"/>
          </p:cNvSpPr>
          <p:nvPr/>
        </p:nvSpPr>
        <p:spPr bwMode="auto">
          <a:xfrm>
            <a:off x="2133600" y="6629400"/>
            <a:ext cx="2514600"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
        <p:nvSpPr>
          <p:cNvPr id="25636" name="Line 46">
            <a:extLst>
              <a:ext uri="{FF2B5EF4-FFF2-40B4-BE49-F238E27FC236}">
                <a16:creationId xmlns:a16="http://schemas.microsoft.com/office/drawing/2014/main" id="{F43E4E8F-42EF-46E2-9BC8-B381859DEEA2}"/>
              </a:ext>
            </a:extLst>
          </p:cNvPr>
          <p:cNvSpPr>
            <a:spLocks noChangeShapeType="1"/>
          </p:cNvSpPr>
          <p:nvPr/>
        </p:nvSpPr>
        <p:spPr bwMode="auto">
          <a:xfrm>
            <a:off x="4648200" y="5562600"/>
            <a:ext cx="0" cy="10668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en-ID"/>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94D54E2-B4AE-4B1B-A1D7-26CF90ED727A}"/>
              </a:ext>
            </a:extLst>
          </p:cNvPr>
          <p:cNvSpPr>
            <a:spLocks noGrp="1"/>
          </p:cNvSpPr>
          <p:nvPr>
            <p:ph type="title"/>
          </p:nvPr>
        </p:nvSpPr>
        <p:spPr>
          <a:xfrm>
            <a:off x="1981200" y="571500"/>
            <a:ext cx="8229600" cy="1428750"/>
          </a:xfrm>
        </p:spPr>
        <p:txBody>
          <a:bodyPr/>
          <a:lstStyle/>
          <a:p>
            <a:pPr marL="342900" indent="-342900"/>
            <a:r>
              <a:rPr lang="en-US" altLang="en-US" sz="3600" b="1">
                <a:solidFill>
                  <a:srgbClr val="FFFF00"/>
                </a:solidFill>
              </a:rPr>
              <a:t>3. PROPORSIONATE STRATIFIED RANDOM SAMPLING</a:t>
            </a:r>
            <a:br>
              <a:rPr lang="en-US" altLang="en-US" sz="1800">
                <a:solidFill>
                  <a:srgbClr val="000000"/>
                </a:solidFill>
              </a:rPr>
            </a:br>
            <a:endParaRPr lang="en-US" altLang="en-US" sz="1800">
              <a:solidFill>
                <a:srgbClr val="000000"/>
              </a:solidFill>
            </a:endParaRPr>
          </a:p>
        </p:txBody>
      </p:sp>
      <p:sp>
        <p:nvSpPr>
          <p:cNvPr id="9219" name="Content Placeholder 2">
            <a:extLst>
              <a:ext uri="{FF2B5EF4-FFF2-40B4-BE49-F238E27FC236}">
                <a16:creationId xmlns:a16="http://schemas.microsoft.com/office/drawing/2014/main" id="{AB429797-3296-46FC-A821-FAAF6E096490}"/>
              </a:ext>
            </a:extLst>
          </p:cNvPr>
          <p:cNvSpPr>
            <a:spLocks noGrp="1"/>
          </p:cNvSpPr>
          <p:nvPr>
            <p:ph idx="1"/>
          </p:nvPr>
        </p:nvSpPr>
        <p:spPr>
          <a:xfrm>
            <a:off x="2524126" y="2071689"/>
            <a:ext cx="7686675" cy="3629025"/>
          </a:xfrm>
        </p:spPr>
        <p:txBody>
          <a:bodyPr/>
          <a:lstStyle/>
          <a:p>
            <a:pPr marL="231775" indent="-231775">
              <a:defRPr/>
            </a:pPr>
            <a:r>
              <a:rPr lang="en-US"/>
              <a:t>Teknik sampling dari anggota populasi secara acak dan berstrata secara proporsional. </a:t>
            </a:r>
          </a:p>
          <a:p>
            <a:pPr marL="231775" indent="-231775">
              <a:defRPr/>
            </a:pPr>
            <a:r>
              <a:rPr lang="en-US"/>
              <a:t>Anggota populasi heterogen, dan heterogenitas tersebut mempunyai arti yang signifikan pada pencapaian tujuan penelitian</a:t>
            </a:r>
          </a:p>
          <a:p>
            <a:pPr marL="0" indent="0">
              <a:buNone/>
              <a:defRPr/>
            </a:pP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CB3B68D-1BF5-451F-8F9D-FDB926477AD9}"/>
              </a:ext>
            </a:extLst>
          </p:cNvPr>
          <p:cNvSpPr>
            <a:spLocks noGrp="1"/>
          </p:cNvSpPr>
          <p:nvPr>
            <p:ph type="title"/>
          </p:nvPr>
        </p:nvSpPr>
        <p:spPr>
          <a:xfrm>
            <a:off x="1981200" y="642938"/>
            <a:ext cx="8229600" cy="1143000"/>
          </a:xfrm>
        </p:spPr>
        <p:txBody>
          <a:bodyPr>
            <a:normAutofit fontScale="90000"/>
          </a:bodyPr>
          <a:lstStyle/>
          <a:p>
            <a:pPr marL="342900" indent="-342900"/>
            <a:r>
              <a:rPr lang="en-US" altLang="en-US" sz="3600" b="1">
                <a:solidFill>
                  <a:srgbClr val="FFFF00"/>
                </a:solidFill>
              </a:rPr>
              <a:t>PROPORSIONATE STRATIFIED RANDOM SAMPLING</a:t>
            </a:r>
            <a:br>
              <a:rPr lang="en-US" altLang="en-US" sz="1800">
                <a:solidFill>
                  <a:srgbClr val="000000"/>
                </a:solidFill>
              </a:rPr>
            </a:br>
            <a:endParaRPr lang="en-US" altLang="en-US" sz="1800">
              <a:solidFill>
                <a:srgbClr val="000000"/>
              </a:solidFill>
            </a:endParaRPr>
          </a:p>
        </p:txBody>
      </p:sp>
      <p:sp>
        <p:nvSpPr>
          <p:cNvPr id="27651" name="Content Placeholder 2">
            <a:extLst>
              <a:ext uri="{FF2B5EF4-FFF2-40B4-BE49-F238E27FC236}">
                <a16:creationId xmlns:a16="http://schemas.microsoft.com/office/drawing/2014/main" id="{7B0ED422-FE7B-46A8-9A08-AC15B356488D}"/>
              </a:ext>
            </a:extLst>
          </p:cNvPr>
          <p:cNvSpPr>
            <a:spLocks noGrp="1"/>
          </p:cNvSpPr>
          <p:nvPr>
            <p:ph idx="1"/>
          </p:nvPr>
        </p:nvSpPr>
        <p:spPr>
          <a:xfrm>
            <a:off x="2524126" y="1714500"/>
            <a:ext cx="7686675" cy="4357688"/>
          </a:xfrm>
        </p:spPr>
        <p:txBody>
          <a:bodyPr/>
          <a:lstStyle/>
          <a:p>
            <a:pPr marL="231775" indent="-231775"/>
            <a:r>
              <a:rPr lang="en-US" altLang="en-US"/>
              <a:t>seorang peneliti ingin mengetahui sikap manajer terhadap satu kebijakan perusahaan. Dia menduga bahwa manajer tingkat atas cenderung positif sikapnya terhadap kebijakan perusahaan tadi. </a:t>
            </a:r>
          </a:p>
          <a:p>
            <a:pPr marL="231775" indent="-231775"/>
            <a:r>
              <a:rPr lang="en-US" altLang="en-US"/>
              <a:t>Agar dapat menguji dugaannya tersebut maka sampelnya harus terdiri atas paling tidak para</a:t>
            </a:r>
            <a:r>
              <a:rPr lang="en-US" altLang="en-US" b="1">
                <a:solidFill>
                  <a:srgbClr val="FFFF00"/>
                </a:solidFill>
              </a:rPr>
              <a:t> manajer tingkat atas, menengah, dan bawah</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5F47085-D9F4-40DA-94D0-117FF7F2A4BB}"/>
              </a:ext>
            </a:extLst>
          </p:cNvPr>
          <p:cNvSpPr>
            <a:spLocks noGrp="1"/>
          </p:cNvSpPr>
          <p:nvPr>
            <p:ph type="title"/>
          </p:nvPr>
        </p:nvSpPr>
        <p:spPr/>
        <p:txBody>
          <a:bodyPr/>
          <a:lstStyle/>
          <a:p>
            <a:pPr eaLnBrk="1" hangingPunct="1"/>
            <a:r>
              <a:rPr lang="en-US" altLang="en-US"/>
              <a:t>Prosedur</a:t>
            </a:r>
          </a:p>
        </p:txBody>
      </p:sp>
      <p:sp>
        <p:nvSpPr>
          <p:cNvPr id="28675" name="Content Placeholder 2">
            <a:extLst>
              <a:ext uri="{FF2B5EF4-FFF2-40B4-BE49-F238E27FC236}">
                <a16:creationId xmlns:a16="http://schemas.microsoft.com/office/drawing/2014/main" id="{7662C254-9BE9-484D-966C-E16A4B0DCB92}"/>
              </a:ext>
            </a:extLst>
          </p:cNvPr>
          <p:cNvSpPr>
            <a:spLocks noGrp="1"/>
          </p:cNvSpPr>
          <p:nvPr>
            <p:ph idx="1"/>
          </p:nvPr>
        </p:nvSpPr>
        <p:spPr>
          <a:xfrm>
            <a:off x="2362200" y="1524000"/>
            <a:ext cx="7543800" cy="3657600"/>
          </a:xfrm>
        </p:spPr>
        <p:txBody>
          <a:bodyPr/>
          <a:lstStyle/>
          <a:p>
            <a:pPr eaLnBrk="1" hangingPunct="1">
              <a:buFontTx/>
              <a:buNone/>
            </a:pPr>
            <a:r>
              <a:rPr lang="en-US" altLang="en-US"/>
              <a:t> </a:t>
            </a:r>
          </a:p>
          <a:p>
            <a:pPr lvl="1" eaLnBrk="1" hangingPunct="1">
              <a:buFont typeface="Arial" panose="020B0604020202020204" pitchFamily="34" charset="0"/>
              <a:buChar char="•"/>
            </a:pPr>
            <a:r>
              <a:rPr lang="en-US" altLang="en-US"/>
              <a:t>Siapkan “sampling frame” , daftar yang berisikan setiap elemen populasi yang bisa diambil sebagai sampel</a:t>
            </a:r>
          </a:p>
          <a:p>
            <a:pPr lvl="1" eaLnBrk="1" hangingPunct="1">
              <a:buFont typeface="Arial" panose="020B0604020202020204" pitchFamily="34" charset="0"/>
              <a:buChar char="•"/>
            </a:pPr>
            <a:r>
              <a:rPr lang="en-US" altLang="en-US"/>
              <a:t>Bagi sampling frame tersebut berdasarkan strata yang dikehendaki</a:t>
            </a:r>
          </a:p>
          <a:p>
            <a:pPr lvl="1" eaLnBrk="1" hangingPunct="1">
              <a:buFont typeface="Arial" panose="020B0604020202020204" pitchFamily="34" charset="0"/>
              <a:buChar char="•"/>
            </a:pPr>
            <a:r>
              <a:rPr lang="en-US" altLang="en-US"/>
              <a:t>Tentukan jumlah sampel dalam setiap stratum</a:t>
            </a:r>
          </a:p>
          <a:p>
            <a:pPr lvl="1" eaLnBrk="1" hangingPunct="1">
              <a:buFont typeface="Arial" panose="020B0604020202020204" pitchFamily="34" charset="0"/>
              <a:buChar char="•"/>
            </a:pPr>
            <a:r>
              <a:rPr lang="en-US" altLang="en-US"/>
              <a:t>Pilih sampel dari setiap stratum secara acak.</a:t>
            </a:r>
          </a:p>
          <a:p>
            <a:pPr eaLnBrk="1" hangingPunct="1"/>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3F414C1D-8DC6-4BA8-A506-FA57F3B0B0D8}"/>
              </a:ext>
            </a:extLst>
          </p:cNvPr>
          <p:cNvSpPr>
            <a:spLocks noGrp="1"/>
          </p:cNvSpPr>
          <p:nvPr>
            <p:ph idx="1"/>
          </p:nvPr>
        </p:nvSpPr>
        <p:spPr/>
        <p:txBody>
          <a:bodyPr/>
          <a:lstStyle/>
          <a:p>
            <a:endParaRPr lang="en-US" altLang="en-US"/>
          </a:p>
        </p:txBody>
      </p:sp>
      <p:graphicFrame>
        <p:nvGraphicFramePr>
          <p:cNvPr id="4" name="Group 189">
            <a:extLst>
              <a:ext uri="{FF2B5EF4-FFF2-40B4-BE49-F238E27FC236}">
                <a16:creationId xmlns:a16="http://schemas.microsoft.com/office/drawing/2014/main" id="{151F3E4F-00FB-44B5-BD2C-704CBA77E9FC}"/>
              </a:ext>
            </a:extLst>
          </p:cNvPr>
          <p:cNvGraphicFramePr>
            <a:graphicFrameLocks/>
          </p:cNvGraphicFramePr>
          <p:nvPr/>
        </p:nvGraphicFramePr>
        <p:xfrm>
          <a:off x="2286000" y="1168400"/>
          <a:ext cx="7848600" cy="5232400"/>
        </p:xfrm>
        <a:graphic>
          <a:graphicData uri="http://schemas.openxmlformats.org/drawingml/2006/table">
            <a:tbl>
              <a:tblPr/>
              <a:tblGrid>
                <a:gridCol w="1736936">
                  <a:extLst>
                    <a:ext uri="{9D8B030D-6E8A-4147-A177-3AD203B41FA5}">
                      <a16:colId xmlns:a16="http://schemas.microsoft.com/office/drawing/2014/main" val="20000"/>
                    </a:ext>
                  </a:extLst>
                </a:gridCol>
                <a:gridCol w="2353962">
                  <a:extLst>
                    <a:ext uri="{9D8B030D-6E8A-4147-A177-3AD203B41FA5}">
                      <a16:colId xmlns:a16="http://schemas.microsoft.com/office/drawing/2014/main" val="20001"/>
                    </a:ext>
                  </a:extLst>
                </a:gridCol>
                <a:gridCol w="1878852">
                  <a:extLst>
                    <a:ext uri="{9D8B030D-6E8A-4147-A177-3AD203B41FA5}">
                      <a16:colId xmlns:a16="http://schemas.microsoft.com/office/drawing/2014/main" val="20002"/>
                    </a:ext>
                  </a:extLst>
                </a:gridCol>
                <a:gridCol w="1878850">
                  <a:extLst>
                    <a:ext uri="{9D8B030D-6E8A-4147-A177-3AD203B41FA5}">
                      <a16:colId xmlns:a16="http://schemas.microsoft.com/office/drawing/2014/main" val="20003"/>
                    </a:ext>
                  </a:extLst>
                </a:gridCol>
              </a:tblGrid>
              <a:tr h="11839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dirty="0">
                          <a:ln>
                            <a:noFill/>
                          </a:ln>
                          <a:solidFill>
                            <a:schemeClr val="accent2">
                              <a:lumMod val="95000"/>
                              <a:lumOff val="5000"/>
                            </a:schemeClr>
                          </a:solidFill>
                          <a:effectLst/>
                          <a:latin typeface="Tahoma" pitchFamily="34" charset="0"/>
                          <a:ea typeface="Times New Roman" pitchFamily="18" charset="0"/>
                          <a:cs typeface="Tahoma" pitchFamily="34" charset="0"/>
                        </a:rPr>
                        <a:t>Strata</a:t>
                      </a:r>
                      <a:endParaRPr kumimoji="0" lang="en-GB" sz="2400" b="0" i="0" u="none" strike="noStrike" cap="none" normalizeH="0" baseline="0" dirty="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Anggota Populasi</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dirty="0" err="1">
                          <a:ln>
                            <a:noFill/>
                          </a:ln>
                          <a:solidFill>
                            <a:schemeClr val="accent2">
                              <a:lumMod val="95000"/>
                              <a:lumOff val="5000"/>
                            </a:schemeClr>
                          </a:solidFill>
                          <a:effectLst/>
                          <a:latin typeface="Tahoma" pitchFamily="34" charset="0"/>
                          <a:ea typeface="Times New Roman" pitchFamily="18" charset="0"/>
                          <a:cs typeface="Tahoma" pitchFamily="34" charset="0"/>
                        </a:rPr>
                        <a:t>Persentase</a:t>
                      </a:r>
                      <a:endParaRPr kumimoji="0" lang="en-GB" sz="2400" b="0" i="0" u="none" strike="noStrike" cap="none" normalizeH="0" baseline="0" dirty="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114300" algn="l"/>
                        </a:tabLst>
                      </a:pPr>
                      <a:r>
                        <a:rPr kumimoji="0" lang="en-GB" sz="2400" b="0" i="0" u="none" strike="noStrike" cap="none" normalizeH="0" baseline="0" dirty="0">
                          <a:ln>
                            <a:noFill/>
                          </a:ln>
                          <a:solidFill>
                            <a:schemeClr val="accent2">
                              <a:lumMod val="95000"/>
                              <a:lumOff val="5000"/>
                            </a:schemeClr>
                          </a:solidFill>
                          <a:effectLst/>
                          <a:latin typeface="Tahoma" pitchFamily="34" charset="0"/>
                          <a:ea typeface="Times New Roman" pitchFamily="18" charset="0"/>
                          <a:cs typeface="Tahoma" pitchFamily="34" charset="0"/>
                        </a:rPr>
                        <a:t>(%)</a:t>
                      </a:r>
                      <a:endParaRPr kumimoji="0" lang="en-GB" sz="2400" b="0" i="0" u="none" strike="noStrike" cap="none" normalizeH="0" baseline="0" dirty="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Sampel</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0"/>
                  </a:ext>
                </a:extLst>
              </a:tr>
              <a:tr h="7149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2</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3</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4 = (3 x 50)</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1"/>
                  </a:ext>
                </a:extLst>
              </a:tr>
              <a:tr h="71913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SD</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150</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dirty="0">
                          <a:ln>
                            <a:noFill/>
                          </a:ln>
                          <a:solidFill>
                            <a:schemeClr val="accent2">
                              <a:lumMod val="95000"/>
                              <a:lumOff val="5000"/>
                            </a:schemeClr>
                          </a:solidFill>
                          <a:effectLst/>
                          <a:latin typeface="Tahoma" pitchFamily="34" charset="0"/>
                          <a:ea typeface="Times New Roman" pitchFamily="18" charset="0"/>
                          <a:cs typeface="Tahoma" pitchFamily="34" charset="0"/>
                        </a:rPr>
                        <a:t>37,5</a:t>
                      </a:r>
                      <a:endParaRPr kumimoji="0" lang="en-GB" sz="2400" b="0" i="0" u="none" strike="noStrike" cap="none" normalizeH="0" baseline="0" dirty="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19</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2"/>
                  </a:ext>
                </a:extLst>
              </a:tr>
              <a:tr h="72121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SMP</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125</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31,25</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16</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3"/>
                  </a:ext>
                </a:extLst>
              </a:tr>
              <a:tr h="717049">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SMU</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75</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18,75</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9</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4"/>
                  </a:ext>
                </a:extLst>
              </a:tr>
              <a:tr h="72121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Sarjana</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50</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12,5</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0"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6</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5"/>
                  </a:ext>
                </a:extLst>
              </a:tr>
              <a:tr h="45486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114300" algn="l"/>
                        </a:tabLst>
                      </a:pPr>
                      <a:r>
                        <a:rPr kumimoji="0" lang="en-GB" sz="2400" b="1"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Jumlah</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1"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400</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1" i="0" u="none" strike="noStrike" cap="none" normalizeH="0" baseline="0">
                          <a:ln>
                            <a:noFill/>
                          </a:ln>
                          <a:solidFill>
                            <a:schemeClr val="accent2">
                              <a:lumMod val="95000"/>
                              <a:lumOff val="5000"/>
                            </a:schemeClr>
                          </a:solidFill>
                          <a:effectLst/>
                          <a:latin typeface="Tahoma" pitchFamily="34" charset="0"/>
                          <a:ea typeface="Times New Roman" pitchFamily="18" charset="0"/>
                          <a:cs typeface="Tahoma" pitchFamily="34" charset="0"/>
                        </a:rPr>
                        <a:t>100</a:t>
                      </a:r>
                      <a:endParaRPr kumimoji="0" lang="en-GB" sz="2400" b="0" i="0" u="none" strike="noStrike" cap="none" normalizeH="0" baseline="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 algn="l"/>
                        </a:tabLst>
                      </a:pPr>
                      <a:r>
                        <a:rPr kumimoji="0" lang="en-GB" sz="2400" b="1" i="0" u="none" strike="noStrike" cap="none" normalizeH="0" baseline="0" dirty="0">
                          <a:ln>
                            <a:noFill/>
                          </a:ln>
                          <a:solidFill>
                            <a:schemeClr val="accent2">
                              <a:lumMod val="95000"/>
                              <a:lumOff val="5000"/>
                            </a:schemeClr>
                          </a:solidFill>
                          <a:effectLst/>
                          <a:latin typeface="Tahoma" pitchFamily="34" charset="0"/>
                          <a:ea typeface="Times New Roman" pitchFamily="18" charset="0"/>
                          <a:cs typeface="Tahoma" pitchFamily="34" charset="0"/>
                        </a:rPr>
                        <a:t>50</a:t>
                      </a:r>
                      <a:endParaRPr kumimoji="0" lang="en-GB" sz="2400" b="0" i="0" u="none" strike="noStrike" cap="none" normalizeH="0" baseline="0" dirty="0">
                        <a:ln>
                          <a:noFill/>
                        </a:ln>
                        <a:solidFill>
                          <a:schemeClr val="accent2">
                            <a:lumMod val="95000"/>
                            <a:lumOff val="5000"/>
                          </a:schemeClr>
                        </a:solidFill>
                        <a:effectLst/>
                        <a:latin typeface="Times New Roman" pitchFamily="18" charset="0"/>
                        <a:ea typeface="Times New Roman" pitchFamily="18" charset="0"/>
                        <a:cs typeface="Tahoma" pitchFamily="34" charset="0"/>
                      </a:endParaRPr>
                    </a:p>
                  </a:txBody>
                  <a:tcPr marT="44537" marB="44537"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6607-B5F2-443B-AA0D-350F796E53F8}"/>
              </a:ext>
            </a:extLst>
          </p:cNvPr>
          <p:cNvSpPr>
            <a:spLocks noGrp="1"/>
          </p:cNvSpPr>
          <p:nvPr>
            <p:ph type="title"/>
          </p:nvPr>
        </p:nvSpPr>
        <p:spPr>
          <a:xfrm>
            <a:off x="2959100" y="274638"/>
            <a:ext cx="7499350" cy="939800"/>
          </a:xfrm>
        </p:spPr>
        <p:txBody>
          <a:bodyPr>
            <a:normAutofit fontScale="90000"/>
          </a:bodyPr>
          <a:lstStyle/>
          <a:p>
            <a:pPr eaLnBrk="1" hangingPunct="1">
              <a:defRPr/>
            </a:pPr>
            <a:r>
              <a:rPr lang="en-US" b="1" dirty="0">
                <a:solidFill>
                  <a:schemeClr val="tx2">
                    <a:satMod val="130000"/>
                  </a:schemeClr>
                </a:solidFill>
                <a:latin typeface="Cambria" pitchFamily="18" charset="0"/>
              </a:rPr>
              <a:t>ELEMEN STATISTIK (</a:t>
            </a:r>
            <a:r>
              <a:rPr lang="en-US" b="1" dirty="0" err="1">
                <a:solidFill>
                  <a:schemeClr val="tx2">
                    <a:satMod val="130000"/>
                  </a:schemeClr>
                </a:solidFill>
                <a:latin typeface="Cambria" pitchFamily="18" charset="0"/>
              </a:rPr>
              <a:t>Lanjutan</a:t>
            </a:r>
            <a:r>
              <a:rPr lang="en-US" b="1" dirty="0">
                <a:solidFill>
                  <a:schemeClr val="tx2">
                    <a:satMod val="130000"/>
                  </a:schemeClr>
                </a:solidFill>
                <a:latin typeface="Cambria" pitchFamily="18" charset="0"/>
              </a:rPr>
              <a:t>)</a:t>
            </a:r>
            <a:endParaRPr lang="en-US" dirty="0"/>
          </a:p>
        </p:txBody>
      </p:sp>
      <p:sp>
        <p:nvSpPr>
          <p:cNvPr id="26627" name="Content Placeholder 2">
            <a:extLst>
              <a:ext uri="{FF2B5EF4-FFF2-40B4-BE49-F238E27FC236}">
                <a16:creationId xmlns:a16="http://schemas.microsoft.com/office/drawing/2014/main" id="{6EB55E86-1DA2-492B-95E8-54DF7B513726}"/>
              </a:ext>
            </a:extLst>
          </p:cNvPr>
          <p:cNvSpPr>
            <a:spLocks noGrp="1"/>
          </p:cNvSpPr>
          <p:nvPr>
            <p:ph idx="1"/>
          </p:nvPr>
        </p:nvSpPr>
        <p:spPr>
          <a:xfrm>
            <a:off x="1881188" y="1214438"/>
            <a:ext cx="8577262" cy="5429250"/>
          </a:xfrm>
        </p:spPr>
        <p:txBody>
          <a:bodyPr>
            <a:normAutofit lnSpcReduction="10000"/>
          </a:bodyPr>
          <a:lstStyle/>
          <a:p>
            <a:pPr algn="just" eaLnBrk="1" hangingPunct="1">
              <a:buFont typeface="Wingdings 2" panose="05020102010507070707" pitchFamily="18" charset="2"/>
              <a:buNone/>
            </a:pPr>
            <a:r>
              <a:rPr lang="en-US" altLang="en-US" sz="2000" b="1">
                <a:latin typeface="Candara" panose="020E0502030303020204" pitchFamily="34" charset="0"/>
              </a:rPr>
              <a:t>	Sampel</a:t>
            </a:r>
          </a:p>
          <a:p>
            <a:pPr algn="just" eaLnBrk="1" hangingPunct="1"/>
            <a:r>
              <a:rPr lang="en-US" altLang="en-US" sz="2000">
                <a:latin typeface="Candara" panose="020E0502030303020204" pitchFamily="34" charset="0"/>
              </a:rPr>
              <a:t>Sekumpulan data yang diambil atau diseleksi dari suatu populasi </a:t>
            </a:r>
          </a:p>
          <a:p>
            <a:pPr marL="365125" lvl="1" indent="-282575" algn="just">
              <a:spcBef>
                <a:spcPts val="600"/>
              </a:spcBef>
              <a:buSzPct val="80000"/>
              <a:buFont typeface="Wingdings 2" panose="05020102010507070707" pitchFamily="18" charset="2"/>
              <a:buChar char=""/>
            </a:pPr>
            <a:r>
              <a:rPr lang="en-US" altLang="en-US" sz="2000">
                <a:latin typeface="Candara" panose="020E0502030303020204" pitchFamily="34" charset="0"/>
              </a:rPr>
              <a:t>Bagian dari populasi, atau populasi bisa dibagi dalam berbagai jenis sampel</a:t>
            </a:r>
          </a:p>
          <a:p>
            <a:pPr marL="365125" lvl="1" indent="-282575" algn="just">
              <a:spcBef>
                <a:spcPts val="600"/>
              </a:spcBef>
              <a:buSzPct val="80000"/>
              <a:buFont typeface="Wingdings 2" panose="05020102010507070707" pitchFamily="18" charset="2"/>
              <a:buChar char=""/>
            </a:pPr>
            <a:r>
              <a:rPr lang="en-US" altLang="en-US" sz="2000">
                <a:latin typeface="Candara" panose="020E0502030303020204" pitchFamily="34" charset="0"/>
              </a:rPr>
              <a:t>Kata kuncinya sebagian</a:t>
            </a:r>
          </a:p>
          <a:p>
            <a:pPr algn="just" eaLnBrk="1" hangingPunct="1">
              <a:buFont typeface="Wingdings 2" panose="05020102010507070707" pitchFamily="18" charset="2"/>
              <a:buNone/>
            </a:pPr>
            <a:r>
              <a:rPr lang="en-US" altLang="en-US" sz="2000">
                <a:latin typeface="Candara" panose="020E0502030303020204" pitchFamily="34" charset="0"/>
              </a:rPr>
              <a:t>	</a:t>
            </a:r>
            <a:r>
              <a:rPr lang="en-US" altLang="en-US" sz="2000" b="1">
                <a:latin typeface="Candara" panose="020E0502030303020204" pitchFamily="34" charset="0"/>
              </a:rPr>
              <a:t>Variabel </a:t>
            </a:r>
          </a:p>
          <a:p>
            <a:pPr algn="just" eaLnBrk="1" hangingPunct="1"/>
            <a:r>
              <a:rPr lang="en-US" altLang="en-US" sz="2000">
                <a:latin typeface="Candara" panose="020E0502030303020204" pitchFamily="34" charset="0"/>
              </a:rPr>
              <a:t>Dalam melakukan inferensi terhadap populasi, tidak semua ciri populasi harus diketahui</a:t>
            </a:r>
          </a:p>
          <a:p>
            <a:pPr algn="just" eaLnBrk="1" hangingPunct="1"/>
            <a:r>
              <a:rPr lang="en-US" altLang="en-US" sz="2000">
                <a:latin typeface="Candara" panose="020E0502030303020204" pitchFamily="34" charset="0"/>
              </a:rPr>
              <a:t>Hanya satu atau beberapa karateristik populasi yang perlu diketahui, yang disebut sebagai variabel</a:t>
            </a:r>
          </a:p>
          <a:p>
            <a:pPr algn="just" eaLnBrk="1" hangingPunct="1"/>
            <a:r>
              <a:rPr lang="en-US" altLang="en-US" sz="2000">
                <a:latin typeface="Candara" panose="020E0502030303020204" pitchFamily="34" charset="0"/>
              </a:rPr>
              <a:t>Seperti untuk meneliti kepuasan pekerja, variabel yang dianggap relevan bisa berupa usia pekerja, gender pekerja, penghasilan pekerja, dan lainnya</a:t>
            </a:r>
          </a:p>
          <a:p>
            <a:pPr algn="just" eaLnBrk="1" hangingPunct="1">
              <a:buFont typeface="Wingdings 2" panose="05020102010507070707" pitchFamily="18" charset="2"/>
              <a:buNone/>
            </a:pPr>
            <a:r>
              <a:rPr lang="en-US" altLang="en-US" sz="2000">
                <a:latin typeface="Candara" panose="020E0502030303020204" pitchFamily="34" charset="0"/>
              </a:rPr>
              <a:t>	</a:t>
            </a:r>
            <a:r>
              <a:rPr lang="en-US" altLang="en-US" sz="2000" b="1">
                <a:latin typeface="Candara" panose="020E0502030303020204" pitchFamily="34" charset="0"/>
              </a:rPr>
              <a:t>Statistik Inferensi</a:t>
            </a:r>
          </a:p>
          <a:p>
            <a:pPr algn="just" eaLnBrk="1" hangingPunct="1"/>
            <a:r>
              <a:rPr lang="en-US" altLang="en-US" sz="2000">
                <a:latin typeface="Candara" panose="020E0502030303020204" pitchFamily="34" charset="0"/>
              </a:rPr>
              <a:t>Suatu keputusan, perkiraan, atau generalisasi tentang suatu populasi berdasarkan informasi yang terkandung dari suatu sampel</a:t>
            </a:r>
          </a:p>
          <a:p>
            <a:pPr algn="just" eaLnBrk="1" hangingPunct="1"/>
            <a:r>
              <a:rPr lang="en-US" altLang="en-US" sz="2000">
                <a:latin typeface="Candara" panose="020E0502030303020204" pitchFamily="34" charset="0"/>
              </a:rPr>
              <a:t>Contoh: Uji/ test hipotesis, </a:t>
            </a:r>
            <a:r>
              <a:rPr lang="en-US" altLang="en-US" sz="2000" i="1">
                <a:latin typeface="Candara" panose="020E0502030303020204" pitchFamily="34" charset="0"/>
              </a:rPr>
              <a:t>Quick count </a:t>
            </a:r>
            <a:r>
              <a:rPr lang="en-US" altLang="en-US" sz="2000">
                <a:latin typeface="Candara" panose="020E0502030303020204" pitchFamily="34" charset="0"/>
              </a:rPr>
              <a:t>dalam pemungutan suara (PILKADA, PILPRES)</a:t>
            </a:r>
          </a:p>
          <a:p>
            <a:pPr algn="just" eaLnBrk="1" hangingPunct="1"/>
            <a:endParaRPr lang="en-US" altLang="en-US" sz="2000">
              <a:latin typeface="Candara" panose="020E0502030303020204" pitchFamily="34" charset="0"/>
            </a:endParaRPr>
          </a:p>
          <a:p>
            <a:pPr algn="just" eaLnBrk="1" hangingPunct="1"/>
            <a:endParaRPr lang="en-US" altLang="en-US" sz="2000">
              <a:latin typeface="Candara" panose="020E0502030303020204" pitchFamily="34" charset="0"/>
            </a:endParaRPr>
          </a:p>
        </p:txBody>
      </p:sp>
    </p:spTree>
  </p:cSld>
  <p:clrMapOvr>
    <a:masterClrMapping/>
  </p:clrMapOvr>
  <p:transition spd="med">
    <p:wheel spokes="3"/>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A0EB4C1-ACDF-47EB-8AB4-CF77EF83C917}"/>
              </a:ext>
            </a:extLst>
          </p:cNvPr>
          <p:cNvSpPr>
            <a:spLocks noGrp="1"/>
          </p:cNvSpPr>
          <p:nvPr>
            <p:ph type="title"/>
          </p:nvPr>
        </p:nvSpPr>
        <p:spPr>
          <a:xfrm>
            <a:off x="1981200" y="714375"/>
            <a:ext cx="8229600" cy="1143000"/>
          </a:xfrm>
        </p:spPr>
        <p:txBody>
          <a:bodyPr>
            <a:normAutofit fontScale="90000"/>
          </a:bodyPr>
          <a:lstStyle/>
          <a:p>
            <a:pPr marL="342900" indent="-342900"/>
            <a:r>
              <a:rPr lang="en-US" altLang="en-US" sz="3600" b="1" i="1">
                <a:solidFill>
                  <a:srgbClr val="FFFF00"/>
                </a:solidFill>
              </a:rPr>
              <a:t>4. DISPROPORTIONATE STRATIFIED RANDOM SAMPLING</a:t>
            </a:r>
            <a:br>
              <a:rPr lang="en-US" altLang="en-US" sz="1800">
                <a:solidFill>
                  <a:srgbClr val="000000"/>
                </a:solidFill>
              </a:rPr>
            </a:br>
            <a:endParaRPr lang="en-US" altLang="en-US" sz="1800">
              <a:solidFill>
                <a:srgbClr val="000000"/>
              </a:solidFill>
            </a:endParaRPr>
          </a:p>
        </p:txBody>
      </p:sp>
      <p:sp>
        <p:nvSpPr>
          <p:cNvPr id="3" name="Content Placeholder 2">
            <a:extLst>
              <a:ext uri="{FF2B5EF4-FFF2-40B4-BE49-F238E27FC236}">
                <a16:creationId xmlns:a16="http://schemas.microsoft.com/office/drawing/2014/main" id="{C73531C2-2B09-4685-B862-69C4513CA9AA}"/>
              </a:ext>
            </a:extLst>
          </p:cNvPr>
          <p:cNvSpPr>
            <a:spLocks noGrp="1"/>
          </p:cNvSpPr>
          <p:nvPr>
            <p:ph idx="1"/>
          </p:nvPr>
        </p:nvSpPr>
        <p:spPr>
          <a:xfrm>
            <a:off x="1981200" y="2143126"/>
            <a:ext cx="8229600" cy="3700463"/>
          </a:xfrm>
        </p:spPr>
        <p:txBody>
          <a:bodyPr rtlCol="0">
            <a:normAutofit/>
          </a:bodyPr>
          <a:lstStyle/>
          <a:p>
            <a:pPr>
              <a:defRPr/>
            </a:pPr>
            <a:r>
              <a:rPr lang="en-US" dirty="0" err="1"/>
              <a:t>Teknik</a:t>
            </a:r>
            <a:r>
              <a:rPr lang="en-US" dirty="0"/>
              <a:t> sampling </a:t>
            </a:r>
            <a:r>
              <a:rPr lang="en-US" dirty="0" err="1"/>
              <a:t>dimana</a:t>
            </a:r>
            <a:r>
              <a:rPr lang="en-US" dirty="0"/>
              <a:t> </a:t>
            </a:r>
            <a:r>
              <a:rPr lang="en-US" dirty="0" err="1"/>
              <a:t>populasi</a:t>
            </a:r>
            <a:r>
              <a:rPr lang="en-US" dirty="0"/>
              <a:t> </a:t>
            </a:r>
            <a:r>
              <a:rPr lang="en-US" dirty="0" err="1"/>
              <a:t>berstrata</a:t>
            </a:r>
            <a:r>
              <a:rPr lang="en-US" dirty="0"/>
              <a:t> </a:t>
            </a:r>
            <a:r>
              <a:rPr lang="en-US" dirty="0" err="1"/>
              <a:t>tapi</a:t>
            </a:r>
            <a:r>
              <a:rPr lang="en-US" dirty="0"/>
              <a:t> </a:t>
            </a:r>
            <a:r>
              <a:rPr lang="en-US" dirty="0" err="1"/>
              <a:t>kurang</a:t>
            </a:r>
            <a:r>
              <a:rPr lang="en-US" dirty="0"/>
              <a:t> </a:t>
            </a:r>
            <a:r>
              <a:rPr lang="en-US" dirty="0" err="1"/>
              <a:t>proporsional</a:t>
            </a:r>
            <a:r>
              <a:rPr lang="en-US" dirty="0"/>
              <a:t>. </a:t>
            </a:r>
          </a:p>
          <a:p>
            <a:pPr>
              <a:defRPr/>
            </a:pPr>
            <a:r>
              <a:rPr lang="en-US" dirty="0" err="1"/>
              <a:t>Jumlah</a:t>
            </a:r>
            <a:r>
              <a:rPr lang="en-US" dirty="0"/>
              <a:t> guru </a:t>
            </a:r>
            <a:r>
              <a:rPr lang="en-US" dirty="0" err="1"/>
              <a:t>di</a:t>
            </a:r>
            <a:r>
              <a:rPr lang="en-US" dirty="0"/>
              <a:t> </a:t>
            </a:r>
            <a:r>
              <a:rPr lang="en-US" dirty="0" err="1"/>
              <a:t>Kecamatan</a:t>
            </a:r>
            <a:r>
              <a:rPr lang="en-US" dirty="0"/>
              <a:t> </a:t>
            </a:r>
            <a:r>
              <a:rPr lang="en-US" dirty="0" err="1"/>
              <a:t>Ngaliyan</a:t>
            </a:r>
            <a:r>
              <a:rPr lang="en-US" dirty="0"/>
              <a:t> </a:t>
            </a:r>
            <a:r>
              <a:rPr lang="en-US" dirty="0" err="1"/>
              <a:t>memiliki</a:t>
            </a:r>
            <a:r>
              <a:rPr lang="en-US" dirty="0"/>
              <a:t> 1 </a:t>
            </a:r>
            <a:r>
              <a:rPr lang="en-US" dirty="0" err="1"/>
              <a:t>orang</a:t>
            </a:r>
            <a:r>
              <a:rPr lang="en-US" dirty="0"/>
              <a:t> </a:t>
            </a:r>
            <a:r>
              <a:rPr lang="en-US" dirty="0" err="1"/>
              <a:t>lulusan</a:t>
            </a:r>
            <a:r>
              <a:rPr lang="en-US" dirty="0"/>
              <a:t> S3, 4 </a:t>
            </a:r>
            <a:r>
              <a:rPr lang="en-US" dirty="0" err="1"/>
              <a:t>orang</a:t>
            </a:r>
            <a:r>
              <a:rPr lang="en-US" dirty="0"/>
              <a:t> </a:t>
            </a:r>
            <a:r>
              <a:rPr lang="en-US" dirty="0" err="1"/>
              <a:t>lulusan</a:t>
            </a:r>
            <a:r>
              <a:rPr lang="en-US" dirty="0"/>
              <a:t> S2, 178 </a:t>
            </a:r>
            <a:r>
              <a:rPr lang="en-US" dirty="0" err="1"/>
              <a:t>orang</a:t>
            </a:r>
            <a:r>
              <a:rPr lang="en-US" dirty="0"/>
              <a:t> </a:t>
            </a:r>
            <a:r>
              <a:rPr lang="en-US" dirty="0" err="1"/>
              <a:t>lulusan</a:t>
            </a:r>
            <a:r>
              <a:rPr lang="en-US" dirty="0"/>
              <a:t> S1 </a:t>
            </a:r>
            <a:r>
              <a:rPr lang="en-US" dirty="0" err="1"/>
              <a:t>dan</a:t>
            </a:r>
            <a:r>
              <a:rPr lang="en-US" dirty="0"/>
              <a:t> 156 </a:t>
            </a:r>
            <a:r>
              <a:rPr lang="en-US" dirty="0" err="1"/>
              <a:t>orang</a:t>
            </a:r>
            <a:r>
              <a:rPr lang="en-US" dirty="0"/>
              <a:t> </a:t>
            </a:r>
            <a:r>
              <a:rPr lang="en-US" dirty="0" err="1"/>
              <a:t>lulusan</a:t>
            </a:r>
            <a:r>
              <a:rPr lang="en-US" dirty="0"/>
              <a:t> Diploma. </a:t>
            </a:r>
            <a:r>
              <a:rPr lang="en-US" dirty="0" err="1"/>
              <a:t>Maka</a:t>
            </a:r>
            <a:r>
              <a:rPr lang="en-US" dirty="0"/>
              <a:t> </a:t>
            </a:r>
            <a:r>
              <a:rPr lang="en-US" dirty="0" err="1"/>
              <a:t>Pengambilan</a:t>
            </a:r>
            <a:r>
              <a:rPr lang="en-US" dirty="0"/>
              <a:t> </a:t>
            </a:r>
            <a:r>
              <a:rPr lang="en-US" dirty="0" err="1"/>
              <a:t>sampel</a:t>
            </a:r>
            <a:r>
              <a:rPr lang="en-US" dirty="0"/>
              <a:t> </a:t>
            </a:r>
            <a:r>
              <a:rPr lang="en-US" dirty="0" err="1"/>
              <a:t>untuk</a:t>
            </a:r>
            <a:r>
              <a:rPr lang="en-US" dirty="0"/>
              <a:t> S3 </a:t>
            </a:r>
            <a:r>
              <a:rPr lang="en-US" dirty="0" err="1"/>
              <a:t>sebanyak</a:t>
            </a:r>
            <a:r>
              <a:rPr lang="en-US" dirty="0"/>
              <a:t> 1 </a:t>
            </a:r>
            <a:r>
              <a:rPr lang="en-US" dirty="0" err="1"/>
              <a:t>orang</a:t>
            </a:r>
            <a:r>
              <a:rPr lang="en-US" dirty="0"/>
              <a:t>, S2 </a:t>
            </a:r>
            <a:r>
              <a:rPr lang="en-US" dirty="0" err="1"/>
              <a:t>sebanyak</a:t>
            </a:r>
            <a:r>
              <a:rPr lang="en-US" dirty="0"/>
              <a:t> 4 </a:t>
            </a:r>
            <a:r>
              <a:rPr lang="en-US" dirty="0" err="1"/>
              <a:t>orang</a:t>
            </a:r>
            <a:r>
              <a:rPr lang="en-US" dirty="0"/>
              <a:t>, </a:t>
            </a:r>
            <a:r>
              <a:rPr lang="en-US" dirty="0" err="1"/>
              <a:t>sedangkan</a:t>
            </a:r>
            <a:r>
              <a:rPr lang="en-US" dirty="0"/>
              <a:t> </a:t>
            </a:r>
            <a:r>
              <a:rPr lang="en-US" dirty="0" err="1"/>
              <a:t>untuk</a:t>
            </a:r>
            <a:r>
              <a:rPr lang="en-US" dirty="0"/>
              <a:t> S1 </a:t>
            </a:r>
            <a:r>
              <a:rPr lang="en-US" dirty="0" err="1"/>
              <a:t>dan</a:t>
            </a:r>
            <a:r>
              <a:rPr lang="en-US" dirty="0"/>
              <a:t> Diploma </a:t>
            </a:r>
            <a:r>
              <a:rPr lang="en-US" dirty="0" err="1"/>
              <a:t>diambil</a:t>
            </a:r>
            <a:r>
              <a:rPr lang="en-US" dirty="0"/>
              <a:t> </a:t>
            </a:r>
            <a:r>
              <a:rPr lang="en-US" dirty="0" err="1"/>
              <a:t>secara</a:t>
            </a:r>
            <a:r>
              <a:rPr lang="en-US" dirty="0"/>
              <a:t> </a:t>
            </a:r>
            <a:r>
              <a:rPr lang="en-US" dirty="0" err="1"/>
              <a:t>proporsional</a:t>
            </a:r>
            <a:r>
              <a:rPr lang="en-US" dirty="0"/>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8650365-4EA5-4E24-AB86-F1DBFCC8839D}"/>
              </a:ext>
            </a:extLst>
          </p:cNvPr>
          <p:cNvSpPr>
            <a:spLocks noGrp="1" noChangeArrowheads="1"/>
          </p:cNvSpPr>
          <p:nvPr>
            <p:ph type="title"/>
          </p:nvPr>
        </p:nvSpPr>
        <p:spPr>
          <a:xfrm>
            <a:off x="2438400" y="304800"/>
            <a:ext cx="7543800" cy="914400"/>
          </a:xfrm>
        </p:spPr>
        <p:txBody>
          <a:bodyPr>
            <a:normAutofit fontScale="90000"/>
          </a:bodyPr>
          <a:lstStyle/>
          <a:p>
            <a:pPr eaLnBrk="1" hangingPunct="1"/>
            <a:r>
              <a:rPr lang="en-US" altLang="en-US" b="1" i="1">
                <a:cs typeface="Times New Roman" panose="02020603050405020304" pitchFamily="18" charset="0"/>
              </a:rPr>
              <a:t>5. Cluster Sampling</a:t>
            </a:r>
            <a:br>
              <a:rPr lang="en-US" altLang="en-US" b="1">
                <a:cs typeface="Times New Roman" panose="02020603050405020304" pitchFamily="18" charset="0"/>
              </a:rPr>
            </a:br>
            <a:endParaRPr lang="en-US" altLang="en-US" b="1">
              <a:cs typeface="Times New Roman" panose="02020603050405020304" pitchFamily="18" charset="0"/>
            </a:endParaRPr>
          </a:p>
        </p:txBody>
      </p:sp>
      <p:sp>
        <p:nvSpPr>
          <p:cNvPr id="31747" name="Rectangle 3">
            <a:extLst>
              <a:ext uri="{FF2B5EF4-FFF2-40B4-BE49-F238E27FC236}">
                <a16:creationId xmlns:a16="http://schemas.microsoft.com/office/drawing/2014/main" id="{73D639EE-2B28-44AE-AD6F-5AC0B3F556F5}"/>
              </a:ext>
            </a:extLst>
          </p:cNvPr>
          <p:cNvSpPr>
            <a:spLocks noGrp="1" noChangeArrowheads="1"/>
          </p:cNvSpPr>
          <p:nvPr>
            <p:ph type="body" idx="1"/>
          </p:nvPr>
        </p:nvSpPr>
        <p:spPr>
          <a:xfrm>
            <a:off x="2057400" y="1371600"/>
            <a:ext cx="8382000" cy="5257800"/>
          </a:xfrm>
        </p:spPr>
        <p:txBody>
          <a:bodyPr/>
          <a:lstStyle/>
          <a:p>
            <a:pPr algn="just" eaLnBrk="1" hangingPunct="1">
              <a:buFontTx/>
              <a:buNone/>
            </a:pPr>
            <a:r>
              <a:rPr lang="en-US" altLang="en-US">
                <a:latin typeface="Wingdings" panose="05000000000000000000" pitchFamily="2" charset="2"/>
                <a:cs typeface="Times New Roman" panose="02020603050405020304" pitchFamily="18" charset="0"/>
              </a:rPr>
              <a:t>Ø</a:t>
            </a:r>
            <a:r>
              <a:rPr lang="en-US" altLang="en-US">
                <a:cs typeface="Times New Roman" panose="02020603050405020304" pitchFamily="18" charset="0"/>
              </a:rPr>
              <a:t>Elemen-elemen dalam populasi dibagi ke dalam cluster atau kelompok, jika ada beberapa kelompok dengan heterogenitas dalam kelompoknya dan homogenitas antar kelompok. Teknik cluster sering digunakan oleh para peneliti di lapangan yang mungkin wilayahnya luas.</a:t>
            </a:r>
          </a:p>
          <a:p>
            <a:pPr algn="just" eaLnBrk="1" hangingPunct="1">
              <a:buFontTx/>
              <a:buNone/>
            </a:pPr>
            <a:r>
              <a:rPr lang="en-US" altLang="en-US">
                <a:latin typeface="Wingdings" panose="05000000000000000000" pitchFamily="2" charset="2"/>
                <a:cs typeface="Times New Roman" panose="02020603050405020304" pitchFamily="18" charset="0"/>
              </a:rPr>
              <a:t>Ø</a:t>
            </a:r>
            <a:r>
              <a:rPr lang="en-US" altLang="en-US">
                <a:cs typeface="Times New Roman" panose="02020603050405020304" pitchFamily="18" charset="0"/>
              </a:rPr>
              <a:t>Sampling ini mudah dan murah, tapi tidak efisien dalam hal ketepatan serta tidak umum</a:t>
            </a:r>
          </a:p>
          <a:p>
            <a:pPr eaLnBrk="1" hangingPunct="1"/>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9354A86-9CC9-42B2-BC77-1B1A46016D62}"/>
              </a:ext>
            </a:extLst>
          </p:cNvPr>
          <p:cNvSpPr>
            <a:spLocks noGrp="1"/>
          </p:cNvSpPr>
          <p:nvPr>
            <p:ph type="title"/>
          </p:nvPr>
        </p:nvSpPr>
        <p:spPr>
          <a:xfrm>
            <a:off x="1981200" y="571500"/>
            <a:ext cx="8229600" cy="1143000"/>
          </a:xfrm>
        </p:spPr>
        <p:txBody>
          <a:bodyPr>
            <a:normAutofit fontScale="90000"/>
          </a:bodyPr>
          <a:lstStyle/>
          <a:p>
            <a:pPr marL="342900" indent="-342900"/>
            <a:r>
              <a:rPr lang="en-US" altLang="en-US" sz="4000" b="1" i="1">
                <a:solidFill>
                  <a:srgbClr val="FFFF00"/>
                </a:solidFill>
              </a:rPr>
              <a:t>CLUSTER SAMPLING </a:t>
            </a:r>
            <a:br>
              <a:rPr lang="en-US" altLang="en-US" sz="2800" b="1" i="1">
                <a:solidFill>
                  <a:srgbClr val="FFFF00"/>
                </a:solidFill>
              </a:rPr>
            </a:br>
            <a:r>
              <a:rPr lang="en-US" altLang="en-US" sz="2800" b="1">
                <a:solidFill>
                  <a:srgbClr val="FFFF00"/>
                </a:solidFill>
              </a:rPr>
              <a:t>(</a:t>
            </a:r>
            <a:r>
              <a:rPr lang="en-US" altLang="en-US" sz="2800" b="1" i="1">
                <a:solidFill>
                  <a:srgbClr val="FFFF00"/>
                </a:solidFill>
              </a:rPr>
              <a:t>Area Sampling/Gugus Sampling</a:t>
            </a:r>
            <a:r>
              <a:rPr lang="en-US" altLang="en-US" sz="2800" b="1">
                <a:solidFill>
                  <a:srgbClr val="FFFF00"/>
                </a:solidFill>
              </a:rPr>
              <a:t>)</a:t>
            </a:r>
            <a:br>
              <a:rPr lang="en-US" altLang="en-US" sz="1800">
                <a:solidFill>
                  <a:srgbClr val="000000"/>
                </a:solidFill>
              </a:rPr>
            </a:br>
            <a:endParaRPr lang="en-US" altLang="en-US" sz="1800">
              <a:solidFill>
                <a:srgbClr val="000000"/>
              </a:solidFill>
            </a:endParaRPr>
          </a:p>
        </p:txBody>
      </p:sp>
      <p:sp>
        <p:nvSpPr>
          <p:cNvPr id="32771" name="Content Placeholder 2">
            <a:extLst>
              <a:ext uri="{FF2B5EF4-FFF2-40B4-BE49-F238E27FC236}">
                <a16:creationId xmlns:a16="http://schemas.microsoft.com/office/drawing/2014/main" id="{10C0815F-9423-4382-926F-F26ABB8E7A08}"/>
              </a:ext>
            </a:extLst>
          </p:cNvPr>
          <p:cNvSpPr>
            <a:spLocks noGrp="1"/>
          </p:cNvSpPr>
          <p:nvPr>
            <p:ph idx="1"/>
          </p:nvPr>
        </p:nvSpPr>
        <p:spPr>
          <a:xfrm>
            <a:off x="1981200" y="1800226"/>
            <a:ext cx="8229600" cy="3700463"/>
          </a:xfrm>
        </p:spPr>
        <p:txBody>
          <a:bodyPr/>
          <a:lstStyle/>
          <a:p>
            <a:pPr eaLnBrk="1" hangingPunct="1"/>
            <a:r>
              <a:rPr lang="en-US" altLang="en-US" sz="2400"/>
              <a:t>Digunakan jika objek yang akan diteliti sangat luas</a:t>
            </a:r>
          </a:p>
          <a:p>
            <a:pPr eaLnBrk="1" hangingPunct="1"/>
            <a:r>
              <a:rPr lang="en-US" altLang="en-US" sz="2400"/>
              <a:t>Populasi biasanya dalam bentuk gugus atau kelompok-kelompok tertentu. </a:t>
            </a:r>
          </a:p>
          <a:p>
            <a:pPr eaLnBrk="1" hangingPunct="1"/>
            <a:r>
              <a:rPr lang="en-US" altLang="en-US" sz="2400"/>
              <a:t>Anggota gugus/kelompok mungkin tidak homogen</a:t>
            </a:r>
          </a:p>
          <a:p>
            <a:pPr eaLnBrk="1" hangingPunct="1"/>
            <a:r>
              <a:rPr lang="en-US" altLang="en-US" sz="2400"/>
              <a:t>Misalnya akan diambil populasi seluruh guru SD di Kota Semarang. Pengambilan sampelnya dengan cara membagi wilayah Kota Semarang  ke dalam enam wilayah, kemudian dari masing-masing kecamatan diambil perwakilannya. Jumlah sampel tiap kecamatan diambil secara proporsional.</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A97C0AD-ECDC-4C02-A7A8-B7119F32381A}"/>
              </a:ext>
            </a:extLst>
          </p:cNvPr>
          <p:cNvSpPr>
            <a:spLocks noGrp="1"/>
          </p:cNvSpPr>
          <p:nvPr>
            <p:ph type="title"/>
          </p:nvPr>
        </p:nvSpPr>
        <p:spPr>
          <a:xfrm>
            <a:off x="1981200" y="571500"/>
            <a:ext cx="8229600" cy="1143000"/>
          </a:xfrm>
        </p:spPr>
        <p:txBody>
          <a:bodyPr/>
          <a:lstStyle/>
          <a:p>
            <a:pPr eaLnBrk="1" hangingPunct="1"/>
            <a:r>
              <a:rPr lang="en-US" altLang="en-US" sz="3600" b="1" i="1">
                <a:solidFill>
                  <a:srgbClr val="FFFF00"/>
                </a:solidFill>
              </a:rPr>
              <a:t>CLUSTER SAMPLING </a:t>
            </a:r>
            <a:br>
              <a:rPr lang="en-US" altLang="en-US" sz="3600" b="1" i="1">
                <a:solidFill>
                  <a:srgbClr val="FFFF00"/>
                </a:solidFill>
              </a:rPr>
            </a:br>
            <a:r>
              <a:rPr lang="en-US" altLang="en-US" sz="3600" b="1">
                <a:solidFill>
                  <a:srgbClr val="FFFF00"/>
                </a:solidFill>
              </a:rPr>
              <a:t>(</a:t>
            </a:r>
            <a:r>
              <a:rPr lang="en-US" altLang="en-US" sz="3600" b="1" i="1">
                <a:solidFill>
                  <a:srgbClr val="FFFF00"/>
                </a:solidFill>
              </a:rPr>
              <a:t>Area Sampling</a:t>
            </a:r>
            <a:r>
              <a:rPr lang="en-US" altLang="en-US" sz="3600" b="1">
                <a:solidFill>
                  <a:srgbClr val="FFFF00"/>
                </a:solidFill>
              </a:rPr>
              <a:t>)</a:t>
            </a:r>
            <a:endParaRPr lang="en-US" altLang="en-US" sz="3600">
              <a:solidFill>
                <a:srgbClr val="FFFF00"/>
              </a:solidFill>
            </a:endParaRPr>
          </a:p>
        </p:txBody>
      </p:sp>
      <p:grpSp>
        <p:nvGrpSpPr>
          <p:cNvPr id="33795" name="Group 2">
            <a:extLst>
              <a:ext uri="{FF2B5EF4-FFF2-40B4-BE49-F238E27FC236}">
                <a16:creationId xmlns:a16="http://schemas.microsoft.com/office/drawing/2014/main" id="{19E4B980-C0CA-4122-AF8B-6A064A143889}"/>
              </a:ext>
            </a:extLst>
          </p:cNvPr>
          <p:cNvGrpSpPr>
            <a:grpSpLocks/>
          </p:cNvGrpSpPr>
          <p:nvPr/>
        </p:nvGrpSpPr>
        <p:grpSpPr bwMode="auto">
          <a:xfrm>
            <a:off x="3309939" y="2071689"/>
            <a:ext cx="6143625" cy="3214687"/>
            <a:chOff x="1598" y="13724"/>
            <a:chExt cx="7020" cy="2160"/>
          </a:xfrm>
        </p:grpSpPr>
        <p:sp>
          <p:nvSpPr>
            <p:cNvPr id="32772" name="Oval 3">
              <a:extLst>
                <a:ext uri="{FF2B5EF4-FFF2-40B4-BE49-F238E27FC236}">
                  <a16:creationId xmlns:a16="http://schemas.microsoft.com/office/drawing/2014/main" id="{B39CA361-2D50-4947-BFC7-DC0011656569}"/>
                </a:ext>
              </a:extLst>
            </p:cNvPr>
            <p:cNvSpPr>
              <a:spLocks noChangeArrowheads="1"/>
            </p:cNvSpPr>
            <p:nvPr/>
          </p:nvSpPr>
          <p:spPr bwMode="auto">
            <a:xfrm>
              <a:off x="1598" y="13724"/>
              <a:ext cx="2881" cy="2160"/>
            </a:xfrm>
            <a:prstGeom prst="ellipse">
              <a:avLst/>
            </a:prstGeom>
            <a:solidFill>
              <a:schemeClr val="bg1">
                <a:lumMod val="50000"/>
                <a:lumOff val="50000"/>
              </a:schemeClr>
            </a:solidFill>
            <a:ln w="9525">
              <a:solidFill>
                <a:srgbClr val="000000"/>
              </a:solidFill>
              <a:round/>
              <a:headEnd/>
              <a:tailEnd/>
            </a:ln>
          </p:spPr>
          <p:txBody>
            <a:bodyPr/>
            <a:lstStyle/>
            <a:p>
              <a:pPr>
                <a:spcAft>
                  <a:spcPts val="1000"/>
                </a:spcAft>
                <a:defRPr/>
              </a:pPr>
              <a:r>
                <a:rPr lang="en-US" sz="2400" b="1" dirty="0">
                  <a:solidFill>
                    <a:schemeClr val="accent2">
                      <a:lumMod val="95000"/>
                      <a:lumOff val="5000"/>
                    </a:schemeClr>
                  </a:solidFill>
                  <a:latin typeface="Calibri" pitchFamily="34" charset="0"/>
                </a:rPr>
                <a:t>A              B</a:t>
              </a:r>
            </a:p>
            <a:p>
              <a:pPr>
                <a:spcAft>
                  <a:spcPts val="1000"/>
                </a:spcAft>
                <a:defRPr/>
              </a:pPr>
              <a:endParaRPr lang="en-US" sz="2400" b="1" dirty="0">
                <a:solidFill>
                  <a:schemeClr val="accent2">
                    <a:lumMod val="95000"/>
                    <a:lumOff val="5000"/>
                  </a:schemeClr>
                </a:solidFill>
                <a:latin typeface="Calibri" pitchFamily="34" charset="0"/>
              </a:endParaRPr>
            </a:p>
            <a:p>
              <a:pPr>
                <a:spcAft>
                  <a:spcPts val="1000"/>
                </a:spcAft>
                <a:defRPr/>
              </a:pPr>
              <a:r>
                <a:rPr lang="en-US" sz="2400" b="1" dirty="0">
                  <a:solidFill>
                    <a:schemeClr val="accent2">
                      <a:lumMod val="95000"/>
                      <a:lumOff val="5000"/>
                    </a:schemeClr>
                  </a:solidFill>
                  <a:latin typeface="Calibri" pitchFamily="34" charset="0"/>
                </a:rPr>
                <a:t>C                 D</a:t>
              </a:r>
            </a:p>
            <a:p>
              <a:pPr>
                <a:spcAft>
                  <a:spcPts val="1000"/>
                </a:spcAft>
                <a:defRPr/>
              </a:pPr>
              <a:r>
                <a:rPr lang="en-US" sz="2400" b="1" dirty="0">
                  <a:solidFill>
                    <a:schemeClr val="accent2">
                      <a:lumMod val="95000"/>
                      <a:lumOff val="5000"/>
                    </a:schemeClr>
                  </a:solidFill>
                  <a:latin typeface="Calibri" pitchFamily="34" charset="0"/>
                </a:rPr>
                <a:t>    E     F </a:t>
              </a:r>
              <a:endParaRPr lang="en-US" sz="2400" b="1" dirty="0">
                <a:solidFill>
                  <a:schemeClr val="accent2">
                    <a:lumMod val="95000"/>
                    <a:lumOff val="5000"/>
                  </a:schemeClr>
                </a:solidFill>
                <a:latin typeface="Arial" charset="0"/>
              </a:endParaRPr>
            </a:p>
          </p:txBody>
        </p:sp>
        <p:sp>
          <p:nvSpPr>
            <p:cNvPr id="33797" name="Line 4">
              <a:extLst>
                <a:ext uri="{FF2B5EF4-FFF2-40B4-BE49-F238E27FC236}">
                  <a16:creationId xmlns:a16="http://schemas.microsoft.com/office/drawing/2014/main" id="{E810EFDE-9AD6-449C-A11D-FD927AA059F1}"/>
                </a:ext>
              </a:extLst>
            </p:cNvPr>
            <p:cNvSpPr>
              <a:spLocks noChangeShapeType="1"/>
            </p:cNvSpPr>
            <p:nvPr/>
          </p:nvSpPr>
          <p:spPr bwMode="auto">
            <a:xfrm flipH="1">
              <a:off x="2678" y="13724"/>
              <a:ext cx="540" cy="2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798" name="Line 5">
              <a:extLst>
                <a:ext uri="{FF2B5EF4-FFF2-40B4-BE49-F238E27FC236}">
                  <a16:creationId xmlns:a16="http://schemas.microsoft.com/office/drawing/2014/main" id="{0EA8489B-9FF0-426D-9ACD-CF6894BB09B8}"/>
                </a:ext>
              </a:extLst>
            </p:cNvPr>
            <p:cNvSpPr>
              <a:spLocks noChangeShapeType="1"/>
            </p:cNvSpPr>
            <p:nvPr/>
          </p:nvSpPr>
          <p:spPr bwMode="auto">
            <a:xfrm flipV="1">
              <a:off x="3038" y="14264"/>
              <a:ext cx="12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799" name="Line 6">
              <a:extLst>
                <a:ext uri="{FF2B5EF4-FFF2-40B4-BE49-F238E27FC236}">
                  <a16:creationId xmlns:a16="http://schemas.microsoft.com/office/drawing/2014/main" id="{D648BCB0-C1A6-4BDC-8C2D-E78F7524FA7A}"/>
                </a:ext>
              </a:extLst>
            </p:cNvPr>
            <p:cNvSpPr>
              <a:spLocks noChangeShapeType="1"/>
            </p:cNvSpPr>
            <p:nvPr/>
          </p:nvSpPr>
          <p:spPr bwMode="auto">
            <a:xfrm flipH="1" flipV="1">
              <a:off x="1658" y="14444"/>
              <a:ext cx="138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0" name="Line 7">
              <a:extLst>
                <a:ext uri="{FF2B5EF4-FFF2-40B4-BE49-F238E27FC236}">
                  <a16:creationId xmlns:a16="http://schemas.microsoft.com/office/drawing/2014/main" id="{DA6503DD-37F2-4B54-9191-275DBE7AE21C}"/>
                </a:ext>
              </a:extLst>
            </p:cNvPr>
            <p:cNvSpPr>
              <a:spLocks noChangeShapeType="1"/>
            </p:cNvSpPr>
            <p:nvPr/>
          </p:nvSpPr>
          <p:spPr bwMode="auto">
            <a:xfrm>
              <a:off x="2963" y="14655"/>
              <a:ext cx="795" cy="1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1" name="Line 8">
              <a:extLst>
                <a:ext uri="{FF2B5EF4-FFF2-40B4-BE49-F238E27FC236}">
                  <a16:creationId xmlns:a16="http://schemas.microsoft.com/office/drawing/2014/main" id="{D67A0388-E0D4-477C-B9E8-397385CD95BC}"/>
                </a:ext>
              </a:extLst>
            </p:cNvPr>
            <p:cNvSpPr>
              <a:spLocks noChangeShapeType="1"/>
            </p:cNvSpPr>
            <p:nvPr/>
          </p:nvSpPr>
          <p:spPr bwMode="auto">
            <a:xfrm flipH="1">
              <a:off x="1778" y="14625"/>
              <a:ext cx="1260" cy="7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3322" name="Oval 9">
              <a:extLst>
                <a:ext uri="{FF2B5EF4-FFF2-40B4-BE49-F238E27FC236}">
                  <a16:creationId xmlns:a16="http://schemas.microsoft.com/office/drawing/2014/main" id="{055F7C31-5330-42E1-9042-1F63273D48D0}"/>
                </a:ext>
              </a:extLst>
            </p:cNvPr>
            <p:cNvSpPr>
              <a:spLocks noChangeArrowheads="1"/>
            </p:cNvSpPr>
            <p:nvPr/>
          </p:nvSpPr>
          <p:spPr bwMode="auto">
            <a:xfrm>
              <a:off x="6819" y="14159"/>
              <a:ext cx="1799" cy="1620"/>
            </a:xfrm>
            <a:prstGeom prst="ellipse">
              <a:avLst/>
            </a:prstGeom>
            <a:solidFill>
              <a:schemeClr val="bg2">
                <a:lumMod val="50000"/>
              </a:schemeClr>
            </a:solidFill>
            <a:ln w="9525">
              <a:solidFill>
                <a:srgbClr val="000000"/>
              </a:solidFill>
              <a:round/>
              <a:headEnd/>
              <a:tailEnd/>
            </a:ln>
          </p:spPr>
          <p:txBody>
            <a:bodyPr/>
            <a:lstStyle/>
            <a:p>
              <a:pPr>
                <a:spcAft>
                  <a:spcPts val="1800"/>
                </a:spcAft>
                <a:defRPr/>
              </a:pPr>
              <a:r>
                <a:rPr lang="en-US" dirty="0">
                  <a:solidFill>
                    <a:srgbClr val="FFFF00"/>
                  </a:solidFill>
                  <a:latin typeface="Calibri" pitchFamily="34" charset="0"/>
                </a:rPr>
                <a:t>A     B      C     D</a:t>
              </a:r>
            </a:p>
            <a:p>
              <a:pPr>
                <a:spcAft>
                  <a:spcPts val="1800"/>
                </a:spcAft>
                <a:defRPr/>
              </a:pPr>
              <a:r>
                <a:rPr lang="en-US" dirty="0">
                  <a:solidFill>
                    <a:srgbClr val="FFFF00"/>
                  </a:solidFill>
                  <a:latin typeface="Calibri" pitchFamily="34" charset="0"/>
                </a:rPr>
                <a:t>E     F </a:t>
              </a:r>
              <a:endParaRPr lang="en-US" dirty="0">
                <a:solidFill>
                  <a:srgbClr val="FFFF00"/>
                </a:solidFill>
                <a:latin typeface="Arial" charset="0"/>
              </a:endParaRPr>
            </a:p>
          </p:txBody>
        </p:sp>
        <p:sp>
          <p:nvSpPr>
            <p:cNvPr id="33803" name="Line 10">
              <a:extLst>
                <a:ext uri="{FF2B5EF4-FFF2-40B4-BE49-F238E27FC236}">
                  <a16:creationId xmlns:a16="http://schemas.microsoft.com/office/drawing/2014/main" id="{1D342584-377B-45CB-8CC5-C6D3F2363EF3}"/>
                </a:ext>
              </a:extLst>
            </p:cNvPr>
            <p:cNvSpPr>
              <a:spLocks noChangeShapeType="1"/>
            </p:cNvSpPr>
            <p:nvPr/>
          </p:nvSpPr>
          <p:spPr bwMode="auto">
            <a:xfrm flipH="1">
              <a:off x="7493" y="14159"/>
              <a:ext cx="360"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4" name="Line 11">
              <a:extLst>
                <a:ext uri="{FF2B5EF4-FFF2-40B4-BE49-F238E27FC236}">
                  <a16:creationId xmlns:a16="http://schemas.microsoft.com/office/drawing/2014/main" id="{F004656F-AB2F-4D8C-B962-472F58950E2E}"/>
                </a:ext>
              </a:extLst>
            </p:cNvPr>
            <p:cNvSpPr>
              <a:spLocks noChangeShapeType="1"/>
            </p:cNvSpPr>
            <p:nvPr/>
          </p:nvSpPr>
          <p:spPr bwMode="auto">
            <a:xfrm flipV="1">
              <a:off x="7763" y="14549"/>
              <a:ext cx="72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5" name="Line 12">
              <a:extLst>
                <a:ext uri="{FF2B5EF4-FFF2-40B4-BE49-F238E27FC236}">
                  <a16:creationId xmlns:a16="http://schemas.microsoft.com/office/drawing/2014/main" id="{3BCCC0F3-82D9-4E12-BFA7-C76A44BF2912}"/>
                </a:ext>
              </a:extLst>
            </p:cNvPr>
            <p:cNvSpPr>
              <a:spLocks noChangeShapeType="1"/>
            </p:cNvSpPr>
            <p:nvPr/>
          </p:nvSpPr>
          <p:spPr bwMode="auto">
            <a:xfrm flipH="1">
              <a:off x="6818" y="14699"/>
              <a:ext cx="90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6" name="Line 13">
              <a:extLst>
                <a:ext uri="{FF2B5EF4-FFF2-40B4-BE49-F238E27FC236}">
                  <a16:creationId xmlns:a16="http://schemas.microsoft.com/office/drawing/2014/main" id="{15E36675-9A3C-4C0B-B9A5-E40233F5BD21}"/>
                </a:ext>
              </a:extLst>
            </p:cNvPr>
            <p:cNvSpPr>
              <a:spLocks noChangeShapeType="1"/>
            </p:cNvSpPr>
            <p:nvPr/>
          </p:nvSpPr>
          <p:spPr bwMode="auto">
            <a:xfrm>
              <a:off x="7733" y="14789"/>
              <a:ext cx="525" cy="8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7" name="Line 14">
              <a:extLst>
                <a:ext uri="{FF2B5EF4-FFF2-40B4-BE49-F238E27FC236}">
                  <a16:creationId xmlns:a16="http://schemas.microsoft.com/office/drawing/2014/main" id="{B584CFA3-23DE-4AB5-B1E9-21C9655F7C90}"/>
                </a:ext>
              </a:extLst>
            </p:cNvPr>
            <p:cNvSpPr>
              <a:spLocks noChangeShapeType="1"/>
            </p:cNvSpPr>
            <p:nvPr/>
          </p:nvSpPr>
          <p:spPr bwMode="auto">
            <a:xfrm flipH="1">
              <a:off x="6923" y="14699"/>
              <a:ext cx="795"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33808" name="Line 15">
              <a:extLst>
                <a:ext uri="{FF2B5EF4-FFF2-40B4-BE49-F238E27FC236}">
                  <a16:creationId xmlns:a16="http://schemas.microsoft.com/office/drawing/2014/main" id="{59BC8EBE-4B07-4DB2-A6FB-3AA0CD89192A}"/>
                </a:ext>
              </a:extLst>
            </p:cNvPr>
            <p:cNvSpPr>
              <a:spLocks noChangeShapeType="1"/>
            </p:cNvSpPr>
            <p:nvPr/>
          </p:nvSpPr>
          <p:spPr bwMode="auto">
            <a:xfrm>
              <a:off x="4498" y="1486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85AF60C-711A-499A-A544-BE7D1CBD743D}"/>
              </a:ext>
            </a:extLst>
          </p:cNvPr>
          <p:cNvSpPr>
            <a:spLocks noGrp="1" noChangeArrowheads="1"/>
          </p:cNvSpPr>
          <p:nvPr>
            <p:ph type="title"/>
          </p:nvPr>
        </p:nvSpPr>
        <p:spPr>
          <a:xfrm>
            <a:off x="2438400" y="228600"/>
            <a:ext cx="7543800" cy="914400"/>
          </a:xfrm>
        </p:spPr>
        <p:txBody>
          <a:bodyPr/>
          <a:lstStyle/>
          <a:p>
            <a:pPr eaLnBrk="1" hangingPunct="1"/>
            <a:r>
              <a:rPr lang="en-US" altLang="en-US" b="1" i="1">
                <a:cs typeface="Times New Roman" panose="02020603050405020304" pitchFamily="18" charset="0"/>
              </a:rPr>
              <a:t>6.Sistematic Sampling</a:t>
            </a:r>
          </a:p>
        </p:txBody>
      </p:sp>
      <p:sp>
        <p:nvSpPr>
          <p:cNvPr id="34819" name="Rectangle 3">
            <a:extLst>
              <a:ext uri="{FF2B5EF4-FFF2-40B4-BE49-F238E27FC236}">
                <a16:creationId xmlns:a16="http://schemas.microsoft.com/office/drawing/2014/main" id="{51C816D2-2E71-408C-A699-6EF6A831C6C7}"/>
              </a:ext>
            </a:extLst>
          </p:cNvPr>
          <p:cNvSpPr>
            <a:spLocks noGrp="1" noChangeArrowheads="1"/>
          </p:cNvSpPr>
          <p:nvPr>
            <p:ph type="body" idx="1"/>
          </p:nvPr>
        </p:nvSpPr>
        <p:spPr>
          <a:xfrm>
            <a:off x="2133600" y="1447800"/>
            <a:ext cx="8305800" cy="5105400"/>
          </a:xfrm>
        </p:spPr>
        <p:txBody>
          <a:bodyPr/>
          <a:lstStyle/>
          <a:p>
            <a:pPr algn="just" eaLnBrk="1" hangingPunct="1">
              <a:lnSpc>
                <a:spcPct val="90000"/>
              </a:lnSpc>
              <a:buFontTx/>
              <a:buNone/>
            </a:pPr>
            <a:endParaRPr lang="en-US" altLang="en-US" sz="2600">
              <a:cs typeface="Times New Roman" panose="02020603050405020304" pitchFamily="18" charset="0"/>
            </a:endParaRPr>
          </a:p>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Setiap elemen populasi dipilih dengan suatu jarak interval (tiap ke n elemen) dan dimulai secara random dan selanjutnya dipilih sampelnya pada setiap jarak interval tertentu. Jarak interval misalnya ditentukan angka pembagi 5,6 atau 10. Atau dapat menggunakan dasar urutan abjad</a:t>
            </a:r>
          </a:p>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Syarat yang perlu diperhatikan oleh peneliti adalah adanya daftar semua anggota populasi</a:t>
            </a:r>
          </a:p>
          <a:p>
            <a:pPr algn="just" eaLnBrk="1" hangingPunct="1">
              <a:lnSpc>
                <a:spcPct val="90000"/>
              </a:lnSpc>
              <a:buFontTx/>
              <a:buNone/>
            </a:pPr>
            <a:r>
              <a:rPr lang="en-US" altLang="en-US" sz="2600">
                <a:latin typeface="Wingdings" panose="05000000000000000000" pitchFamily="2" charset="2"/>
                <a:cs typeface="Times New Roman" panose="02020603050405020304" pitchFamily="18" charset="0"/>
              </a:rPr>
              <a:t>Ø</a:t>
            </a:r>
            <a:r>
              <a:rPr lang="en-US" altLang="en-US" sz="2600">
                <a:cs typeface="Times New Roman" panose="02020603050405020304" pitchFamily="18" charset="0"/>
              </a:rPr>
              <a:t>Sampling ini bisa dilakukan dengan cepat dan menghemat biaya, tapi bisa menimbulkan bias</a:t>
            </a:r>
          </a:p>
          <a:p>
            <a:pPr eaLnBrk="1" hangingPunct="1">
              <a:lnSpc>
                <a:spcPct val="90000"/>
              </a:lnSpc>
            </a:pPr>
            <a:endParaRPr lang="en-US" altLang="en-US" sz="26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006DD15-01FE-40C3-97BA-4A7DAD4341CB}"/>
              </a:ext>
            </a:extLst>
          </p:cNvPr>
          <p:cNvSpPr>
            <a:spLocks noGrp="1"/>
          </p:cNvSpPr>
          <p:nvPr>
            <p:ph type="title"/>
          </p:nvPr>
        </p:nvSpPr>
        <p:spPr>
          <a:xfrm>
            <a:off x="1981200" y="428625"/>
            <a:ext cx="8229600" cy="1143000"/>
          </a:xfrm>
        </p:spPr>
        <p:txBody>
          <a:bodyPr/>
          <a:lstStyle/>
          <a:p>
            <a:pPr marL="342900" indent="-342900"/>
            <a:r>
              <a:rPr lang="en-US" altLang="en-US" sz="3600" b="1">
                <a:solidFill>
                  <a:srgbClr val="FFFF00"/>
                </a:solidFill>
              </a:rPr>
              <a:t>SAMPLING SISTEMATIS</a:t>
            </a:r>
            <a:br>
              <a:rPr lang="en-US" altLang="en-US" sz="1800">
                <a:solidFill>
                  <a:srgbClr val="000000"/>
                </a:solidFill>
              </a:rPr>
            </a:br>
            <a:endParaRPr lang="en-US" altLang="en-US" sz="1800">
              <a:solidFill>
                <a:srgbClr val="000000"/>
              </a:solidFill>
            </a:endParaRPr>
          </a:p>
        </p:txBody>
      </p:sp>
      <p:sp>
        <p:nvSpPr>
          <p:cNvPr id="3" name="Content Placeholder 2">
            <a:extLst>
              <a:ext uri="{FF2B5EF4-FFF2-40B4-BE49-F238E27FC236}">
                <a16:creationId xmlns:a16="http://schemas.microsoft.com/office/drawing/2014/main" id="{5A26F60E-FF83-4F74-A0C3-6B9E932ACC50}"/>
              </a:ext>
            </a:extLst>
          </p:cNvPr>
          <p:cNvSpPr>
            <a:spLocks noGrp="1"/>
          </p:cNvSpPr>
          <p:nvPr>
            <p:ph idx="1"/>
          </p:nvPr>
        </p:nvSpPr>
        <p:spPr>
          <a:xfrm>
            <a:off x="1981200" y="1800226"/>
            <a:ext cx="8229600" cy="3700463"/>
          </a:xfrm>
        </p:spPr>
        <p:txBody>
          <a:bodyPr rtlCol="0">
            <a:normAutofit/>
          </a:bodyPr>
          <a:lstStyle/>
          <a:p>
            <a:pPr>
              <a:defRPr/>
            </a:pPr>
            <a:r>
              <a:rPr lang="en-US"/>
              <a:t>Teknik sampling berdasarkan urutan dari anggota populasi yang telah diberi nomor urut, anggota sampel dapat diambil dari populasi homogen pada jenis interval waktu, ruang dengan urutan yang seragam</a:t>
            </a:r>
          </a:p>
          <a:p>
            <a:pPr>
              <a:defRPr/>
            </a:pPr>
            <a:r>
              <a:rPr lang="en-US"/>
              <a:t>Jika ada 100 guru, semuanya diberi nomor urut no. 1 s.d. 100. Pengambilan sampel dapat dilakukan berdasarkan urutan nomor genap saja atau urutan nomor ganjil saja</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EC3B058-62CE-4DD7-9BBC-F53D5156C4BD}"/>
              </a:ext>
            </a:extLst>
          </p:cNvPr>
          <p:cNvSpPr>
            <a:spLocks noGrp="1" noChangeArrowheads="1"/>
          </p:cNvSpPr>
          <p:nvPr>
            <p:ph type="title"/>
          </p:nvPr>
        </p:nvSpPr>
        <p:spPr/>
        <p:txBody>
          <a:bodyPr/>
          <a:lstStyle/>
          <a:p>
            <a:pPr eaLnBrk="1" hangingPunct="1"/>
            <a:r>
              <a:rPr lang="en-US" altLang="en-US"/>
              <a:t>Sistematis Random Sampling</a:t>
            </a:r>
          </a:p>
        </p:txBody>
      </p:sp>
      <p:sp>
        <p:nvSpPr>
          <p:cNvPr id="36867" name="Rectangle 3">
            <a:extLst>
              <a:ext uri="{FF2B5EF4-FFF2-40B4-BE49-F238E27FC236}">
                <a16:creationId xmlns:a16="http://schemas.microsoft.com/office/drawing/2014/main" id="{93550982-E14C-469D-8350-598D455E8587}"/>
              </a:ext>
            </a:extLst>
          </p:cNvPr>
          <p:cNvSpPr>
            <a:spLocks noGrp="1" noChangeArrowheads="1"/>
          </p:cNvSpPr>
          <p:nvPr>
            <p:ph type="body" idx="1"/>
          </p:nvPr>
        </p:nvSpPr>
        <p:spPr/>
        <p:txBody>
          <a:bodyPr/>
          <a:lstStyle/>
          <a:p>
            <a:pPr eaLnBrk="1" hangingPunct="1"/>
            <a:r>
              <a:rPr lang="en-US" altLang="en-US"/>
              <a:t>Merupakan cara pengambilan sampel dimana sampel pertama ditentukan secara acak sedangkan sampel berikutnya diambil berdasarkan satu interval tertentu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9391A44-8947-4A7C-8DF7-F55EDB7A1DF0}"/>
              </a:ext>
            </a:extLst>
          </p:cNvPr>
          <p:cNvSpPr>
            <a:spLocks noGrp="1"/>
          </p:cNvSpPr>
          <p:nvPr>
            <p:ph type="title"/>
          </p:nvPr>
        </p:nvSpPr>
        <p:spPr>
          <a:xfrm>
            <a:off x="1981200" y="428625"/>
            <a:ext cx="8229600" cy="1143000"/>
          </a:xfrm>
        </p:spPr>
        <p:txBody>
          <a:bodyPr/>
          <a:lstStyle/>
          <a:p>
            <a:pPr marL="342900" indent="-342900"/>
            <a:r>
              <a:rPr lang="en-US" altLang="en-US" sz="3600" b="1">
                <a:solidFill>
                  <a:srgbClr val="FFFF00"/>
                </a:solidFill>
              </a:rPr>
              <a:t>SAMPLING SISTEMATIS</a:t>
            </a:r>
            <a:br>
              <a:rPr lang="en-US" altLang="en-US" sz="1800">
                <a:solidFill>
                  <a:srgbClr val="000000"/>
                </a:solidFill>
              </a:rPr>
            </a:br>
            <a:endParaRPr lang="en-US" altLang="en-US" sz="1800">
              <a:solidFill>
                <a:srgbClr val="000000"/>
              </a:solidFill>
            </a:endParaRPr>
          </a:p>
        </p:txBody>
      </p:sp>
      <p:pic>
        <p:nvPicPr>
          <p:cNvPr id="36867" name="Picture 3" descr="F:\Download\randomsystem.gif">
            <a:extLst>
              <a:ext uri="{FF2B5EF4-FFF2-40B4-BE49-F238E27FC236}">
                <a16:creationId xmlns:a16="http://schemas.microsoft.com/office/drawing/2014/main" id="{DB38B3B8-E97B-4377-BAB4-0E1D9E26F287}"/>
              </a:ext>
            </a:extLst>
          </p:cNvPr>
          <p:cNvPicPr>
            <a:picLocks noChangeAspect="1" noChangeArrowheads="1"/>
          </p:cNvPicPr>
          <p:nvPr/>
        </p:nvPicPr>
        <p:blipFill>
          <a:blip r:embed="rId2"/>
          <a:srcRect/>
          <a:stretch>
            <a:fillRect/>
          </a:stretch>
        </p:blipFill>
        <p:spPr bwMode="auto">
          <a:xfrm>
            <a:off x="4095750" y="1458913"/>
            <a:ext cx="4286250" cy="4222750"/>
          </a:xfrm>
          <a:prstGeom prst="rect">
            <a:avLst/>
          </a:prstGeom>
          <a:solidFill>
            <a:schemeClr val="bg1">
              <a:lumMod val="10000"/>
              <a:lumOff val="90000"/>
            </a:schemeClr>
          </a:solid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ACEDAD9-8CB3-4EB5-8E61-864292C1E045}"/>
              </a:ext>
            </a:extLst>
          </p:cNvPr>
          <p:cNvSpPr>
            <a:spLocks noGrp="1"/>
          </p:cNvSpPr>
          <p:nvPr>
            <p:ph type="title"/>
          </p:nvPr>
        </p:nvSpPr>
        <p:spPr>
          <a:xfrm>
            <a:off x="1981200" y="2571750"/>
            <a:ext cx="8229600" cy="1143000"/>
          </a:xfrm>
        </p:spPr>
        <p:txBody>
          <a:bodyPr/>
          <a:lstStyle/>
          <a:p>
            <a:pPr eaLnBrk="1" hangingPunct="1"/>
            <a:r>
              <a:rPr lang="en-US" altLang="en-US">
                <a:solidFill>
                  <a:srgbClr val="FFFF00"/>
                </a:solidFill>
              </a:rPr>
              <a:t>NONPROBABILITY SAMPLING</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21CFD74-9819-4C49-9CF6-92172BBF1D01}"/>
              </a:ext>
            </a:extLst>
          </p:cNvPr>
          <p:cNvSpPr>
            <a:spLocks noGrp="1" noChangeArrowheads="1"/>
          </p:cNvSpPr>
          <p:nvPr>
            <p:ph type="title"/>
          </p:nvPr>
        </p:nvSpPr>
        <p:spPr/>
        <p:txBody>
          <a:bodyPr/>
          <a:lstStyle/>
          <a:p>
            <a:pPr eaLnBrk="1" hangingPunct="1"/>
            <a:r>
              <a:rPr lang="en-US" altLang="en-US"/>
              <a:t>Nonprobability Sampling:</a:t>
            </a:r>
          </a:p>
        </p:txBody>
      </p:sp>
      <p:sp>
        <p:nvSpPr>
          <p:cNvPr id="39939" name="Rectangle 3">
            <a:extLst>
              <a:ext uri="{FF2B5EF4-FFF2-40B4-BE49-F238E27FC236}">
                <a16:creationId xmlns:a16="http://schemas.microsoft.com/office/drawing/2014/main" id="{E7E13F25-E779-4BBC-9411-524AC9FEDD3A}"/>
              </a:ext>
            </a:extLst>
          </p:cNvPr>
          <p:cNvSpPr>
            <a:spLocks noGrp="1" noChangeArrowheads="1"/>
          </p:cNvSpPr>
          <p:nvPr>
            <p:ph type="body" idx="1"/>
          </p:nvPr>
        </p:nvSpPr>
        <p:spPr/>
        <p:txBody>
          <a:bodyPr/>
          <a:lstStyle/>
          <a:p>
            <a:pPr marL="571500" indent="-571500"/>
            <a:r>
              <a:rPr lang="en-US" altLang="en-US" sz="3600"/>
              <a:t>Setiap elemen dalam populasi belum tentu mempunyai kesempatan sama untuk diseleksi sebagai subyek dalam sampel. Dalam hal ini waktu adalah yang utama</a:t>
            </a:r>
          </a:p>
          <a:p>
            <a:pPr marL="571500" indent="-571500">
              <a:buNone/>
            </a:pPr>
            <a:endParaRPr lang="en-US" altLang="en-US" sz="36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970AEB-E62C-41D1-8D08-82855BC512C1}"/>
              </a:ext>
            </a:extLst>
          </p:cNvPr>
          <p:cNvSpPr>
            <a:spLocks noGrp="1" noChangeArrowheads="1"/>
          </p:cNvSpPr>
          <p:nvPr>
            <p:ph type="title"/>
          </p:nvPr>
        </p:nvSpPr>
        <p:spPr>
          <a:noFill/>
        </p:spPr>
        <p:txBody>
          <a:bodyPr/>
          <a:lstStyle/>
          <a:p>
            <a:pPr eaLnBrk="1" hangingPunct="1"/>
            <a:r>
              <a:rPr lang="en-US" altLang="en-US" b="1">
                <a:solidFill>
                  <a:srgbClr val="FFFF00"/>
                </a:solidFill>
              </a:rPr>
              <a:t>POPULASI</a:t>
            </a:r>
            <a:endParaRPr lang="en-US" altLang="en-US">
              <a:solidFill>
                <a:srgbClr val="FFFF00"/>
              </a:solidFill>
            </a:endParaRPr>
          </a:p>
        </p:txBody>
      </p:sp>
      <p:sp>
        <p:nvSpPr>
          <p:cNvPr id="3075" name="Content Placeholder 3">
            <a:extLst>
              <a:ext uri="{FF2B5EF4-FFF2-40B4-BE49-F238E27FC236}">
                <a16:creationId xmlns:a16="http://schemas.microsoft.com/office/drawing/2014/main" id="{A5BA57B6-4AB6-4AB8-ADB4-B008EEF90B49}"/>
              </a:ext>
            </a:extLst>
          </p:cNvPr>
          <p:cNvSpPr>
            <a:spLocks noGrp="1"/>
          </p:cNvSpPr>
          <p:nvPr>
            <p:ph idx="1"/>
          </p:nvPr>
        </p:nvSpPr>
        <p:spPr>
          <a:xfrm>
            <a:off x="1981200" y="1814514"/>
            <a:ext cx="8229600" cy="4757737"/>
          </a:xfrm>
        </p:spPr>
        <p:txBody>
          <a:bodyPr/>
          <a:lstStyle/>
          <a:p>
            <a:pPr>
              <a:spcAft>
                <a:spcPts val="600"/>
              </a:spcAft>
              <a:buClr>
                <a:schemeClr val="accent1"/>
              </a:buClr>
              <a:buFont typeface="Wingdings" pitchFamily="2" charset="2"/>
              <a:buChar char="§"/>
              <a:defRPr/>
            </a:pPr>
            <a:r>
              <a:rPr lang="en-US" dirty="0" err="1">
                <a:solidFill>
                  <a:srgbClr val="FFFF00"/>
                </a:solidFill>
              </a:rPr>
              <a:t>wilayah</a:t>
            </a:r>
            <a:r>
              <a:rPr lang="en-US" dirty="0">
                <a:solidFill>
                  <a:srgbClr val="FFFF00"/>
                </a:solidFill>
              </a:rPr>
              <a:t> </a:t>
            </a:r>
            <a:r>
              <a:rPr lang="en-US" dirty="0" err="1">
                <a:solidFill>
                  <a:srgbClr val="FFFF00"/>
                </a:solidFill>
              </a:rPr>
              <a:t>generalisasi</a:t>
            </a:r>
            <a:r>
              <a:rPr lang="en-US" dirty="0">
                <a:solidFill>
                  <a:schemeClr val="bg1"/>
                </a:solidFill>
              </a:rPr>
              <a:t> </a:t>
            </a:r>
            <a:r>
              <a:rPr lang="en-US" dirty="0"/>
              <a:t>yang </a:t>
            </a:r>
            <a:r>
              <a:rPr lang="en-US" dirty="0" err="1"/>
              <a:t>terdiri</a:t>
            </a:r>
            <a:r>
              <a:rPr lang="en-US" dirty="0"/>
              <a:t> </a:t>
            </a:r>
            <a:r>
              <a:rPr lang="en-US" dirty="0" err="1"/>
              <a:t>atas</a:t>
            </a:r>
            <a:r>
              <a:rPr lang="en-US" dirty="0"/>
              <a:t> </a:t>
            </a:r>
            <a:r>
              <a:rPr lang="en-US" dirty="0" err="1"/>
              <a:t>objek</a:t>
            </a:r>
            <a:r>
              <a:rPr lang="en-US" dirty="0"/>
              <a:t>/</a:t>
            </a:r>
            <a:r>
              <a:rPr lang="en-US" dirty="0" err="1"/>
              <a:t>subjek</a:t>
            </a:r>
            <a:r>
              <a:rPr lang="en-US" dirty="0"/>
              <a:t> yang </a:t>
            </a:r>
            <a:r>
              <a:rPr lang="en-US" dirty="0" err="1">
                <a:solidFill>
                  <a:srgbClr val="FFFF00"/>
                </a:solidFill>
              </a:rPr>
              <a:t>ditetapkan</a:t>
            </a:r>
            <a:r>
              <a:rPr lang="en-US" dirty="0">
                <a:solidFill>
                  <a:srgbClr val="FFFF00"/>
                </a:solidFill>
              </a:rPr>
              <a:t> </a:t>
            </a:r>
            <a:r>
              <a:rPr lang="en-US" dirty="0" err="1">
                <a:solidFill>
                  <a:srgbClr val="FFFF00"/>
                </a:solidFill>
              </a:rPr>
              <a:t>oleh</a:t>
            </a:r>
            <a:r>
              <a:rPr lang="en-US" dirty="0">
                <a:solidFill>
                  <a:srgbClr val="FFFF00"/>
                </a:solidFill>
              </a:rPr>
              <a:t> </a:t>
            </a:r>
            <a:r>
              <a:rPr lang="en-US" dirty="0" err="1">
                <a:solidFill>
                  <a:srgbClr val="FFFF00"/>
                </a:solidFill>
              </a:rPr>
              <a:t>peneliti</a:t>
            </a:r>
            <a:r>
              <a:rPr lang="en-US" dirty="0"/>
              <a:t> </a:t>
            </a:r>
            <a:r>
              <a:rPr lang="en-US" dirty="0" err="1"/>
              <a:t>untuk</a:t>
            </a:r>
            <a:r>
              <a:rPr lang="en-US" dirty="0"/>
              <a:t> </a:t>
            </a:r>
            <a:r>
              <a:rPr lang="en-US" dirty="0" err="1"/>
              <a:t>dipelajari</a:t>
            </a:r>
            <a:r>
              <a:rPr lang="en-US" dirty="0"/>
              <a:t> </a:t>
            </a:r>
            <a:r>
              <a:rPr lang="en-US" dirty="0" err="1"/>
              <a:t>dan</a:t>
            </a:r>
            <a:r>
              <a:rPr lang="en-US" dirty="0"/>
              <a:t> </a:t>
            </a:r>
            <a:r>
              <a:rPr lang="en-US" dirty="0" err="1"/>
              <a:t>kemudian</a:t>
            </a:r>
            <a:r>
              <a:rPr lang="en-US" dirty="0"/>
              <a:t> </a:t>
            </a:r>
            <a:r>
              <a:rPr lang="en-US" dirty="0" err="1"/>
              <a:t>ditarik</a:t>
            </a:r>
            <a:r>
              <a:rPr lang="en-US" dirty="0"/>
              <a:t> </a:t>
            </a:r>
            <a:r>
              <a:rPr lang="en-US" dirty="0" err="1"/>
              <a:t>kesimpulannya</a:t>
            </a:r>
            <a:endParaRPr lang="en-US" dirty="0"/>
          </a:p>
          <a:p>
            <a:pPr>
              <a:spcAft>
                <a:spcPts val="600"/>
              </a:spcAft>
              <a:buClr>
                <a:schemeClr val="accent1"/>
              </a:buClr>
              <a:buFont typeface="Wingdings" pitchFamily="2" charset="2"/>
              <a:buChar char="§"/>
              <a:defRPr/>
            </a:pPr>
            <a:r>
              <a:rPr lang="en-US" dirty="0" err="1"/>
              <a:t>keseluruhan</a:t>
            </a:r>
            <a:r>
              <a:rPr lang="en-US" dirty="0"/>
              <a:t> </a:t>
            </a:r>
            <a:r>
              <a:rPr lang="en-US" dirty="0" err="1"/>
              <a:t>unsur</a:t>
            </a:r>
            <a:r>
              <a:rPr lang="en-US" dirty="0"/>
              <a:t> yang </a:t>
            </a:r>
            <a:r>
              <a:rPr lang="en-US" dirty="0" err="1"/>
              <a:t>akan</a:t>
            </a:r>
            <a:r>
              <a:rPr lang="en-US" dirty="0"/>
              <a:t> </a:t>
            </a:r>
            <a:r>
              <a:rPr lang="en-US" dirty="0" err="1"/>
              <a:t>diteliti</a:t>
            </a:r>
            <a:r>
              <a:rPr lang="id-ID" dirty="0"/>
              <a:t> </a:t>
            </a:r>
            <a:r>
              <a:rPr lang="en-US" dirty="0"/>
              <a:t>yang </a:t>
            </a:r>
            <a:r>
              <a:rPr lang="en-US" dirty="0" err="1"/>
              <a:t>ciri-cirinya</a:t>
            </a:r>
            <a:r>
              <a:rPr lang="en-US" dirty="0"/>
              <a:t> </a:t>
            </a:r>
            <a:r>
              <a:rPr lang="en-US" dirty="0" err="1"/>
              <a:t>akan</a:t>
            </a:r>
            <a:r>
              <a:rPr lang="en-US" dirty="0"/>
              <a:t> </a:t>
            </a:r>
            <a:r>
              <a:rPr lang="en-US" dirty="0" err="1"/>
              <a:t>ditaksir</a:t>
            </a:r>
            <a:r>
              <a:rPr lang="en-US" dirty="0"/>
              <a:t> (</a:t>
            </a:r>
            <a:r>
              <a:rPr lang="en-US" dirty="0" err="1"/>
              <a:t>diestimasi</a:t>
            </a:r>
            <a:r>
              <a:rPr lang="en-US" dirty="0"/>
              <a:t>). </a:t>
            </a:r>
            <a:r>
              <a:rPr lang="en-US" dirty="0" err="1"/>
              <a:t>Ciri-ciri</a:t>
            </a:r>
            <a:r>
              <a:rPr lang="en-US" dirty="0"/>
              <a:t> </a:t>
            </a:r>
            <a:r>
              <a:rPr lang="en-US" dirty="0" err="1"/>
              <a:t>populasi</a:t>
            </a:r>
            <a:r>
              <a:rPr lang="en-US" dirty="0"/>
              <a:t> </a:t>
            </a:r>
            <a:r>
              <a:rPr lang="en-US" dirty="0" err="1"/>
              <a:t>disebut</a:t>
            </a:r>
            <a:r>
              <a:rPr lang="en-US" dirty="0"/>
              <a:t> parameter.</a:t>
            </a:r>
            <a:endParaRPr lang="id-ID" dirty="0"/>
          </a:p>
          <a:p>
            <a:pPr marL="357188" indent="-357188" algn="just">
              <a:buClr>
                <a:schemeClr val="accent3"/>
              </a:buClr>
              <a:buFont typeface="Wingdings 2"/>
              <a:buChar char=""/>
              <a:defRPr/>
            </a:pPr>
            <a:endParaRPr lang="en-US" dirty="0"/>
          </a:p>
          <a:p>
            <a:pPr marL="357188" indent="-357188" algn="just">
              <a:buClr>
                <a:schemeClr val="accent3"/>
              </a:buClr>
              <a:buFont typeface="Wingdings 2"/>
              <a:buChar char=""/>
              <a:defRPr/>
            </a:pPr>
            <a:endParaRPr lang="en-US" dirty="0">
              <a:latin typeface="Berlin Sans FB" pitchFamily="34" charset="0"/>
            </a:endParaRPr>
          </a:p>
          <a:p>
            <a:pPr eaLnBrk="1" hangingPunct="1">
              <a:defRPr/>
            </a:pPr>
            <a:endParaRPr lang="en-US" dirty="0"/>
          </a:p>
        </p:txBody>
      </p:sp>
      <p:sp>
        <p:nvSpPr>
          <p:cNvPr id="4100" name="Text Box 15">
            <a:extLst>
              <a:ext uri="{FF2B5EF4-FFF2-40B4-BE49-F238E27FC236}">
                <a16:creationId xmlns:a16="http://schemas.microsoft.com/office/drawing/2014/main" id="{424CD63C-0DC0-4194-898F-6042339493C4}"/>
              </a:ext>
            </a:extLst>
          </p:cNvPr>
          <p:cNvSpPr txBox="1">
            <a:spLocks noChangeArrowheads="1"/>
          </p:cNvSpPr>
          <p:nvPr/>
        </p:nvSpPr>
        <p:spPr bwMode="auto">
          <a:xfrm>
            <a:off x="5394326" y="1719263"/>
            <a:ext cx="1847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a:solidFill>
                  <a:schemeClr val="tx1"/>
                </a:solidFill>
                <a:latin typeface="Arial" panose="020B0604020202020204" pitchFamily="34" charset="0"/>
              </a:defRPr>
            </a:lvl9pPr>
          </a:lstStyle>
          <a:p>
            <a:pPr eaLnBrk="1" hangingPunct="1"/>
            <a:endParaRPr lang="id-ID"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8DDBB2A-67C6-459C-8B91-281947BC8B6C}"/>
              </a:ext>
            </a:extLst>
          </p:cNvPr>
          <p:cNvSpPr>
            <a:spLocks noGrp="1" noChangeArrowheads="1"/>
          </p:cNvSpPr>
          <p:nvPr>
            <p:ph type="title"/>
          </p:nvPr>
        </p:nvSpPr>
        <p:spPr/>
        <p:txBody>
          <a:bodyPr/>
          <a:lstStyle/>
          <a:p>
            <a:pPr eaLnBrk="1" hangingPunct="1"/>
            <a:r>
              <a:rPr lang="en-US" altLang="en-US"/>
              <a:t>Macam Teknik </a:t>
            </a:r>
            <a:r>
              <a:rPr lang="en-US" altLang="en-US" b="1" i="1">
                <a:cs typeface="Times New Roman" panose="02020603050405020304" pitchFamily="18" charset="0"/>
              </a:rPr>
              <a:t>Non Probability Sampling</a:t>
            </a:r>
          </a:p>
        </p:txBody>
      </p:sp>
      <p:sp>
        <p:nvSpPr>
          <p:cNvPr id="40963" name="Rectangle 3">
            <a:extLst>
              <a:ext uri="{FF2B5EF4-FFF2-40B4-BE49-F238E27FC236}">
                <a16:creationId xmlns:a16="http://schemas.microsoft.com/office/drawing/2014/main" id="{F53ED163-3CBF-48C4-80FF-E4A8A1BE1EFD}"/>
              </a:ext>
            </a:extLst>
          </p:cNvPr>
          <p:cNvSpPr>
            <a:spLocks noGrp="1" noChangeArrowheads="1"/>
          </p:cNvSpPr>
          <p:nvPr>
            <p:ph type="body" idx="1"/>
          </p:nvPr>
        </p:nvSpPr>
        <p:spPr/>
        <p:txBody>
          <a:bodyPr/>
          <a:lstStyle/>
          <a:p>
            <a:pPr algn="ctr" eaLnBrk="1" hangingPunct="1"/>
            <a:r>
              <a:rPr lang="en-US" altLang="en-US">
                <a:latin typeface="Comic Sans MS" panose="030F0702030302020204" pitchFamily="66" charset="0"/>
              </a:rPr>
              <a:t>Accidental (Kebetulan)</a:t>
            </a:r>
          </a:p>
          <a:p>
            <a:pPr algn="ctr" eaLnBrk="1" hangingPunct="1"/>
            <a:r>
              <a:rPr lang="en-US" altLang="en-US">
                <a:latin typeface="Comic Sans MS" panose="030F0702030302020204" pitchFamily="66" charset="0"/>
              </a:rPr>
              <a:t>Purposive sampling (Bertujuan)</a:t>
            </a:r>
          </a:p>
          <a:p>
            <a:pPr algn="ctr" eaLnBrk="1" hangingPunct="1"/>
            <a:r>
              <a:rPr lang="en-US" altLang="en-US">
                <a:latin typeface="Comic Sans MS" panose="030F0702030302020204" pitchFamily="66" charset="0"/>
              </a:rPr>
              <a:t>Quota sampling (Jatah)</a:t>
            </a:r>
          </a:p>
          <a:p>
            <a:pPr algn="ctr" eaLnBrk="1" hangingPunct="1"/>
            <a:r>
              <a:rPr lang="en-US" altLang="en-US">
                <a:latin typeface="Comic Sans MS" panose="030F0702030302020204" pitchFamily="66" charset="0"/>
              </a:rPr>
              <a:t>Total sampling (sampel jenuh)</a:t>
            </a:r>
          </a:p>
          <a:p>
            <a:pPr algn="ctr" eaLnBrk="1" hangingPunct="1"/>
            <a:r>
              <a:rPr lang="en-US" altLang="en-US">
                <a:latin typeface="Comic Sans MS" panose="030F0702030302020204" pitchFamily="66" charset="0"/>
                <a:cs typeface="Times New Roman" panose="02020603050405020304" pitchFamily="18" charset="0"/>
              </a:rPr>
              <a:t>Getok Tular/Snowball Sampling</a:t>
            </a:r>
            <a:r>
              <a:rPr lang="en-US" altLang="en-US">
                <a:latin typeface="Comic Sans MS" panose="030F0702030302020204" pitchFamily="66" charset="0"/>
              </a:rPr>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EF43E3E-39D3-43CD-BDE9-C329CB877A2F}"/>
              </a:ext>
            </a:extLst>
          </p:cNvPr>
          <p:cNvSpPr>
            <a:spLocks noGrp="1"/>
          </p:cNvSpPr>
          <p:nvPr>
            <p:ph type="title"/>
          </p:nvPr>
        </p:nvSpPr>
        <p:spPr/>
        <p:txBody>
          <a:bodyPr/>
          <a:lstStyle/>
          <a:p>
            <a:pPr marL="342900" indent="-342900"/>
            <a:r>
              <a:rPr lang="en-US" altLang="en-US" sz="4000" b="1">
                <a:solidFill>
                  <a:srgbClr val="FFFF00"/>
                </a:solidFill>
              </a:rPr>
              <a:t>1. SAMPLING KUOTA</a:t>
            </a:r>
            <a:endParaRPr lang="en-US" altLang="en-US" sz="4000">
              <a:solidFill>
                <a:srgbClr val="FFFF00"/>
              </a:solidFill>
            </a:endParaRPr>
          </a:p>
        </p:txBody>
      </p:sp>
      <p:sp>
        <p:nvSpPr>
          <p:cNvPr id="3" name="Content Placeholder 2">
            <a:extLst>
              <a:ext uri="{FF2B5EF4-FFF2-40B4-BE49-F238E27FC236}">
                <a16:creationId xmlns:a16="http://schemas.microsoft.com/office/drawing/2014/main" id="{34A98036-EF04-4C7C-8A72-3542D8165671}"/>
              </a:ext>
            </a:extLst>
          </p:cNvPr>
          <p:cNvSpPr>
            <a:spLocks noGrp="1"/>
          </p:cNvSpPr>
          <p:nvPr>
            <p:ph idx="1"/>
          </p:nvPr>
        </p:nvSpPr>
        <p:spPr>
          <a:xfrm>
            <a:off x="1981200" y="1800225"/>
            <a:ext cx="8229600" cy="3557588"/>
          </a:xfrm>
        </p:spPr>
        <p:txBody>
          <a:bodyPr rtlCol="0">
            <a:normAutofit/>
          </a:bodyPr>
          <a:lstStyle/>
          <a:p>
            <a:pPr>
              <a:defRPr/>
            </a:pPr>
            <a:r>
              <a:rPr lang="en-US"/>
              <a:t>Teknik sampling dari populasi yang memiliki ciri-ciri tertentu sampai jumlah (kuota) yang dinginkan tercapai  berdasarkan pertimbangan tertentu.</a:t>
            </a:r>
          </a:p>
          <a:p>
            <a:pPr>
              <a:defRPr/>
            </a:pPr>
            <a:r>
              <a:rPr lang="en-US"/>
              <a:t>Pengambilan sampel dari 1000 guru PNS. Jika kuota sampel yang  dibutuhkan adalah 100 guru, maka pengambilan sampel dapat dilakukan dengan memilih sampel secara bebas dengan karakteristik yang telah ditentukan peneliti</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EF30B2E9-597E-421D-9295-EFCC4CCA13D9}"/>
              </a:ext>
            </a:extLst>
          </p:cNvPr>
          <p:cNvSpPr>
            <a:spLocks noGrp="1" noChangeArrowheads="1"/>
          </p:cNvSpPr>
          <p:nvPr>
            <p:ph type="body" idx="1"/>
          </p:nvPr>
        </p:nvSpPr>
        <p:spPr/>
        <p:txBody>
          <a:bodyPr/>
          <a:lstStyle/>
          <a:p>
            <a:pPr eaLnBrk="1" hangingPunct="1"/>
            <a:r>
              <a:rPr lang="en-US" altLang="en-US"/>
              <a:t>Merupakan metode penetapan sampel dengan menentukan quota terlebih dahulu pada masing-masing kelompok, sebelum quata masing-masing kelompok terpenuhi maka peneltian belum dianggap selesai.</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770B24E-D4FC-4B6B-964D-69E901D52F2C}"/>
              </a:ext>
            </a:extLst>
          </p:cNvPr>
          <p:cNvSpPr>
            <a:spLocks noGrp="1"/>
          </p:cNvSpPr>
          <p:nvPr>
            <p:ph type="title"/>
          </p:nvPr>
        </p:nvSpPr>
        <p:spPr>
          <a:xfrm>
            <a:off x="1981200" y="357188"/>
            <a:ext cx="8229600" cy="1143000"/>
          </a:xfrm>
        </p:spPr>
        <p:txBody>
          <a:bodyPr/>
          <a:lstStyle/>
          <a:p>
            <a:pPr marL="342900" indent="-342900"/>
            <a:r>
              <a:rPr lang="en-US" altLang="en-US" sz="4000" b="1">
                <a:solidFill>
                  <a:srgbClr val="FFFF00"/>
                </a:solidFill>
              </a:rPr>
              <a:t>2. SAMPLING AKSIDENTAL</a:t>
            </a:r>
            <a:endParaRPr lang="en-US" altLang="en-US" sz="4000">
              <a:solidFill>
                <a:srgbClr val="FFFF00"/>
              </a:solidFill>
            </a:endParaRPr>
          </a:p>
        </p:txBody>
      </p:sp>
      <p:sp>
        <p:nvSpPr>
          <p:cNvPr id="3" name="Content Placeholder 2">
            <a:extLst>
              <a:ext uri="{FF2B5EF4-FFF2-40B4-BE49-F238E27FC236}">
                <a16:creationId xmlns:a16="http://schemas.microsoft.com/office/drawing/2014/main" id="{47E59F09-14AB-489E-8516-F31B5C6CCC52}"/>
              </a:ext>
            </a:extLst>
          </p:cNvPr>
          <p:cNvSpPr>
            <a:spLocks noGrp="1"/>
          </p:cNvSpPr>
          <p:nvPr>
            <p:ph idx="1"/>
          </p:nvPr>
        </p:nvSpPr>
        <p:spPr>
          <a:xfrm>
            <a:off x="1981200" y="1871663"/>
            <a:ext cx="8229600" cy="3700462"/>
          </a:xfrm>
        </p:spPr>
        <p:txBody>
          <a:bodyPr rtlCol="0">
            <a:normAutofit/>
          </a:bodyPr>
          <a:lstStyle/>
          <a:p>
            <a:pPr>
              <a:defRPr/>
            </a:pPr>
            <a:r>
              <a:rPr lang="en-US" dirty="0" err="1"/>
              <a:t>Teknik</a:t>
            </a:r>
            <a:r>
              <a:rPr lang="en-US" dirty="0"/>
              <a:t>  sampling </a:t>
            </a:r>
            <a:r>
              <a:rPr lang="en-US" dirty="0" err="1"/>
              <a:t>berdasarkan</a:t>
            </a:r>
            <a:r>
              <a:rPr lang="en-US" dirty="0"/>
              <a:t> </a:t>
            </a:r>
            <a:r>
              <a:rPr lang="en-US" dirty="0" err="1"/>
              <a:t>faktor</a:t>
            </a:r>
            <a:r>
              <a:rPr lang="en-US" dirty="0"/>
              <a:t> </a:t>
            </a:r>
            <a:r>
              <a:rPr lang="en-US" dirty="0" err="1"/>
              <a:t>spontanitas</a:t>
            </a:r>
            <a:r>
              <a:rPr lang="en-US" dirty="0"/>
              <a:t>. </a:t>
            </a:r>
            <a:r>
              <a:rPr lang="en-US" dirty="0" err="1"/>
              <a:t>Artinya</a:t>
            </a:r>
            <a:r>
              <a:rPr lang="en-US" dirty="0"/>
              <a:t> </a:t>
            </a:r>
            <a:r>
              <a:rPr lang="en-US" dirty="0" err="1"/>
              <a:t>siapa</a:t>
            </a:r>
            <a:r>
              <a:rPr lang="en-US" dirty="0"/>
              <a:t> </a:t>
            </a:r>
            <a:r>
              <a:rPr lang="en-US" dirty="0" err="1"/>
              <a:t>saja</a:t>
            </a:r>
            <a:r>
              <a:rPr lang="en-US" dirty="0"/>
              <a:t> yang </a:t>
            </a:r>
            <a:r>
              <a:rPr lang="en-US" dirty="0" err="1"/>
              <a:t>secara</a:t>
            </a:r>
            <a:r>
              <a:rPr lang="en-US" dirty="0"/>
              <a:t> </a:t>
            </a:r>
            <a:r>
              <a:rPr lang="en-US" dirty="0" err="1"/>
              <a:t>tidak</a:t>
            </a:r>
            <a:r>
              <a:rPr lang="en-US" dirty="0"/>
              <a:t> </a:t>
            </a:r>
            <a:r>
              <a:rPr lang="en-US" dirty="0" err="1"/>
              <a:t>sengaja</a:t>
            </a:r>
            <a:r>
              <a:rPr lang="en-US" dirty="0"/>
              <a:t> </a:t>
            </a:r>
            <a:r>
              <a:rPr lang="en-US" dirty="0" err="1"/>
              <a:t>bertemu</a:t>
            </a:r>
            <a:r>
              <a:rPr lang="en-US" dirty="0"/>
              <a:t> </a:t>
            </a:r>
            <a:r>
              <a:rPr lang="en-US" dirty="0" err="1"/>
              <a:t>dengan</a:t>
            </a:r>
            <a:r>
              <a:rPr lang="en-US" dirty="0"/>
              <a:t> </a:t>
            </a:r>
            <a:r>
              <a:rPr lang="en-US" dirty="0" err="1"/>
              <a:t>peneliti</a:t>
            </a:r>
            <a:r>
              <a:rPr lang="en-US" dirty="0"/>
              <a:t> </a:t>
            </a:r>
            <a:r>
              <a:rPr lang="en-US" dirty="0" err="1"/>
              <a:t>maka</a:t>
            </a:r>
            <a:r>
              <a:rPr lang="en-US" dirty="0"/>
              <a:t> </a:t>
            </a:r>
            <a:r>
              <a:rPr lang="en-US" dirty="0" err="1"/>
              <a:t>orang</a:t>
            </a:r>
            <a:r>
              <a:rPr lang="en-US" dirty="0"/>
              <a:t> </a:t>
            </a:r>
            <a:r>
              <a:rPr lang="en-US" dirty="0" err="1"/>
              <a:t>tersebut</a:t>
            </a:r>
            <a:r>
              <a:rPr lang="en-US" dirty="0"/>
              <a:t> </a:t>
            </a:r>
            <a:r>
              <a:rPr lang="en-US" dirty="0" err="1"/>
              <a:t>dapat</a:t>
            </a:r>
            <a:r>
              <a:rPr lang="en-US" dirty="0"/>
              <a:t> </a:t>
            </a:r>
            <a:r>
              <a:rPr lang="en-US" dirty="0" err="1"/>
              <a:t>dijadikan</a:t>
            </a:r>
            <a:r>
              <a:rPr lang="en-US" dirty="0"/>
              <a:t> </a:t>
            </a:r>
            <a:r>
              <a:rPr lang="en-US" dirty="0" err="1"/>
              <a:t>sampel</a:t>
            </a:r>
            <a:endParaRPr lang="en-US" dirty="0"/>
          </a:p>
          <a:p>
            <a:pPr>
              <a:defRPr/>
            </a:pPr>
            <a:r>
              <a:rPr lang="en-US" dirty="0" err="1"/>
              <a:t>Peneliti</a:t>
            </a:r>
            <a:r>
              <a:rPr lang="en-US" dirty="0"/>
              <a:t> </a:t>
            </a:r>
            <a:r>
              <a:rPr lang="en-US" dirty="0" err="1"/>
              <a:t>ingin</a:t>
            </a:r>
            <a:r>
              <a:rPr lang="en-US" dirty="0"/>
              <a:t> </a:t>
            </a:r>
            <a:r>
              <a:rPr lang="en-US" dirty="0" err="1"/>
              <a:t>mengetahui</a:t>
            </a:r>
            <a:r>
              <a:rPr lang="en-US" dirty="0"/>
              <a:t> </a:t>
            </a:r>
            <a:r>
              <a:rPr lang="en-US" dirty="0" err="1"/>
              <a:t>minat</a:t>
            </a:r>
            <a:r>
              <a:rPr lang="en-US" dirty="0"/>
              <a:t> </a:t>
            </a:r>
            <a:r>
              <a:rPr lang="en-US" dirty="0" err="1"/>
              <a:t>mahasiswa</a:t>
            </a:r>
            <a:r>
              <a:rPr lang="en-US" dirty="0"/>
              <a:t> </a:t>
            </a:r>
            <a:r>
              <a:rPr lang="en-US" dirty="0" err="1"/>
              <a:t>untuk</a:t>
            </a:r>
            <a:r>
              <a:rPr lang="en-US" dirty="0"/>
              <a:t> </a:t>
            </a:r>
            <a:r>
              <a:rPr lang="en-US" dirty="0" err="1"/>
              <a:t>mengunjungi</a:t>
            </a:r>
            <a:r>
              <a:rPr lang="en-US" dirty="0"/>
              <a:t> </a:t>
            </a:r>
            <a:r>
              <a:rPr lang="en-US" dirty="0" err="1"/>
              <a:t>perpustakaan</a:t>
            </a:r>
            <a:r>
              <a:rPr lang="en-US" dirty="0"/>
              <a:t>. </a:t>
            </a:r>
            <a:r>
              <a:rPr lang="en-US" dirty="0" err="1"/>
              <a:t>Untuk</a:t>
            </a:r>
            <a:r>
              <a:rPr lang="en-US" dirty="0"/>
              <a:t> </a:t>
            </a:r>
            <a:r>
              <a:rPr lang="en-US" dirty="0" err="1"/>
              <a:t>pengambilan</a:t>
            </a:r>
            <a:r>
              <a:rPr lang="en-US" dirty="0"/>
              <a:t> </a:t>
            </a:r>
            <a:r>
              <a:rPr lang="en-US" dirty="0" err="1"/>
              <a:t>sampel</a:t>
            </a:r>
            <a:r>
              <a:rPr lang="en-US" dirty="0"/>
              <a:t>, </a:t>
            </a:r>
            <a:r>
              <a:rPr lang="en-US" dirty="0" err="1"/>
              <a:t>peneliti</a:t>
            </a:r>
            <a:r>
              <a:rPr lang="en-US" dirty="0"/>
              <a:t> </a:t>
            </a:r>
            <a:r>
              <a:rPr lang="en-US" dirty="0" err="1"/>
              <a:t>memberikan</a:t>
            </a:r>
            <a:r>
              <a:rPr lang="en-US" dirty="0"/>
              <a:t> </a:t>
            </a:r>
            <a:r>
              <a:rPr lang="en-US" dirty="0" err="1"/>
              <a:t>angket</a:t>
            </a:r>
            <a:r>
              <a:rPr lang="en-US" dirty="0"/>
              <a:t> </a:t>
            </a:r>
            <a:r>
              <a:rPr lang="en-US" dirty="0" err="1"/>
              <a:t>kepada</a:t>
            </a:r>
            <a:r>
              <a:rPr lang="en-US" dirty="0"/>
              <a:t> </a:t>
            </a:r>
            <a:r>
              <a:rPr lang="en-US" dirty="0" err="1"/>
              <a:t>para</a:t>
            </a:r>
            <a:r>
              <a:rPr lang="en-US" dirty="0"/>
              <a:t> </a:t>
            </a:r>
            <a:r>
              <a:rPr lang="en-US" dirty="0" err="1"/>
              <a:t>pengunjung</a:t>
            </a:r>
            <a:r>
              <a:rPr lang="en-US" dirty="0"/>
              <a:t> </a:t>
            </a:r>
            <a:r>
              <a:rPr lang="en-US" dirty="0" err="1"/>
              <a:t>perpustakaan</a:t>
            </a:r>
            <a:r>
              <a:rPr lang="en-US" dirty="0"/>
              <a:t> </a:t>
            </a:r>
            <a:r>
              <a:rPr lang="en-US" dirty="0" err="1"/>
              <a:t>dan</a:t>
            </a:r>
            <a:r>
              <a:rPr lang="en-US" dirty="0"/>
              <a:t> </a:t>
            </a:r>
            <a:r>
              <a:rPr lang="en-US" dirty="0" err="1"/>
              <a:t>dijadikan</a:t>
            </a:r>
            <a:r>
              <a:rPr lang="en-US" dirty="0"/>
              <a:t> </a:t>
            </a:r>
            <a:r>
              <a:rPr lang="en-US" dirty="0" err="1"/>
              <a:t>sebagai</a:t>
            </a:r>
            <a:r>
              <a:rPr lang="en-US" dirty="0"/>
              <a:t> </a:t>
            </a:r>
            <a:r>
              <a:rPr lang="en-US" dirty="0" err="1"/>
              <a:t>sampel</a:t>
            </a: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F442098-3778-433D-853A-DE1C97AF96FE}"/>
              </a:ext>
            </a:extLst>
          </p:cNvPr>
          <p:cNvSpPr>
            <a:spLocks noGrp="1"/>
          </p:cNvSpPr>
          <p:nvPr>
            <p:ph type="title"/>
          </p:nvPr>
        </p:nvSpPr>
        <p:spPr>
          <a:xfrm>
            <a:off x="1981200" y="357188"/>
            <a:ext cx="8229600" cy="1143000"/>
          </a:xfrm>
        </p:spPr>
        <p:txBody>
          <a:bodyPr/>
          <a:lstStyle/>
          <a:p>
            <a:pPr marL="342900" indent="-342900"/>
            <a:r>
              <a:rPr lang="en-US" altLang="en-US" sz="4000" b="1" i="1">
                <a:solidFill>
                  <a:srgbClr val="FFFF00"/>
                </a:solidFill>
              </a:rPr>
              <a:t>3. SAMPLING PURPOSIF</a:t>
            </a:r>
            <a:endParaRPr lang="en-US" altLang="en-US" sz="4000" b="1">
              <a:solidFill>
                <a:srgbClr val="FFFF00"/>
              </a:solidFill>
            </a:endParaRPr>
          </a:p>
        </p:txBody>
      </p:sp>
      <p:sp>
        <p:nvSpPr>
          <p:cNvPr id="3" name="Content Placeholder 2">
            <a:extLst>
              <a:ext uri="{FF2B5EF4-FFF2-40B4-BE49-F238E27FC236}">
                <a16:creationId xmlns:a16="http://schemas.microsoft.com/office/drawing/2014/main" id="{F36B11DE-5A81-494B-8448-516A3EAE361A}"/>
              </a:ext>
            </a:extLst>
          </p:cNvPr>
          <p:cNvSpPr>
            <a:spLocks noGrp="1"/>
          </p:cNvSpPr>
          <p:nvPr>
            <p:ph idx="1"/>
          </p:nvPr>
        </p:nvSpPr>
        <p:spPr/>
        <p:txBody>
          <a:bodyPr rtlCol="0">
            <a:normAutofit/>
          </a:bodyPr>
          <a:lstStyle/>
          <a:p>
            <a:pPr>
              <a:defRPr/>
            </a:pPr>
            <a:r>
              <a:rPr lang="en-US"/>
              <a:t>Teknik pengambilan sampel dengan pertimbangan-pertimbangan tertentu. Biasanya teknik ini digunakan untuk studi kasus yang dimana aspek dari kasus tunggal yang representatif diamati dan dianalisis</a:t>
            </a:r>
          </a:p>
          <a:p>
            <a:pPr>
              <a:defRPr/>
            </a:pPr>
            <a:r>
              <a:rPr lang="en-US"/>
              <a:t>Peneliti ingin mengetahui model pembelajaran aktif, maka sampel yang dipilih yaitu responden yang ahli dalam bidang pembelajaran aktif, misalnya : guru, wakil kepala sekolah urusan kurikulum dan lain-lain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5DC5D421-FFE4-420B-9ED0-B978EF899B51}"/>
              </a:ext>
            </a:extLst>
          </p:cNvPr>
          <p:cNvSpPr>
            <a:spLocks noGrp="1"/>
          </p:cNvSpPr>
          <p:nvPr>
            <p:ph idx="1"/>
          </p:nvPr>
        </p:nvSpPr>
        <p:spPr/>
        <p:txBody>
          <a:bodyPr/>
          <a:lstStyle/>
          <a:p>
            <a:pPr marL="639763" lvl="1" indent="-246063">
              <a:buFont typeface="Wingdings 2" panose="05020102010507070707" pitchFamily="18" charset="2"/>
              <a:buChar char=""/>
            </a:pPr>
            <a:r>
              <a:rPr lang="en-US" altLang="en-US"/>
              <a:t>Pemilihan sampel didasarkan pada karakteristik tertentu yang dianggap mempunyai hubungan dengan karakteristik populasi yang sudah diketahui sebelumnya.</a:t>
            </a:r>
          </a:p>
          <a:p>
            <a:pPr marL="639763" lvl="1" indent="-246063">
              <a:buFont typeface="Wingdings 2" panose="05020102010507070707" pitchFamily="18" charset="2"/>
              <a:buChar char=""/>
            </a:pPr>
            <a:r>
              <a:rPr lang="en-US" altLang="en-US"/>
              <a:t>Memilih sampel berdasarkan kelompok, wilayah atau sekelompok individu melalui pertimbangan tertentu yang diyakini mewakili semua unit analisis yang ada</a:t>
            </a:r>
          </a:p>
        </p:txBody>
      </p:sp>
      <p:sp>
        <p:nvSpPr>
          <p:cNvPr id="46083" name="Title 3">
            <a:extLst>
              <a:ext uri="{FF2B5EF4-FFF2-40B4-BE49-F238E27FC236}">
                <a16:creationId xmlns:a16="http://schemas.microsoft.com/office/drawing/2014/main" id="{1DFF7603-0E43-4AD0-A8C5-CF77329C6FF0}"/>
              </a:ext>
            </a:extLst>
          </p:cNvPr>
          <p:cNvSpPr>
            <a:spLocks noGrp="1"/>
          </p:cNvSpPr>
          <p:nvPr>
            <p:ph type="title"/>
          </p:nvPr>
        </p:nvSpPr>
        <p:spPr/>
        <p:txBody>
          <a:bodyPr/>
          <a:lstStyle/>
          <a:p>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110E6CB-019B-4938-912B-80C16BBC7E7B}"/>
              </a:ext>
            </a:extLst>
          </p:cNvPr>
          <p:cNvSpPr>
            <a:spLocks noGrp="1"/>
          </p:cNvSpPr>
          <p:nvPr>
            <p:ph type="title"/>
          </p:nvPr>
        </p:nvSpPr>
        <p:spPr/>
        <p:txBody>
          <a:bodyPr/>
          <a:lstStyle/>
          <a:p>
            <a:r>
              <a:rPr lang="en-US" altLang="en-US"/>
              <a:t>Contoh :</a:t>
            </a:r>
          </a:p>
        </p:txBody>
      </p:sp>
      <p:sp>
        <p:nvSpPr>
          <p:cNvPr id="3" name="Content Placeholder 2">
            <a:extLst>
              <a:ext uri="{FF2B5EF4-FFF2-40B4-BE49-F238E27FC236}">
                <a16:creationId xmlns:a16="http://schemas.microsoft.com/office/drawing/2014/main" id="{E001C58B-BCA0-45BF-A921-8F41D353CF46}"/>
              </a:ext>
            </a:extLst>
          </p:cNvPr>
          <p:cNvSpPr>
            <a:spLocks noGrp="1"/>
          </p:cNvSpPr>
          <p:nvPr>
            <p:ph idx="1"/>
          </p:nvPr>
        </p:nvSpPr>
        <p:spPr/>
        <p:txBody>
          <a:bodyPr/>
          <a:lstStyle/>
          <a:p>
            <a:pPr marL="274320" indent="-274320">
              <a:buClr>
                <a:schemeClr val="accent3"/>
              </a:buClr>
              <a:buFont typeface="Wingdings 2"/>
              <a:buChar char=""/>
              <a:defRPr/>
            </a:pPr>
            <a:endParaRPr lang="en-US"/>
          </a:p>
          <a:p>
            <a:pPr marL="640080" lvl="1" indent="-246888">
              <a:buFont typeface="Wingdings 2"/>
              <a:buChar char=""/>
              <a:defRPr/>
            </a:pPr>
            <a:r>
              <a:rPr lang="en-US"/>
              <a:t>Penelitian untuk meneliti sikap mahasiswa terhadap peraturan pemerintah mengenai UU Hak Cipta</a:t>
            </a:r>
          </a:p>
          <a:p>
            <a:pPr marL="640080" lvl="1" indent="-246888">
              <a:buFont typeface="Wingdings 2"/>
              <a:buChar char=""/>
              <a:defRPr/>
            </a:pPr>
            <a:r>
              <a:rPr lang="en-US"/>
              <a:t>Maka dipilih beberapa Perguruan Tinggi dan Universitas yang dianggap dapat mewakili bedasarkan penyelidikan atau kenyataan sebelumnya.</a:t>
            </a:r>
          </a:p>
          <a:p>
            <a:pPr>
              <a:defRPr/>
            </a:pP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2501499-9019-4E65-B529-4831DD2DC8DB}"/>
              </a:ext>
            </a:extLst>
          </p:cNvPr>
          <p:cNvSpPr>
            <a:spLocks noGrp="1"/>
          </p:cNvSpPr>
          <p:nvPr>
            <p:ph type="title"/>
          </p:nvPr>
        </p:nvSpPr>
        <p:spPr/>
        <p:txBody>
          <a:bodyPr/>
          <a:lstStyle/>
          <a:p>
            <a:pPr marL="342900" indent="-342900"/>
            <a:r>
              <a:rPr lang="en-US" altLang="en-US" sz="4000" b="1">
                <a:solidFill>
                  <a:srgbClr val="FFFF00"/>
                </a:solidFill>
              </a:rPr>
              <a:t>4. SAMPLING JENUH</a:t>
            </a:r>
            <a:endParaRPr lang="en-US" altLang="en-US" sz="1800">
              <a:solidFill>
                <a:srgbClr val="000000"/>
              </a:solidFill>
            </a:endParaRPr>
          </a:p>
        </p:txBody>
      </p:sp>
      <p:sp>
        <p:nvSpPr>
          <p:cNvPr id="3" name="Content Placeholder 2">
            <a:extLst>
              <a:ext uri="{FF2B5EF4-FFF2-40B4-BE49-F238E27FC236}">
                <a16:creationId xmlns:a16="http://schemas.microsoft.com/office/drawing/2014/main" id="{D09567F3-F098-40BD-B18C-402DAC43F066}"/>
              </a:ext>
            </a:extLst>
          </p:cNvPr>
          <p:cNvSpPr>
            <a:spLocks noGrp="1"/>
          </p:cNvSpPr>
          <p:nvPr>
            <p:ph idx="1"/>
          </p:nvPr>
        </p:nvSpPr>
        <p:spPr>
          <a:xfrm>
            <a:off x="1981200" y="1871663"/>
            <a:ext cx="8229600" cy="3700462"/>
          </a:xfrm>
        </p:spPr>
        <p:txBody>
          <a:bodyPr rtlCol="0">
            <a:normAutofit/>
          </a:bodyPr>
          <a:lstStyle/>
          <a:p>
            <a:pPr>
              <a:defRPr/>
            </a:pPr>
            <a:r>
              <a:rPr lang="en-US"/>
              <a:t>Teknik sampling jika semua anggota populasi digunakan sebagai sampel. Hal ini dilakukan jika jumlah populasi kurang dari 30</a:t>
            </a:r>
          </a:p>
          <a:p>
            <a:pPr>
              <a:defRPr/>
            </a:pPr>
            <a:r>
              <a:rPr lang="en-US"/>
              <a:t>Jika terdapat 28 orang yang terseleksi sebagai peserta pertukaran pelajar ke Swiss, maka dalam hal ini, jumlah responden kurang dari 30 orang sehingga semua populasi dapat dijadikan sampel</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1468C0C-95EE-4BE2-9F4C-30D713C644BD}"/>
              </a:ext>
            </a:extLst>
          </p:cNvPr>
          <p:cNvSpPr>
            <a:spLocks noGrp="1"/>
          </p:cNvSpPr>
          <p:nvPr>
            <p:ph type="title"/>
          </p:nvPr>
        </p:nvSpPr>
        <p:spPr>
          <a:xfrm>
            <a:off x="1981200" y="571500"/>
            <a:ext cx="8229600" cy="1143000"/>
          </a:xfrm>
        </p:spPr>
        <p:txBody>
          <a:bodyPr/>
          <a:lstStyle/>
          <a:p>
            <a:pPr marL="342900" indent="-342900"/>
            <a:r>
              <a:rPr lang="en-US" altLang="en-US" sz="4000" b="1" i="1">
                <a:solidFill>
                  <a:srgbClr val="FFFF00"/>
                </a:solidFill>
              </a:rPr>
              <a:t>5. SNOWBALL SAMPLING</a:t>
            </a:r>
            <a:endParaRPr lang="en-US" altLang="en-US" sz="1800">
              <a:solidFill>
                <a:srgbClr val="000000"/>
              </a:solidFill>
            </a:endParaRPr>
          </a:p>
        </p:txBody>
      </p:sp>
      <p:sp>
        <p:nvSpPr>
          <p:cNvPr id="49155" name="Content Placeholder 2">
            <a:extLst>
              <a:ext uri="{FF2B5EF4-FFF2-40B4-BE49-F238E27FC236}">
                <a16:creationId xmlns:a16="http://schemas.microsoft.com/office/drawing/2014/main" id="{357E2AC2-F8C2-4401-B105-547748438CD2}"/>
              </a:ext>
            </a:extLst>
          </p:cNvPr>
          <p:cNvSpPr>
            <a:spLocks noGrp="1"/>
          </p:cNvSpPr>
          <p:nvPr>
            <p:ph idx="1"/>
          </p:nvPr>
        </p:nvSpPr>
        <p:spPr>
          <a:xfrm>
            <a:off x="1981200" y="1885950"/>
            <a:ext cx="8229600" cy="2971800"/>
          </a:xfrm>
        </p:spPr>
        <p:txBody>
          <a:bodyPr/>
          <a:lstStyle/>
          <a:p>
            <a:pPr marL="0" indent="0">
              <a:buNone/>
            </a:pPr>
            <a:r>
              <a:rPr lang="en-US" altLang="en-US"/>
              <a:t>Teknik sampling yang semula berjumlah sedikit kemudian anggota sampel (responden) menunjuk temannnya untuk menjadi sampel sehingga jumlahnya akan semakin banyak</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978A718-D77D-4563-B572-C6F3547B6A81}"/>
              </a:ext>
            </a:extLst>
          </p:cNvPr>
          <p:cNvSpPr>
            <a:spLocks noGrp="1"/>
          </p:cNvSpPr>
          <p:nvPr>
            <p:ph type="title"/>
          </p:nvPr>
        </p:nvSpPr>
        <p:spPr/>
        <p:txBody>
          <a:bodyPr/>
          <a:lstStyle/>
          <a:p>
            <a:pPr eaLnBrk="1" hangingPunct="1"/>
            <a:r>
              <a:rPr lang="en-US" altLang="en-US" sz="4000" b="1">
                <a:solidFill>
                  <a:srgbClr val="FFFF00"/>
                </a:solidFill>
              </a:rPr>
              <a:t>SNOWBALL SAMPLING </a:t>
            </a:r>
          </a:p>
        </p:txBody>
      </p:sp>
      <p:grpSp>
        <p:nvGrpSpPr>
          <p:cNvPr id="2" name="Group 2">
            <a:extLst>
              <a:ext uri="{FF2B5EF4-FFF2-40B4-BE49-F238E27FC236}">
                <a16:creationId xmlns:a16="http://schemas.microsoft.com/office/drawing/2014/main" id="{E800E514-FDC7-45E9-9F40-2277197545F8}"/>
              </a:ext>
            </a:extLst>
          </p:cNvPr>
          <p:cNvGrpSpPr>
            <a:grpSpLocks/>
          </p:cNvGrpSpPr>
          <p:nvPr/>
        </p:nvGrpSpPr>
        <p:grpSpPr bwMode="auto">
          <a:xfrm>
            <a:off x="3024166" y="1500175"/>
            <a:ext cx="6357982" cy="4357717"/>
            <a:chOff x="1578" y="8558"/>
            <a:chExt cx="7380" cy="3780"/>
          </a:xfrm>
          <a:solidFill>
            <a:srgbClr val="7030A0"/>
          </a:solidFill>
        </p:grpSpPr>
        <p:sp>
          <p:nvSpPr>
            <p:cNvPr id="21508" name="Oval 3">
              <a:extLst>
                <a:ext uri="{FF2B5EF4-FFF2-40B4-BE49-F238E27FC236}">
                  <a16:creationId xmlns:a16="http://schemas.microsoft.com/office/drawing/2014/main" id="{41544B7A-7305-4AB3-B735-536D8309BB6A}"/>
                </a:ext>
              </a:extLst>
            </p:cNvPr>
            <p:cNvSpPr>
              <a:spLocks noChangeArrowheads="1"/>
            </p:cNvSpPr>
            <p:nvPr/>
          </p:nvSpPr>
          <p:spPr bwMode="auto">
            <a:xfrm>
              <a:off x="4998" y="85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A</a:t>
              </a:r>
              <a:endParaRPr lang="en-US" sz="2000">
                <a:solidFill>
                  <a:srgbClr val="FFFF00"/>
                </a:solidFill>
              </a:endParaRPr>
            </a:p>
          </p:txBody>
        </p:sp>
        <p:sp>
          <p:nvSpPr>
            <p:cNvPr id="21509" name="Oval 4">
              <a:extLst>
                <a:ext uri="{FF2B5EF4-FFF2-40B4-BE49-F238E27FC236}">
                  <a16:creationId xmlns:a16="http://schemas.microsoft.com/office/drawing/2014/main" id="{CF9F06E6-373E-4665-AC68-31DBD523F329}"/>
                </a:ext>
              </a:extLst>
            </p:cNvPr>
            <p:cNvSpPr>
              <a:spLocks noChangeArrowheads="1"/>
            </p:cNvSpPr>
            <p:nvPr/>
          </p:nvSpPr>
          <p:spPr bwMode="auto">
            <a:xfrm>
              <a:off x="57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G</a:t>
              </a:r>
              <a:endParaRPr lang="en-US" sz="2000"/>
            </a:p>
          </p:txBody>
        </p:sp>
        <p:sp>
          <p:nvSpPr>
            <p:cNvPr id="21510" name="Oval 5">
              <a:extLst>
                <a:ext uri="{FF2B5EF4-FFF2-40B4-BE49-F238E27FC236}">
                  <a16:creationId xmlns:a16="http://schemas.microsoft.com/office/drawing/2014/main" id="{F2FE54DF-2EB4-4B72-8F0E-F25DFAD2BE33}"/>
                </a:ext>
              </a:extLst>
            </p:cNvPr>
            <p:cNvSpPr>
              <a:spLocks noChangeArrowheads="1"/>
            </p:cNvSpPr>
            <p:nvPr/>
          </p:nvSpPr>
          <p:spPr bwMode="auto">
            <a:xfrm>
              <a:off x="71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H</a:t>
              </a:r>
              <a:endParaRPr lang="en-US" sz="2000"/>
            </a:p>
          </p:txBody>
        </p:sp>
        <p:sp>
          <p:nvSpPr>
            <p:cNvPr id="21511" name="Oval 6">
              <a:extLst>
                <a:ext uri="{FF2B5EF4-FFF2-40B4-BE49-F238E27FC236}">
                  <a16:creationId xmlns:a16="http://schemas.microsoft.com/office/drawing/2014/main" id="{62BE36C4-9606-4826-933D-CA9CFB0434EC}"/>
                </a:ext>
              </a:extLst>
            </p:cNvPr>
            <p:cNvSpPr>
              <a:spLocks noChangeArrowheads="1"/>
            </p:cNvSpPr>
            <p:nvPr/>
          </p:nvSpPr>
          <p:spPr bwMode="auto">
            <a:xfrm>
              <a:off x="8163"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I</a:t>
              </a:r>
              <a:endParaRPr lang="en-US" sz="2000"/>
            </a:p>
          </p:txBody>
        </p:sp>
        <p:sp>
          <p:nvSpPr>
            <p:cNvPr id="21512" name="Oval 7">
              <a:extLst>
                <a:ext uri="{FF2B5EF4-FFF2-40B4-BE49-F238E27FC236}">
                  <a16:creationId xmlns:a16="http://schemas.microsoft.com/office/drawing/2014/main" id="{99AED8F5-C844-4E9D-AB88-182D64A3FB72}"/>
                </a:ext>
              </a:extLst>
            </p:cNvPr>
            <p:cNvSpPr>
              <a:spLocks noChangeArrowheads="1"/>
            </p:cNvSpPr>
            <p:nvPr/>
          </p:nvSpPr>
          <p:spPr bwMode="auto">
            <a:xfrm>
              <a:off x="44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F</a:t>
              </a:r>
              <a:endParaRPr lang="en-US" sz="2000"/>
            </a:p>
          </p:txBody>
        </p:sp>
        <p:sp>
          <p:nvSpPr>
            <p:cNvPr id="21513" name="Oval 8">
              <a:extLst>
                <a:ext uri="{FF2B5EF4-FFF2-40B4-BE49-F238E27FC236}">
                  <a16:creationId xmlns:a16="http://schemas.microsoft.com/office/drawing/2014/main" id="{88407881-5024-4DF0-92E4-E5FCF4343F36}"/>
                </a:ext>
              </a:extLst>
            </p:cNvPr>
            <p:cNvSpPr>
              <a:spLocks noChangeArrowheads="1"/>
            </p:cNvSpPr>
            <p:nvPr/>
          </p:nvSpPr>
          <p:spPr bwMode="auto">
            <a:xfrm>
              <a:off x="30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E</a:t>
              </a:r>
              <a:endParaRPr lang="en-US" sz="2000"/>
            </a:p>
          </p:txBody>
        </p:sp>
        <p:sp>
          <p:nvSpPr>
            <p:cNvPr id="21514" name="Oval 9">
              <a:extLst>
                <a:ext uri="{FF2B5EF4-FFF2-40B4-BE49-F238E27FC236}">
                  <a16:creationId xmlns:a16="http://schemas.microsoft.com/office/drawing/2014/main" id="{57404369-4122-4282-BA73-88C4892DD8F2}"/>
                </a:ext>
              </a:extLst>
            </p:cNvPr>
            <p:cNvSpPr>
              <a:spLocks noChangeArrowheads="1"/>
            </p:cNvSpPr>
            <p:nvPr/>
          </p:nvSpPr>
          <p:spPr bwMode="auto">
            <a:xfrm>
              <a:off x="157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D</a:t>
              </a:r>
              <a:endParaRPr lang="en-US" sz="2000"/>
            </a:p>
          </p:txBody>
        </p:sp>
        <p:sp>
          <p:nvSpPr>
            <p:cNvPr id="21515" name="Oval 10">
              <a:extLst>
                <a:ext uri="{FF2B5EF4-FFF2-40B4-BE49-F238E27FC236}">
                  <a16:creationId xmlns:a16="http://schemas.microsoft.com/office/drawing/2014/main" id="{063FD52B-9311-45A7-A7C0-FA1FE5B5D9BC}"/>
                </a:ext>
              </a:extLst>
            </p:cNvPr>
            <p:cNvSpPr>
              <a:spLocks noChangeArrowheads="1"/>
            </p:cNvSpPr>
            <p:nvPr/>
          </p:nvSpPr>
          <p:spPr bwMode="auto">
            <a:xfrm>
              <a:off x="7158" y="94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C</a:t>
              </a:r>
              <a:endParaRPr lang="en-US" sz="2000">
                <a:solidFill>
                  <a:srgbClr val="FFFF00"/>
                </a:solidFill>
              </a:endParaRPr>
            </a:p>
          </p:txBody>
        </p:sp>
        <p:sp>
          <p:nvSpPr>
            <p:cNvPr id="21516" name="Oval 11">
              <a:extLst>
                <a:ext uri="{FF2B5EF4-FFF2-40B4-BE49-F238E27FC236}">
                  <a16:creationId xmlns:a16="http://schemas.microsoft.com/office/drawing/2014/main" id="{96633CD6-AFB4-41ED-8CED-416FAFF141F0}"/>
                </a:ext>
              </a:extLst>
            </p:cNvPr>
            <p:cNvSpPr>
              <a:spLocks noChangeArrowheads="1"/>
            </p:cNvSpPr>
            <p:nvPr/>
          </p:nvSpPr>
          <p:spPr bwMode="auto">
            <a:xfrm>
              <a:off x="3018" y="9458"/>
              <a:ext cx="720" cy="540"/>
            </a:xfrm>
            <a:prstGeom prst="ellipse">
              <a:avLst/>
            </a:prstGeom>
            <a:grpFill/>
            <a:ln>
              <a:headEnd/>
              <a:tailEn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2000" b="1">
                  <a:solidFill>
                    <a:srgbClr val="FFFF00"/>
                  </a:solidFill>
                  <a:latin typeface="Times New Roman" pitchFamily="18" charset="0"/>
                </a:rPr>
                <a:t>B</a:t>
              </a:r>
              <a:endParaRPr lang="en-US" sz="2000">
                <a:solidFill>
                  <a:srgbClr val="FFFF00"/>
                </a:solidFill>
              </a:endParaRPr>
            </a:p>
          </p:txBody>
        </p:sp>
        <p:sp>
          <p:nvSpPr>
            <p:cNvPr id="21517" name="Line 12">
              <a:extLst>
                <a:ext uri="{FF2B5EF4-FFF2-40B4-BE49-F238E27FC236}">
                  <a16:creationId xmlns:a16="http://schemas.microsoft.com/office/drawing/2014/main" id="{5F0235F9-2CEF-402F-A5DA-C7DBD268D5C2}"/>
                </a:ext>
              </a:extLst>
            </p:cNvPr>
            <p:cNvSpPr>
              <a:spLocks noChangeShapeType="1"/>
            </p:cNvSpPr>
            <p:nvPr/>
          </p:nvSpPr>
          <p:spPr bwMode="auto">
            <a:xfrm flipH="1">
              <a:off x="3738" y="8918"/>
              <a:ext cx="126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18" name="Line 13">
              <a:extLst>
                <a:ext uri="{FF2B5EF4-FFF2-40B4-BE49-F238E27FC236}">
                  <a16:creationId xmlns:a16="http://schemas.microsoft.com/office/drawing/2014/main" id="{519AB3D9-6BC0-456A-93FA-0D09D12CAC4C}"/>
                </a:ext>
              </a:extLst>
            </p:cNvPr>
            <p:cNvSpPr>
              <a:spLocks noChangeShapeType="1"/>
            </p:cNvSpPr>
            <p:nvPr/>
          </p:nvSpPr>
          <p:spPr bwMode="auto">
            <a:xfrm>
              <a:off x="5718" y="8918"/>
              <a:ext cx="14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19" name="Line 14">
              <a:extLst>
                <a:ext uri="{FF2B5EF4-FFF2-40B4-BE49-F238E27FC236}">
                  <a16:creationId xmlns:a16="http://schemas.microsoft.com/office/drawing/2014/main" id="{46C1C526-4829-4442-B1D0-49E2A7DCCA1F}"/>
                </a:ext>
              </a:extLst>
            </p:cNvPr>
            <p:cNvSpPr>
              <a:spLocks noChangeShapeType="1"/>
            </p:cNvSpPr>
            <p:nvPr/>
          </p:nvSpPr>
          <p:spPr bwMode="auto">
            <a:xfrm flipH="1">
              <a:off x="229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0" name="Line 15">
              <a:extLst>
                <a:ext uri="{FF2B5EF4-FFF2-40B4-BE49-F238E27FC236}">
                  <a16:creationId xmlns:a16="http://schemas.microsoft.com/office/drawing/2014/main" id="{DD4724EE-E046-4E21-AD05-56D10CAEC974}"/>
                </a:ext>
              </a:extLst>
            </p:cNvPr>
            <p:cNvSpPr>
              <a:spLocks noChangeShapeType="1"/>
            </p:cNvSpPr>
            <p:nvPr/>
          </p:nvSpPr>
          <p:spPr bwMode="auto">
            <a:xfrm>
              <a:off x="3378" y="999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1" name="Line 16">
              <a:extLst>
                <a:ext uri="{FF2B5EF4-FFF2-40B4-BE49-F238E27FC236}">
                  <a16:creationId xmlns:a16="http://schemas.microsoft.com/office/drawing/2014/main" id="{A03ABE23-E86C-49DE-971B-8AD1BE7AC2E0}"/>
                </a:ext>
              </a:extLst>
            </p:cNvPr>
            <p:cNvSpPr>
              <a:spLocks noChangeShapeType="1"/>
            </p:cNvSpPr>
            <p:nvPr/>
          </p:nvSpPr>
          <p:spPr bwMode="auto">
            <a:xfrm>
              <a:off x="337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2" name="Line 17">
              <a:extLst>
                <a:ext uri="{FF2B5EF4-FFF2-40B4-BE49-F238E27FC236}">
                  <a16:creationId xmlns:a16="http://schemas.microsoft.com/office/drawing/2014/main" id="{B7E90E32-79DC-4C37-908B-28604899F842}"/>
                </a:ext>
              </a:extLst>
            </p:cNvPr>
            <p:cNvSpPr>
              <a:spLocks noChangeShapeType="1"/>
            </p:cNvSpPr>
            <p:nvPr/>
          </p:nvSpPr>
          <p:spPr bwMode="auto">
            <a:xfrm flipH="1">
              <a:off x="643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3" name="Line 18">
              <a:extLst>
                <a:ext uri="{FF2B5EF4-FFF2-40B4-BE49-F238E27FC236}">
                  <a16:creationId xmlns:a16="http://schemas.microsoft.com/office/drawing/2014/main" id="{B5E0B440-AFBF-44FF-B5F7-B2047ED0988F}"/>
                </a:ext>
              </a:extLst>
            </p:cNvPr>
            <p:cNvSpPr>
              <a:spLocks noChangeShapeType="1"/>
            </p:cNvSpPr>
            <p:nvPr/>
          </p:nvSpPr>
          <p:spPr bwMode="auto">
            <a:xfrm>
              <a:off x="7518" y="9998"/>
              <a:ext cx="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4" name="Line 19">
              <a:extLst>
                <a:ext uri="{FF2B5EF4-FFF2-40B4-BE49-F238E27FC236}">
                  <a16:creationId xmlns:a16="http://schemas.microsoft.com/office/drawing/2014/main" id="{0E8A10D8-3641-46E5-A725-3B4D9D89694D}"/>
                </a:ext>
              </a:extLst>
            </p:cNvPr>
            <p:cNvSpPr>
              <a:spLocks noChangeShapeType="1"/>
            </p:cNvSpPr>
            <p:nvPr/>
          </p:nvSpPr>
          <p:spPr bwMode="auto">
            <a:xfrm>
              <a:off x="7518" y="9998"/>
              <a:ext cx="659" cy="825"/>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5" name="Oval 20">
              <a:extLst>
                <a:ext uri="{FF2B5EF4-FFF2-40B4-BE49-F238E27FC236}">
                  <a16:creationId xmlns:a16="http://schemas.microsoft.com/office/drawing/2014/main" id="{6DE00500-09E9-400F-A133-C38F7FE1390D}"/>
                </a:ext>
              </a:extLst>
            </p:cNvPr>
            <p:cNvSpPr>
              <a:spLocks noChangeArrowheads="1"/>
            </p:cNvSpPr>
            <p:nvPr/>
          </p:nvSpPr>
          <p:spPr bwMode="auto">
            <a:xfrm>
              <a:off x="301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K</a:t>
              </a:r>
              <a:endParaRPr lang="en-US" sz="2000"/>
            </a:p>
          </p:txBody>
        </p:sp>
        <p:sp>
          <p:nvSpPr>
            <p:cNvPr id="21526" name="Oval 21">
              <a:extLst>
                <a:ext uri="{FF2B5EF4-FFF2-40B4-BE49-F238E27FC236}">
                  <a16:creationId xmlns:a16="http://schemas.microsoft.com/office/drawing/2014/main" id="{7D9BA93E-B113-4B17-A2CC-55D4E3FF3807}"/>
                </a:ext>
              </a:extLst>
            </p:cNvPr>
            <p:cNvSpPr>
              <a:spLocks noChangeArrowheads="1"/>
            </p:cNvSpPr>
            <p:nvPr/>
          </p:nvSpPr>
          <p:spPr bwMode="auto">
            <a:xfrm>
              <a:off x="409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L</a:t>
              </a:r>
              <a:endParaRPr lang="en-US" sz="2000"/>
            </a:p>
          </p:txBody>
        </p:sp>
        <p:sp>
          <p:nvSpPr>
            <p:cNvPr id="21527" name="Oval 22">
              <a:extLst>
                <a:ext uri="{FF2B5EF4-FFF2-40B4-BE49-F238E27FC236}">
                  <a16:creationId xmlns:a16="http://schemas.microsoft.com/office/drawing/2014/main" id="{BDF5D60B-3341-4975-AAA5-E3C8E72DF41A}"/>
                </a:ext>
              </a:extLst>
            </p:cNvPr>
            <p:cNvSpPr>
              <a:spLocks noChangeArrowheads="1"/>
            </p:cNvSpPr>
            <p:nvPr/>
          </p:nvSpPr>
          <p:spPr bwMode="auto">
            <a:xfrm>
              <a:off x="193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J</a:t>
              </a:r>
              <a:endParaRPr lang="en-US" sz="2000"/>
            </a:p>
          </p:txBody>
        </p:sp>
        <p:sp>
          <p:nvSpPr>
            <p:cNvPr id="21528" name="Line 23">
              <a:extLst>
                <a:ext uri="{FF2B5EF4-FFF2-40B4-BE49-F238E27FC236}">
                  <a16:creationId xmlns:a16="http://schemas.microsoft.com/office/drawing/2014/main" id="{A0DAC7EC-421F-4FAB-A331-2126A66352D7}"/>
                </a:ext>
              </a:extLst>
            </p:cNvPr>
            <p:cNvSpPr>
              <a:spLocks noChangeShapeType="1"/>
            </p:cNvSpPr>
            <p:nvPr/>
          </p:nvSpPr>
          <p:spPr bwMode="auto">
            <a:xfrm flipH="1">
              <a:off x="265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29" name="Line 24">
              <a:extLst>
                <a:ext uri="{FF2B5EF4-FFF2-40B4-BE49-F238E27FC236}">
                  <a16:creationId xmlns:a16="http://schemas.microsoft.com/office/drawing/2014/main" id="{BA3595F8-939F-41B0-8B51-B9B59AD4A19A}"/>
                </a:ext>
              </a:extLst>
            </p:cNvPr>
            <p:cNvSpPr>
              <a:spLocks noChangeShapeType="1"/>
            </p:cNvSpPr>
            <p:nvPr/>
          </p:nvSpPr>
          <p:spPr bwMode="auto">
            <a:xfrm>
              <a:off x="337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0" name="Line 25">
              <a:extLst>
                <a:ext uri="{FF2B5EF4-FFF2-40B4-BE49-F238E27FC236}">
                  <a16:creationId xmlns:a16="http://schemas.microsoft.com/office/drawing/2014/main" id="{8E3FD670-65BE-4ABD-B064-BBD86E2D98F2}"/>
                </a:ext>
              </a:extLst>
            </p:cNvPr>
            <p:cNvSpPr>
              <a:spLocks noChangeShapeType="1"/>
            </p:cNvSpPr>
            <p:nvPr/>
          </p:nvSpPr>
          <p:spPr bwMode="auto">
            <a:xfrm>
              <a:off x="337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1" name="Oval 26">
              <a:extLst>
                <a:ext uri="{FF2B5EF4-FFF2-40B4-BE49-F238E27FC236}">
                  <a16:creationId xmlns:a16="http://schemas.microsoft.com/office/drawing/2014/main" id="{817549D1-3341-4BCD-A284-90F28179A6B6}"/>
                </a:ext>
              </a:extLst>
            </p:cNvPr>
            <p:cNvSpPr>
              <a:spLocks noChangeArrowheads="1"/>
            </p:cNvSpPr>
            <p:nvPr/>
          </p:nvSpPr>
          <p:spPr bwMode="auto">
            <a:xfrm>
              <a:off x="80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21532" name="Oval 27">
              <a:extLst>
                <a:ext uri="{FF2B5EF4-FFF2-40B4-BE49-F238E27FC236}">
                  <a16:creationId xmlns:a16="http://schemas.microsoft.com/office/drawing/2014/main" id="{694C09E2-D079-465F-991F-682C0B785FC6}"/>
                </a:ext>
              </a:extLst>
            </p:cNvPr>
            <p:cNvSpPr>
              <a:spLocks noChangeArrowheads="1"/>
            </p:cNvSpPr>
            <p:nvPr/>
          </p:nvSpPr>
          <p:spPr bwMode="auto">
            <a:xfrm>
              <a:off x="71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21533" name="Oval 28">
              <a:extLst>
                <a:ext uri="{FF2B5EF4-FFF2-40B4-BE49-F238E27FC236}">
                  <a16:creationId xmlns:a16="http://schemas.microsoft.com/office/drawing/2014/main" id="{CDE3942C-8084-4C31-84E4-5B0A7A195BCC}"/>
                </a:ext>
              </a:extLst>
            </p:cNvPr>
            <p:cNvSpPr>
              <a:spLocks noChangeArrowheads="1"/>
            </p:cNvSpPr>
            <p:nvPr/>
          </p:nvSpPr>
          <p:spPr bwMode="auto">
            <a:xfrm>
              <a:off x="62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M</a:t>
              </a:r>
              <a:endParaRPr lang="en-US" sz="2000"/>
            </a:p>
          </p:txBody>
        </p:sp>
        <p:sp>
          <p:nvSpPr>
            <p:cNvPr id="21534" name="Line 29">
              <a:extLst>
                <a:ext uri="{FF2B5EF4-FFF2-40B4-BE49-F238E27FC236}">
                  <a16:creationId xmlns:a16="http://schemas.microsoft.com/office/drawing/2014/main" id="{10B1CC0E-844F-4406-B5D6-07EB9629266E}"/>
                </a:ext>
              </a:extLst>
            </p:cNvPr>
            <p:cNvSpPr>
              <a:spLocks noChangeShapeType="1"/>
            </p:cNvSpPr>
            <p:nvPr/>
          </p:nvSpPr>
          <p:spPr bwMode="auto">
            <a:xfrm flipH="1">
              <a:off x="697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5" name="Line 30">
              <a:extLst>
                <a:ext uri="{FF2B5EF4-FFF2-40B4-BE49-F238E27FC236}">
                  <a16:creationId xmlns:a16="http://schemas.microsoft.com/office/drawing/2014/main" id="{252A119B-6A82-441C-BBE1-96B2902865F4}"/>
                </a:ext>
              </a:extLst>
            </p:cNvPr>
            <p:cNvSpPr>
              <a:spLocks noChangeShapeType="1"/>
            </p:cNvSpPr>
            <p:nvPr/>
          </p:nvSpPr>
          <p:spPr bwMode="auto">
            <a:xfrm>
              <a:off x="751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6" name="Line 31">
              <a:extLst>
                <a:ext uri="{FF2B5EF4-FFF2-40B4-BE49-F238E27FC236}">
                  <a16:creationId xmlns:a16="http://schemas.microsoft.com/office/drawing/2014/main" id="{A7B99D3A-E140-4631-9E2C-115C9ABB1564}"/>
                </a:ext>
              </a:extLst>
            </p:cNvPr>
            <p:cNvSpPr>
              <a:spLocks noChangeShapeType="1"/>
            </p:cNvSpPr>
            <p:nvPr/>
          </p:nvSpPr>
          <p:spPr bwMode="auto">
            <a:xfrm>
              <a:off x="751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7" name="Line 32">
              <a:extLst>
                <a:ext uri="{FF2B5EF4-FFF2-40B4-BE49-F238E27FC236}">
                  <a16:creationId xmlns:a16="http://schemas.microsoft.com/office/drawing/2014/main" id="{B6D8545D-047D-4B5B-A6C7-395B8FF761D7}"/>
                </a:ext>
              </a:extLst>
            </p:cNvPr>
            <p:cNvSpPr>
              <a:spLocks noChangeShapeType="1"/>
            </p:cNvSpPr>
            <p:nvPr/>
          </p:nvSpPr>
          <p:spPr bwMode="auto">
            <a:xfrm flipH="1">
              <a:off x="157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8" name="Line 33">
              <a:extLst>
                <a:ext uri="{FF2B5EF4-FFF2-40B4-BE49-F238E27FC236}">
                  <a16:creationId xmlns:a16="http://schemas.microsoft.com/office/drawing/2014/main" id="{703B1981-DD6B-48B1-82C0-EEE5AACC90FB}"/>
                </a:ext>
              </a:extLst>
            </p:cNvPr>
            <p:cNvSpPr>
              <a:spLocks noChangeShapeType="1"/>
            </p:cNvSpPr>
            <p:nvPr/>
          </p:nvSpPr>
          <p:spPr bwMode="auto">
            <a:xfrm>
              <a:off x="193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39" name="Line 34">
              <a:extLst>
                <a:ext uri="{FF2B5EF4-FFF2-40B4-BE49-F238E27FC236}">
                  <a16:creationId xmlns:a16="http://schemas.microsoft.com/office/drawing/2014/main" id="{8F28B259-51FA-4AE3-8FAE-80D5F9CBBD49}"/>
                </a:ext>
              </a:extLst>
            </p:cNvPr>
            <p:cNvSpPr>
              <a:spLocks noChangeShapeType="1"/>
            </p:cNvSpPr>
            <p:nvPr/>
          </p:nvSpPr>
          <p:spPr bwMode="auto">
            <a:xfrm flipH="1">
              <a:off x="445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40" name="Line 35">
              <a:extLst>
                <a:ext uri="{FF2B5EF4-FFF2-40B4-BE49-F238E27FC236}">
                  <a16:creationId xmlns:a16="http://schemas.microsoft.com/office/drawing/2014/main" id="{FBE507E6-5505-4842-A717-AD8B8256B75F}"/>
                </a:ext>
              </a:extLst>
            </p:cNvPr>
            <p:cNvSpPr>
              <a:spLocks noChangeShapeType="1"/>
            </p:cNvSpPr>
            <p:nvPr/>
          </p:nvSpPr>
          <p:spPr bwMode="auto">
            <a:xfrm>
              <a:off x="4803"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41" name="Line 36">
              <a:extLst>
                <a:ext uri="{FF2B5EF4-FFF2-40B4-BE49-F238E27FC236}">
                  <a16:creationId xmlns:a16="http://schemas.microsoft.com/office/drawing/2014/main" id="{363E6EB3-52B9-4AC4-B40A-2241ACB1446C}"/>
                </a:ext>
              </a:extLst>
            </p:cNvPr>
            <p:cNvSpPr>
              <a:spLocks noChangeShapeType="1"/>
            </p:cNvSpPr>
            <p:nvPr/>
          </p:nvSpPr>
          <p:spPr bwMode="auto">
            <a:xfrm flipH="1">
              <a:off x="85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42" name="Line 37">
              <a:extLst>
                <a:ext uri="{FF2B5EF4-FFF2-40B4-BE49-F238E27FC236}">
                  <a16:creationId xmlns:a16="http://schemas.microsoft.com/office/drawing/2014/main" id="{F6C8ABB7-04D4-4ABC-973A-D49F9C87155C}"/>
                </a:ext>
              </a:extLst>
            </p:cNvPr>
            <p:cNvSpPr>
              <a:spLocks noChangeShapeType="1"/>
            </p:cNvSpPr>
            <p:nvPr/>
          </p:nvSpPr>
          <p:spPr bwMode="auto">
            <a:xfrm>
              <a:off x="87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43" name="Line 38">
              <a:extLst>
                <a:ext uri="{FF2B5EF4-FFF2-40B4-BE49-F238E27FC236}">
                  <a16:creationId xmlns:a16="http://schemas.microsoft.com/office/drawing/2014/main" id="{40FE2F96-42E0-46CA-95B0-2478CAF4E05B}"/>
                </a:ext>
              </a:extLst>
            </p:cNvPr>
            <p:cNvSpPr>
              <a:spLocks noChangeShapeType="1"/>
            </p:cNvSpPr>
            <p:nvPr/>
          </p:nvSpPr>
          <p:spPr bwMode="auto">
            <a:xfrm flipH="1">
              <a:off x="58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544" name="Line 39">
              <a:extLst>
                <a:ext uri="{FF2B5EF4-FFF2-40B4-BE49-F238E27FC236}">
                  <a16:creationId xmlns:a16="http://schemas.microsoft.com/office/drawing/2014/main" id="{1D8A83CB-E8AD-4C52-BEBE-73217DA0DFAC}"/>
                </a:ext>
              </a:extLst>
            </p:cNvPr>
            <p:cNvSpPr>
              <a:spLocks noChangeShapeType="1"/>
            </p:cNvSpPr>
            <p:nvPr/>
          </p:nvSpPr>
          <p:spPr bwMode="auto">
            <a:xfrm>
              <a:off x="60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AB40E-F67C-488A-A35E-8E7C532A486F}"/>
              </a:ext>
            </a:extLst>
          </p:cNvPr>
          <p:cNvSpPr>
            <a:spLocks noGrp="1"/>
          </p:cNvSpPr>
          <p:nvPr>
            <p:ph idx="1"/>
          </p:nvPr>
        </p:nvSpPr>
        <p:spPr>
          <a:xfrm>
            <a:off x="2438400" y="838200"/>
            <a:ext cx="7543800" cy="3657600"/>
          </a:xfrm>
        </p:spPr>
        <p:txBody>
          <a:bodyPr>
            <a:normAutofit fontScale="92500" lnSpcReduction="20000"/>
          </a:bodyPr>
          <a:lstStyle/>
          <a:p>
            <a:pPr marL="357188" indent="-357188" algn="just">
              <a:spcAft>
                <a:spcPts val="600"/>
              </a:spcAft>
              <a:buClr>
                <a:schemeClr val="accent1"/>
              </a:buClr>
              <a:buFont typeface="Wingdings" pitchFamily="2" charset="2"/>
              <a:buChar char="§"/>
              <a:defRPr/>
            </a:pPr>
            <a:r>
              <a:rPr lang="en-US" dirty="0" err="1"/>
              <a:t>kumpulan</a:t>
            </a:r>
            <a:r>
              <a:rPr lang="en-US" dirty="0"/>
              <a:t> </a:t>
            </a:r>
            <a:r>
              <a:rPr lang="en-US" dirty="0" err="1"/>
              <a:t>objek</a:t>
            </a:r>
            <a:r>
              <a:rPr lang="en-US" dirty="0"/>
              <a:t> </a:t>
            </a:r>
            <a:r>
              <a:rPr lang="en-US" dirty="0" err="1"/>
              <a:t>penelitian</a:t>
            </a:r>
            <a:r>
              <a:rPr lang="en-US" dirty="0"/>
              <a:t>, </a:t>
            </a:r>
            <a:r>
              <a:rPr lang="en-US" dirty="0" err="1"/>
              <a:t>bisa</a:t>
            </a:r>
            <a:r>
              <a:rPr lang="en-US" dirty="0"/>
              <a:t> </a:t>
            </a:r>
            <a:r>
              <a:rPr lang="en-US" dirty="0" err="1"/>
              <a:t>berupa</a:t>
            </a:r>
            <a:r>
              <a:rPr lang="en-US" dirty="0"/>
              <a:t> </a:t>
            </a:r>
            <a:r>
              <a:rPr lang="en-US" dirty="0" err="1"/>
              <a:t>kumpulan</a:t>
            </a:r>
            <a:r>
              <a:rPr lang="en-US" dirty="0"/>
              <a:t> </a:t>
            </a:r>
            <a:r>
              <a:rPr lang="en-US" dirty="0" err="1"/>
              <a:t>orang</a:t>
            </a:r>
            <a:r>
              <a:rPr lang="en-US" dirty="0"/>
              <a:t> (</a:t>
            </a:r>
            <a:r>
              <a:rPr lang="en-US" dirty="0" err="1"/>
              <a:t>individu</a:t>
            </a:r>
            <a:r>
              <a:rPr lang="en-US" dirty="0"/>
              <a:t>, </a:t>
            </a:r>
            <a:r>
              <a:rPr lang="en-US" dirty="0" err="1"/>
              <a:t>kelompok</a:t>
            </a:r>
            <a:r>
              <a:rPr lang="en-US" dirty="0"/>
              <a:t>, </a:t>
            </a:r>
            <a:r>
              <a:rPr lang="en-US" dirty="0" err="1"/>
              <a:t>komunitas</a:t>
            </a:r>
            <a:r>
              <a:rPr lang="en-US" dirty="0"/>
              <a:t>, </a:t>
            </a:r>
            <a:r>
              <a:rPr lang="en-US" dirty="0" err="1"/>
              <a:t>masyarakat</a:t>
            </a:r>
            <a:r>
              <a:rPr lang="en-US" dirty="0"/>
              <a:t>, </a:t>
            </a:r>
            <a:r>
              <a:rPr lang="en-US" dirty="0" err="1"/>
              <a:t>dll</a:t>
            </a:r>
            <a:r>
              <a:rPr lang="en-US" dirty="0"/>
              <a:t>); </a:t>
            </a:r>
            <a:r>
              <a:rPr lang="en-US" dirty="0" err="1"/>
              <a:t>benda</a:t>
            </a:r>
            <a:r>
              <a:rPr lang="en-US" dirty="0"/>
              <a:t> (</a:t>
            </a:r>
            <a:r>
              <a:rPr lang="en-US" dirty="0" err="1"/>
              <a:t>jumlah</a:t>
            </a:r>
            <a:r>
              <a:rPr lang="en-US" dirty="0"/>
              <a:t> </a:t>
            </a:r>
            <a:r>
              <a:rPr lang="en-US" dirty="0" err="1"/>
              <a:t>gedung</a:t>
            </a:r>
            <a:r>
              <a:rPr lang="en-US" dirty="0"/>
              <a:t>/</a:t>
            </a:r>
            <a:r>
              <a:rPr lang="en-US" dirty="0" err="1"/>
              <a:t>bangunan</a:t>
            </a:r>
            <a:r>
              <a:rPr lang="en-US" dirty="0"/>
              <a:t>, </a:t>
            </a:r>
            <a:r>
              <a:rPr lang="en-US" dirty="0" err="1"/>
              <a:t>tempat</a:t>
            </a:r>
            <a:r>
              <a:rPr lang="en-US" dirty="0"/>
              <a:t>, </a:t>
            </a:r>
            <a:r>
              <a:rPr lang="en-US" dirty="0" err="1"/>
              <a:t>dll</a:t>
            </a:r>
            <a:r>
              <a:rPr lang="en-US" dirty="0"/>
              <a:t>).</a:t>
            </a:r>
          </a:p>
          <a:p>
            <a:pPr marL="357188" indent="-357188" algn="just">
              <a:spcAft>
                <a:spcPts val="600"/>
              </a:spcAft>
              <a:buClr>
                <a:schemeClr val="accent1"/>
              </a:buClr>
              <a:buNone/>
              <a:defRPr/>
            </a:pPr>
            <a:endParaRPr lang="en-US" dirty="0"/>
          </a:p>
          <a:p>
            <a:pPr marL="357188" indent="-357188" algn="just">
              <a:spcAft>
                <a:spcPts val="600"/>
              </a:spcAft>
              <a:buClr>
                <a:schemeClr val="accent1"/>
              </a:buClr>
              <a:buFont typeface="Wingdings" pitchFamily="2" charset="2"/>
              <a:buChar char="§"/>
              <a:defRPr/>
            </a:pPr>
            <a:r>
              <a:rPr lang="sv-SE" dirty="0">
                <a:cs typeface="Arial" charset="0"/>
              </a:rPr>
              <a:t>Sekumpulan orang atau objek yang memiliki kesamaan dalam satu atau beberapa hal dan yang membentuk masalah pokok dalam suatu riset khusus. Populasi yang akan diteliti harus </a:t>
            </a:r>
            <a:r>
              <a:rPr lang="sv-SE" dirty="0">
                <a:solidFill>
                  <a:srgbClr val="FFFF00"/>
                </a:solidFill>
                <a:cs typeface="Arial" charset="0"/>
              </a:rPr>
              <a:t>didefinisikan dengan jelas sebelum penelitian dilakukan.</a:t>
            </a:r>
          </a:p>
          <a:p>
            <a:pPr>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65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FCD055A-82D3-499A-8EC9-A3D001D187C9}"/>
              </a:ext>
            </a:extLst>
          </p:cNvPr>
          <p:cNvSpPr>
            <a:spLocks noGrp="1" noChangeArrowheads="1"/>
          </p:cNvSpPr>
          <p:nvPr>
            <p:ph type="title"/>
          </p:nvPr>
        </p:nvSpPr>
        <p:spPr>
          <a:noFill/>
        </p:spPr>
        <p:txBody>
          <a:bodyPr/>
          <a:lstStyle/>
          <a:p>
            <a:pPr eaLnBrk="1" hangingPunct="1"/>
            <a:r>
              <a:rPr lang="en-US" altLang="en-US" b="1">
                <a:solidFill>
                  <a:srgbClr val="FFFF00"/>
                </a:solidFill>
              </a:rPr>
              <a:t>SAMPEL</a:t>
            </a:r>
            <a:endParaRPr lang="en-US" altLang="en-US">
              <a:solidFill>
                <a:srgbClr val="FFFF00"/>
              </a:solidFill>
            </a:endParaRPr>
          </a:p>
        </p:txBody>
      </p:sp>
      <p:sp>
        <p:nvSpPr>
          <p:cNvPr id="6147" name="Content Placeholder 3">
            <a:extLst>
              <a:ext uri="{FF2B5EF4-FFF2-40B4-BE49-F238E27FC236}">
                <a16:creationId xmlns:a16="http://schemas.microsoft.com/office/drawing/2014/main" id="{D1592A66-15DC-4E67-BA6F-4E8E5FC5E45C}"/>
              </a:ext>
            </a:extLst>
          </p:cNvPr>
          <p:cNvSpPr>
            <a:spLocks noGrp="1"/>
          </p:cNvSpPr>
          <p:nvPr>
            <p:ph idx="1"/>
          </p:nvPr>
        </p:nvSpPr>
        <p:spPr>
          <a:xfrm>
            <a:off x="1981200" y="1600200"/>
            <a:ext cx="8229600" cy="4757738"/>
          </a:xfrm>
        </p:spPr>
        <p:txBody>
          <a:bodyPr/>
          <a:lstStyle/>
          <a:p>
            <a:pPr eaLnBrk="1" hangingPunct="1"/>
            <a:r>
              <a:rPr lang="en-US" altLang="en-US">
                <a:solidFill>
                  <a:srgbClr val="FFFF00"/>
                </a:solidFill>
              </a:rPr>
              <a:t>Sampel:</a:t>
            </a:r>
            <a:r>
              <a:rPr lang="en-US" altLang="en-US"/>
              <a:t> bagian dari populasi yang dapat mewakili seluruh populasi</a:t>
            </a:r>
            <a:endParaRPr lang="id-ID" altLang="en-US"/>
          </a:p>
          <a:p>
            <a:pPr eaLnBrk="1" hangingPunct="1"/>
            <a:r>
              <a:rPr lang="en-US" altLang="en-US">
                <a:solidFill>
                  <a:srgbClr val="FFFF00"/>
                </a:solidFill>
              </a:rPr>
              <a:t>Sampel</a:t>
            </a:r>
            <a:r>
              <a:rPr lang="id-ID" altLang="en-US">
                <a:solidFill>
                  <a:srgbClr val="FFFF00"/>
                </a:solidFill>
              </a:rPr>
              <a:t>:</a:t>
            </a:r>
            <a:r>
              <a:rPr lang="en-US" altLang="en-US"/>
              <a:t> sebagian unsur populasi yang dijadikan objek penelitian. </a:t>
            </a:r>
          </a:p>
          <a:p>
            <a:pPr eaLnBrk="1" hangingPunct="1"/>
            <a:r>
              <a:rPr lang="sv-SE" altLang="en-US">
                <a:solidFill>
                  <a:srgbClr val="FFFF00"/>
                </a:solidFill>
                <a:cs typeface="Arial" panose="020B0604020202020204" pitchFamily="34" charset="0"/>
              </a:rPr>
              <a:t>Sampel:</a:t>
            </a:r>
            <a:r>
              <a:rPr lang="sv-SE" altLang="en-US">
                <a:cs typeface="Arial" panose="020B0604020202020204" pitchFamily="34" charset="0"/>
              </a:rPr>
              <a:t> miniatur (mikrokosmos) populasi</a:t>
            </a:r>
            <a:endParaRPr lang="id-ID" altLang="en-US"/>
          </a:p>
          <a:p>
            <a:pPr eaLnBrk="1" hangingPunct="1"/>
            <a:r>
              <a:rPr lang="en-US" altLang="en-US"/>
              <a:t>Sampel yang memiliki ciri karakteristik yang sama atau relatif sama dengan ciri karakteristik populasinya disebut </a:t>
            </a:r>
            <a:r>
              <a:rPr lang="en-US" altLang="en-US" b="1"/>
              <a:t>sampel representatif</a:t>
            </a:r>
            <a:r>
              <a:rPr lang="en-US" altLang="en-US"/>
              <a:t>.</a:t>
            </a:r>
            <a:endParaRPr lang="id-ID" altLang="en-US"/>
          </a:p>
          <a:p>
            <a:pPr eaLnBrk="1" hangingPunct="1"/>
            <a:r>
              <a:rPr lang="en-US" altLang="en-US"/>
              <a:t>Ciri karakteristik sampel disebut </a:t>
            </a:r>
            <a:r>
              <a:rPr lang="en-US" altLang="en-US" b="1">
                <a:solidFill>
                  <a:srgbClr val="FFFF00"/>
                </a:solidFill>
              </a:rPr>
              <a:t>statistik</a:t>
            </a:r>
            <a:endParaRPr lang="en-US" altLang="en-US">
              <a:solidFill>
                <a:srgbClr val="FFFF00"/>
              </a:solidFill>
            </a:endParaRPr>
          </a:p>
          <a:p>
            <a:pPr eaLnBrk="1" hangingPunct="1"/>
            <a:endParaRPr lang="en-US" altLang="en-US">
              <a:solidFill>
                <a:srgbClr val="FFFF00"/>
              </a:solidFill>
            </a:endParaRPr>
          </a:p>
          <a:p>
            <a:pPr eaLnBrk="1" hangingPunct="1"/>
            <a:endParaRPr lang="en-US" altLang="en-US"/>
          </a:p>
          <a:p>
            <a:pPr eaLnBrk="1" hangingPunct="1"/>
            <a:endParaRPr lang="en-US" altLang="en-US"/>
          </a:p>
        </p:txBody>
      </p:sp>
      <p:sp>
        <p:nvSpPr>
          <p:cNvPr id="6148" name="Text Box 15">
            <a:extLst>
              <a:ext uri="{FF2B5EF4-FFF2-40B4-BE49-F238E27FC236}">
                <a16:creationId xmlns:a16="http://schemas.microsoft.com/office/drawing/2014/main" id="{C12940DD-3185-4696-9AC1-F9F315F4C51F}"/>
              </a:ext>
            </a:extLst>
          </p:cNvPr>
          <p:cNvSpPr txBox="1">
            <a:spLocks noChangeArrowheads="1"/>
          </p:cNvSpPr>
          <p:nvPr/>
        </p:nvSpPr>
        <p:spPr bwMode="auto">
          <a:xfrm>
            <a:off x="5394326" y="1719263"/>
            <a:ext cx="1847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000">
                <a:solidFill>
                  <a:schemeClr val="tx1"/>
                </a:solidFill>
                <a:latin typeface="Arial" panose="020B0604020202020204" pitchFamily="34" charset="0"/>
              </a:defRPr>
            </a:lvl9pPr>
          </a:lstStyle>
          <a:p>
            <a:pPr eaLnBrk="1" hangingPunct="1"/>
            <a:endParaRPr lang="id-ID"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47332B-8804-49EE-9308-986A562899B1}"/>
              </a:ext>
            </a:extLst>
          </p:cNvPr>
          <p:cNvSpPr>
            <a:spLocks noGrp="1" noChangeArrowheads="1"/>
          </p:cNvSpPr>
          <p:nvPr>
            <p:ph type="title"/>
          </p:nvPr>
        </p:nvSpPr>
        <p:spPr/>
        <p:txBody>
          <a:bodyPr/>
          <a:lstStyle/>
          <a:p>
            <a:pPr eaLnBrk="1" hangingPunct="1"/>
            <a:r>
              <a:rPr lang="en-US" altLang="en-US" sz="4000">
                <a:latin typeface="Lucida Console" panose="020B0609040504020204" pitchFamily="49" charset="0"/>
              </a:rPr>
              <a:t>ALUR PEMIKIRAN POPULASI DAN SAMPEL</a:t>
            </a:r>
          </a:p>
        </p:txBody>
      </p:sp>
      <p:sp>
        <p:nvSpPr>
          <p:cNvPr id="21" name="Rounded Rectangle 20">
            <a:extLst>
              <a:ext uri="{FF2B5EF4-FFF2-40B4-BE49-F238E27FC236}">
                <a16:creationId xmlns:a16="http://schemas.microsoft.com/office/drawing/2014/main" id="{9397D5A2-ED3D-44EB-B1C7-E40EB547C6AA}"/>
              </a:ext>
            </a:extLst>
          </p:cNvPr>
          <p:cNvSpPr/>
          <p:nvPr/>
        </p:nvSpPr>
        <p:spPr>
          <a:xfrm>
            <a:off x="3024205" y="2357449"/>
            <a:ext cx="1714500" cy="857250"/>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buFontTx/>
              <a:buNone/>
              <a:defRPr/>
            </a:pPr>
            <a:r>
              <a:rPr lang="en-US" sz="3200" b="1" dirty="0">
                <a:solidFill>
                  <a:schemeClr val="bg1"/>
                </a:solidFill>
                <a:latin typeface="Calibri"/>
              </a:rPr>
              <a:t>SAMPEL</a:t>
            </a:r>
          </a:p>
        </p:txBody>
      </p:sp>
      <p:sp>
        <p:nvSpPr>
          <p:cNvPr id="22" name="Rounded Rectangle 21">
            <a:extLst>
              <a:ext uri="{FF2B5EF4-FFF2-40B4-BE49-F238E27FC236}">
                <a16:creationId xmlns:a16="http://schemas.microsoft.com/office/drawing/2014/main" id="{4540B65C-85FA-4C1B-B9F8-CA3746D73C5C}"/>
              </a:ext>
            </a:extLst>
          </p:cNvPr>
          <p:cNvSpPr/>
          <p:nvPr/>
        </p:nvSpPr>
        <p:spPr>
          <a:xfrm>
            <a:off x="6881830" y="2357450"/>
            <a:ext cx="2490770" cy="766751"/>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buFontTx/>
              <a:buNone/>
              <a:defRPr/>
            </a:pPr>
            <a:r>
              <a:rPr lang="en-US" b="1" dirty="0">
                <a:solidFill>
                  <a:schemeClr val="bg1"/>
                </a:solidFill>
              </a:rPr>
              <a:t>POPULASI</a:t>
            </a:r>
          </a:p>
        </p:txBody>
      </p:sp>
      <p:sp>
        <p:nvSpPr>
          <p:cNvPr id="23" name="Rounded Rectangle 22">
            <a:extLst>
              <a:ext uri="{FF2B5EF4-FFF2-40B4-BE49-F238E27FC236}">
                <a16:creationId xmlns:a16="http://schemas.microsoft.com/office/drawing/2014/main" id="{68A7BB2A-2319-4CE1-8279-ADF42E7E73AB}"/>
              </a:ext>
            </a:extLst>
          </p:cNvPr>
          <p:cNvSpPr/>
          <p:nvPr/>
        </p:nvSpPr>
        <p:spPr>
          <a:xfrm>
            <a:off x="2286001" y="4286262"/>
            <a:ext cx="2452705" cy="819138"/>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p>
            <a:pPr algn="ctr">
              <a:buFontTx/>
              <a:buNone/>
              <a:defRPr/>
            </a:pPr>
            <a:r>
              <a:rPr lang="en-US" b="1" dirty="0">
                <a:solidFill>
                  <a:schemeClr val="bg1"/>
                </a:solidFill>
              </a:rPr>
              <a:t>TEMUAN</a:t>
            </a:r>
          </a:p>
        </p:txBody>
      </p:sp>
      <p:cxnSp>
        <p:nvCxnSpPr>
          <p:cNvPr id="24" name="Straight Connector 23">
            <a:extLst>
              <a:ext uri="{FF2B5EF4-FFF2-40B4-BE49-F238E27FC236}">
                <a16:creationId xmlns:a16="http://schemas.microsoft.com/office/drawing/2014/main" id="{E4B0FA71-BE89-45E6-9952-9C73FD41FD28}"/>
              </a:ext>
            </a:extLst>
          </p:cNvPr>
          <p:cNvCxnSpPr/>
          <p:nvPr/>
        </p:nvCxnSpPr>
        <p:spPr>
          <a:xfrm>
            <a:off x="4738689" y="4714875"/>
            <a:ext cx="3000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9AF585-69C4-4D0F-A196-2F6A6ED115E9}"/>
              </a:ext>
            </a:extLst>
          </p:cNvPr>
          <p:cNvCxnSpPr/>
          <p:nvPr/>
        </p:nvCxnSpPr>
        <p:spPr>
          <a:xfrm rot="5400000" flipH="1" flipV="1">
            <a:off x="6989763" y="3965576"/>
            <a:ext cx="15001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476DAB-E7AD-47D0-91AB-A5931FC28C14}"/>
              </a:ext>
            </a:extLst>
          </p:cNvPr>
          <p:cNvCxnSpPr/>
          <p:nvPr/>
        </p:nvCxnSpPr>
        <p:spPr>
          <a:xfrm rot="10800000">
            <a:off x="4810125" y="2786064"/>
            <a:ext cx="20716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71368EF-9020-4D7F-92C0-4324A360F672}"/>
              </a:ext>
            </a:extLst>
          </p:cNvPr>
          <p:cNvCxnSpPr/>
          <p:nvPr/>
        </p:nvCxnSpPr>
        <p:spPr>
          <a:xfrm rot="5400000">
            <a:off x="3416300" y="3679825"/>
            <a:ext cx="9286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F48981F-DFF4-4EA4-A4AF-F4CE1DBFD527}"/>
              </a:ext>
            </a:extLst>
          </p:cNvPr>
          <p:cNvSpPr>
            <a:spLocks noGrp="1" noChangeArrowheads="1"/>
          </p:cNvSpPr>
          <p:nvPr>
            <p:ph type="title"/>
          </p:nvPr>
        </p:nvSpPr>
        <p:spPr>
          <a:xfrm>
            <a:off x="1881188" y="357188"/>
            <a:ext cx="8229600" cy="563562"/>
          </a:xfrm>
        </p:spPr>
        <p:txBody>
          <a:bodyPr/>
          <a:lstStyle/>
          <a:p>
            <a:r>
              <a:rPr lang="en-US" altLang="en-US" sz="2400" b="1"/>
              <a:t>MENGAPA SAMPLING?</a:t>
            </a:r>
          </a:p>
        </p:txBody>
      </p:sp>
      <p:sp>
        <p:nvSpPr>
          <p:cNvPr id="8195" name="Rectangle 3">
            <a:extLst>
              <a:ext uri="{FF2B5EF4-FFF2-40B4-BE49-F238E27FC236}">
                <a16:creationId xmlns:a16="http://schemas.microsoft.com/office/drawing/2014/main" id="{07C1778C-6256-42DA-A8F3-1D28C95E6506}"/>
              </a:ext>
            </a:extLst>
          </p:cNvPr>
          <p:cNvSpPr>
            <a:spLocks noGrp="1" noChangeArrowheads="1"/>
          </p:cNvSpPr>
          <p:nvPr>
            <p:ph type="body" idx="1"/>
          </p:nvPr>
        </p:nvSpPr>
        <p:spPr>
          <a:xfrm>
            <a:off x="2095500" y="838200"/>
            <a:ext cx="8229600" cy="5448300"/>
          </a:xfrm>
        </p:spPr>
        <p:txBody>
          <a:bodyPr/>
          <a:lstStyle/>
          <a:p>
            <a:r>
              <a:rPr lang="en-US" altLang="en-US" sz="2500">
                <a:solidFill>
                  <a:srgbClr val="FFFF00"/>
                </a:solidFill>
              </a:rPr>
              <a:t>populasi besar</a:t>
            </a:r>
            <a:r>
              <a:rPr lang="en-US" altLang="en-US" sz="2500"/>
              <a:t>, tidak mungkin seluruh elemen diteliti</a:t>
            </a:r>
          </a:p>
          <a:p>
            <a:r>
              <a:rPr lang="en-US" altLang="en-US" sz="2500">
                <a:solidFill>
                  <a:srgbClr val="FFFF00"/>
                </a:solidFill>
              </a:rPr>
              <a:t>keterbatasan</a:t>
            </a:r>
            <a:r>
              <a:rPr lang="en-US" altLang="en-US" sz="2500"/>
              <a:t> waktu penelitian, biaya, dan sumber daya manusia</a:t>
            </a:r>
          </a:p>
          <a:p>
            <a:r>
              <a:rPr lang="en-US" altLang="en-US" sz="2500"/>
              <a:t>Penelitian terhadap sampel bisa lebih </a:t>
            </a:r>
            <a:r>
              <a:rPr lang="en-US" altLang="en-US" sz="2500">
                <a:solidFill>
                  <a:srgbClr val="FFFF00"/>
                </a:solidFill>
              </a:rPr>
              <a:t>reliabel</a:t>
            </a:r>
            <a:r>
              <a:rPr lang="en-US" altLang="en-US" sz="2500">
                <a:solidFill>
                  <a:schemeClr val="bg1"/>
                </a:solidFill>
              </a:rPr>
              <a:t> </a:t>
            </a:r>
            <a:r>
              <a:rPr lang="en-US" altLang="en-US" sz="2500"/>
              <a:t>daripada terhadap populasi</a:t>
            </a:r>
            <a:r>
              <a:rPr lang="id-ID" altLang="en-US" sz="2500"/>
              <a:t>, misalnya, karena elemen sedemikian banyaknya maka akan memunculkan kelelahan fisik dan mental para pencacahnya sehingga banyak terjadikekeliruan. (UmaSekaran, 1992); </a:t>
            </a:r>
          </a:p>
          <a:p>
            <a:r>
              <a:rPr lang="en-US" altLang="en-US" sz="2500">
                <a:solidFill>
                  <a:srgbClr val="FFFF00"/>
                </a:solidFill>
              </a:rPr>
              <a:t>populasi homogen</a:t>
            </a:r>
            <a:r>
              <a:rPr lang="en-US" altLang="en-US" sz="2500"/>
              <a:t>, penelitian terhadap seluruh elemen dalam populasi menjadi tidak masuk akal</a:t>
            </a:r>
            <a:endParaRPr lang="id-ID" altLang="en-US" sz="2500"/>
          </a:p>
          <a:p>
            <a:r>
              <a:rPr lang="en-US" altLang="en-US" sz="2400"/>
              <a:t>Seringkali penelitian populasi dapat bersifat </a:t>
            </a:r>
            <a:r>
              <a:rPr lang="en-US" altLang="en-US" sz="2400">
                <a:solidFill>
                  <a:srgbClr val="FFFF00"/>
                </a:solidFill>
              </a:rPr>
              <a:t>merusak</a:t>
            </a:r>
          </a:p>
          <a:p>
            <a:pPr>
              <a:buFontTx/>
              <a:buNone/>
            </a:pPr>
            <a:endParaRPr lang="en-US" altLang="en-US" sz="2500">
              <a:solidFill>
                <a:srgbClr val="FFFF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F7C4B79-63AB-4CE4-B6FF-5FDCFF072F6B}"/>
              </a:ext>
            </a:extLst>
          </p:cNvPr>
          <p:cNvSpPr>
            <a:spLocks noGrp="1"/>
          </p:cNvSpPr>
          <p:nvPr>
            <p:ph type="title"/>
          </p:nvPr>
        </p:nvSpPr>
        <p:spPr>
          <a:xfrm>
            <a:off x="1981200" y="500063"/>
            <a:ext cx="8229600" cy="1143000"/>
          </a:xfrm>
        </p:spPr>
        <p:txBody>
          <a:bodyPr>
            <a:normAutofit fontScale="90000"/>
          </a:bodyPr>
          <a:lstStyle/>
          <a:p>
            <a:pPr eaLnBrk="1" hangingPunct="1"/>
            <a:r>
              <a:rPr lang="en-US" altLang="en-US" sz="4000" b="1">
                <a:solidFill>
                  <a:srgbClr val="FFFF00"/>
                </a:solidFill>
              </a:rPr>
              <a:t>SUBJEK, OBJEK DAN RESPONDEN PENELITIAN</a:t>
            </a:r>
          </a:p>
        </p:txBody>
      </p:sp>
      <p:sp>
        <p:nvSpPr>
          <p:cNvPr id="9219" name="Content Placeholder 2">
            <a:extLst>
              <a:ext uri="{FF2B5EF4-FFF2-40B4-BE49-F238E27FC236}">
                <a16:creationId xmlns:a16="http://schemas.microsoft.com/office/drawing/2014/main" id="{D61A8099-51F8-414C-90FE-B6D545DE71E7}"/>
              </a:ext>
            </a:extLst>
          </p:cNvPr>
          <p:cNvSpPr>
            <a:spLocks noGrp="1"/>
          </p:cNvSpPr>
          <p:nvPr>
            <p:ph idx="1"/>
          </p:nvPr>
        </p:nvSpPr>
        <p:spPr>
          <a:xfrm>
            <a:off x="1981200" y="2000250"/>
            <a:ext cx="8229600" cy="4071938"/>
          </a:xfrm>
        </p:spPr>
        <p:txBody>
          <a:bodyPr/>
          <a:lstStyle/>
          <a:p>
            <a:pPr eaLnBrk="1" hangingPunct="1"/>
            <a:r>
              <a:rPr lang="en-US" altLang="en-US">
                <a:solidFill>
                  <a:srgbClr val="FFFF00"/>
                </a:solidFill>
              </a:rPr>
              <a:t>Subjek penelitian</a:t>
            </a:r>
            <a:r>
              <a:rPr lang="en-US" altLang="en-US"/>
              <a:t>: anggota populasi yang terdiri orang-orang. </a:t>
            </a:r>
          </a:p>
          <a:p>
            <a:pPr eaLnBrk="1" hangingPunct="1"/>
            <a:r>
              <a:rPr lang="en-US" altLang="en-US">
                <a:solidFill>
                  <a:srgbClr val="FFFF00"/>
                </a:solidFill>
              </a:rPr>
              <a:t>Objek penelitian</a:t>
            </a:r>
            <a:r>
              <a:rPr lang="en-US" altLang="en-US"/>
              <a:t>: anggota populasi yang terdiri dari benda-benda. </a:t>
            </a:r>
          </a:p>
          <a:p>
            <a:pPr eaLnBrk="1" hangingPunct="1"/>
            <a:r>
              <a:rPr lang="en-US" altLang="en-US">
                <a:solidFill>
                  <a:srgbClr val="FFFF00"/>
                </a:solidFill>
              </a:rPr>
              <a:t>Responden</a:t>
            </a:r>
            <a:r>
              <a:rPr lang="en-US" altLang="en-US"/>
              <a:t>: seseorang yang mengetahui dan bertanggung jawab terhadap objek penelitian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3" ma:contentTypeDescription="Buat sebuah dokumen baru." ma:contentTypeScope="" ma:versionID="6ae25d5dc3dd69b67e276b9fdb6af05d">
  <xsd:schema xmlns:xsd="http://www.w3.org/2001/XMLSchema" xmlns:xs="http://www.w3.org/2001/XMLSchema" xmlns:p="http://schemas.microsoft.com/office/2006/metadata/properties" xmlns:ns2="c0efcfce-2116-400f-ab52-279e91fc6017" targetNamespace="http://schemas.microsoft.com/office/2006/metadata/properties" ma:root="true" ma:fieldsID="9355780974dbc49ae6931c266f89ffbf"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703EDF-1C78-4E99-9E36-85EAF621E855}"/>
</file>

<file path=customXml/itemProps2.xml><?xml version="1.0" encoding="utf-8"?>
<ds:datastoreItem xmlns:ds="http://schemas.openxmlformats.org/officeDocument/2006/customXml" ds:itemID="{9DACB48D-87E5-430D-A2AF-BF6BD64EAB38}"/>
</file>

<file path=customXml/itemProps3.xml><?xml version="1.0" encoding="utf-8"?>
<ds:datastoreItem xmlns:ds="http://schemas.openxmlformats.org/officeDocument/2006/customXml" ds:itemID="{4E0FFFB5-6E14-42CF-99A8-BF748863C9A2}"/>
</file>

<file path=docProps/app.xml><?xml version="1.0" encoding="utf-8"?>
<Properties xmlns="http://schemas.openxmlformats.org/officeDocument/2006/extended-properties" xmlns:vt="http://schemas.openxmlformats.org/officeDocument/2006/docPropsVTypes">
  <TotalTime>184</TotalTime>
  <Words>2133</Words>
  <Application>Microsoft Office PowerPoint</Application>
  <PresentationFormat>Layar Lebar</PresentationFormat>
  <Paragraphs>254</Paragraphs>
  <Slides>50</Slides>
  <Notes>4</Notes>
  <HiddenSlides>0</HiddenSlides>
  <MMClips>0</MMClips>
  <ScaleCrop>false</ScaleCrop>
  <HeadingPairs>
    <vt:vector size="6" baseType="variant">
      <vt:variant>
        <vt:lpstr>Font Dipakai</vt:lpstr>
      </vt:variant>
      <vt:variant>
        <vt:i4>15</vt:i4>
      </vt:variant>
      <vt:variant>
        <vt:lpstr>Tema</vt:lpstr>
      </vt:variant>
      <vt:variant>
        <vt:i4>1</vt:i4>
      </vt:variant>
      <vt:variant>
        <vt:lpstr>Judul Slide</vt:lpstr>
      </vt:variant>
      <vt:variant>
        <vt:i4>50</vt:i4>
      </vt:variant>
    </vt:vector>
  </HeadingPairs>
  <TitlesOfParts>
    <vt:vector size="66" baseType="lpstr">
      <vt:lpstr>Arial</vt:lpstr>
      <vt:lpstr>Berlin Sans FB</vt:lpstr>
      <vt:lpstr>Calibri</vt:lpstr>
      <vt:lpstr>Calibri Light</vt:lpstr>
      <vt:lpstr>Cambria</vt:lpstr>
      <vt:lpstr>Candara</vt:lpstr>
      <vt:lpstr>Comic Sans MS</vt:lpstr>
      <vt:lpstr>Courier New</vt:lpstr>
      <vt:lpstr>Gill Sans MT</vt:lpstr>
      <vt:lpstr>Lucida Console</vt:lpstr>
      <vt:lpstr>Symbol</vt:lpstr>
      <vt:lpstr>Tahoma</vt:lpstr>
      <vt:lpstr>Times New Roman</vt:lpstr>
      <vt:lpstr>Wingdings</vt:lpstr>
      <vt:lpstr>Wingdings 2</vt:lpstr>
      <vt:lpstr>Office Theme</vt:lpstr>
      <vt:lpstr>POPULASI, SAMPEL DAN TEKNIK SAMPLING</vt:lpstr>
      <vt:lpstr>ELEMEN STATISTIK</vt:lpstr>
      <vt:lpstr>ELEMEN STATISTIK (Lanjutan)</vt:lpstr>
      <vt:lpstr>POPULASI</vt:lpstr>
      <vt:lpstr>Presentasi PowerPoint</vt:lpstr>
      <vt:lpstr>SAMPEL</vt:lpstr>
      <vt:lpstr>ALUR PEMIKIRAN POPULASI DAN SAMPEL</vt:lpstr>
      <vt:lpstr>MENGAPA SAMPLING?</vt:lpstr>
      <vt:lpstr>SUBJEK, OBJEK DAN RESPONDEN PENELITIAN</vt:lpstr>
      <vt:lpstr>Pengertian-pengertian:</vt:lpstr>
      <vt:lpstr>Syarat sampel </vt:lpstr>
      <vt:lpstr>Syarat sampel </vt:lpstr>
      <vt:lpstr>TEKNIK SAMPLING</vt:lpstr>
      <vt:lpstr>TEKNIK SAMPLING </vt:lpstr>
      <vt:lpstr>Presentasi PowerPoint</vt:lpstr>
      <vt:lpstr>PROBABILITY DAN NONPROBABILITY SAMPLING</vt:lpstr>
      <vt:lpstr>PROBABILITY SAMPLING</vt:lpstr>
      <vt:lpstr>Probability Sampling:</vt:lpstr>
      <vt:lpstr>Probability Sampling</vt:lpstr>
      <vt:lpstr>1. SIMPLE RANDOM SAMPLING </vt:lpstr>
      <vt:lpstr>PROSEDUR SIMPLE RANDOM SAMPLING</vt:lpstr>
      <vt:lpstr>SIMPLE RANDOM SAMPLING </vt:lpstr>
      <vt:lpstr> SIMPLE RANDOM SAMPLING: UNDIAN  </vt:lpstr>
      <vt:lpstr> 2. Stratified Random Sampling </vt:lpstr>
      <vt:lpstr>Presentasi PowerPoint</vt:lpstr>
      <vt:lpstr>3. PROPORSIONATE STRATIFIED RANDOM SAMPLING </vt:lpstr>
      <vt:lpstr>PROPORSIONATE STRATIFIED RANDOM SAMPLING </vt:lpstr>
      <vt:lpstr>Prosedur</vt:lpstr>
      <vt:lpstr>Presentasi PowerPoint</vt:lpstr>
      <vt:lpstr>4. DISPROPORTIONATE STRATIFIED RANDOM SAMPLING </vt:lpstr>
      <vt:lpstr>5. Cluster Sampling </vt:lpstr>
      <vt:lpstr>CLUSTER SAMPLING  (Area Sampling/Gugus Sampling) </vt:lpstr>
      <vt:lpstr>CLUSTER SAMPLING  (Area Sampling)</vt:lpstr>
      <vt:lpstr>6.Sistematic Sampling</vt:lpstr>
      <vt:lpstr>SAMPLING SISTEMATIS </vt:lpstr>
      <vt:lpstr>Sistematis Random Sampling</vt:lpstr>
      <vt:lpstr>SAMPLING SISTEMATIS </vt:lpstr>
      <vt:lpstr>NONPROBABILITY SAMPLING</vt:lpstr>
      <vt:lpstr>Nonprobability Sampling:</vt:lpstr>
      <vt:lpstr>Macam Teknik Non Probability Sampling</vt:lpstr>
      <vt:lpstr>1. SAMPLING KUOTA</vt:lpstr>
      <vt:lpstr>Presentasi PowerPoint</vt:lpstr>
      <vt:lpstr>2. SAMPLING AKSIDENTAL</vt:lpstr>
      <vt:lpstr>3. SAMPLING PURPOSIF</vt:lpstr>
      <vt:lpstr>Presentasi PowerPoint</vt:lpstr>
      <vt:lpstr>Contoh :</vt:lpstr>
      <vt:lpstr>4. SAMPLING JENUH</vt:lpstr>
      <vt:lpstr>5. SNOWBALL SAMPLING</vt:lpstr>
      <vt:lpstr>SNOWBALL SAMPLING </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Tri Sutrisno</cp:lastModifiedBy>
  <cp:revision>4</cp:revision>
  <dcterms:created xsi:type="dcterms:W3CDTF">2020-06-08T01:30:48Z</dcterms:created>
  <dcterms:modified xsi:type="dcterms:W3CDTF">2021-03-01T16:12:53Z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