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05" r:id="rId3"/>
    <p:sldId id="278" r:id="rId4"/>
    <p:sldId id="324" r:id="rId5"/>
    <p:sldId id="325" r:id="rId6"/>
    <p:sldId id="326" r:id="rId7"/>
    <p:sldId id="327" r:id="rId8"/>
    <p:sldId id="328" r:id="rId9"/>
    <p:sldId id="294" r:id="rId10"/>
    <p:sldId id="329" r:id="rId11"/>
    <p:sldId id="304" r:id="rId12"/>
    <p:sldId id="296" r:id="rId13"/>
    <p:sldId id="330" r:id="rId14"/>
    <p:sldId id="332" r:id="rId15"/>
    <p:sldId id="333" r:id="rId16"/>
    <p:sldId id="297" r:id="rId17"/>
    <p:sldId id="334" r:id="rId18"/>
    <p:sldId id="335" r:id="rId19"/>
    <p:sldId id="336" r:id="rId20"/>
    <p:sldId id="337" r:id="rId21"/>
    <p:sldId id="338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258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F63F3-4570-46A6-B3DB-9DCA92F8AEBD}" type="datetimeFigureOut">
              <a:rPr lang="en-ID" smtClean="0"/>
              <a:t>02/03/2021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CFB14-1BEE-4C81-82A8-8289951205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43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8DE1EAC-7D46-49FA-9943-F81ABE4376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/>
              <a:t>Pengantar Statistika                                     Bab 1</a:t>
            </a:r>
          </a:p>
        </p:txBody>
      </p:sp>
      <p:sp>
        <p:nvSpPr>
          <p:cNvPr id="71683" name="Rectangle 7">
            <a:extLst>
              <a:ext uri="{FF2B5EF4-FFF2-40B4-BE49-F238E27FC236}">
                <a16:creationId xmlns:a16="http://schemas.microsoft.com/office/drawing/2014/main" id="{9A9CE1AB-2731-4E97-BC82-3B9EEA524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C8C56AB-4832-44EF-BD60-BFE7E6C06874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7616602D-E7CD-45AA-97BB-D6BBB2103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CA525C95-B17A-4637-A21E-C7766EEA2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81000"/>
            <a:ext cx="1039071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B19CFA4-364E-42C6-94BF-61C0103D76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A0DCCFF-85A7-492C-A294-7DD172788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2519C98-51AB-4759-80A9-BBDB70F8F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A80FD-1474-43D0-878A-99A739458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519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6E668F-7593-4993-B9B8-FE5CCF247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CAFF648-05F0-446A-9C39-A01CCFAC1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E3C27CA-40E5-44CA-A70E-FE16951AF8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034F1-A2B8-4A8B-89AD-8635934DC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44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6E997AE-1562-47A7-A105-D6547A72B2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5A910A3-B71A-48E6-AB21-81E7FE966C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ACA5BFE-1635-4545-8BDB-09F6970485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E4591-E7F9-404F-9E15-7ED27E1133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74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8B0968F-98D0-4755-B3A8-3BC8846E79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C473E28-212E-4890-95E5-4226A009D6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09CD642-3C54-42FB-89A9-F50E955ACD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C353C-F139-40D9-A3A2-DF6970739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2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STATISTIKA DESKRIPTIF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 Sutrisno,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M.Sc.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6641517F-9C55-45D0-B8B1-9D718144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7526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 b="1"/>
              <a:t>DATA</a:t>
            </a:r>
            <a:endParaRPr lang="en-US" altLang="en-US" sz="2200"/>
          </a:p>
          <a:p>
            <a:r>
              <a:rPr lang="en-US" altLang="en-US" sz="2200"/>
              <a:t>Himpunan nilai/variate/datum atau informasi lain yg diperoleh dari observasi, pengukuran dan penilaian) thd suatu obyek atau lebih</a:t>
            </a:r>
          </a:p>
          <a:p>
            <a:endParaRPr lang="en-US" altLang="en-US" sz="2200"/>
          </a:p>
          <a:p>
            <a:r>
              <a:rPr lang="en-US" altLang="en-US" sz="2200"/>
              <a:t>Obyek          pengamatan          variable         variate/nilai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200"/>
          </a:p>
          <a:p>
            <a:r>
              <a:rPr lang="en-US" altLang="en-US" sz="2200"/>
              <a:t>Data kualitatif = diperoleh dari hasil pengamatan</a:t>
            </a:r>
          </a:p>
          <a:p>
            <a:r>
              <a:rPr lang="en-US" altLang="en-US" sz="2200"/>
              <a:t>Data kuantitatif = diperoleh dari kegiatan pengukuran atau penilaian</a:t>
            </a:r>
          </a:p>
          <a:p>
            <a:endParaRPr lang="en-US" altLang="en-US" sz="2200"/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F51AAD6E-0116-46DD-9C2C-87630D45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2C9ACA-0961-485C-B9A8-D861FCE4C775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1268" name="Right Arrow 4">
            <a:extLst>
              <a:ext uri="{FF2B5EF4-FFF2-40B4-BE49-F238E27FC236}">
                <a16:creationId xmlns:a16="http://schemas.microsoft.com/office/drawing/2014/main" id="{5E551941-A852-42DE-B97F-5ECA535DAF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52850" y="3762375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Right Arrow 5">
            <a:extLst>
              <a:ext uri="{FF2B5EF4-FFF2-40B4-BE49-F238E27FC236}">
                <a16:creationId xmlns:a16="http://schemas.microsoft.com/office/drawing/2014/main" id="{84EE062A-3AA6-41F4-9142-EA3EB369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3762375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Right Arrow 6">
            <a:extLst>
              <a:ext uri="{FF2B5EF4-FFF2-40B4-BE49-F238E27FC236}">
                <a16:creationId xmlns:a16="http://schemas.microsoft.com/office/drawing/2014/main" id="{9E29EF39-149C-452A-A4E2-CB4B30C5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75126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74CBB322-3EB7-43E4-8D24-965F6549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C79612-749E-4243-889A-B76FFB2918AF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C808DC1-F409-4BDB-9628-D54372DFC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1564" y="1066800"/>
            <a:ext cx="7793037" cy="838200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accent1"/>
                </a:solidFill>
              </a:rPr>
              <a:t>POPULASI DAN SAMPEL</a:t>
            </a:r>
            <a:br>
              <a:rPr lang="en-US" altLang="en-US" sz="2400" b="1">
                <a:solidFill>
                  <a:schemeClr val="accent1"/>
                </a:solidFill>
              </a:rPr>
            </a:br>
            <a:endParaRPr lang="en-US" altLang="en-US" sz="2400" b="1">
              <a:solidFill>
                <a:schemeClr val="accent1"/>
              </a:solidFill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F79E29E-3BB2-4CE4-B7E6-BA8BB196A8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981200"/>
            <a:ext cx="3810000" cy="4114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200" b="1">
                <a:solidFill>
                  <a:schemeClr val="accent1"/>
                </a:solidFill>
              </a:rPr>
              <a:t>POPULASI </a:t>
            </a:r>
            <a:endParaRPr lang="en-US" altLang="en-US" sz="2000" b="1">
              <a:solidFill>
                <a:schemeClr val="accent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/>
              <a:t>Sebuah kumpulan dari semua kemungkinan orang-orang, benda-benda dan ukuran lain dari objek yang menjadi perhatian.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9D010710-2E06-4913-878D-8B6FC8DE319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accent1"/>
                </a:solidFill>
              </a:rPr>
              <a:t>    SAMPEL</a:t>
            </a:r>
            <a:r>
              <a:rPr lang="en-US" altLang="en-US" sz="20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Suatu bagian dari populasi tertentu yang menjadi perhatian.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2E5C329C-2E05-4A52-B458-FBF653D86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048000" cy="2157413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2295" name="Oval 6">
            <a:extLst>
              <a:ext uri="{FF2B5EF4-FFF2-40B4-BE49-F238E27FC236}">
                <a16:creationId xmlns:a16="http://schemas.microsoft.com/office/drawing/2014/main" id="{51BFDFAD-1783-473C-AA83-5BE1DA34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>
            <a:extLst>
              <a:ext uri="{FF2B5EF4-FFF2-40B4-BE49-F238E27FC236}">
                <a16:creationId xmlns:a16="http://schemas.microsoft.com/office/drawing/2014/main" id="{C35324E2-52A1-45B9-B9BC-3726613F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>
            <a:extLst>
              <a:ext uri="{FF2B5EF4-FFF2-40B4-BE49-F238E27FC236}">
                <a16:creationId xmlns:a16="http://schemas.microsoft.com/office/drawing/2014/main" id="{76822E57-7B8F-47F5-B730-3C564F69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>
            <a:extLst>
              <a:ext uri="{FF2B5EF4-FFF2-40B4-BE49-F238E27FC236}">
                <a16:creationId xmlns:a16="http://schemas.microsoft.com/office/drawing/2014/main" id="{017792F2-6308-4AA6-9B65-304C8790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Oval 10">
            <a:extLst>
              <a:ext uri="{FF2B5EF4-FFF2-40B4-BE49-F238E27FC236}">
                <a16:creationId xmlns:a16="http://schemas.microsoft.com/office/drawing/2014/main" id="{E63DC3AD-2164-4113-BD94-4AB42706A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257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0" name="Oval 11">
            <a:extLst>
              <a:ext uri="{FF2B5EF4-FFF2-40B4-BE49-F238E27FC236}">
                <a16:creationId xmlns:a16="http://schemas.microsoft.com/office/drawing/2014/main" id="{D7604857-EB4E-4EC7-949E-58AFDDBDF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71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1" name="Oval 12">
            <a:extLst>
              <a:ext uri="{FF2B5EF4-FFF2-40B4-BE49-F238E27FC236}">
                <a16:creationId xmlns:a16="http://schemas.microsoft.com/office/drawing/2014/main" id="{129FC083-B801-4BA7-BD4E-AD9130195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1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Oval 13">
            <a:extLst>
              <a:ext uri="{FF2B5EF4-FFF2-40B4-BE49-F238E27FC236}">
                <a16:creationId xmlns:a16="http://schemas.microsoft.com/office/drawing/2014/main" id="{E6CBDD25-1349-48B1-9EE8-D9EB7DBA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Oval 14">
            <a:extLst>
              <a:ext uri="{FF2B5EF4-FFF2-40B4-BE49-F238E27FC236}">
                <a16:creationId xmlns:a16="http://schemas.microsoft.com/office/drawing/2014/main" id="{5D0FC907-B10D-46BD-8BAF-5A186A83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Oval 15">
            <a:extLst>
              <a:ext uri="{FF2B5EF4-FFF2-40B4-BE49-F238E27FC236}">
                <a16:creationId xmlns:a16="http://schemas.microsoft.com/office/drawing/2014/main" id="{D71E6DEB-9914-49CE-A3F6-692F23979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6388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Oval 16">
            <a:extLst>
              <a:ext uri="{FF2B5EF4-FFF2-40B4-BE49-F238E27FC236}">
                <a16:creationId xmlns:a16="http://schemas.microsoft.com/office/drawing/2014/main" id="{C54315C1-5CED-47BE-ACDA-2BBC20324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8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Oval 17">
            <a:extLst>
              <a:ext uri="{FF2B5EF4-FFF2-40B4-BE49-F238E27FC236}">
                <a16:creationId xmlns:a16="http://schemas.microsoft.com/office/drawing/2014/main" id="{6950D93F-5399-453B-809C-7A3164E1D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CDFF9FA3-D700-4F34-ACC5-1AA233E8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Oval 21">
            <a:extLst>
              <a:ext uri="{FF2B5EF4-FFF2-40B4-BE49-F238E27FC236}">
                <a16:creationId xmlns:a16="http://schemas.microsoft.com/office/drawing/2014/main" id="{1E6FC0BA-ADCE-4629-9D89-D5D6C6134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2">
            <a:extLst>
              <a:ext uri="{FF2B5EF4-FFF2-40B4-BE49-F238E27FC236}">
                <a16:creationId xmlns:a16="http://schemas.microsoft.com/office/drawing/2014/main" id="{26006FA7-3964-4EB2-A74C-63D3B9FC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Text Box 23">
            <a:extLst>
              <a:ext uri="{FF2B5EF4-FFF2-40B4-BE49-F238E27FC236}">
                <a16:creationId xmlns:a16="http://schemas.microsoft.com/office/drawing/2014/main" id="{4DBD30A6-65B2-4C79-A10F-92963FB89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1"/>
            <a:ext cx="3048000" cy="2157413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2311" name="Oval 25">
            <a:extLst>
              <a:ext uri="{FF2B5EF4-FFF2-40B4-BE49-F238E27FC236}">
                <a16:creationId xmlns:a16="http://schemas.microsoft.com/office/drawing/2014/main" id="{8CB7B949-E928-4FE6-A087-E863E299F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8006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2" name="Oval 26">
            <a:extLst>
              <a:ext uri="{FF2B5EF4-FFF2-40B4-BE49-F238E27FC236}">
                <a16:creationId xmlns:a16="http://schemas.microsoft.com/office/drawing/2014/main" id="{F175E66A-81BD-4154-A228-4A04E5E10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029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E3ED81D9-8A51-4274-8226-64A6DAD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86B6F9E-5C9A-44A3-B16E-920B430F9842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A131DD17-4956-41A3-8383-35F447C24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9906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1"/>
                </a:solidFill>
              </a:rPr>
              <a:t>JENIS-JENIS DATA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72A32F6-C3B0-45BD-9EF8-747F10AE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21145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3317" name="Group 30">
            <a:extLst>
              <a:ext uri="{FF2B5EF4-FFF2-40B4-BE49-F238E27FC236}">
                <a16:creationId xmlns:a16="http://schemas.microsoft.com/office/drawing/2014/main" id="{2AC4BAC9-CE7C-43B4-A79D-4B5D14325FE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733551"/>
            <a:ext cx="8610600" cy="4498975"/>
            <a:chOff x="144" y="960"/>
            <a:chExt cx="5424" cy="2834"/>
          </a:xfrm>
        </p:grpSpPr>
        <p:sp>
          <p:nvSpPr>
            <p:cNvPr id="13318" name="Oval 5">
              <a:extLst>
                <a:ext uri="{FF2B5EF4-FFF2-40B4-BE49-F238E27FC236}">
                  <a16:creationId xmlns:a16="http://schemas.microsoft.com/office/drawing/2014/main" id="{6AAA951C-9652-41AB-88F0-A130A2E25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16"/>
              <a:ext cx="105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DATA</a:t>
              </a:r>
            </a:p>
          </p:txBody>
        </p:sp>
        <p:sp>
          <p:nvSpPr>
            <p:cNvPr id="13319" name="Oval 6">
              <a:extLst>
                <a:ext uri="{FF2B5EF4-FFF2-40B4-BE49-F238E27FC236}">
                  <a16:creationId xmlns:a16="http://schemas.microsoft.com/office/drawing/2014/main" id="{09D93463-5D55-4AF0-9FE7-C82A0494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92"/>
              <a:ext cx="1632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Data Kualitatif</a:t>
              </a:r>
              <a:endParaRPr lang="en-US" altLang="en-US" sz="2000">
                <a:latin typeface="Bookman Old Style" panose="02050604050505020204" pitchFamily="18" charset="0"/>
              </a:endParaRPr>
            </a:p>
          </p:txBody>
        </p:sp>
        <p:sp>
          <p:nvSpPr>
            <p:cNvPr id="13320" name="Oval 7">
              <a:extLst>
                <a:ext uri="{FF2B5EF4-FFF2-40B4-BE49-F238E27FC236}">
                  <a16:creationId xmlns:a16="http://schemas.microsoft.com/office/drawing/2014/main" id="{E5F0E229-81A5-49B5-A759-6F80AC1E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84"/>
              <a:ext cx="182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Data Kuantitatif</a:t>
              </a:r>
            </a:p>
          </p:txBody>
        </p:sp>
        <p:sp>
          <p:nvSpPr>
            <p:cNvPr id="13321" name="Oval 8">
              <a:extLst>
                <a:ext uri="{FF2B5EF4-FFF2-40B4-BE49-F238E27FC236}">
                  <a16:creationId xmlns:a16="http://schemas.microsoft.com/office/drawing/2014/main" id="{263077EB-9FF6-416E-86A1-5E757B3BC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12"/>
              <a:ext cx="1728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Data Diskret</a:t>
              </a:r>
            </a:p>
          </p:txBody>
        </p:sp>
        <p:sp>
          <p:nvSpPr>
            <p:cNvPr id="13322" name="Oval 9">
              <a:extLst>
                <a:ext uri="{FF2B5EF4-FFF2-40B4-BE49-F238E27FC236}">
                  <a16:creationId xmlns:a16="http://schemas.microsoft.com/office/drawing/2014/main" id="{2349C644-73A3-4ABC-A4E3-6726BBA8F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360"/>
              <a:ext cx="168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Data Kontinu</a:t>
              </a:r>
            </a:p>
          </p:txBody>
        </p:sp>
        <p:sp>
          <p:nvSpPr>
            <p:cNvPr id="13323" name="Text Box 14">
              <a:extLst>
                <a:ext uri="{FF2B5EF4-FFF2-40B4-BE49-F238E27FC236}">
                  <a16:creationId xmlns:a16="http://schemas.microsoft.com/office/drawing/2014/main" id="{0A9BF6F4-A9FE-4ABC-BF02-8E49F0B6D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960"/>
              <a:ext cx="2064" cy="6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en-US" altLang="en-US" sz="2000"/>
                <a:t>Jenis kelamin</a:t>
              </a:r>
            </a:p>
            <a:p>
              <a:pPr eaLnBrk="1" hangingPunct="1">
                <a:buFontTx/>
                <a:buAutoNum type="arabicPeriod"/>
              </a:pPr>
              <a:r>
                <a:rPr lang="en-US" altLang="en-US" sz="2000"/>
                <a:t>Warna bunga</a:t>
              </a:r>
            </a:p>
            <a:p>
              <a:pPr eaLnBrk="1" hangingPunct="1">
                <a:buFontTx/>
                <a:buAutoNum type="arabicPeriod"/>
              </a:pPr>
              <a:r>
                <a:rPr lang="en-US" altLang="en-US" sz="2000"/>
                <a:t>Habitat, dll</a:t>
              </a:r>
            </a:p>
          </p:txBody>
        </p:sp>
        <p:sp>
          <p:nvSpPr>
            <p:cNvPr id="13324" name="Text Box 15">
              <a:extLst>
                <a:ext uri="{FF2B5EF4-FFF2-40B4-BE49-F238E27FC236}">
                  <a16:creationId xmlns:a16="http://schemas.microsoft.com/office/drawing/2014/main" id="{89C35CB8-9AD7-43E1-AA08-FCB8BFA87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28"/>
              <a:ext cx="1440" cy="10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en-US" altLang="en-US" sz="2000"/>
                <a:t>Jumlah kloroplas</a:t>
              </a:r>
            </a:p>
            <a:p>
              <a:pPr eaLnBrk="1" hangingPunct="1">
                <a:buFontTx/>
                <a:buAutoNum type="arabicPeriod"/>
              </a:pPr>
              <a:r>
                <a:rPr lang="en-US" altLang="en-US" sz="2000"/>
                <a:t>Jumlah trombosit</a:t>
              </a:r>
            </a:p>
            <a:p>
              <a:pPr eaLnBrk="1" hangingPunct="1">
                <a:buFontTx/>
                <a:buAutoNum type="arabicPeriod"/>
              </a:pPr>
              <a:r>
                <a:rPr lang="en-US" altLang="en-US" sz="2000"/>
                <a:t>Jumlah sel, dll</a:t>
              </a:r>
            </a:p>
          </p:txBody>
        </p:sp>
        <p:sp>
          <p:nvSpPr>
            <p:cNvPr id="13325" name="Text Box 16">
              <a:extLst>
                <a:ext uri="{FF2B5EF4-FFF2-40B4-BE49-F238E27FC236}">
                  <a16:creationId xmlns:a16="http://schemas.microsoft.com/office/drawing/2014/main" id="{0D6E6921-A2D5-4005-A4F5-F10F4E9EE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960"/>
              <a:ext cx="1392" cy="83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en-US" altLang="en-US" sz="2000"/>
                <a:t>Berat badan</a:t>
              </a:r>
            </a:p>
            <a:p>
              <a:pPr eaLnBrk="1" hangingPunct="1">
                <a:buFontTx/>
                <a:buAutoNum type="arabicPeriod"/>
              </a:pPr>
              <a:r>
                <a:rPr lang="en-US" altLang="en-US" sz="2000"/>
                <a:t>Jarak kota</a:t>
              </a:r>
            </a:p>
            <a:p>
              <a:pPr eaLnBrk="1" hangingPunct="1">
                <a:buFontTx/>
                <a:buAutoNum type="arabicPeriod"/>
              </a:pPr>
              <a:r>
                <a:rPr lang="en-US" altLang="en-US" sz="2000"/>
                <a:t>Luas tanah, dll</a:t>
              </a:r>
            </a:p>
          </p:txBody>
        </p:sp>
        <p:sp>
          <p:nvSpPr>
            <p:cNvPr id="13326" name="Freeform 20">
              <a:extLst>
                <a:ext uri="{FF2B5EF4-FFF2-40B4-BE49-F238E27FC236}">
                  <a16:creationId xmlns:a16="http://schemas.microsoft.com/office/drawing/2014/main" id="{763A9914-A053-40CF-9702-D4B243018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584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0 w 336"/>
                <a:gd name="T3" fmla="*/ 0 h 432"/>
                <a:gd name="T4" fmla="*/ 336 w 336"/>
                <a:gd name="T5" fmla="*/ 0 h 432"/>
                <a:gd name="T6" fmla="*/ 0 60000 65536"/>
                <a:gd name="T7" fmla="*/ 0 60000 65536"/>
                <a:gd name="T8" fmla="*/ 0 60000 65536"/>
                <a:gd name="T9" fmla="*/ 0 w 336"/>
                <a:gd name="T10" fmla="*/ 0 h 432"/>
                <a:gd name="T11" fmla="*/ 336 w 33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32">
                  <a:moveTo>
                    <a:pt x="0" y="432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D"/>
            </a:p>
          </p:txBody>
        </p:sp>
        <p:sp>
          <p:nvSpPr>
            <p:cNvPr id="13327" name="Freeform 21">
              <a:extLst>
                <a:ext uri="{FF2B5EF4-FFF2-40B4-BE49-F238E27FC236}">
                  <a16:creationId xmlns:a16="http://schemas.microsoft.com/office/drawing/2014/main" id="{B0B983F9-C33B-4176-B4C3-8FBE686A7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592"/>
              <a:ext cx="336" cy="432"/>
            </a:xfrm>
            <a:custGeom>
              <a:avLst/>
              <a:gdLst>
                <a:gd name="T0" fmla="*/ 0 w 336"/>
                <a:gd name="T1" fmla="*/ 0 h 432"/>
                <a:gd name="T2" fmla="*/ 0 w 336"/>
                <a:gd name="T3" fmla="*/ 432 h 432"/>
                <a:gd name="T4" fmla="*/ 336 w 336"/>
                <a:gd name="T5" fmla="*/ 432 h 432"/>
                <a:gd name="T6" fmla="*/ 0 60000 65536"/>
                <a:gd name="T7" fmla="*/ 0 60000 65536"/>
                <a:gd name="T8" fmla="*/ 0 60000 65536"/>
                <a:gd name="T9" fmla="*/ 0 w 336"/>
                <a:gd name="T10" fmla="*/ 0 h 432"/>
                <a:gd name="T11" fmla="*/ 336 w 33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32">
                  <a:moveTo>
                    <a:pt x="0" y="0"/>
                  </a:moveTo>
                  <a:lnTo>
                    <a:pt x="0" y="432"/>
                  </a:lnTo>
                  <a:lnTo>
                    <a:pt x="336" y="43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D"/>
            </a:p>
          </p:txBody>
        </p:sp>
        <p:sp>
          <p:nvSpPr>
            <p:cNvPr id="13328" name="Freeform 23">
              <a:extLst>
                <a:ext uri="{FF2B5EF4-FFF2-40B4-BE49-F238E27FC236}">
                  <a16:creationId xmlns:a16="http://schemas.microsoft.com/office/drawing/2014/main" id="{7214A24D-2E62-4B71-8557-51BF5BDA5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168"/>
              <a:ext cx="336" cy="432"/>
            </a:xfrm>
            <a:custGeom>
              <a:avLst/>
              <a:gdLst>
                <a:gd name="T0" fmla="*/ 0 w 336"/>
                <a:gd name="T1" fmla="*/ 0 h 432"/>
                <a:gd name="T2" fmla="*/ 0 w 336"/>
                <a:gd name="T3" fmla="*/ 432 h 432"/>
                <a:gd name="T4" fmla="*/ 336 w 336"/>
                <a:gd name="T5" fmla="*/ 432 h 432"/>
                <a:gd name="T6" fmla="*/ 0 60000 65536"/>
                <a:gd name="T7" fmla="*/ 0 60000 65536"/>
                <a:gd name="T8" fmla="*/ 0 60000 65536"/>
                <a:gd name="T9" fmla="*/ 0 w 336"/>
                <a:gd name="T10" fmla="*/ 0 h 432"/>
                <a:gd name="T11" fmla="*/ 336 w 33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32">
                  <a:moveTo>
                    <a:pt x="0" y="0"/>
                  </a:moveTo>
                  <a:lnTo>
                    <a:pt x="0" y="432"/>
                  </a:lnTo>
                  <a:lnTo>
                    <a:pt x="336" y="43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D"/>
            </a:p>
          </p:txBody>
        </p:sp>
        <p:sp>
          <p:nvSpPr>
            <p:cNvPr id="13329" name="Freeform 24">
              <a:extLst>
                <a:ext uri="{FF2B5EF4-FFF2-40B4-BE49-F238E27FC236}">
                  <a16:creationId xmlns:a16="http://schemas.microsoft.com/office/drawing/2014/main" id="{034D2415-CE13-475B-8671-CA526DFFC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352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0 w 336"/>
                <a:gd name="T3" fmla="*/ 0 h 432"/>
                <a:gd name="T4" fmla="*/ 336 w 336"/>
                <a:gd name="T5" fmla="*/ 0 h 432"/>
                <a:gd name="T6" fmla="*/ 0 60000 65536"/>
                <a:gd name="T7" fmla="*/ 0 60000 65536"/>
                <a:gd name="T8" fmla="*/ 0 60000 65536"/>
                <a:gd name="T9" fmla="*/ 0 w 336"/>
                <a:gd name="T10" fmla="*/ 0 h 432"/>
                <a:gd name="T11" fmla="*/ 336 w 33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32">
                  <a:moveTo>
                    <a:pt x="0" y="432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D"/>
            </a:p>
          </p:txBody>
        </p:sp>
        <p:sp>
          <p:nvSpPr>
            <p:cNvPr id="13330" name="Freeform 26">
              <a:extLst>
                <a:ext uri="{FF2B5EF4-FFF2-40B4-BE49-F238E27FC236}">
                  <a16:creationId xmlns:a16="http://schemas.microsoft.com/office/drawing/2014/main" id="{99929028-A83C-4500-B125-0F0A06400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072"/>
              <a:ext cx="768" cy="288"/>
            </a:xfrm>
            <a:custGeom>
              <a:avLst/>
              <a:gdLst>
                <a:gd name="T0" fmla="*/ 0 w 336"/>
                <a:gd name="T1" fmla="*/ 57 h 432"/>
                <a:gd name="T2" fmla="*/ 0 w 336"/>
                <a:gd name="T3" fmla="*/ 0 h 432"/>
                <a:gd name="T4" fmla="*/ 20955 w 336"/>
                <a:gd name="T5" fmla="*/ 0 h 432"/>
                <a:gd name="T6" fmla="*/ 0 60000 65536"/>
                <a:gd name="T7" fmla="*/ 0 60000 65536"/>
                <a:gd name="T8" fmla="*/ 0 60000 65536"/>
                <a:gd name="T9" fmla="*/ 0 w 336"/>
                <a:gd name="T10" fmla="*/ 0 h 432"/>
                <a:gd name="T11" fmla="*/ 336 w 33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32">
                  <a:moveTo>
                    <a:pt x="0" y="432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D"/>
            </a:p>
          </p:txBody>
        </p:sp>
        <p:sp>
          <p:nvSpPr>
            <p:cNvPr id="13331" name="Freeform 27">
              <a:extLst>
                <a:ext uri="{FF2B5EF4-FFF2-40B4-BE49-F238E27FC236}">
                  <a16:creationId xmlns:a16="http://schemas.microsoft.com/office/drawing/2014/main" id="{74270A55-AE35-40E2-B350-7161AB6E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824"/>
              <a:ext cx="960" cy="288"/>
            </a:xfrm>
            <a:custGeom>
              <a:avLst/>
              <a:gdLst>
                <a:gd name="T0" fmla="*/ 0 w 336"/>
                <a:gd name="T1" fmla="*/ 57 h 432"/>
                <a:gd name="T2" fmla="*/ 0 w 336"/>
                <a:gd name="T3" fmla="*/ 0 h 432"/>
                <a:gd name="T4" fmla="*/ 63974 w 336"/>
                <a:gd name="T5" fmla="*/ 0 h 432"/>
                <a:gd name="T6" fmla="*/ 0 60000 65536"/>
                <a:gd name="T7" fmla="*/ 0 60000 65536"/>
                <a:gd name="T8" fmla="*/ 0 60000 65536"/>
                <a:gd name="T9" fmla="*/ 0 w 336"/>
                <a:gd name="T10" fmla="*/ 0 h 432"/>
                <a:gd name="T11" fmla="*/ 336 w 33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32">
                  <a:moveTo>
                    <a:pt x="0" y="432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D"/>
            </a:p>
          </p:txBody>
        </p:sp>
        <p:sp>
          <p:nvSpPr>
            <p:cNvPr id="13332" name="Freeform 28">
              <a:extLst>
                <a:ext uri="{FF2B5EF4-FFF2-40B4-BE49-F238E27FC236}">
                  <a16:creationId xmlns:a16="http://schemas.microsoft.com/office/drawing/2014/main" id="{D3D365C9-6AA7-4FF9-AD34-C72DD99D5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200"/>
              <a:ext cx="1632" cy="192"/>
            </a:xfrm>
            <a:custGeom>
              <a:avLst/>
              <a:gdLst>
                <a:gd name="T0" fmla="*/ 0 w 336"/>
                <a:gd name="T1" fmla="*/ 8 h 432"/>
                <a:gd name="T2" fmla="*/ 0 w 336"/>
                <a:gd name="T3" fmla="*/ 0 h 432"/>
                <a:gd name="T4" fmla="*/ 908359 w 336"/>
                <a:gd name="T5" fmla="*/ 0 h 432"/>
                <a:gd name="T6" fmla="*/ 0 60000 65536"/>
                <a:gd name="T7" fmla="*/ 0 60000 65536"/>
                <a:gd name="T8" fmla="*/ 0 60000 65536"/>
                <a:gd name="T9" fmla="*/ 0 w 336"/>
                <a:gd name="T10" fmla="*/ 0 h 432"/>
                <a:gd name="T11" fmla="*/ 336 w 33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32">
                  <a:moveTo>
                    <a:pt x="0" y="432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>
            <a:extLst>
              <a:ext uri="{FF2B5EF4-FFF2-40B4-BE49-F238E27FC236}">
                <a16:creationId xmlns:a16="http://schemas.microsoft.com/office/drawing/2014/main" id="{227DAA7F-C83D-4968-A3A5-BA4D5329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688" y="1676401"/>
            <a:ext cx="7772400" cy="44561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Penggolongan data statistik</a:t>
            </a:r>
          </a:p>
          <a:p>
            <a:r>
              <a:rPr lang="en-US" altLang="en-US" sz="2400"/>
              <a:t>Berdasarkan sifat angka :</a:t>
            </a:r>
          </a:p>
          <a:p>
            <a:pPr lvl="1"/>
            <a:r>
              <a:rPr lang="en-US" altLang="en-US"/>
              <a:t>Data kontinyu, yaitu data statistic yg angka-angkanya mrpk deretan angka yg sambung-menyambung, ex; data BB (kg):   40.3, 40.9, 50 dst</a:t>
            </a:r>
          </a:p>
          <a:p>
            <a:pPr lvl="1"/>
            <a:r>
              <a:rPr lang="en-US" altLang="en-US"/>
              <a:t>Data diskrit, yaitu data statistic yg tidak mgk berbentuk pecahan, ex; data jml buku perpust (buah): 50,125,350, 275 dst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14339" name="Slide Number Placeholder 1">
            <a:extLst>
              <a:ext uri="{FF2B5EF4-FFF2-40B4-BE49-F238E27FC236}">
                <a16:creationId xmlns:a16="http://schemas.microsoft.com/office/drawing/2014/main" id="{4B9E98F2-ACE8-43E6-A4E2-5E05A1E9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5C7C570-6C09-4E0D-B3FA-39D2F4E57975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6F9B-D9EA-433A-996E-858F3D60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menyusun</a:t>
            </a:r>
            <a:r>
              <a:rPr lang="en-US" sz="2200" dirty="0"/>
              <a:t> </a:t>
            </a:r>
            <a:r>
              <a:rPr lang="en-US" sz="2200" dirty="0" err="1"/>
              <a:t>angkanya</a:t>
            </a:r>
            <a:r>
              <a:rPr lang="en-US" sz="2200" dirty="0"/>
              <a:t> :</a:t>
            </a:r>
          </a:p>
          <a:p>
            <a:pPr lvl="1">
              <a:defRPr/>
            </a:pPr>
            <a:r>
              <a:rPr lang="en-US" sz="2200" dirty="0">
                <a:solidFill>
                  <a:srgbClr val="FF0000"/>
                </a:solidFill>
              </a:rPr>
              <a:t>Data nominal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data statistic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menyusunnya</a:t>
            </a:r>
            <a:r>
              <a:rPr lang="en-US" sz="2200" dirty="0"/>
              <a:t> </a:t>
            </a:r>
            <a:r>
              <a:rPr lang="en-US" sz="2200" dirty="0" err="1"/>
              <a:t>didasarkan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klasifikasi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, ex; </a:t>
            </a:r>
            <a:r>
              <a:rPr lang="en-US" sz="2200" dirty="0" err="1"/>
              <a:t>Jml</a:t>
            </a:r>
            <a:r>
              <a:rPr lang="en-US" sz="2200" dirty="0"/>
              <a:t> </a:t>
            </a:r>
            <a:r>
              <a:rPr lang="en-US" sz="2200" dirty="0" err="1"/>
              <a:t>mahasiswa</a:t>
            </a:r>
            <a:r>
              <a:rPr lang="en-US" sz="2200" dirty="0"/>
              <a:t> </a:t>
            </a:r>
            <a:r>
              <a:rPr lang="en-US" sz="2200" dirty="0" err="1"/>
              <a:t>PBiologi</a:t>
            </a:r>
            <a:r>
              <a:rPr lang="en-US" sz="2200" dirty="0"/>
              <a:t> 2009/2010 </a:t>
            </a:r>
            <a:r>
              <a:rPr lang="en-US" sz="2200" dirty="0" err="1"/>
              <a:t>menurut</a:t>
            </a:r>
            <a:r>
              <a:rPr lang="en-US" sz="2200" dirty="0"/>
              <a:t>  </a:t>
            </a:r>
            <a:r>
              <a:rPr lang="en-US" sz="2200" dirty="0" err="1"/>
              <a:t>tingkat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kelaminnya</a:t>
            </a:r>
            <a:endParaRPr lang="en-US" sz="2200" dirty="0"/>
          </a:p>
          <a:p>
            <a:pPr lvl="1">
              <a:defRPr/>
            </a:pPr>
            <a:r>
              <a:rPr lang="en-US" sz="2200" dirty="0">
                <a:solidFill>
                  <a:srgbClr val="FF0000"/>
                </a:solidFill>
              </a:rPr>
              <a:t>Data ordinal/</a:t>
            </a:r>
            <a:r>
              <a:rPr lang="en-US" sz="2200" dirty="0" err="1">
                <a:solidFill>
                  <a:srgbClr val="FF0000"/>
                </a:solidFill>
              </a:rPr>
              <a:t>urutan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data statistic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menyusun</a:t>
            </a:r>
            <a:r>
              <a:rPr lang="en-US" sz="2200" dirty="0"/>
              <a:t> </a:t>
            </a:r>
            <a:r>
              <a:rPr lang="en-US" sz="2200" dirty="0" err="1"/>
              <a:t>angkanya</a:t>
            </a:r>
            <a:r>
              <a:rPr lang="en-US" sz="2200" dirty="0"/>
              <a:t> </a:t>
            </a:r>
            <a:r>
              <a:rPr lang="en-US" sz="2200" dirty="0" err="1"/>
              <a:t>didasarkan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urutan</a:t>
            </a:r>
            <a:r>
              <a:rPr lang="en-US" sz="2200" dirty="0"/>
              <a:t>/ranking, </a:t>
            </a:r>
            <a:br>
              <a:rPr lang="en-US" sz="2200" dirty="0"/>
            </a:br>
            <a:r>
              <a:rPr lang="en-US" sz="2200" dirty="0"/>
              <a:t>Ex: 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statistik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ranking </a:t>
            </a:r>
          </a:p>
          <a:p>
            <a:pPr lvl="1">
              <a:defRPr/>
            </a:pPr>
            <a:r>
              <a:rPr lang="en-US" sz="2200" dirty="0">
                <a:solidFill>
                  <a:srgbClr val="FF0000"/>
                </a:solidFill>
              </a:rPr>
              <a:t>Data interval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data statistic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jarak</a:t>
            </a:r>
            <a:r>
              <a:rPr lang="en-US" sz="2200" dirty="0"/>
              <a:t>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hal-hal</a:t>
            </a:r>
            <a:r>
              <a:rPr lang="en-US" sz="2200" dirty="0"/>
              <a:t>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sdg</a:t>
            </a:r>
            <a:r>
              <a:rPr lang="en-US" sz="2200" dirty="0"/>
              <a:t> </a:t>
            </a:r>
            <a:r>
              <a:rPr lang="en-US" sz="2200" dirty="0" err="1"/>
              <a:t>diteliti</a:t>
            </a: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 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2216BA60-9992-45DD-AADA-FEEB5869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66317D-73F8-4164-992E-11D8EBBB871B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825E-B8BC-4B89-B043-60A31076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688" y="1295401"/>
            <a:ext cx="7772400" cy="48371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bentuk</a:t>
            </a:r>
            <a:r>
              <a:rPr lang="en-US" sz="2200" dirty="0"/>
              <a:t> </a:t>
            </a:r>
            <a:r>
              <a:rPr lang="en-US" sz="2200" dirty="0" err="1"/>
              <a:t>angkanya</a:t>
            </a:r>
            <a:r>
              <a:rPr lang="en-US" sz="2200" dirty="0"/>
              <a:t> :</a:t>
            </a:r>
          </a:p>
          <a:p>
            <a:pPr marL="225425" lvl="1" indent="-225425">
              <a:defRPr/>
            </a:pPr>
            <a:r>
              <a:rPr lang="en-US" sz="2200" dirty="0"/>
              <a:t>Data </a:t>
            </a:r>
            <a:r>
              <a:rPr lang="en-US" sz="2200" dirty="0" err="1"/>
              <a:t>tunggal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data statistic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angka-angkanya</a:t>
            </a:r>
            <a:r>
              <a:rPr lang="en-US" sz="2200" dirty="0"/>
              <a:t> </a:t>
            </a:r>
            <a:r>
              <a:rPr lang="en-US" sz="2200" dirty="0" err="1"/>
              <a:t>mrpk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unit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kesatuan</a:t>
            </a:r>
            <a:r>
              <a:rPr lang="en-US" sz="2200" dirty="0"/>
              <a:t>, </a:t>
            </a:r>
            <a:r>
              <a:rPr lang="en-US" sz="2200" dirty="0" err="1"/>
              <a:t>tdk</a:t>
            </a:r>
            <a:r>
              <a:rPr lang="en-US" sz="2200" dirty="0"/>
              <a:t> </a:t>
            </a:r>
            <a:r>
              <a:rPr lang="en-US" sz="2200" dirty="0" err="1"/>
              <a:t>dikelompokkan</a:t>
            </a:r>
            <a:endParaRPr lang="en-US" sz="2200" dirty="0"/>
          </a:p>
          <a:p>
            <a:pPr marL="225425" lvl="1" indent="-225425">
              <a:defRPr/>
            </a:pPr>
            <a:r>
              <a:rPr lang="en-US" sz="2200" dirty="0"/>
              <a:t>Data </a:t>
            </a:r>
            <a:r>
              <a:rPr lang="en-US" sz="2200" dirty="0" err="1"/>
              <a:t>kelompok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data statistic </a:t>
            </a:r>
            <a:r>
              <a:rPr lang="en-US" sz="2200" dirty="0" err="1"/>
              <a:t>tiap</a:t>
            </a:r>
            <a:r>
              <a:rPr lang="en-US" sz="2200" dirty="0"/>
              <a:t> </a:t>
            </a:r>
            <a:r>
              <a:rPr lang="en-US" sz="2200" dirty="0" err="1"/>
              <a:t>unitnya</a:t>
            </a:r>
            <a:r>
              <a:rPr lang="en-US" sz="2200" dirty="0"/>
              <a:t> </a:t>
            </a: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sekelompok</a:t>
            </a:r>
            <a:r>
              <a:rPr lang="en-US" sz="2200" dirty="0"/>
              <a:t> </a:t>
            </a:r>
            <a:r>
              <a:rPr lang="en-US" sz="2200" dirty="0" err="1"/>
              <a:t>angka</a:t>
            </a:r>
            <a:r>
              <a:rPr lang="en-US" sz="2200" dirty="0"/>
              <a:t>, ex; 80 – 84, 75 – 79</a:t>
            </a:r>
          </a:p>
          <a:p>
            <a:pPr marL="225425" lvl="1" indent="-225425">
              <a:buNone/>
              <a:defRPr/>
            </a:pPr>
            <a:endParaRPr lang="en-US" sz="22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pengumpulannya</a:t>
            </a:r>
            <a:r>
              <a:rPr lang="en-US" sz="2200" dirty="0"/>
              <a:t> :</a:t>
            </a:r>
          </a:p>
          <a:p>
            <a:pPr marL="225425" lvl="1" indent="-225425">
              <a:defRPr/>
            </a:pPr>
            <a:r>
              <a:rPr lang="en-US" sz="2200" dirty="0"/>
              <a:t>Data </a:t>
            </a:r>
            <a:r>
              <a:rPr lang="en-US" sz="2200" dirty="0" err="1"/>
              <a:t>seketika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data statistic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mencerminkan</a:t>
            </a:r>
            <a:r>
              <a:rPr lang="en-US" sz="2200" dirty="0"/>
              <a:t> </a:t>
            </a:r>
            <a:r>
              <a:rPr lang="en-US" sz="2200" dirty="0" err="1"/>
              <a:t>keadaan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, ex : </a:t>
            </a:r>
            <a:r>
              <a:rPr lang="en-US" sz="2200" dirty="0" err="1"/>
              <a:t>pada</a:t>
            </a:r>
            <a:r>
              <a:rPr lang="en-US" sz="2200" dirty="0"/>
              <a:t> semester </a:t>
            </a:r>
            <a:r>
              <a:rPr lang="en-US" sz="2200" dirty="0" err="1"/>
              <a:t>gasal</a:t>
            </a:r>
            <a:r>
              <a:rPr lang="en-US" sz="2200" dirty="0"/>
              <a:t> 2009/2010</a:t>
            </a:r>
          </a:p>
          <a:p>
            <a:pPr marL="225425" lvl="1" indent="-225425">
              <a:defRPr/>
            </a:pPr>
            <a:r>
              <a:rPr lang="en-US" sz="2200" dirty="0"/>
              <a:t>Data </a:t>
            </a:r>
            <a:r>
              <a:rPr lang="en-US" sz="2200" dirty="0" err="1"/>
              <a:t>urutan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data statistic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mencerminkan</a:t>
            </a:r>
            <a:r>
              <a:rPr lang="en-US" sz="2200" dirty="0"/>
              <a:t> </a:t>
            </a:r>
            <a:r>
              <a:rPr lang="en-US" sz="2200" dirty="0" err="1"/>
              <a:t>keadaan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berurutan</a:t>
            </a:r>
            <a:r>
              <a:rPr lang="en-US" sz="2200" dirty="0"/>
              <a:t>, ex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mahasiswa</a:t>
            </a:r>
            <a:r>
              <a:rPr lang="en-US" sz="2200" dirty="0"/>
              <a:t> </a:t>
            </a:r>
            <a:r>
              <a:rPr lang="en-US" sz="2200" dirty="0" err="1"/>
              <a:t>yg</a:t>
            </a:r>
            <a:r>
              <a:rPr lang="en-US" sz="2200" dirty="0"/>
              <a:t> lulus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tahun</a:t>
            </a:r>
            <a:r>
              <a:rPr lang="en-US" sz="2200" dirty="0"/>
              <a:t> 1996 - 2006</a:t>
            </a:r>
          </a:p>
          <a:p>
            <a:pPr lvl="1" indent="-742950">
              <a:buNone/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9A923554-CACE-4BDF-9730-3D3983E0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142078-7937-48E3-8E25-60FBC7EA4A65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6298D4C0-A258-4C4B-9BCF-E73CFD1D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878DBB5-CCF9-425D-B960-575E3ACAF2F5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5B19FB2C-BED9-4128-A1C3-42336B3F9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0668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1"/>
                </a:solidFill>
              </a:rPr>
              <a:t>SUMBER DATA STATISTIKA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2C46CFD-6B69-43E1-BD0F-227175B8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21145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413" name="Group 15">
            <a:extLst>
              <a:ext uri="{FF2B5EF4-FFF2-40B4-BE49-F238E27FC236}">
                <a16:creationId xmlns:a16="http://schemas.microsoft.com/office/drawing/2014/main" id="{31544B86-9B2A-490D-9D83-08CF3A97E09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57401"/>
            <a:ext cx="8458200" cy="3914775"/>
            <a:chOff x="480" y="1296"/>
            <a:chExt cx="5088" cy="2466"/>
          </a:xfrm>
        </p:grpSpPr>
        <p:sp>
          <p:nvSpPr>
            <p:cNvPr id="17414" name="Oval 5">
              <a:extLst>
                <a:ext uri="{FF2B5EF4-FFF2-40B4-BE49-F238E27FC236}">
                  <a16:creationId xmlns:a16="http://schemas.microsoft.com/office/drawing/2014/main" id="{097027EF-3460-48F4-98B7-8AF5250F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912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DATA</a:t>
              </a:r>
            </a:p>
          </p:txBody>
        </p:sp>
        <p:sp>
          <p:nvSpPr>
            <p:cNvPr id="17415" name="Oval 6">
              <a:extLst>
                <a:ext uri="{FF2B5EF4-FFF2-40B4-BE49-F238E27FC236}">
                  <a16:creationId xmlns:a16="http://schemas.microsoft.com/office/drawing/2014/main" id="{2F2DCFDF-609A-4FB3-8898-152DC5B4E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36"/>
              <a:ext cx="1632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Data Primer</a:t>
              </a:r>
            </a:p>
          </p:txBody>
        </p:sp>
        <p:sp>
          <p:nvSpPr>
            <p:cNvPr id="17416" name="Text Box 7">
              <a:extLst>
                <a:ext uri="{FF2B5EF4-FFF2-40B4-BE49-F238E27FC236}">
                  <a16:creationId xmlns:a16="http://schemas.microsoft.com/office/drawing/2014/main" id="{4E9062A4-12A7-4F0D-A002-EA8688529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296"/>
              <a:ext cx="2160" cy="8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AutoNum type="arabicPeriod"/>
              </a:pPr>
              <a:r>
                <a:rPr lang="en-US" altLang="en-US" sz="2000"/>
                <a:t>Wawancara langsung</a:t>
              </a:r>
            </a:p>
            <a:p>
              <a:pPr eaLnBrk="1" hangingPunct="1">
                <a:buFont typeface="Wingdings" panose="05000000000000000000" pitchFamily="2" charset="2"/>
                <a:buAutoNum type="arabicPeriod"/>
              </a:pPr>
              <a:r>
                <a:rPr lang="en-US" altLang="en-US" sz="2000"/>
                <a:t>Wawancara tidak langsung</a:t>
              </a:r>
            </a:p>
            <a:p>
              <a:pPr eaLnBrk="1" hangingPunct="1">
                <a:buFont typeface="Wingdings" panose="05000000000000000000" pitchFamily="2" charset="2"/>
                <a:buAutoNum type="arabicPeriod"/>
              </a:pPr>
              <a:r>
                <a:rPr lang="en-US" altLang="en-US" sz="2000"/>
                <a:t>Pengisian kuisioner</a:t>
              </a:r>
            </a:p>
          </p:txBody>
        </p:sp>
        <p:sp>
          <p:nvSpPr>
            <p:cNvPr id="17417" name="Oval 8">
              <a:extLst>
                <a:ext uri="{FF2B5EF4-FFF2-40B4-BE49-F238E27FC236}">
                  <a16:creationId xmlns:a16="http://schemas.microsoft.com/office/drawing/2014/main" id="{724FD452-6AAB-45F6-877B-2A380202C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880"/>
              <a:ext cx="1632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Data Sekunder</a:t>
              </a:r>
            </a:p>
          </p:txBody>
        </p:sp>
        <p:sp>
          <p:nvSpPr>
            <p:cNvPr id="17418" name="Text Box 9">
              <a:extLst>
                <a:ext uri="{FF2B5EF4-FFF2-40B4-BE49-F238E27FC236}">
                  <a16:creationId xmlns:a16="http://schemas.microsoft.com/office/drawing/2014/main" id="{A137E283-BA01-4583-AFFF-361DE57D1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726"/>
              <a:ext cx="2160" cy="10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Data dari pihak lain:</a:t>
              </a:r>
            </a:p>
            <a:p>
              <a:pPr eaLnBrk="1" hangingPunct="1">
                <a:buFont typeface="Wingdings" panose="05000000000000000000" pitchFamily="2" charset="2"/>
                <a:buAutoNum type="arabicPeriod"/>
              </a:pPr>
              <a:r>
                <a:rPr lang="en-US" altLang="en-US" sz="2000"/>
                <a:t>BPS</a:t>
              </a:r>
            </a:p>
            <a:p>
              <a:pPr eaLnBrk="1" hangingPunct="1">
                <a:buFont typeface="Wingdings" panose="05000000000000000000" pitchFamily="2" charset="2"/>
                <a:buAutoNum type="arabicPeriod"/>
              </a:pPr>
              <a:r>
                <a:rPr lang="en-US" altLang="en-US" sz="2000"/>
                <a:t>Bank Indonesia</a:t>
              </a:r>
            </a:p>
            <a:p>
              <a:pPr eaLnBrk="1" hangingPunct="1">
                <a:buFont typeface="Wingdings" panose="05000000000000000000" pitchFamily="2" charset="2"/>
                <a:buAutoNum type="arabicPeriod"/>
              </a:pPr>
              <a:r>
                <a:rPr lang="en-US" altLang="en-US" sz="2000"/>
                <a:t>World Bank, IMF</a:t>
              </a:r>
            </a:p>
            <a:p>
              <a:pPr eaLnBrk="1" hangingPunct="1">
                <a:buFont typeface="Wingdings" panose="05000000000000000000" pitchFamily="2" charset="2"/>
                <a:buAutoNum type="arabicPeriod"/>
              </a:pPr>
              <a:r>
                <a:rPr lang="en-US" altLang="en-US" sz="2000"/>
                <a:t>FAO dll</a:t>
              </a:r>
            </a:p>
          </p:txBody>
        </p:sp>
        <p:sp>
          <p:nvSpPr>
            <p:cNvPr id="17419" name="Freeform 10">
              <a:extLst>
                <a:ext uri="{FF2B5EF4-FFF2-40B4-BE49-F238E27FC236}">
                  <a16:creationId xmlns:a16="http://schemas.microsoft.com/office/drawing/2014/main" id="{6174D6EE-984A-4442-B6CA-5928F021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24"/>
              <a:ext cx="288" cy="384"/>
            </a:xfrm>
            <a:custGeom>
              <a:avLst/>
              <a:gdLst>
                <a:gd name="T0" fmla="*/ 0 w 288"/>
                <a:gd name="T1" fmla="*/ 384 h 384"/>
                <a:gd name="T2" fmla="*/ 0 w 288"/>
                <a:gd name="T3" fmla="*/ 0 h 384"/>
                <a:gd name="T4" fmla="*/ 288 w 288"/>
                <a:gd name="T5" fmla="*/ 0 h 384"/>
                <a:gd name="T6" fmla="*/ 0 60000 65536"/>
                <a:gd name="T7" fmla="*/ 0 60000 65536"/>
                <a:gd name="T8" fmla="*/ 0 60000 65536"/>
                <a:gd name="T9" fmla="*/ 0 w 288"/>
                <a:gd name="T10" fmla="*/ 0 h 384"/>
                <a:gd name="T11" fmla="*/ 288 w 28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84">
                  <a:moveTo>
                    <a:pt x="0" y="384"/>
                  </a:move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D"/>
            </a:p>
          </p:txBody>
        </p:sp>
        <p:sp>
          <p:nvSpPr>
            <p:cNvPr id="17420" name="Freeform 11">
              <a:extLst>
                <a:ext uri="{FF2B5EF4-FFF2-40B4-BE49-F238E27FC236}">
                  <a16:creationId xmlns:a16="http://schemas.microsoft.com/office/drawing/2014/main" id="{DD9DB58B-65CE-43DA-95A5-974CA5484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736"/>
              <a:ext cx="288" cy="480"/>
            </a:xfrm>
            <a:custGeom>
              <a:avLst/>
              <a:gdLst>
                <a:gd name="T0" fmla="*/ 0 w 288"/>
                <a:gd name="T1" fmla="*/ 0 h 480"/>
                <a:gd name="T2" fmla="*/ 0 w 288"/>
                <a:gd name="T3" fmla="*/ 480 h 480"/>
                <a:gd name="T4" fmla="*/ 288 w 288"/>
                <a:gd name="T5" fmla="*/ 480 h 480"/>
                <a:gd name="T6" fmla="*/ 0 60000 65536"/>
                <a:gd name="T7" fmla="*/ 0 60000 65536"/>
                <a:gd name="T8" fmla="*/ 0 60000 65536"/>
                <a:gd name="T9" fmla="*/ 0 w 288"/>
                <a:gd name="T10" fmla="*/ 0 h 480"/>
                <a:gd name="T11" fmla="*/ 288 w 28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0">
                  <a:moveTo>
                    <a:pt x="0" y="0"/>
                  </a:moveTo>
                  <a:lnTo>
                    <a:pt x="0" y="480"/>
                  </a:lnTo>
                  <a:lnTo>
                    <a:pt x="288" y="4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D"/>
            </a:p>
          </p:txBody>
        </p:sp>
        <p:sp>
          <p:nvSpPr>
            <p:cNvPr id="17421" name="Line 12">
              <a:extLst>
                <a:ext uri="{FF2B5EF4-FFF2-40B4-BE49-F238E27FC236}">
                  <a16:creationId xmlns:a16="http://schemas.microsoft.com/office/drawing/2014/main" id="{532A9D32-8A9E-4821-8C3A-E22C73F32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D"/>
            </a:p>
          </p:txBody>
        </p:sp>
        <p:sp>
          <p:nvSpPr>
            <p:cNvPr id="17422" name="Line 13">
              <a:extLst>
                <a:ext uri="{FF2B5EF4-FFF2-40B4-BE49-F238E27FC236}">
                  <a16:creationId xmlns:a16="http://schemas.microsoft.com/office/drawing/2014/main" id="{A7D1D291-FA13-406A-9AB8-EE35E43FE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16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>
            <a:extLst>
              <a:ext uri="{FF2B5EF4-FFF2-40B4-BE49-F238E27FC236}">
                <a16:creationId xmlns:a16="http://schemas.microsoft.com/office/drawing/2014/main" id="{DE3667C9-D69E-48D8-96F9-16A7F001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Istilah dalam statistika</a:t>
            </a:r>
          </a:p>
        </p:txBody>
      </p:sp>
      <p:sp>
        <p:nvSpPr>
          <p:cNvPr id="18435" name="Content Placeholder 3">
            <a:extLst>
              <a:ext uri="{FF2B5EF4-FFF2-40B4-BE49-F238E27FC236}">
                <a16:creationId xmlns:a16="http://schemas.microsoft.com/office/drawing/2014/main" id="{45177CFD-C9A0-4D54-BD6E-CED755C9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688" y="1676400"/>
            <a:ext cx="7772400" cy="4876800"/>
          </a:xfrm>
        </p:spPr>
        <p:txBody>
          <a:bodyPr/>
          <a:lstStyle/>
          <a:p>
            <a:r>
              <a:rPr lang="en-US" altLang="en-US" sz="2200" b="1"/>
              <a:t>Obyek</a:t>
            </a:r>
            <a:r>
              <a:rPr lang="en-US" altLang="en-US" sz="2200"/>
              <a:t> = benda hidup atau mati yg diuji unsur-unsur, sifat dan kelakuannya melalui pengamatan, pengukuran dan penilaian guna mendpt info atau nilai-nilai yg berguna mengenai benda tsb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200"/>
          </a:p>
          <a:p>
            <a:r>
              <a:rPr lang="en-US" altLang="en-US" sz="2200" b="1"/>
              <a:t>VARIABEL</a:t>
            </a:r>
            <a:endParaRPr lang="en-US" altLang="en-US" sz="22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	Suatu sifat dari obyek atau unsur  dari obyek yg dpt diamati atau diukur shg menghasilkan nilai, ukuran atau criteria lain yg dpt bervariasi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200"/>
          </a:p>
          <a:p>
            <a:r>
              <a:rPr lang="en-US" altLang="en-US" sz="2200" b="1"/>
              <a:t>VARIATE</a:t>
            </a:r>
            <a:endParaRPr lang="en-US" altLang="en-US" sz="22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    Angka/nilai ukuran/criteria lain yg dicapai suatu variabel pada suatu individu atau unit statistic</a:t>
            </a:r>
          </a:p>
          <a:p>
            <a:endParaRPr lang="en-US" altLang="en-US" sz="2200"/>
          </a:p>
          <a:p>
            <a:endParaRPr lang="en-US" altLang="en-US" sz="2200"/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E880B0CB-6A51-4893-8EAA-4CE1A936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DE811D-F9CD-4617-9F78-F71CDF57E79A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E805DA4C-047F-40C8-BF5D-0365B0F2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676401"/>
            <a:ext cx="7772400" cy="4456113"/>
          </a:xfrm>
        </p:spPr>
        <p:txBody>
          <a:bodyPr/>
          <a:lstStyle/>
          <a:p>
            <a:r>
              <a:rPr lang="en-US" altLang="en-US" sz="2200" b="1"/>
              <a:t>VARIASI</a:t>
            </a:r>
            <a:endParaRPr lang="en-US" altLang="en-US" sz="22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	Adanya perbedaan antar nilai/variate/ukuran dll dari suatu variabel pada populasi atau sampel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 </a:t>
            </a:r>
          </a:p>
          <a:p>
            <a:r>
              <a:rPr lang="en-US" altLang="en-US" sz="2200" b="1"/>
              <a:t>VARIABILITAS</a:t>
            </a:r>
            <a:endParaRPr lang="en-US" altLang="en-US" sz="22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	Kemungkinan utk bervariasi dr nilai suatu variable pd suatu populasi atau sample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 </a:t>
            </a:r>
          </a:p>
          <a:p>
            <a:r>
              <a:rPr lang="en-US" altLang="en-US" sz="2200" b="1"/>
              <a:t>PARAMETER</a:t>
            </a:r>
            <a:endParaRPr lang="en-US" altLang="en-US" sz="22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	suatu variabel terukur yg digunakan sbg criteria utk mengevaluasi suatu populasi atau sistem</a:t>
            </a:r>
          </a:p>
          <a:p>
            <a:endParaRPr lang="en-US" altLang="en-US" sz="220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959D2749-FEFB-4BB9-BB30-C60D33E1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955E136-1DEF-4122-B41C-CBB30CADA48A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D9DEB7A-6250-45CA-BCCC-97FD1EF3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/>
              <a:t>NILAI PARAMETRIK</a:t>
            </a: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suatu nilai dari suatu parameter yg diperoleh dari perhitungan atau data sensus, masih harus di analisis.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 </a:t>
            </a:r>
          </a:p>
          <a:p>
            <a:r>
              <a:rPr lang="en-US" altLang="en-US" sz="2400" b="1"/>
              <a:t>NILAI STATISTIK</a:t>
            </a: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suatu nilai dari suatu parameter yg diperoleh dari perhitungan atau data sensus.</a:t>
            </a:r>
          </a:p>
          <a:p>
            <a:endParaRPr lang="en-US" altLang="en-US" sz="2400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3A3A84D2-222B-49B0-95A2-C96E6421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4F86E4-5CF3-477F-B528-D1E6EEF92E4C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518A8AE1-6F60-47EF-8CEE-B70BA7E0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4BB06B-7264-4057-BADD-8E81BDF2AD38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3815D0C2-3BFC-4DC1-99A5-86A160644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23850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chemeClr val="accent1"/>
                </a:solidFill>
              </a:rPr>
              <a:t>OUTLINE</a:t>
            </a:r>
          </a:p>
        </p:txBody>
      </p:sp>
      <p:grpSp>
        <p:nvGrpSpPr>
          <p:cNvPr id="3076" name="Group 43">
            <a:extLst>
              <a:ext uri="{FF2B5EF4-FFF2-40B4-BE49-F238E27FC236}">
                <a16:creationId xmlns:a16="http://schemas.microsoft.com/office/drawing/2014/main" id="{7D92D599-2097-4F91-9E22-B5C5E8039CE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066800"/>
            <a:ext cx="7924800" cy="4648200"/>
            <a:chOff x="288" y="1152"/>
            <a:chExt cx="4992" cy="2928"/>
          </a:xfrm>
        </p:grpSpPr>
        <p:sp>
          <p:nvSpPr>
            <p:cNvPr id="3077" name="Text Box 4">
              <a:extLst>
                <a:ext uri="{FF2B5EF4-FFF2-40B4-BE49-F238E27FC236}">
                  <a16:creationId xmlns:a16="http://schemas.microsoft.com/office/drawing/2014/main" id="{0843F08B-E71D-4220-BC93-1366C54C6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152"/>
              <a:ext cx="4656" cy="240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BAGIAN  I  Statistik Deskriptif</a:t>
              </a:r>
            </a:p>
          </p:txBody>
        </p:sp>
        <p:sp>
          <p:nvSpPr>
            <p:cNvPr id="3078" name="Text Box 18">
              <a:extLst>
                <a:ext uri="{FF2B5EF4-FFF2-40B4-BE49-F238E27FC236}">
                  <a16:creationId xmlns:a16="http://schemas.microsoft.com/office/drawing/2014/main" id="{29BAF3D6-7475-4EA2-A599-8DFBFF968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1451"/>
              <a:ext cx="2266" cy="42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  Pengertian dan Penggunaan Statistika</a:t>
              </a:r>
            </a:p>
          </p:txBody>
        </p:sp>
        <p:sp>
          <p:nvSpPr>
            <p:cNvPr id="3079" name="Text Box 19">
              <a:extLst>
                <a:ext uri="{FF2B5EF4-FFF2-40B4-BE49-F238E27FC236}">
                  <a16:creationId xmlns:a16="http://schemas.microsoft.com/office/drawing/2014/main" id="{0F5A79C2-5651-4B5A-97B6-94C27FE59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940"/>
              <a:ext cx="2256" cy="2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  Jenis-jenis Statistika</a:t>
              </a:r>
            </a:p>
          </p:txBody>
        </p:sp>
        <p:sp>
          <p:nvSpPr>
            <p:cNvPr id="3080" name="Text Box 20">
              <a:extLst>
                <a:ext uri="{FF2B5EF4-FFF2-40B4-BE49-F238E27FC236}">
                  <a16:creationId xmlns:a16="http://schemas.microsoft.com/office/drawing/2014/main" id="{8055A884-B0E5-48B0-8FCA-8B169D443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281"/>
              <a:ext cx="2256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Jenis-jenis Variabel</a:t>
              </a:r>
            </a:p>
          </p:txBody>
        </p:sp>
        <p:sp>
          <p:nvSpPr>
            <p:cNvPr id="3081" name="Text Box 21">
              <a:extLst>
                <a:ext uri="{FF2B5EF4-FFF2-40B4-BE49-F238E27FC236}">
                  <a16:creationId xmlns:a16="http://schemas.microsoft.com/office/drawing/2014/main" id="{11E590B4-FB51-4D86-85A4-0791D62C1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581"/>
              <a:ext cx="2256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Sumber Data Statistika</a:t>
              </a:r>
            </a:p>
          </p:txBody>
        </p:sp>
        <p:sp>
          <p:nvSpPr>
            <p:cNvPr id="3082" name="Text Box 22">
              <a:extLst>
                <a:ext uri="{FF2B5EF4-FFF2-40B4-BE49-F238E27FC236}">
                  <a16:creationId xmlns:a16="http://schemas.microsoft.com/office/drawing/2014/main" id="{8408DAAD-8CEB-40C2-A52D-90DC944E9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18"/>
              <a:ext cx="2256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Skala Pengukuran</a:t>
              </a:r>
            </a:p>
          </p:txBody>
        </p:sp>
        <p:sp>
          <p:nvSpPr>
            <p:cNvPr id="3083" name="Text Box 23">
              <a:extLst>
                <a:ext uri="{FF2B5EF4-FFF2-40B4-BE49-F238E27FC236}">
                  <a16:creationId xmlns:a16="http://schemas.microsoft.com/office/drawing/2014/main" id="{C08EB70B-EF55-49A0-B8D6-E63846D5C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252"/>
              <a:ext cx="225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Beberapa Alat Bantu Belajar</a:t>
              </a:r>
            </a:p>
          </p:txBody>
        </p:sp>
        <p:sp>
          <p:nvSpPr>
            <p:cNvPr id="3084" name="Text Box 24">
              <a:extLst>
                <a:ext uri="{FF2B5EF4-FFF2-40B4-BE49-F238E27FC236}">
                  <a16:creationId xmlns:a16="http://schemas.microsoft.com/office/drawing/2014/main" id="{CF483945-02E9-4B53-8F1E-344D367D4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600"/>
              <a:ext cx="225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Alat Bantu Program Statistika dengan Komputer</a:t>
              </a:r>
            </a:p>
          </p:txBody>
        </p:sp>
        <p:sp>
          <p:nvSpPr>
            <p:cNvPr id="3085" name="Text Box 5">
              <a:extLst>
                <a:ext uri="{FF2B5EF4-FFF2-40B4-BE49-F238E27FC236}">
                  <a16:creationId xmlns:a16="http://schemas.microsoft.com/office/drawing/2014/main" id="{DA6BA661-1B14-4078-8878-2DE321BB3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467"/>
              <a:ext cx="1764" cy="25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Pengertian Statistika</a:t>
              </a:r>
            </a:p>
          </p:txBody>
        </p:sp>
        <p:sp>
          <p:nvSpPr>
            <p:cNvPr id="3086" name="Text Box 6">
              <a:extLst>
                <a:ext uri="{FF2B5EF4-FFF2-40B4-BE49-F238E27FC236}">
                  <a16:creationId xmlns:a16="http://schemas.microsoft.com/office/drawing/2014/main" id="{FFFCF899-CA2C-4E0B-B237-58D51EF71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846"/>
              <a:ext cx="1764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Penyajian Data</a:t>
              </a:r>
            </a:p>
          </p:txBody>
        </p:sp>
        <p:sp>
          <p:nvSpPr>
            <p:cNvPr id="3087" name="Text Box 7">
              <a:extLst>
                <a:ext uri="{FF2B5EF4-FFF2-40B4-BE49-F238E27FC236}">
                  <a16:creationId xmlns:a16="http://schemas.microsoft.com/office/drawing/2014/main" id="{A0732DA4-2BFC-4F04-B3C8-526C294AE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643"/>
              <a:ext cx="1764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Ukuran Penyebaran</a:t>
              </a:r>
            </a:p>
          </p:txBody>
        </p:sp>
        <p:sp>
          <p:nvSpPr>
            <p:cNvPr id="3088" name="Text Box 8">
              <a:extLst>
                <a:ext uri="{FF2B5EF4-FFF2-40B4-BE49-F238E27FC236}">
                  <a16:creationId xmlns:a16="http://schemas.microsoft.com/office/drawing/2014/main" id="{97B37103-2CEE-4D32-913A-7A0B95D1B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243"/>
              <a:ext cx="1764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Ukuran Pemusatan</a:t>
              </a:r>
            </a:p>
          </p:txBody>
        </p:sp>
        <p:sp>
          <p:nvSpPr>
            <p:cNvPr id="3089" name="Text Box 9">
              <a:extLst>
                <a:ext uri="{FF2B5EF4-FFF2-40B4-BE49-F238E27FC236}">
                  <a16:creationId xmlns:a16="http://schemas.microsoft.com/office/drawing/2014/main" id="{59813776-44C7-43E4-BA31-234A65E78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3046"/>
              <a:ext cx="1764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Angka Indeks</a:t>
              </a:r>
            </a:p>
          </p:txBody>
        </p:sp>
        <p:sp>
          <p:nvSpPr>
            <p:cNvPr id="3090" name="Text Box 10">
              <a:extLst>
                <a:ext uri="{FF2B5EF4-FFF2-40B4-BE49-F238E27FC236}">
                  <a16:creationId xmlns:a16="http://schemas.microsoft.com/office/drawing/2014/main" id="{1A617A9D-60FD-481E-B1CB-9C79D0675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3437"/>
              <a:ext cx="1764" cy="5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/>
                <a:t>Deret Berkala dan</a:t>
              </a:r>
            </a:p>
            <a:p>
              <a:pPr algn="ctr"/>
              <a:r>
                <a:rPr lang="en-US" altLang="en-US" sz="2000"/>
                <a:t>Peramalan</a:t>
              </a:r>
            </a:p>
          </p:txBody>
        </p:sp>
        <p:sp>
          <p:nvSpPr>
            <p:cNvPr id="3091" name="Line 12">
              <a:extLst>
                <a:ext uri="{FF2B5EF4-FFF2-40B4-BE49-F238E27FC236}">
                  <a16:creationId xmlns:a16="http://schemas.microsoft.com/office/drawing/2014/main" id="{4356CBC3-4A57-4F10-8754-332C5ED7C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144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92" name="Line 13">
              <a:extLst>
                <a:ext uri="{FF2B5EF4-FFF2-40B4-BE49-F238E27FC236}">
                  <a16:creationId xmlns:a16="http://schemas.microsoft.com/office/drawing/2014/main" id="{A87C7246-278C-477E-82F3-50BD43624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13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93" name="Line 14">
              <a:extLst>
                <a:ext uri="{FF2B5EF4-FFF2-40B4-BE49-F238E27FC236}">
                  <a16:creationId xmlns:a16="http://schemas.microsoft.com/office/drawing/2014/main" id="{A99F35E9-FAB5-43C2-9BAE-F50739BD2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013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94" name="Line 15">
              <a:extLst>
                <a:ext uri="{FF2B5EF4-FFF2-40B4-BE49-F238E27FC236}">
                  <a16:creationId xmlns:a16="http://schemas.microsoft.com/office/drawing/2014/main" id="{9304E5D0-86E7-4C38-9FC1-B438CE324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782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95" name="Line 16">
              <a:extLst>
                <a:ext uri="{FF2B5EF4-FFF2-40B4-BE49-F238E27FC236}">
                  <a16:creationId xmlns:a16="http://schemas.microsoft.com/office/drawing/2014/main" id="{D924C3C3-9008-426E-8EDF-128230922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681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96" name="Line 17">
              <a:extLst>
                <a:ext uri="{FF2B5EF4-FFF2-40B4-BE49-F238E27FC236}">
                  <a16:creationId xmlns:a16="http://schemas.microsoft.com/office/drawing/2014/main" id="{49141563-7963-429F-8AAD-27FD6BC52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094"/>
              <a:ext cx="3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97" name="Line 25">
              <a:extLst>
                <a:ext uri="{FF2B5EF4-FFF2-40B4-BE49-F238E27FC236}">
                  <a16:creationId xmlns:a16="http://schemas.microsoft.com/office/drawing/2014/main" id="{94E11A89-EE22-4DC4-8847-A9D1DD9C6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378"/>
              <a:ext cx="3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98" name="Line 27">
              <a:extLst>
                <a:ext uri="{FF2B5EF4-FFF2-40B4-BE49-F238E27FC236}">
                  <a16:creationId xmlns:a16="http://schemas.microsoft.com/office/drawing/2014/main" id="{81A790B4-D9CA-4942-A03E-88BB78DC4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3408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99" name="Line 28">
              <a:extLst>
                <a:ext uri="{FF2B5EF4-FFF2-40B4-BE49-F238E27FC236}">
                  <a16:creationId xmlns:a16="http://schemas.microsoft.com/office/drawing/2014/main" id="{2762F16A-2546-4F35-9D18-26EA1BA4A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888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00" name="Line 29">
              <a:extLst>
                <a:ext uri="{FF2B5EF4-FFF2-40B4-BE49-F238E27FC236}">
                  <a16:creationId xmlns:a16="http://schemas.microsoft.com/office/drawing/2014/main" id="{E483DF26-042C-463A-95E0-E9F4650BE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570"/>
              <a:ext cx="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01" name="Line 31">
              <a:extLst>
                <a:ext uri="{FF2B5EF4-FFF2-40B4-BE49-F238E27FC236}">
                  <a16:creationId xmlns:a16="http://schemas.microsoft.com/office/drawing/2014/main" id="{63C7C444-15DF-4666-A5A3-129325F90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352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02" name="Line 32">
              <a:extLst>
                <a:ext uri="{FF2B5EF4-FFF2-40B4-BE49-F238E27FC236}">
                  <a16:creationId xmlns:a16="http://schemas.microsoft.com/office/drawing/2014/main" id="{AF73EEF1-4964-43FD-8FDD-ABF61C57B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552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03" name="Line 36">
              <a:extLst>
                <a:ext uri="{FF2B5EF4-FFF2-40B4-BE49-F238E27FC236}">
                  <a16:creationId xmlns:a16="http://schemas.microsoft.com/office/drawing/2014/main" id="{8DDE3A0D-03D4-4668-8242-C4AF13242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9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04" name="Line 37">
              <a:extLst>
                <a:ext uri="{FF2B5EF4-FFF2-40B4-BE49-F238E27FC236}">
                  <a16:creationId xmlns:a16="http://schemas.microsoft.com/office/drawing/2014/main" id="{8259CE8A-8281-4247-98A2-A7B02E5D4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05" name="Line 38">
              <a:extLst>
                <a:ext uri="{FF2B5EF4-FFF2-40B4-BE49-F238E27FC236}">
                  <a16:creationId xmlns:a16="http://schemas.microsoft.com/office/drawing/2014/main" id="{6C4EC5BE-9307-4EB3-A6CE-8FA42BDF0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06" name="Line 40">
              <a:extLst>
                <a:ext uri="{FF2B5EF4-FFF2-40B4-BE49-F238E27FC236}">
                  <a16:creationId xmlns:a16="http://schemas.microsoft.com/office/drawing/2014/main" id="{615C7BCD-DCA3-4DF8-A763-6F803EA2B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24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1FBDA9C5-9060-4980-9A5A-39E17A5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688" y="1676401"/>
            <a:ext cx="7772400" cy="44561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Statistika Parametrik: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altLang="en-US" sz="2400"/>
              <a:t>Membutuhkan pengukuran kuantitatif dengan </a:t>
            </a:r>
            <a:r>
              <a:rPr lang="en-US" altLang="en-US" sz="2400"/>
              <a:t>data interval atau rasio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/>
              <a:t>mempertimbangkan jenis sebaran/distribusi data, yaitu apakah data menyebar normal atau tidak.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/>
              <a:t>Contoh metode statistika parametrik: uji-z (1 atau 2 sampel), uji-t (1 atau 2 sampel), korelasi pearson, Perancangan Percobaan (1 or 2-way ANOVA parametrik), dll.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2598B169-E20D-4A6E-80F4-89890D55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Statistika Nonparametrik </a:t>
            </a:r>
          </a:p>
          <a:p>
            <a:r>
              <a:rPr lang="en-US" altLang="en-US" sz="2400"/>
              <a:t>Membutuhkan data dengan data </a:t>
            </a:r>
            <a:r>
              <a:rPr lang="pt-BR" altLang="en-US" sz="2400"/>
              <a:t>ordinal </a:t>
            </a:r>
            <a:r>
              <a:rPr lang="en-US" altLang="en-US" sz="2400"/>
              <a:t>dan nominal</a:t>
            </a:r>
          </a:p>
          <a:p>
            <a:r>
              <a:rPr lang="en-US" altLang="en-US" sz="2400"/>
              <a:t>Merupakan statistika bebas sebaran (tdk mensyaratkan bentuk sebaran parameter populasi, baik normal atau tidak).</a:t>
            </a:r>
          </a:p>
          <a:p>
            <a:r>
              <a:rPr lang="en-US" altLang="en-US" sz="2400"/>
              <a:t>Contoh metode Statistika non-parametrik:Binomial test, Chi-square test, Median test, Friedman Test, dll.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BD1D30B9-F7C1-4C76-BA0F-21F3F8A2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F580433-9185-4360-AA7F-93B182DAAF1A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1103742-71EA-40DA-96AB-2194F47522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DISTRIBUSI FREKUENSI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28E5B8A-56A4-4C4B-A87F-2ED3D1A32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DEFINISI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1E06C6B-F846-400B-8FDF-CE005FBC2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Pengelompokkan data menjadi tabulasi data dengan memakai kelas-kelas data dan dikaitkan dengan masing-masing frekuensinya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5DECFFE-4BB5-4FC1-8730-2C5F4848C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KELEBIHAN DAN KEKURANGAN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7E4EF67-9AF7-44D9-BC31-EB6C9ABE2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Kelebihan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Dapat mengetahui gambaran secara menyeluruh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Kekurangan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Rincian atau informasi awal menjadi hilang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3AF3E02-CB3D-410F-B227-62BFBE97A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CONTOH</a:t>
            </a:r>
          </a:p>
        </p:txBody>
      </p:sp>
      <p:graphicFrame>
        <p:nvGraphicFramePr>
          <p:cNvPr id="20515" name="Group 35">
            <a:extLst>
              <a:ext uri="{FF2B5EF4-FFF2-40B4-BE49-F238E27FC236}">
                <a16:creationId xmlns:a16="http://schemas.microsoft.com/office/drawing/2014/main" id="{2A4CDBCC-EC81-4C50-A2B4-3694CDA25C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6138" y="2492375"/>
          <a:ext cx="2519362" cy="2401888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Tinggi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Badan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Frekuensi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151-153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154-156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157-159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160-162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163-165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166-168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169-171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172-174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38" name="Text Box 36">
            <a:extLst>
              <a:ext uri="{FF2B5EF4-FFF2-40B4-BE49-F238E27FC236}">
                <a16:creationId xmlns:a16="http://schemas.microsoft.com/office/drawing/2014/main" id="{87B7609F-42E0-4D30-A122-42231CEC6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1" y="495617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7" name="Text Box 37">
            <a:extLst>
              <a:ext uri="{FF2B5EF4-FFF2-40B4-BE49-F238E27FC236}">
                <a16:creationId xmlns:a16="http://schemas.microsoft.com/office/drawing/2014/main" id="{68B9FE15-DBC9-4A25-BD9A-A362AD784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1931989"/>
            <a:ext cx="7541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Distribusi Frekuensi Tinggi Badan 100 Mahasiswa UNS</a:t>
            </a:r>
          </a:p>
        </p:txBody>
      </p:sp>
      <p:sp>
        <p:nvSpPr>
          <p:cNvPr id="20518" name="Text Box 38">
            <a:extLst>
              <a:ext uri="{FF2B5EF4-FFF2-40B4-BE49-F238E27FC236}">
                <a16:creationId xmlns:a16="http://schemas.microsoft.com/office/drawing/2014/main" id="{B15B47AC-8C41-463E-B759-CDA1688F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4" y="5100639"/>
            <a:ext cx="31037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Sumber: Data buatan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1BF93B0-E281-4B1A-ADED-9787BC6F5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LIMIT, BATAS, NILAI TENGAH, DAN LEBAR KELAS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608CF85-CFAB-49B5-B9DC-9D79562FA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Limit Kelas/Tepi Kelas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Nilai terkecil/terbesar pada setiap kelas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Batas Kelas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Nilai yang besarnya satu desimal lebih sedikit dari data aslinya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Nilai Tengah Kelas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Nilai tengah antara batas bawah kelas dengan batas atas kelas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Lebar Kelas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Selisih antara batas bawah kelas dengan batas atas kelas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91C2267-F16B-4ED5-83A3-044653E0E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CARA MEMBUAT TABEL DISTRIBUSI FREKUENSI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F742FF9-5CD8-4647-B87F-CC87A96AF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 sz="2200"/>
              <a:t>Tentukan Range atau jangkauan data (r)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 sz="2200"/>
              <a:t>Tentukan banyak kelas (k)</a:t>
            </a:r>
          </a:p>
          <a:p>
            <a:pPr marL="609600" indent="-609600">
              <a:buNone/>
            </a:pPr>
            <a:r>
              <a:rPr lang="en-US" altLang="en-US" sz="2200"/>
              <a:t>	Rumus Sturgess :</a:t>
            </a:r>
          </a:p>
          <a:p>
            <a:pPr marL="609600" indent="-609600">
              <a:buNone/>
            </a:pPr>
            <a:r>
              <a:rPr lang="en-US" altLang="en-US" sz="2200"/>
              <a:t>				k=1+3,3 log n</a:t>
            </a:r>
          </a:p>
          <a:p>
            <a:pPr marL="609600" indent="-609600">
              <a:buFont typeface="Wingdings" panose="05000000000000000000" pitchFamily="2" charset="2"/>
              <a:buAutoNum type="arabicParenR" startAt="3"/>
            </a:pPr>
            <a:r>
              <a:rPr lang="en-US" altLang="en-US" sz="2200"/>
              <a:t>Tentukan lebar kelas (c)</a:t>
            </a:r>
          </a:p>
          <a:p>
            <a:pPr marL="609600" indent="-609600">
              <a:buNone/>
            </a:pPr>
            <a:r>
              <a:rPr lang="en-US" altLang="en-US" sz="2200"/>
              <a:t>				c=r/k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40C23E6-99C1-49F2-A1FA-9D762CB0A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CARA MEMBUAT TABEL DISTRIBUSI FREKUENSI (lanjutan)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ED154C-4FB3-4602-8B81-B01F6DC4D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R" startAt="4"/>
            </a:pPr>
            <a:r>
              <a:rPr lang="en-US" altLang="en-US" sz="2200"/>
              <a:t>Tentukan limit bawah kelas pertama dan kemudian batas bawah kelasnya</a:t>
            </a:r>
          </a:p>
          <a:p>
            <a:pPr marL="609600" indent="-609600">
              <a:buFont typeface="Wingdings" panose="05000000000000000000" pitchFamily="2" charset="2"/>
              <a:buAutoNum type="arabicParenR" startAt="4"/>
            </a:pPr>
            <a:r>
              <a:rPr lang="en-US" altLang="en-US" sz="2200"/>
              <a:t>Tambah batas bawah kelas pertama dengan lebar kelas untuk memperoleh batas atas kelas</a:t>
            </a:r>
          </a:p>
          <a:p>
            <a:pPr marL="609600" indent="-609600">
              <a:buFont typeface="Wingdings" panose="05000000000000000000" pitchFamily="2" charset="2"/>
              <a:buAutoNum type="arabicParenR" startAt="4"/>
            </a:pPr>
            <a:r>
              <a:rPr lang="en-US" altLang="en-US" sz="2200"/>
              <a:t>Tentukan limit atas kelas</a:t>
            </a:r>
          </a:p>
          <a:p>
            <a:pPr marL="609600" indent="-609600">
              <a:buFont typeface="Wingdings" panose="05000000000000000000" pitchFamily="2" charset="2"/>
              <a:buAutoNum type="arabicParenR" startAt="4"/>
            </a:pPr>
            <a:r>
              <a:rPr lang="en-US" altLang="en-US" sz="2200"/>
              <a:t>Tentukan nilai tengah kelas</a:t>
            </a:r>
          </a:p>
          <a:p>
            <a:pPr marL="609600" indent="-609600">
              <a:buFont typeface="Wingdings" panose="05000000000000000000" pitchFamily="2" charset="2"/>
              <a:buAutoNum type="arabicParenR" startAt="4"/>
            </a:pPr>
            <a:r>
              <a:rPr lang="en-US" altLang="en-US" sz="2200"/>
              <a:t>Tentukan frekuensi</a:t>
            </a:r>
          </a:p>
          <a:p>
            <a:pPr marL="609600" indent="-609600"/>
            <a:endParaRPr lang="en-US" altLang="en-US" sz="2200"/>
          </a:p>
          <a:p>
            <a:pPr marL="609600" indent="-609600"/>
            <a:endParaRPr lang="en-US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0E08F82-3AF1-4C8F-B199-00304D83D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CONTOH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A5F70EC-847B-4E1A-9116-693F3DF232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4930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Data hasil ujian akhir Mata Kuliah Statistika dari 60 orang mahasiswa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graphicFrame>
        <p:nvGraphicFramePr>
          <p:cNvPr id="26712" name="Group 88">
            <a:extLst>
              <a:ext uri="{FF2B5EF4-FFF2-40B4-BE49-F238E27FC236}">
                <a16:creationId xmlns:a16="http://schemas.microsoft.com/office/drawing/2014/main" id="{2AF157BD-91B1-485A-B772-65707D270DF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151313" y="3068638"/>
          <a:ext cx="3810000" cy="277495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61FD5216-0351-4351-A623-79E80159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2518D1-84B5-45AC-A30A-BF009BC0E13D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4B4AE4F9-ED09-4936-B5B5-26586A974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21145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Text Box 22">
            <a:extLst>
              <a:ext uri="{FF2B5EF4-FFF2-40B4-BE49-F238E27FC236}">
                <a16:creationId xmlns:a16="http://schemas.microsoft.com/office/drawing/2014/main" id="{2C19DE56-B397-4C12-A991-3BC4DB506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57401"/>
            <a:ext cx="74676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200" b="1">
                <a:solidFill>
                  <a:schemeClr val="accent1"/>
                </a:solidFill>
                <a:cs typeface="Arial" panose="020B0604020202020204" pitchFamily="34" charset="0"/>
              </a:rPr>
              <a:t>Statistika</a:t>
            </a:r>
            <a:r>
              <a:rPr lang="en-US" altLang="en-US" sz="2200" b="1">
                <a:cs typeface="Arial" panose="020B0604020202020204" pitchFamily="34" charset="0"/>
              </a:rPr>
              <a:t> </a:t>
            </a:r>
            <a:endParaRPr lang="en-US" altLang="en-US" b="1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cs typeface="Arial" panose="020B0604020202020204" pitchFamily="34" charset="0"/>
              </a:rPr>
              <a:t>	</a:t>
            </a:r>
            <a:r>
              <a:rPr lang="en-US" altLang="en-US">
                <a:cs typeface="Arial" panose="020B0604020202020204" pitchFamily="34" charset="0"/>
              </a:rPr>
              <a:t>Ilmu mengumpulkan, menata, menyajikan, menganalisis, dan menginterprestasikan data menjadi informasi untuk membantu pengambilan keputusan yang efektif</a:t>
            </a:r>
            <a:r>
              <a:rPr lang="en-US" altLang="en-US" sz="2000">
                <a:cs typeface="Arial" panose="020B0604020202020204" pitchFamily="34" charset="0"/>
              </a:rPr>
              <a:t>.</a:t>
            </a:r>
            <a:endParaRPr lang="en-US" altLang="en-US" b="1">
              <a:cs typeface="Arial" panose="020B0604020202020204" pitchFamily="34" charset="0"/>
            </a:endParaRPr>
          </a:p>
          <a:p>
            <a:pPr eaLnBrk="1" hangingPunct="1"/>
            <a:endParaRPr lang="en-US" altLang="en-US" b="1"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200" b="1">
                <a:solidFill>
                  <a:schemeClr val="accent1"/>
                </a:solidFill>
                <a:cs typeface="Arial" panose="020B0604020202020204" pitchFamily="34" charset="0"/>
              </a:rPr>
              <a:t>Statistik</a:t>
            </a:r>
          </a:p>
          <a:p>
            <a:pPr eaLnBrk="1" hangingPunct="1"/>
            <a:r>
              <a:rPr lang="en-US" altLang="en-US">
                <a:solidFill>
                  <a:schemeClr val="accent1"/>
                </a:solidFill>
                <a:cs typeface="Arial" panose="020B0604020202020204" pitchFamily="34" charset="0"/>
              </a:rPr>
              <a:t>	</a:t>
            </a:r>
            <a:r>
              <a:rPr lang="en-US" altLang="en-US">
                <a:cs typeface="Arial" panose="020B0604020202020204" pitchFamily="34" charset="0"/>
              </a:rPr>
              <a:t>Suatu kumpulan angka yang tersusun lebih dari satu angka</a:t>
            </a:r>
            <a:r>
              <a:rPr lang="en-US" altLang="en-US" sz="2000" b="1">
                <a:solidFill>
                  <a:schemeClr val="bg2"/>
                </a:solidFill>
                <a:cs typeface="Arial" panose="020B0604020202020204" pitchFamily="34" charset="0"/>
              </a:rPr>
              <a:t>.</a:t>
            </a:r>
            <a:endParaRPr lang="en-US" altLang="en-US" sz="2000" b="1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4101" name="Rectangle 23">
            <a:extLst>
              <a:ext uri="{FF2B5EF4-FFF2-40B4-BE49-F238E27FC236}">
                <a16:creationId xmlns:a16="http://schemas.microsoft.com/office/drawing/2014/main" id="{AFFCE0FF-80CF-4BE4-8695-25CA008D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0810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1"/>
                </a:solidFill>
                <a:cs typeface="Arial" panose="020B0604020202020204" pitchFamily="34" charset="0"/>
              </a:rPr>
              <a:t>DEFINISI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70647D6-18D1-4C47-9CC7-D9F01E8EC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JAWAB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6C6CB3E-6C85-48F9-8811-64343C19C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 sz="2000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000"/>
              <a:t>Data terkecil = 10 dan Data terbesar = 98</a:t>
            </a:r>
          </a:p>
          <a:p>
            <a:pPr marL="609600" indent="-609600">
              <a:buNone/>
            </a:pPr>
            <a:r>
              <a:rPr lang="en-US" altLang="en-US" sz="2000"/>
              <a:t>	r = 98 – 10 = 88</a:t>
            </a:r>
          </a:p>
          <a:p>
            <a:pPr marL="609600" indent="-609600">
              <a:buNone/>
            </a:pPr>
            <a:r>
              <a:rPr lang="en-US" altLang="en-US" sz="2000"/>
              <a:t>	Jadi jangkauannya adalah sebesar 88</a:t>
            </a:r>
          </a:p>
          <a:p>
            <a:pPr marL="609600" indent="-609600">
              <a:buFont typeface="Wingdings" panose="05000000000000000000" pitchFamily="2" charset="2"/>
              <a:buAutoNum type="arabicPeriod" startAt="2"/>
            </a:pPr>
            <a:r>
              <a:rPr lang="en-US" altLang="en-US" sz="2000"/>
              <a:t>Banyak kelas (k) = 1 + 3,3 log 60 = 6,8</a:t>
            </a:r>
          </a:p>
          <a:p>
            <a:pPr marL="609600" indent="-609600">
              <a:buNone/>
            </a:pPr>
            <a:r>
              <a:rPr lang="en-US" altLang="en-US" sz="2000"/>
              <a:t>	Jadi banyak kelas adalah sebanyak 7 kelas</a:t>
            </a:r>
          </a:p>
          <a:p>
            <a:pPr marL="609600" indent="-609600">
              <a:buFont typeface="Wingdings" panose="05000000000000000000" pitchFamily="2" charset="2"/>
              <a:buAutoNum type="arabicPeriod" startAt="3"/>
            </a:pPr>
            <a:r>
              <a:rPr lang="en-US" altLang="en-US" sz="2000"/>
              <a:t>Lebar kelas (c) = 88 / 7 = 12,5 mendekati 13</a:t>
            </a:r>
          </a:p>
          <a:p>
            <a:pPr marL="609600" indent="-609600">
              <a:buFont typeface="Wingdings" panose="05000000000000000000" pitchFamily="2" charset="2"/>
              <a:buAutoNum type="arabicPeriod" startAt="3"/>
            </a:pPr>
            <a:r>
              <a:rPr lang="en-US" altLang="en-US" sz="2000"/>
              <a:t>Limit bawah kelas pertama adalah 10, dibuat beberapa alternatif limit bawah kelas yaitu 10, 9, dan 8</a:t>
            </a:r>
          </a:p>
          <a:p>
            <a:pPr marL="609600" indent="-609600">
              <a:buNone/>
            </a:pPr>
            <a:r>
              <a:rPr lang="en-US" altLang="en-US" sz="2000"/>
              <a:t>	Maka batas bawah kelas-nya adalah 9,5  ; 8,5 ; dan 7,5</a:t>
            </a:r>
          </a:p>
          <a:p>
            <a:pPr marL="609600" indent="-609600">
              <a:buFont typeface="Wingdings" panose="05000000000000000000" pitchFamily="2" charset="2"/>
              <a:buAutoNum type="arabicPeriod" startAt="5"/>
            </a:pPr>
            <a:endParaRPr lang="en-US" altLang="en-US" sz="2000"/>
          </a:p>
          <a:p>
            <a:pPr marL="609600" indent="-609600"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 decel="100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3DDF507-3240-4C22-B52B-ECD14D280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JAWAB (lanjutan)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47B7E8A-3DB3-41B8-8342-9C1B018F4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5"/>
            </a:pPr>
            <a:endParaRPr lang="en-US" altLang="en-US" sz="2000"/>
          </a:p>
          <a:p>
            <a:pPr marL="609600" indent="-609600">
              <a:buFont typeface="Wingdings" panose="05000000000000000000" pitchFamily="2" charset="2"/>
              <a:buAutoNum type="arabicPeriod" startAt="5"/>
            </a:pPr>
            <a:r>
              <a:rPr lang="en-US" altLang="en-US" sz="2000"/>
              <a:t>Batas atas kelas pertama adalah batas bawah kelas ditambah lebar kelas, yaitu sebesar</a:t>
            </a:r>
          </a:p>
          <a:p>
            <a:pPr marL="609600" indent="-609600">
              <a:buNone/>
            </a:pPr>
            <a:r>
              <a:rPr lang="en-US" altLang="en-US" sz="2000"/>
              <a:t>	- 9,5 + 13 = 22,5</a:t>
            </a:r>
          </a:p>
          <a:p>
            <a:pPr marL="609600" indent="-609600">
              <a:buNone/>
            </a:pPr>
            <a:r>
              <a:rPr lang="en-US" altLang="en-US" sz="2000"/>
              <a:t>	- 8,5 + 13 = 21,5 </a:t>
            </a:r>
          </a:p>
          <a:p>
            <a:pPr marL="609600" indent="-609600">
              <a:buNone/>
            </a:pPr>
            <a:r>
              <a:rPr lang="en-US" altLang="en-US" sz="2000"/>
              <a:t>	- 7,5 + 13 = 20,5</a:t>
            </a:r>
          </a:p>
          <a:p>
            <a:pPr marL="609600" indent="-609600">
              <a:buFont typeface="Wingdings" panose="05000000000000000000" pitchFamily="2" charset="2"/>
              <a:buAutoNum type="arabicPeriod" startAt="6"/>
            </a:pPr>
            <a:r>
              <a:rPr lang="en-US" altLang="en-US" sz="2000"/>
              <a:t>Limit atas kelas pertama adalah sebesar</a:t>
            </a:r>
          </a:p>
          <a:p>
            <a:pPr marL="609600" indent="-609600">
              <a:buNone/>
            </a:pPr>
            <a:r>
              <a:rPr lang="en-US" altLang="en-US" sz="2000"/>
              <a:t>	- 22,5 - 0,5 = 22</a:t>
            </a:r>
          </a:p>
          <a:p>
            <a:pPr marL="609600" indent="-609600">
              <a:buNone/>
            </a:pPr>
            <a:r>
              <a:rPr lang="en-US" altLang="en-US" sz="2000"/>
              <a:t>	- 21,5 - 0,5 = 21</a:t>
            </a:r>
          </a:p>
          <a:p>
            <a:pPr marL="609600" indent="-609600">
              <a:buNone/>
            </a:pPr>
            <a:r>
              <a:rPr lang="en-US" altLang="en-US" sz="2000"/>
              <a:t>	- 20,5 – 0,5 = 20</a:t>
            </a:r>
          </a:p>
          <a:p>
            <a:pPr marL="609600" indent="-609600"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8">
            <a:extLst>
              <a:ext uri="{FF2B5EF4-FFF2-40B4-BE49-F238E27FC236}">
                <a16:creationId xmlns:a16="http://schemas.microsoft.com/office/drawing/2014/main" id="{653230C9-61E0-48CD-8937-9B8F3660E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JAWAB (lanjutan)</a:t>
            </a:r>
          </a:p>
        </p:txBody>
      </p:sp>
      <p:graphicFrame>
        <p:nvGraphicFramePr>
          <p:cNvPr id="32772" name="Group 4">
            <a:extLst>
              <a:ext uri="{FF2B5EF4-FFF2-40B4-BE49-F238E27FC236}">
                <a16:creationId xmlns:a16="http://schemas.microsoft.com/office/drawing/2014/main" id="{430765B2-0C3F-483C-A2FE-15C907EB48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440238" y="2276475"/>
          <a:ext cx="3810000" cy="2376488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Alternatif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Alternatif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Alternatif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8-20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21-33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34-46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47-59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60-72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73-85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86-98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87-99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10-22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23-35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36-48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49-61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62-74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75-87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88-100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89" name="Text Box 21">
            <a:extLst>
              <a:ext uri="{FF2B5EF4-FFF2-40B4-BE49-F238E27FC236}">
                <a16:creationId xmlns:a16="http://schemas.microsoft.com/office/drawing/2014/main" id="{A12E40A8-297F-4554-B2A2-5DA9B20F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9" y="5157789"/>
            <a:ext cx="3349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Misal dipilih Alternatif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CDB81F5-355D-4795-BC76-166A77C10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JAWAB (lanjutan)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5D8A0B9-A360-4538-ADDD-F8A9B0BC8D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6989762" cy="4114800"/>
          </a:xfrm>
        </p:spPr>
        <p:txBody>
          <a:bodyPr/>
          <a:lstStyle/>
          <a:p>
            <a:pPr marL="533400" indent="-533400">
              <a:buNone/>
            </a:pPr>
            <a:endParaRPr lang="en-US" altLang="en-US"/>
          </a:p>
          <a:p>
            <a:pPr marL="533400" indent="-533400">
              <a:buFont typeface="Wingdings" panose="05000000000000000000" pitchFamily="2" charset="2"/>
              <a:buAutoNum type="arabicPeriod" startAt="7"/>
            </a:pPr>
            <a:r>
              <a:rPr lang="en-US" altLang="en-US"/>
              <a:t>Nilai tengah kelas adalah</a:t>
            </a:r>
          </a:p>
          <a:p>
            <a:pPr marL="533400" indent="-533400">
              <a:buFont typeface="Wingdings" panose="05000000000000000000" pitchFamily="2" charset="2"/>
              <a:buAutoNum type="arabicPeriod" startAt="7"/>
            </a:pPr>
            <a:endParaRPr lang="en-US" altLang="en-US"/>
          </a:p>
          <a:p>
            <a:pPr marL="533400" indent="-533400">
              <a:buFont typeface="Wingdings" panose="05000000000000000000" pitchFamily="2" charset="2"/>
              <a:buAutoNum type="arabicPeriod" startAt="7"/>
            </a:pPr>
            <a:endParaRPr lang="en-US" altLang="en-US"/>
          </a:p>
          <a:p>
            <a:pPr marL="533400" indent="-533400">
              <a:buFont typeface="Wingdings" panose="05000000000000000000" pitchFamily="2" charset="2"/>
              <a:buAutoNum type="arabicPeriod" startAt="7"/>
            </a:pPr>
            <a:endParaRPr lang="en-US" altLang="en-US"/>
          </a:p>
          <a:p>
            <a:pPr marL="533400" indent="-533400">
              <a:buFont typeface="Wingdings" panose="05000000000000000000" pitchFamily="2" charset="2"/>
              <a:buAutoNum type="arabicPeriod" startAt="7"/>
            </a:pPr>
            <a:r>
              <a:rPr lang="en-US" altLang="en-US"/>
              <a:t>Frekuensi kelas pertama adalah 3</a:t>
            </a:r>
          </a:p>
          <a:p>
            <a:pPr marL="533400" indent="-533400">
              <a:buNone/>
            </a:pPr>
            <a:endParaRPr lang="en-US" altLang="en-US"/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D4E0B69E-40FD-402C-9A12-84C0752BE1E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9513" y="3141664"/>
          <a:ext cx="46085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222500" imgH="393700" progId="Equation.3">
                  <p:embed/>
                </p:oleObj>
              </mc:Choice>
              <mc:Fallback>
                <p:oleObj name="Equation" r:id="rId3" imgW="2222500" imgH="393700" progId="Equation.3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:a16="http://schemas.microsoft.com/office/drawing/2014/main" id="{D4E0B69E-40FD-402C-9A12-84C0752BE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141664"/>
                        <a:ext cx="46085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68A0A9F4-3F11-404A-A332-0A061B8C5DF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19514" y="3789364"/>
          <a:ext cx="19319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977476" imgH="393529" progId="Equation.3">
                  <p:embed/>
                </p:oleObj>
              </mc:Choice>
              <mc:Fallback>
                <p:oleObj name="Equation" r:id="rId5" imgW="977476" imgH="393529" progId="Equation.3">
                  <p:embed/>
                  <p:pic>
                    <p:nvPicPr>
                      <p:cNvPr id="34822" name="Object 6">
                        <a:extLst>
                          <a:ext uri="{FF2B5EF4-FFF2-40B4-BE49-F238E27FC236}">
                            <a16:creationId xmlns:a16="http://schemas.microsoft.com/office/drawing/2014/main" id="{68A0A9F4-3F11-404A-A332-0A061B8C5D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3789364"/>
                        <a:ext cx="19319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304F240-540C-48BD-B09E-4D303EA98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JAWAB (lanjutan)</a:t>
            </a:r>
          </a:p>
        </p:txBody>
      </p:sp>
      <p:graphicFrame>
        <p:nvGraphicFramePr>
          <p:cNvPr id="37928" name="Group 40">
            <a:extLst>
              <a:ext uri="{FF2B5EF4-FFF2-40B4-BE49-F238E27FC236}">
                <a16:creationId xmlns:a16="http://schemas.microsoft.com/office/drawing/2014/main" id="{A4769C43-DC7A-4C44-9F84-249C08927E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51088" y="2636838"/>
          <a:ext cx="7772400" cy="2541906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Interval Kelas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Batas Kelas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Nilai Tengah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Frekuensi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87-99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8,5-21,5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21,5-34,5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34,5-47,5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47,5-60,5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60,5-73,5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73,5-86,5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86,5-99,5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7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Jumlah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913" name="Text Box 25">
            <a:extLst>
              <a:ext uri="{FF2B5EF4-FFF2-40B4-BE49-F238E27FC236}">
                <a16:creationId xmlns:a16="http://schemas.microsoft.com/office/drawing/2014/main" id="{BB343ECB-34F1-4B0B-9A43-8C4633CE8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076451"/>
            <a:ext cx="8090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Distribusi Frekuensi Nilai Ujian Akhir Mata Kuliah Statistika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B8C478B-8E5B-4E10-897B-1E50090EC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DISTRIBUSI FREKUENSI RELATIF DAN KUMULATIF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ED5D339-0146-4688-9FA4-08DAECDFB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Distribusi frekuensi relatif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Membandingkan frekuensi masing-masing kelas dengan jumlah frekuensi total dikalikan 100 %</a:t>
            </a:r>
          </a:p>
          <a:p>
            <a:pPr eaLnBrk="1" hangingPunct="1"/>
            <a:r>
              <a:rPr lang="en-US" altLang="en-US" sz="2400"/>
              <a:t>Distribusi frekuensi kumulatif ada 2, yaitu distribusi frekuensi kumulatif kurang dari dan lebih dari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C1DECC4-310D-4DFD-94ED-31CEBDDEC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DISTRIBUSI FREKUENSI RELATIF</a:t>
            </a:r>
          </a:p>
        </p:txBody>
      </p:sp>
      <p:graphicFrame>
        <p:nvGraphicFramePr>
          <p:cNvPr id="41000" name="Group 40">
            <a:extLst>
              <a:ext uri="{FF2B5EF4-FFF2-40B4-BE49-F238E27FC236}">
                <a16:creationId xmlns:a16="http://schemas.microsoft.com/office/drawing/2014/main" id="{C9044C1C-AD54-4A12-9391-795D13BA32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79651" y="2636839"/>
          <a:ext cx="7993063" cy="3132137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Interval Kelas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Batas Kelas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Nilai Tengah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Frekuensi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Frekuensi Relatif (%)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87-99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8,5-21,5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21,5-34,5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34,5-47,5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47,5-60,5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60,5-73,5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73,5-86,5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86,5-99,5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6,67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6,67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13,33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38,33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58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Jumlah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98" name="Text Box 38">
            <a:extLst>
              <a:ext uri="{FF2B5EF4-FFF2-40B4-BE49-F238E27FC236}">
                <a16:creationId xmlns:a16="http://schemas.microsoft.com/office/drawing/2014/main" id="{AACFFA68-2C54-473B-AAC3-357ED7C0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2071688"/>
            <a:ext cx="82883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200"/>
              <a:t>Distribusi Frekuensi Relatif Nilai Ujian Akhir Mata Kuliah Statistika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0A0DD95-86CD-42E7-8C56-B88AF4D66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/>
              <a:t>DISTRIBUSI FREKUENSI KUMULATIF KURANG DARI</a:t>
            </a:r>
          </a:p>
        </p:txBody>
      </p:sp>
      <p:graphicFrame>
        <p:nvGraphicFramePr>
          <p:cNvPr id="43060" name="Group 52">
            <a:extLst>
              <a:ext uri="{FF2B5EF4-FFF2-40B4-BE49-F238E27FC236}">
                <a16:creationId xmlns:a16="http://schemas.microsoft.com/office/drawing/2014/main" id="{46BCB8A9-C1C0-4345-9DDA-C3925990DF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51088" y="2565401"/>
          <a:ext cx="7772400" cy="3103563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Interval Kelas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Batas Kelas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Frekuensi Kumulatif Kurang Dari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Persen Kumulatif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87-99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8,5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21,5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34,5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47,5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60,5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73,5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86,5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99,5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11,67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18,34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31,67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51,67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033" name="Text Box 25">
            <a:extLst>
              <a:ext uri="{FF2B5EF4-FFF2-40B4-BE49-F238E27FC236}">
                <a16:creationId xmlns:a16="http://schemas.microsoft.com/office/drawing/2014/main" id="{FED865F9-882F-4AAF-A36B-B8074FADC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060575"/>
            <a:ext cx="8024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Distribusi Frekuensi Kumulatif Kurang Dari Untuk Nilai Ujian Akhir Mata Kuliah Statistika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4">
            <a:extLst>
              <a:ext uri="{FF2B5EF4-FFF2-40B4-BE49-F238E27FC236}">
                <a16:creationId xmlns:a16="http://schemas.microsoft.com/office/drawing/2014/main" id="{DBC51C21-019B-4ECB-AC15-C3E6BC021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4089" y="153989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sz="2200"/>
              <a:t>DISTRIBUSI FREKUENSI KUMULATIF LEBIH DARI</a:t>
            </a:r>
          </a:p>
        </p:txBody>
      </p:sp>
      <p:graphicFrame>
        <p:nvGraphicFramePr>
          <p:cNvPr id="45101" name="Group 45">
            <a:extLst>
              <a:ext uri="{FF2B5EF4-FFF2-40B4-BE49-F238E27FC236}">
                <a16:creationId xmlns:a16="http://schemas.microsoft.com/office/drawing/2014/main" id="{1D4A2BF0-6F92-43F4-9A82-272097A324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00238" y="2576514"/>
          <a:ext cx="7772400" cy="3290887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Interval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Kelas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Batas Kelas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Frekuensi Kumulatif Lebih Dari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Persen Kumulatif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87-99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8,5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21,5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34,5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47,5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60,5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73,5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86,5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99,5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88,33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81,66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68,33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48,33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082" name="Text Box 26">
            <a:extLst>
              <a:ext uri="{FF2B5EF4-FFF2-40B4-BE49-F238E27FC236}">
                <a16:creationId xmlns:a16="http://schemas.microsoft.com/office/drawing/2014/main" id="{E844D123-5563-45B0-9146-52DA83909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1857376"/>
            <a:ext cx="8786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Distribusi Frekuensi Kumulatif Lebih Dari Untuk Nilai Ujian Akhir Mata Kuliah Statistika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3EED7DC-6AC2-4E72-8AE5-4F53CA63B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HISTOGRAM DAN POLIGON FREKUENSI</a:t>
            </a:r>
          </a:p>
        </p:txBody>
      </p:sp>
      <p:sp>
        <p:nvSpPr>
          <p:cNvPr id="40963" name="Line 10">
            <a:extLst>
              <a:ext uri="{FF2B5EF4-FFF2-40B4-BE49-F238E27FC236}">
                <a16:creationId xmlns:a16="http://schemas.microsoft.com/office/drawing/2014/main" id="{04A45E50-6522-4010-9395-AC6DD6583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78130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64" name="Line 11">
            <a:extLst>
              <a:ext uri="{FF2B5EF4-FFF2-40B4-BE49-F238E27FC236}">
                <a16:creationId xmlns:a16="http://schemas.microsoft.com/office/drawing/2014/main" id="{14C0F741-7960-452D-B588-255248888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805488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65" name="Rectangle 12">
            <a:extLst>
              <a:ext uri="{FF2B5EF4-FFF2-40B4-BE49-F238E27FC236}">
                <a16:creationId xmlns:a16="http://schemas.microsoft.com/office/drawing/2014/main" id="{7F1BF8C6-E808-4C80-AE69-46EC1D75B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5516564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Rectangle 13">
            <a:extLst>
              <a:ext uri="{FF2B5EF4-FFF2-40B4-BE49-F238E27FC236}">
                <a16:creationId xmlns:a16="http://schemas.microsoft.com/office/drawing/2014/main" id="{8FC609CD-C90A-4DAC-A85E-502D27AF0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5373688"/>
            <a:ext cx="5762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Rectangle 14">
            <a:extLst>
              <a:ext uri="{FF2B5EF4-FFF2-40B4-BE49-F238E27FC236}">
                <a16:creationId xmlns:a16="http://schemas.microsoft.com/office/drawing/2014/main" id="{1BEE3F2C-4A37-4487-8A3B-95B0340B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5373688"/>
            <a:ext cx="5762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8" name="Rectangle 15">
            <a:extLst>
              <a:ext uri="{FF2B5EF4-FFF2-40B4-BE49-F238E27FC236}">
                <a16:creationId xmlns:a16="http://schemas.microsoft.com/office/drawing/2014/main" id="{5CC311D9-09B4-4E50-9212-18D74E21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4941888"/>
            <a:ext cx="576263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9" name="Rectangle 16">
            <a:extLst>
              <a:ext uri="{FF2B5EF4-FFF2-40B4-BE49-F238E27FC236}">
                <a16:creationId xmlns:a16="http://schemas.microsoft.com/office/drawing/2014/main" id="{5C9737C4-5D99-49D7-ACFC-0E088FD37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357564"/>
            <a:ext cx="576262" cy="2447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0" name="Rectangle 17">
            <a:extLst>
              <a:ext uri="{FF2B5EF4-FFF2-40B4-BE49-F238E27FC236}">
                <a16:creationId xmlns:a16="http://schemas.microsoft.com/office/drawing/2014/main" id="{C1326180-77D4-4669-84F4-02733FDCE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4508500"/>
            <a:ext cx="576263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1" name="Rectangle 18">
            <a:extLst>
              <a:ext uri="{FF2B5EF4-FFF2-40B4-BE49-F238E27FC236}">
                <a16:creationId xmlns:a16="http://schemas.microsoft.com/office/drawing/2014/main" id="{E745A29D-9840-4045-9188-B4A9968C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5157788"/>
            <a:ext cx="5762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2" name="Line 21">
            <a:extLst>
              <a:ext uri="{FF2B5EF4-FFF2-40B4-BE49-F238E27FC236}">
                <a16:creationId xmlns:a16="http://schemas.microsoft.com/office/drawing/2014/main" id="{85BDF9E1-B241-4666-A1EB-BDB00A7E1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53006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73" name="Line 23">
            <a:extLst>
              <a:ext uri="{FF2B5EF4-FFF2-40B4-BE49-F238E27FC236}">
                <a16:creationId xmlns:a16="http://schemas.microsoft.com/office/drawing/2014/main" id="{69F934E0-5003-44BF-8DC3-0D731CC96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74" name="Line 24">
            <a:extLst>
              <a:ext uri="{FF2B5EF4-FFF2-40B4-BE49-F238E27FC236}">
                <a16:creationId xmlns:a16="http://schemas.microsoft.com/office/drawing/2014/main" id="{C0BDEB6A-21F9-43CB-B3AC-B076DA818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2926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75" name="Line 25">
            <a:extLst>
              <a:ext uri="{FF2B5EF4-FFF2-40B4-BE49-F238E27FC236}">
                <a16:creationId xmlns:a16="http://schemas.microsoft.com/office/drawing/2014/main" id="{6D617D0B-75EC-4E59-A7F2-A6070234F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37893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76" name="Line 26">
            <a:extLst>
              <a:ext uri="{FF2B5EF4-FFF2-40B4-BE49-F238E27FC236}">
                <a16:creationId xmlns:a16="http://schemas.microsoft.com/office/drawing/2014/main" id="{75D848BE-0131-4D6A-8EE1-21127280E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32845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77" name="Text Box 27">
            <a:extLst>
              <a:ext uri="{FF2B5EF4-FFF2-40B4-BE49-F238E27FC236}">
                <a16:creationId xmlns:a16="http://schemas.microsoft.com/office/drawing/2014/main" id="{8F3FC7B5-F589-406D-8942-24A8882BE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734051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40978" name="Text Box 28">
            <a:extLst>
              <a:ext uri="{FF2B5EF4-FFF2-40B4-BE49-F238E27FC236}">
                <a16:creationId xmlns:a16="http://schemas.microsoft.com/office/drawing/2014/main" id="{4D558E05-4390-4CF0-9593-D6C5B04C2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084764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40979" name="Text Box 29">
            <a:extLst>
              <a:ext uri="{FF2B5EF4-FFF2-40B4-BE49-F238E27FC236}">
                <a16:creationId xmlns:a16="http://schemas.microsoft.com/office/drawing/2014/main" id="{ECB389EC-2769-4D4A-BB92-53BEFABC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81526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40980" name="Text Box 30">
            <a:extLst>
              <a:ext uri="{FF2B5EF4-FFF2-40B4-BE49-F238E27FC236}">
                <a16:creationId xmlns:a16="http://schemas.microsoft.com/office/drawing/2014/main" id="{4B66EE93-B0C5-4D22-8BEF-665B7A33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076701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40981" name="Text Box 31">
            <a:extLst>
              <a:ext uri="{FF2B5EF4-FFF2-40B4-BE49-F238E27FC236}">
                <a16:creationId xmlns:a16="http://schemas.microsoft.com/office/drawing/2014/main" id="{09E6F59A-5FA5-4F09-BB58-9D0E81587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573464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40982" name="Text Box 32">
            <a:extLst>
              <a:ext uri="{FF2B5EF4-FFF2-40B4-BE49-F238E27FC236}">
                <a16:creationId xmlns:a16="http://schemas.microsoft.com/office/drawing/2014/main" id="{5DE3451D-0396-4419-ACD2-9A4B1BD7A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068639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40983" name="Text Box 33">
            <a:extLst>
              <a:ext uri="{FF2B5EF4-FFF2-40B4-BE49-F238E27FC236}">
                <a16:creationId xmlns:a16="http://schemas.microsoft.com/office/drawing/2014/main" id="{911A4C3C-34EC-4E49-9BBB-E7B9766C5C9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289595" y="3988743"/>
            <a:ext cx="14832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Frekuensi</a:t>
            </a:r>
          </a:p>
        </p:txBody>
      </p:sp>
      <p:sp>
        <p:nvSpPr>
          <p:cNvPr id="40984" name="Line 34">
            <a:extLst>
              <a:ext uri="{FF2B5EF4-FFF2-40B4-BE49-F238E27FC236}">
                <a16:creationId xmlns:a16="http://schemas.microsoft.com/office/drawing/2014/main" id="{4176CAEF-4607-40DA-8C74-553797023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150" y="5373689"/>
            <a:ext cx="649288" cy="1428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85" name="Line 35">
            <a:extLst>
              <a:ext uri="{FF2B5EF4-FFF2-40B4-BE49-F238E27FC236}">
                <a16:creationId xmlns:a16="http://schemas.microsoft.com/office/drawing/2014/main" id="{909194DE-CFE9-461C-B4E3-A610750BB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9" y="5373688"/>
            <a:ext cx="50323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86" name="Line 36">
            <a:extLst>
              <a:ext uri="{FF2B5EF4-FFF2-40B4-BE49-F238E27FC236}">
                <a16:creationId xmlns:a16="http://schemas.microsoft.com/office/drawing/2014/main" id="{C1899682-4042-4085-A8FD-10A5D74C9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1676" y="4941888"/>
            <a:ext cx="576263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87" name="Line 37">
            <a:extLst>
              <a:ext uri="{FF2B5EF4-FFF2-40B4-BE49-F238E27FC236}">
                <a16:creationId xmlns:a16="http://schemas.microsoft.com/office/drawing/2014/main" id="{FD64570F-DA8D-468A-AEA0-1578BFE072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4508500"/>
            <a:ext cx="576262" cy="4333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88" name="Line 38">
            <a:extLst>
              <a:ext uri="{FF2B5EF4-FFF2-40B4-BE49-F238E27FC236}">
                <a16:creationId xmlns:a16="http://schemas.microsoft.com/office/drawing/2014/main" id="{12B22BE2-77C8-4AA7-B4BD-8CC0BC0063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4201" y="3357564"/>
            <a:ext cx="576263" cy="11509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89" name="Line 39">
            <a:extLst>
              <a:ext uri="{FF2B5EF4-FFF2-40B4-BE49-F238E27FC236}">
                <a16:creationId xmlns:a16="http://schemas.microsoft.com/office/drawing/2014/main" id="{38A2E2CF-ECCA-4BB0-8589-5A9828D63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3357564"/>
            <a:ext cx="576262" cy="18002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90" name="Line 40">
            <a:extLst>
              <a:ext uri="{FF2B5EF4-FFF2-40B4-BE49-F238E27FC236}">
                <a16:creationId xmlns:a16="http://schemas.microsoft.com/office/drawing/2014/main" id="{C2345A1E-B8D3-47ED-B1DA-2F23A5FA3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6" y="5157788"/>
            <a:ext cx="1008063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91" name="Line 41">
            <a:extLst>
              <a:ext uri="{FF2B5EF4-FFF2-40B4-BE49-F238E27FC236}">
                <a16:creationId xmlns:a16="http://schemas.microsoft.com/office/drawing/2014/main" id="{173B4F8A-6AD0-4B92-8164-6424E18971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4" y="5516564"/>
            <a:ext cx="503237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92" name="Text Box 42">
            <a:extLst>
              <a:ext uri="{FF2B5EF4-FFF2-40B4-BE49-F238E27FC236}">
                <a16:creationId xmlns:a16="http://schemas.microsoft.com/office/drawing/2014/main" id="{26312F20-E3B4-4382-BD2A-261CA3A6D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5734051"/>
            <a:ext cx="614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8,5</a:t>
            </a:r>
          </a:p>
        </p:txBody>
      </p:sp>
      <p:sp>
        <p:nvSpPr>
          <p:cNvPr id="40993" name="Text Box 43">
            <a:extLst>
              <a:ext uri="{FF2B5EF4-FFF2-40B4-BE49-F238E27FC236}">
                <a16:creationId xmlns:a16="http://schemas.microsoft.com/office/drawing/2014/main" id="{BAC6D2C0-2930-478A-A3C9-EC82BEEC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6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21,5</a:t>
            </a:r>
          </a:p>
        </p:txBody>
      </p:sp>
      <p:sp>
        <p:nvSpPr>
          <p:cNvPr id="40994" name="Text Box 44">
            <a:extLst>
              <a:ext uri="{FF2B5EF4-FFF2-40B4-BE49-F238E27FC236}">
                <a16:creationId xmlns:a16="http://schemas.microsoft.com/office/drawing/2014/main" id="{BB16E592-02C0-4FB3-BDF2-A647F3F70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5734051"/>
            <a:ext cx="779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34,5</a:t>
            </a:r>
          </a:p>
        </p:txBody>
      </p:sp>
      <p:sp>
        <p:nvSpPr>
          <p:cNvPr id="40995" name="Text Box 46">
            <a:extLst>
              <a:ext uri="{FF2B5EF4-FFF2-40B4-BE49-F238E27FC236}">
                <a16:creationId xmlns:a16="http://schemas.microsoft.com/office/drawing/2014/main" id="{1CE0A7E4-8589-4714-96DE-08C4B5733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942014"/>
            <a:ext cx="760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47,5</a:t>
            </a:r>
          </a:p>
        </p:txBody>
      </p:sp>
      <p:sp>
        <p:nvSpPr>
          <p:cNvPr id="40996" name="Text Box 47">
            <a:extLst>
              <a:ext uri="{FF2B5EF4-FFF2-40B4-BE49-F238E27FC236}">
                <a16:creationId xmlns:a16="http://schemas.microsoft.com/office/drawing/2014/main" id="{B53A98AA-5A75-4F75-956D-70BDE8C6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5734051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60,5</a:t>
            </a:r>
          </a:p>
        </p:txBody>
      </p:sp>
      <p:sp>
        <p:nvSpPr>
          <p:cNvPr id="40997" name="Text Box 48">
            <a:extLst>
              <a:ext uri="{FF2B5EF4-FFF2-40B4-BE49-F238E27FC236}">
                <a16:creationId xmlns:a16="http://schemas.microsoft.com/office/drawing/2014/main" id="{DB4EC940-BABD-47FB-B8ED-FC77CB10C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73,5</a:t>
            </a:r>
          </a:p>
        </p:txBody>
      </p:sp>
      <p:sp>
        <p:nvSpPr>
          <p:cNvPr id="40998" name="Text Box 49">
            <a:extLst>
              <a:ext uri="{FF2B5EF4-FFF2-40B4-BE49-F238E27FC236}">
                <a16:creationId xmlns:a16="http://schemas.microsoft.com/office/drawing/2014/main" id="{65106CBC-2FEE-4FF4-93D2-312F94675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5734051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86,5</a:t>
            </a:r>
          </a:p>
        </p:txBody>
      </p:sp>
      <p:sp>
        <p:nvSpPr>
          <p:cNvPr id="40999" name="Text Box 50">
            <a:extLst>
              <a:ext uri="{FF2B5EF4-FFF2-40B4-BE49-F238E27FC236}">
                <a16:creationId xmlns:a16="http://schemas.microsoft.com/office/drawing/2014/main" id="{BD82099E-709D-4E10-B0CE-E68B8ECA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99,5</a:t>
            </a:r>
          </a:p>
        </p:txBody>
      </p:sp>
      <p:sp>
        <p:nvSpPr>
          <p:cNvPr id="41000" name="Text Box 51">
            <a:extLst>
              <a:ext uri="{FF2B5EF4-FFF2-40B4-BE49-F238E27FC236}">
                <a16:creationId xmlns:a16="http://schemas.microsoft.com/office/drawing/2014/main" id="{E75C1528-19D2-4F97-B271-6987E0733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5013326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41001" name="Text Box 52">
            <a:extLst>
              <a:ext uri="{FF2B5EF4-FFF2-40B4-BE49-F238E27FC236}">
                <a16:creationId xmlns:a16="http://schemas.microsoft.com/office/drawing/2014/main" id="{30C4E33F-78C3-41F2-8404-AC0429276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4941889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41002" name="Text Box 53">
            <a:extLst>
              <a:ext uri="{FF2B5EF4-FFF2-40B4-BE49-F238E27FC236}">
                <a16:creationId xmlns:a16="http://schemas.microsoft.com/office/drawing/2014/main" id="{8B61063F-7989-49C2-8EF3-BDA2E8411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868864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41003" name="Text Box 54">
            <a:extLst>
              <a:ext uri="{FF2B5EF4-FFF2-40B4-BE49-F238E27FC236}">
                <a16:creationId xmlns:a16="http://schemas.microsoft.com/office/drawing/2014/main" id="{A1FFECD5-46FE-4420-8403-84DCCFAF5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37064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41004" name="Text Box 55">
            <a:extLst>
              <a:ext uri="{FF2B5EF4-FFF2-40B4-BE49-F238E27FC236}">
                <a16:creationId xmlns:a16="http://schemas.microsoft.com/office/drawing/2014/main" id="{8E67CEB3-EE9B-4C0B-863D-7DE79BAFF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4005264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41005" name="Text Box 56">
            <a:extLst>
              <a:ext uri="{FF2B5EF4-FFF2-40B4-BE49-F238E27FC236}">
                <a16:creationId xmlns:a16="http://schemas.microsoft.com/office/drawing/2014/main" id="{56821BF4-9D41-4A91-8196-8F466FF1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2924176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23</a:t>
            </a:r>
          </a:p>
        </p:txBody>
      </p:sp>
      <p:sp>
        <p:nvSpPr>
          <p:cNvPr id="41006" name="Text Box 57">
            <a:extLst>
              <a:ext uri="{FF2B5EF4-FFF2-40B4-BE49-F238E27FC236}">
                <a16:creationId xmlns:a16="http://schemas.microsoft.com/office/drawing/2014/main" id="{16837D24-9C15-4343-B04D-589C69382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4652964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41007" name="Text Box 58">
            <a:extLst>
              <a:ext uri="{FF2B5EF4-FFF2-40B4-BE49-F238E27FC236}">
                <a16:creationId xmlns:a16="http://schemas.microsoft.com/office/drawing/2014/main" id="{F3088506-B06B-4CFB-A0C3-F10BFEA40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6021389"/>
            <a:ext cx="7636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Nilai</a:t>
            </a:r>
          </a:p>
        </p:txBody>
      </p:sp>
      <p:sp>
        <p:nvSpPr>
          <p:cNvPr id="41008" name="Rectangle 59">
            <a:extLst>
              <a:ext uri="{FF2B5EF4-FFF2-40B4-BE49-F238E27FC236}">
                <a16:creationId xmlns:a16="http://schemas.microsoft.com/office/drawing/2014/main" id="{931522A6-B051-434D-BB4D-551DE704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3500438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9" name="Line 60">
            <a:extLst>
              <a:ext uri="{FF2B5EF4-FFF2-40B4-BE49-F238E27FC236}">
                <a16:creationId xmlns:a16="http://schemas.microsoft.com/office/drawing/2014/main" id="{A34180F5-6FB3-43E9-B534-33A930969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4789" y="4076700"/>
            <a:ext cx="50323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10" name="Text Box 61">
            <a:extLst>
              <a:ext uri="{FF2B5EF4-FFF2-40B4-BE49-F238E27FC236}">
                <a16:creationId xmlns:a16="http://schemas.microsoft.com/office/drawing/2014/main" id="{5BA6CEAB-C847-4A2F-A3FD-1E972877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5" y="3422651"/>
            <a:ext cx="15660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Histogram</a:t>
            </a:r>
          </a:p>
        </p:txBody>
      </p:sp>
      <p:sp>
        <p:nvSpPr>
          <p:cNvPr id="41011" name="Text Box 62">
            <a:extLst>
              <a:ext uri="{FF2B5EF4-FFF2-40B4-BE49-F238E27FC236}">
                <a16:creationId xmlns:a16="http://schemas.microsoft.com/office/drawing/2014/main" id="{13A87404-7930-4D9C-AA70-C13408762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6" y="3860801"/>
            <a:ext cx="25585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Poligon Frekuensi</a:t>
            </a:r>
          </a:p>
        </p:txBody>
      </p:sp>
      <p:sp>
        <p:nvSpPr>
          <p:cNvPr id="41012" name="Text Box 63">
            <a:extLst>
              <a:ext uri="{FF2B5EF4-FFF2-40B4-BE49-F238E27FC236}">
                <a16:creationId xmlns:a16="http://schemas.microsoft.com/office/drawing/2014/main" id="{B5D7DCEF-FCFE-4B8F-A0F3-518BD3C6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133601"/>
            <a:ext cx="9895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Histogram dan Poligon Frekuensi Nilai Ujian Akhir Mata Kuliah Statistika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0C3698-2A55-42F0-BA55-A84D72D65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6002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200" b="1" dirty="0" err="1"/>
              <a:t>Biostatistika</a:t>
            </a:r>
            <a:r>
              <a:rPr lang="en-US" sz="2200" dirty="0"/>
              <a:t>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penerapan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statistika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memecahkan</a:t>
            </a:r>
            <a:r>
              <a:rPr lang="en-US" sz="2200" dirty="0"/>
              <a:t> </a:t>
            </a:r>
            <a:r>
              <a:rPr lang="en-US" sz="2200" dirty="0" err="1"/>
              <a:t>permasalahan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biologi</a:t>
            </a:r>
            <a:r>
              <a:rPr lang="en-US" sz="2200" dirty="0"/>
              <a:t> </a:t>
            </a:r>
          </a:p>
          <a:p>
            <a:pPr>
              <a:defRPr/>
            </a:pP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deskripsi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variable</a:t>
            </a:r>
          </a:p>
          <a:p>
            <a:pPr>
              <a:defRPr/>
            </a:pP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variable</a:t>
            </a:r>
          </a:p>
          <a:p>
            <a:pPr>
              <a:defRPr/>
            </a:pP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perbedaan</a:t>
            </a:r>
            <a:r>
              <a:rPr lang="en-US" sz="2200" dirty="0"/>
              <a:t> </a:t>
            </a:r>
            <a:r>
              <a:rPr lang="en-US" sz="2200" dirty="0" err="1"/>
              <a:t>respon</a:t>
            </a:r>
            <a:r>
              <a:rPr lang="en-US" sz="2200" dirty="0"/>
              <a:t> </a:t>
            </a:r>
            <a:r>
              <a:rPr lang="en-US" sz="2200" dirty="0" err="1"/>
              <a:t>akibat</a:t>
            </a:r>
            <a:r>
              <a:rPr lang="en-US" sz="2200" dirty="0"/>
              <a:t> </a:t>
            </a:r>
            <a:r>
              <a:rPr lang="en-US" sz="2200" dirty="0" err="1"/>
              <a:t>perlakuan</a:t>
            </a:r>
            <a:r>
              <a:rPr lang="en-US" sz="2200" dirty="0"/>
              <a:t> yang </a:t>
            </a:r>
            <a:r>
              <a:rPr lang="en-US" sz="2200" dirty="0" err="1"/>
              <a:t>diberikan</a:t>
            </a:r>
            <a:endParaRPr lang="en-US" sz="22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r>
              <a:rPr lang="en-US" sz="2200" dirty="0" err="1"/>
              <a:t>Statistik</a:t>
            </a:r>
            <a:r>
              <a:rPr lang="en-US" sz="2200" dirty="0"/>
              <a:t>   </a:t>
            </a:r>
            <a:r>
              <a:rPr lang="en-US" sz="2200" dirty="0" err="1"/>
              <a:t>diperlukan</a:t>
            </a:r>
            <a:r>
              <a:rPr lang="en-US" sz="2200" dirty="0"/>
              <a:t> </a:t>
            </a:r>
            <a:r>
              <a:rPr lang="en-US" sz="2200" dirty="0" err="1"/>
              <a:t>sbg</a:t>
            </a:r>
            <a:r>
              <a:rPr lang="en-US" sz="2200" dirty="0"/>
              <a:t> </a:t>
            </a:r>
            <a:r>
              <a:rPr lang="en-US" sz="2200" dirty="0" err="1"/>
              <a:t>alat</a:t>
            </a:r>
            <a:r>
              <a:rPr lang="en-US" sz="2200" dirty="0"/>
              <a:t> </a:t>
            </a:r>
            <a:r>
              <a:rPr lang="en-US" sz="2200" dirty="0" err="1"/>
              <a:t>utk</a:t>
            </a:r>
            <a:r>
              <a:rPr lang="en-US" sz="2200" dirty="0"/>
              <a:t> </a:t>
            </a:r>
            <a:r>
              <a:rPr lang="en-US" sz="2200" dirty="0" err="1"/>
              <a:t>membantu</a:t>
            </a:r>
            <a:r>
              <a:rPr lang="en-US" sz="2200" dirty="0"/>
              <a:t>   </a:t>
            </a:r>
            <a:r>
              <a:rPr lang="en-US" sz="2200" dirty="0" err="1"/>
              <a:t>memecahkan</a:t>
            </a:r>
            <a:r>
              <a:rPr lang="en-US" sz="2200" dirty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endParaRPr lang="en-US" sz="2200" dirty="0"/>
          </a:p>
          <a:p>
            <a:pPr marL="0" indent="0">
              <a:buNone/>
              <a:defRPr/>
            </a:pPr>
            <a:r>
              <a:rPr lang="en-US" sz="2200" dirty="0" err="1"/>
              <a:t>Penelitian</a:t>
            </a:r>
            <a:r>
              <a:rPr lang="en-US" sz="2200" dirty="0"/>
              <a:t> = </a:t>
            </a:r>
            <a:r>
              <a:rPr lang="en-US" sz="2200" dirty="0" err="1"/>
              <a:t>penyelidikan</a:t>
            </a:r>
            <a:r>
              <a:rPr lang="en-US" sz="2200" dirty="0"/>
              <a:t>/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sistematik</a:t>
            </a:r>
            <a:r>
              <a:rPr lang="en-US" sz="2200" dirty="0"/>
              <a:t> </a:t>
            </a:r>
            <a:r>
              <a:rPr lang="en-US" sz="2200" dirty="0" err="1"/>
              <a:t>thd</a:t>
            </a:r>
            <a:r>
              <a:rPr lang="en-US" sz="2200" dirty="0"/>
              <a:t> </a:t>
            </a:r>
            <a:r>
              <a:rPr lang="en-US" sz="2200" dirty="0" err="1"/>
              <a:t>kebenaran</a:t>
            </a:r>
            <a:r>
              <a:rPr lang="en-US" sz="2200" dirty="0"/>
              <a:t>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blm</a:t>
            </a:r>
            <a:r>
              <a:rPr lang="en-US" sz="2200" dirty="0"/>
              <a:t> </a:t>
            </a:r>
            <a:r>
              <a:rPr lang="en-US" sz="2200" dirty="0" err="1"/>
              <a:t>terungkap</a:t>
            </a:r>
            <a:r>
              <a:rPr lang="en-US" sz="2200" dirty="0"/>
              <a:t> (</a:t>
            </a:r>
            <a:r>
              <a:rPr lang="en-US" sz="2200" dirty="0" err="1"/>
              <a:t>Leedy</a:t>
            </a:r>
            <a:r>
              <a:rPr lang="en-US" sz="2200" dirty="0"/>
              <a:t>, 1974)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200" dirty="0"/>
              <a:t> </a:t>
            </a:r>
          </a:p>
          <a:p>
            <a:pPr>
              <a:buFont typeface="Wingdings" panose="05000000000000000000" pitchFamily="2" charset="2"/>
              <a:buNone/>
              <a:defRPr/>
            </a:pPr>
            <a:br>
              <a:rPr lang="en-US" sz="2200" dirty="0"/>
            </a:br>
            <a:endParaRPr lang="en-US" sz="2200" dirty="0"/>
          </a:p>
        </p:txBody>
      </p:sp>
      <p:sp>
        <p:nvSpPr>
          <p:cNvPr id="5123" name="Slide Number Placeholder 1">
            <a:extLst>
              <a:ext uri="{FF2B5EF4-FFF2-40B4-BE49-F238E27FC236}">
                <a16:creationId xmlns:a16="http://schemas.microsoft.com/office/drawing/2014/main" id="{1873A099-B41E-4B3C-A2A6-F6F90448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DFC3A65-0B86-4C5F-8E12-39B6864BDE3F}" type="slidenum">
              <a:rPr lang="en-US" altLang="en-US" sz="1800"/>
              <a:pPr eaLnBrk="1" hangingPunct="1"/>
              <a:t>4</a:t>
            </a:fld>
            <a:endParaRPr lang="en-US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1FB8542-E7F1-45F6-AA14-C8457B651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OGIF</a:t>
            </a:r>
          </a:p>
        </p:txBody>
      </p:sp>
      <p:sp>
        <p:nvSpPr>
          <p:cNvPr id="41987" name="Line 4">
            <a:extLst>
              <a:ext uri="{FF2B5EF4-FFF2-40B4-BE49-F238E27FC236}">
                <a16:creationId xmlns:a16="http://schemas.microsoft.com/office/drawing/2014/main" id="{FD850CED-8C6D-4B12-8A0E-80B64FF09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6368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78FDC4C7-77E2-463D-9765-2BBE69D8E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805488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989" name="Line 13">
            <a:extLst>
              <a:ext uri="{FF2B5EF4-FFF2-40B4-BE49-F238E27FC236}">
                <a16:creationId xmlns:a16="http://schemas.microsoft.com/office/drawing/2014/main" id="{7D1E76C9-052C-4B37-8B68-53C3CD64F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53006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990" name="Line 14">
            <a:extLst>
              <a:ext uri="{FF2B5EF4-FFF2-40B4-BE49-F238E27FC236}">
                <a16:creationId xmlns:a16="http://schemas.microsoft.com/office/drawing/2014/main" id="{E3EC76CA-CF77-41D7-903F-F2984F5F9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991" name="Line 15">
            <a:extLst>
              <a:ext uri="{FF2B5EF4-FFF2-40B4-BE49-F238E27FC236}">
                <a16:creationId xmlns:a16="http://schemas.microsoft.com/office/drawing/2014/main" id="{C4765A54-22EE-445D-B8F8-106AC1D5C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2926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992" name="Line 16">
            <a:extLst>
              <a:ext uri="{FF2B5EF4-FFF2-40B4-BE49-F238E27FC236}">
                <a16:creationId xmlns:a16="http://schemas.microsoft.com/office/drawing/2014/main" id="{ECDD057E-244F-40E5-B402-CA00DC508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37893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993" name="Line 17">
            <a:extLst>
              <a:ext uri="{FF2B5EF4-FFF2-40B4-BE49-F238E27FC236}">
                <a16:creationId xmlns:a16="http://schemas.microsoft.com/office/drawing/2014/main" id="{29459586-17D0-4E78-BC5B-8014A7EA0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32845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994" name="Text Box 18">
            <a:extLst>
              <a:ext uri="{FF2B5EF4-FFF2-40B4-BE49-F238E27FC236}">
                <a16:creationId xmlns:a16="http://schemas.microsoft.com/office/drawing/2014/main" id="{6AA5B9DA-45FD-409B-8CD2-960ED0E4B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734051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41995" name="Text Box 19">
            <a:extLst>
              <a:ext uri="{FF2B5EF4-FFF2-40B4-BE49-F238E27FC236}">
                <a16:creationId xmlns:a16="http://schemas.microsoft.com/office/drawing/2014/main" id="{AA57E00D-2BC5-4DB1-89C3-3E5511C31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5084764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41996" name="Text Box 20">
            <a:extLst>
              <a:ext uri="{FF2B5EF4-FFF2-40B4-BE49-F238E27FC236}">
                <a16:creationId xmlns:a16="http://schemas.microsoft.com/office/drawing/2014/main" id="{402D3142-C8F4-4552-95BF-70F4FAF3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81526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41997" name="Text Box 21">
            <a:extLst>
              <a:ext uri="{FF2B5EF4-FFF2-40B4-BE49-F238E27FC236}">
                <a16:creationId xmlns:a16="http://schemas.microsoft.com/office/drawing/2014/main" id="{0F8682E5-80F1-4C57-9A8D-4E0A0FC59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076701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41998" name="Text Box 22">
            <a:extLst>
              <a:ext uri="{FF2B5EF4-FFF2-40B4-BE49-F238E27FC236}">
                <a16:creationId xmlns:a16="http://schemas.microsoft.com/office/drawing/2014/main" id="{91240676-8FD7-4C4B-B251-D3790CFA4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573464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40</a:t>
            </a:r>
          </a:p>
        </p:txBody>
      </p:sp>
      <p:sp>
        <p:nvSpPr>
          <p:cNvPr id="41999" name="Text Box 23">
            <a:extLst>
              <a:ext uri="{FF2B5EF4-FFF2-40B4-BE49-F238E27FC236}">
                <a16:creationId xmlns:a16="http://schemas.microsoft.com/office/drawing/2014/main" id="{07B48B51-7663-42E0-99C8-5E0970F40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068639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50</a:t>
            </a:r>
          </a:p>
        </p:txBody>
      </p:sp>
      <p:sp>
        <p:nvSpPr>
          <p:cNvPr id="42000" name="Text Box 24">
            <a:extLst>
              <a:ext uri="{FF2B5EF4-FFF2-40B4-BE49-F238E27FC236}">
                <a16:creationId xmlns:a16="http://schemas.microsoft.com/office/drawing/2014/main" id="{7F8482CB-A74C-4E9D-8524-E0C419001B9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3076" y="4054626"/>
            <a:ext cx="2859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Frekuensi Kumulatif</a:t>
            </a:r>
          </a:p>
        </p:txBody>
      </p:sp>
      <p:sp>
        <p:nvSpPr>
          <p:cNvPr id="42001" name="Text Box 33">
            <a:extLst>
              <a:ext uri="{FF2B5EF4-FFF2-40B4-BE49-F238E27FC236}">
                <a16:creationId xmlns:a16="http://schemas.microsoft.com/office/drawing/2014/main" id="{C1ECBB6E-FD17-4B93-8859-32653C51F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5734051"/>
            <a:ext cx="614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8,5</a:t>
            </a:r>
          </a:p>
        </p:txBody>
      </p:sp>
      <p:sp>
        <p:nvSpPr>
          <p:cNvPr id="42002" name="Text Box 34">
            <a:extLst>
              <a:ext uri="{FF2B5EF4-FFF2-40B4-BE49-F238E27FC236}">
                <a16:creationId xmlns:a16="http://schemas.microsoft.com/office/drawing/2014/main" id="{A564376B-8B8A-4968-8589-B7692D284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6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21,5</a:t>
            </a:r>
          </a:p>
        </p:txBody>
      </p:sp>
      <p:sp>
        <p:nvSpPr>
          <p:cNvPr id="42003" name="Text Box 35">
            <a:extLst>
              <a:ext uri="{FF2B5EF4-FFF2-40B4-BE49-F238E27FC236}">
                <a16:creationId xmlns:a16="http://schemas.microsoft.com/office/drawing/2014/main" id="{C0E99B5C-79F5-41F1-8189-90AFFB158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5734051"/>
            <a:ext cx="779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34,5</a:t>
            </a:r>
          </a:p>
        </p:txBody>
      </p:sp>
      <p:sp>
        <p:nvSpPr>
          <p:cNvPr id="42004" name="Text Box 36">
            <a:extLst>
              <a:ext uri="{FF2B5EF4-FFF2-40B4-BE49-F238E27FC236}">
                <a16:creationId xmlns:a16="http://schemas.microsoft.com/office/drawing/2014/main" id="{4B221264-7879-402B-9920-2E911914E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942014"/>
            <a:ext cx="760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47,5</a:t>
            </a:r>
          </a:p>
        </p:txBody>
      </p:sp>
      <p:sp>
        <p:nvSpPr>
          <p:cNvPr id="42005" name="Text Box 37">
            <a:extLst>
              <a:ext uri="{FF2B5EF4-FFF2-40B4-BE49-F238E27FC236}">
                <a16:creationId xmlns:a16="http://schemas.microsoft.com/office/drawing/2014/main" id="{2A44BEDA-0E9C-4E05-832B-B377D302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5734051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60,5</a:t>
            </a:r>
          </a:p>
        </p:txBody>
      </p:sp>
      <p:sp>
        <p:nvSpPr>
          <p:cNvPr id="42006" name="Text Box 38">
            <a:extLst>
              <a:ext uri="{FF2B5EF4-FFF2-40B4-BE49-F238E27FC236}">
                <a16:creationId xmlns:a16="http://schemas.microsoft.com/office/drawing/2014/main" id="{10D94A8C-65CC-4DBF-92FA-2058DCCF6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73,5</a:t>
            </a:r>
          </a:p>
        </p:txBody>
      </p:sp>
      <p:sp>
        <p:nvSpPr>
          <p:cNvPr id="42007" name="Text Box 39">
            <a:extLst>
              <a:ext uri="{FF2B5EF4-FFF2-40B4-BE49-F238E27FC236}">
                <a16:creationId xmlns:a16="http://schemas.microsoft.com/office/drawing/2014/main" id="{33238EB4-34EA-4189-8971-6745AA65C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5734051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86,5</a:t>
            </a:r>
          </a:p>
        </p:txBody>
      </p:sp>
      <p:sp>
        <p:nvSpPr>
          <p:cNvPr id="42008" name="Text Box 40">
            <a:extLst>
              <a:ext uri="{FF2B5EF4-FFF2-40B4-BE49-F238E27FC236}">
                <a16:creationId xmlns:a16="http://schemas.microsoft.com/office/drawing/2014/main" id="{60FDBCF3-55CD-4DA6-AAC2-848C266D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99,5</a:t>
            </a:r>
          </a:p>
        </p:txBody>
      </p:sp>
      <p:sp>
        <p:nvSpPr>
          <p:cNvPr id="42009" name="Text Box 41">
            <a:extLst>
              <a:ext uri="{FF2B5EF4-FFF2-40B4-BE49-F238E27FC236}">
                <a16:creationId xmlns:a16="http://schemas.microsoft.com/office/drawing/2014/main" id="{D0A7CD53-AEDD-475F-AD15-3608EB4E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5294314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42010" name="Text Box 42">
            <a:extLst>
              <a:ext uri="{FF2B5EF4-FFF2-40B4-BE49-F238E27FC236}">
                <a16:creationId xmlns:a16="http://schemas.microsoft.com/office/drawing/2014/main" id="{1A6A3058-4939-45B2-B655-245BF5B8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5084764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42011" name="Text Box 43">
            <a:extLst>
              <a:ext uri="{FF2B5EF4-FFF2-40B4-BE49-F238E27FC236}">
                <a16:creationId xmlns:a16="http://schemas.microsoft.com/office/drawing/2014/main" id="{268B00A6-17D9-488D-BEF5-69E36D99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4868864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11</a:t>
            </a:r>
          </a:p>
        </p:txBody>
      </p:sp>
      <p:sp>
        <p:nvSpPr>
          <p:cNvPr id="42012" name="Text Box 44">
            <a:extLst>
              <a:ext uri="{FF2B5EF4-FFF2-40B4-BE49-F238E27FC236}">
                <a16:creationId xmlns:a16="http://schemas.microsoft.com/office/drawing/2014/main" id="{12F9F5C6-504D-4449-B780-F8F1B301B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1" y="4502151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19</a:t>
            </a:r>
          </a:p>
        </p:txBody>
      </p:sp>
      <p:sp>
        <p:nvSpPr>
          <p:cNvPr id="42013" name="Text Box 45">
            <a:extLst>
              <a:ext uri="{FF2B5EF4-FFF2-40B4-BE49-F238E27FC236}">
                <a16:creationId xmlns:a16="http://schemas.microsoft.com/office/drawing/2014/main" id="{AB532609-A18C-4D13-BD10-0E8009DF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9" y="3789364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42014" name="Text Box 46">
            <a:extLst>
              <a:ext uri="{FF2B5EF4-FFF2-40B4-BE49-F238E27FC236}">
                <a16:creationId xmlns:a16="http://schemas.microsoft.com/office/drawing/2014/main" id="{83693C7D-359D-4D12-84B9-FB4302A1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1" y="2708276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54</a:t>
            </a:r>
          </a:p>
        </p:txBody>
      </p:sp>
      <p:sp>
        <p:nvSpPr>
          <p:cNvPr id="42015" name="Text Box 47">
            <a:extLst>
              <a:ext uri="{FF2B5EF4-FFF2-40B4-BE49-F238E27FC236}">
                <a16:creationId xmlns:a16="http://schemas.microsoft.com/office/drawing/2014/main" id="{C0F41D89-48EB-42DB-AF33-993A9BBC5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4652964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42016" name="Text Box 48">
            <a:extLst>
              <a:ext uri="{FF2B5EF4-FFF2-40B4-BE49-F238E27FC236}">
                <a16:creationId xmlns:a16="http://schemas.microsoft.com/office/drawing/2014/main" id="{459C4031-200C-4CBB-9F15-882ADB33B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6021389"/>
            <a:ext cx="7636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Nilai</a:t>
            </a:r>
          </a:p>
        </p:txBody>
      </p:sp>
      <p:sp>
        <p:nvSpPr>
          <p:cNvPr id="42017" name="Line 52">
            <a:extLst>
              <a:ext uri="{FF2B5EF4-FFF2-40B4-BE49-F238E27FC236}">
                <a16:creationId xmlns:a16="http://schemas.microsoft.com/office/drawing/2014/main" id="{8FFC8C18-A9EE-466C-B7A7-7DF0168DC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27813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18" name="Text Box 53">
            <a:extLst>
              <a:ext uri="{FF2B5EF4-FFF2-40B4-BE49-F238E27FC236}">
                <a16:creationId xmlns:a16="http://schemas.microsoft.com/office/drawing/2014/main" id="{49988EFE-653E-4EEB-B8C3-FB420CAD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565401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60</a:t>
            </a:r>
          </a:p>
        </p:txBody>
      </p:sp>
      <p:sp>
        <p:nvSpPr>
          <p:cNvPr id="42019" name="Line 54">
            <a:extLst>
              <a:ext uri="{FF2B5EF4-FFF2-40B4-BE49-F238E27FC236}">
                <a16:creationId xmlns:a16="http://schemas.microsoft.com/office/drawing/2014/main" id="{8100B682-10E7-451A-A25A-82E0068C17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5661026"/>
            <a:ext cx="576262" cy="1444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20" name="Line 55">
            <a:extLst>
              <a:ext uri="{FF2B5EF4-FFF2-40B4-BE49-F238E27FC236}">
                <a16:creationId xmlns:a16="http://schemas.microsoft.com/office/drawing/2014/main" id="{76D4114C-4AA4-438B-A495-F345996C60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8076" y="5445125"/>
            <a:ext cx="576263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21" name="Line 56">
            <a:extLst>
              <a:ext uri="{FF2B5EF4-FFF2-40B4-BE49-F238E27FC236}">
                <a16:creationId xmlns:a16="http://schemas.microsoft.com/office/drawing/2014/main" id="{CEEA71A4-098E-4057-9A93-325B38EBEB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5229225"/>
            <a:ext cx="576262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22" name="Line 57">
            <a:extLst>
              <a:ext uri="{FF2B5EF4-FFF2-40B4-BE49-F238E27FC236}">
                <a16:creationId xmlns:a16="http://schemas.microsoft.com/office/drawing/2014/main" id="{DAA5F418-4246-4E92-A5DA-A26E94C72A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1" y="4868863"/>
            <a:ext cx="574675" cy="3603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23" name="Line 58">
            <a:extLst>
              <a:ext uri="{FF2B5EF4-FFF2-40B4-BE49-F238E27FC236}">
                <a16:creationId xmlns:a16="http://schemas.microsoft.com/office/drawing/2014/main" id="{338ADBE4-DFCA-48F6-9810-27CCA79F28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5276" y="4149725"/>
            <a:ext cx="576263" cy="7191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24" name="Line 59">
            <a:extLst>
              <a:ext uri="{FF2B5EF4-FFF2-40B4-BE49-F238E27FC236}">
                <a16:creationId xmlns:a16="http://schemas.microsoft.com/office/drawing/2014/main" id="{62D2AD96-575A-4231-83D4-3B9D2DEBA0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1538" y="3068639"/>
            <a:ext cx="576262" cy="10810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25" name="Line 60">
            <a:extLst>
              <a:ext uri="{FF2B5EF4-FFF2-40B4-BE49-F238E27FC236}">
                <a16:creationId xmlns:a16="http://schemas.microsoft.com/office/drawing/2014/main" id="{8608709E-6064-4925-8A8B-0F57ACFE6C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7801" y="2781300"/>
            <a:ext cx="576263" cy="2873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26" name="Line 62">
            <a:extLst>
              <a:ext uri="{FF2B5EF4-FFF2-40B4-BE49-F238E27FC236}">
                <a16:creationId xmlns:a16="http://schemas.microsoft.com/office/drawing/2014/main" id="{C4027707-62DD-424C-9CA2-13B39F275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54451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27" name="Line 63">
            <a:extLst>
              <a:ext uri="{FF2B5EF4-FFF2-40B4-BE49-F238E27FC236}">
                <a16:creationId xmlns:a16="http://schemas.microsoft.com/office/drawing/2014/main" id="{67F97E9D-9969-4F7B-913B-F205BB91B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2292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28" name="Line 64">
            <a:extLst>
              <a:ext uri="{FF2B5EF4-FFF2-40B4-BE49-F238E27FC236}">
                <a16:creationId xmlns:a16="http://schemas.microsoft.com/office/drawing/2014/main" id="{6128C1E8-B30E-4F00-BCC7-591F9988B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4868864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29" name="Line 65">
            <a:extLst>
              <a:ext uri="{FF2B5EF4-FFF2-40B4-BE49-F238E27FC236}">
                <a16:creationId xmlns:a16="http://schemas.microsoft.com/office/drawing/2014/main" id="{6453B22C-0687-438B-AAED-B7AD047B4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414972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30" name="Line 66">
            <a:extLst>
              <a:ext uri="{FF2B5EF4-FFF2-40B4-BE49-F238E27FC236}">
                <a16:creationId xmlns:a16="http://schemas.microsoft.com/office/drawing/2014/main" id="{D5E9812A-3259-4446-B4CD-EEFC18C4E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068638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31" name="Line 67">
            <a:extLst>
              <a:ext uri="{FF2B5EF4-FFF2-40B4-BE49-F238E27FC236}">
                <a16:creationId xmlns:a16="http://schemas.microsoft.com/office/drawing/2014/main" id="{AAA966E9-18E7-4E11-88DD-8FF8EEFA7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278130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32" name="Line 69">
            <a:extLst>
              <a:ext uri="{FF2B5EF4-FFF2-40B4-BE49-F238E27FC236}">
                <a16:creationId xmlns:a16="http://schemas.microsoft.com/office/drawing/2014/main" id="{3B3D857F-617A-46C1-8A47-26E21550D6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9" y="566102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33" name="Line 70">
            <a:extLst>
              <a:ext uri="{FF2B5EF4-FFF2-40B4-BE49-F238E27FC236}">
                <a16:creationId xmlns:a16="http://schemas.microsoft.com/office/drawing/2014/main" id="{E2A5BE0B-81CC-40B9-88F3-E738628F64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8" y="5445125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34" name="Line 71">
            <a:extLst>
              <a:ext uri="{FF2B5EF4-FFF2-40B4-BE49-F238E27FC236}">
                <a16:creationId xmlns:a16="http://schemas.microsoft.com/office/drawing/2014/main" id="{4423C951-E38B-4D9E-8ADC-CA47C00EB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8" y="5229225"/>
            <a:ext cx="2017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35" name="Line 72">
            <a:extLst>
              <a:ext uri="{FF2B5EF4-FFF2-40B4-BE49-F238E27FC236}">
                <a16:creationId xmlns:a16="http://schemas.microsoft.com/office/drawing/2014/main" id="{6E3D7C0C-C7AF-4BF3-872A-67501B812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9" y="48688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36" name="Line 73">
            <a:extLst>
              <a:ext uri="{FF2B5EF4-FFF2-40B4-BE49-F238E27FC236}">
                <a16:creationId xmlns:a16="http://schemas.microsoft.com/office/drawing/2014/main" id="{E2C379BB-6DCE-4E7F-AF25-A64F0A62C9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8" y="414972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37" name="Line 74">
            <a:extLst>
              <a:ext uri="{FF2B5EF4-FFF2-40B4-BE49-F238E27FC236}">
                <a16:creationId xmlns:a16="http://schemas.microsoft.com/office/drawing/2014/main" id="{A84D00DA-90E0-400E-8C55-31DB409D1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8" y="3068638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38" name="Line 75">
            <a:extLst>
              <a:ext uri="{FF2B5EF4-FFF2-40B4-BE49-F238E27FC236}">
                <a16:creationId xmlns:a16="http://schemas.microsoft.com/office/drawing/2014/main" id="{E74647AB-647E-4E82-A49A-7137F1FE9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2781300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39" name="Line 76">
            <a:extLst>
              <a:ext uri="{FF2B5EF4-FFF2-40B4-BE49-F238E27FC236}">
                <a16:creationId xmlns:a16="http://schemas.microsoft.com/office/drawing/2014/main" id="{3ED49B50-C473-4C61-BF70-4089BB802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566102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040" name="Text Box 77">
            <a:extLst>
              <a:ext uri="{FF2B5EF4-FFF2-40B4-BE49-F238E27FC236}">
                <a16:creationId xmlns:a16="http://schemas.microsoft.com/office/drawing/2014/main" id="{1EF74778-23D3-4853-BD71-766D7DE50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133601"/>
            <a:ext cx="11369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Ogif Frekuensi Kumulatif Kurang Dari Untuk Nilai Ujian Akhir Mata Kuliah Statistika</a:t>
            </a:r>
          </a:p>
        </p:txBody>
      </p:sp>
      <p:sp>
        <p:nvSpPr>
          <p:cNvPr id="42041" name="Text Box 78">
            <a:extLst>
              <a:ext uri="{FF2B5EF4-FFF2-40B4-BE49-F238E27FC236}">
                <a16:creationId xmlns:a16="http://schemas.microsoft.com/office/drawing/2014/main" id="{CDB85108-B911-42A2-813D-7B9C7B7CB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2492376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747B490-9925-4258-8931-C0C88549E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OGIF (lanjutan)</a:t>
            </a:r>
          </a:p>
        </p:txBody>
      </p:sp>
      <p:sp>
        <p:nvSpPr>
          <p:cNvPr id="43011" name="Line 5">
            <a:extLst>
              <a:ext uri="{FF2B5EF4-FFF2-40B4-BE49-F238E27FC236}">
                <a16:creationId xmlns:a16="http://schemas.microsoft.com/office/drawing/2014/main" id="{240071BB-86B5-4812-8774-B270B2F81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6368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12" name="Line 6">
            <a:extLst>
              <a:ext uri="{FF2B5EF4-FFF2-40B4-BE49-F238E27FC236}">
                <a16:creationId xmlns:a16="http://schemas.microsoft.com/office/drawing/2014/main" id="{6C9422F0-08F8-43D4-819D-441BA3F4B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805488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13" name="Line 7">
            <a:extLst>
              <a:ext uri="{FF2B5EF4-FFF2-40B4-BE49-F238E27FC236}">
                <a16:creationId xmlns:a16="http://schemas.microsoft.com/office/drawing/2014/main" id="{1AD35431-4DBF-496D-BA4D-1E9B7365F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53006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14" name="Line 8">
            <a:extLst>
              <a:ext uri="{FF2B5EF4-FFF2-40B4-BE49-F238E27FC236}">
                <a16:creationId xmlns:a16="http://schemas.microsoft.com/office/drawing/2014/main" id="{32E93711-7E9C-49F9-8D27-7C10A6D6D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15" name="Line 9">
            <a:extLst>
              <a:ext uri="{FF2B5EF4-FFF2-40B4-BE49-F238E27FC236}">
                <a16:creationId xmlns:a16="http://schemas.microsoft.com/office/drawing/2014/main" id="{EE54C43E-DC7C-4C7E-977B-600A75A5C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2926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16" name="Line 10">
            <a:extLst>
              <a:ext uri="{FF2B5EF4-FFF2-40B4-BE49-F238E27FC236}">
                <a16:creationId xmlns:a16="http://schemas.microsoft.com/office/drawing/2014/main" id="{5C9938DC-61D2-4C81-9EF6-F8A123720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37893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17" name="Line 11">
            <a:extLst>
              <a:ext uri="{FF2B5EF4-FFF2-40B4-BE49-F238E27FC236}">
                <a16:creationId xmlns:a16="http://schemas.microsoft.com/office/drawing/2014/main" id="{25B67292-6828-4ED9-9171-E9721F6DC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32845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18" name="Text Box 12">
            <a:extLst>
              <a:ext uri="{FF2B5EF4-FFF2-40B4-BE49-F238E27FC236}">
                <a16:creationId xmlns:a16="http://schemas.microsoft.com/office/drawing/2014/main" id="{AAD5F651-0AB3-46C6-97DF-F34764DF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734051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43019" name="Text Box 13">
            <a:extLst>
              <a:ext uri="{FF2B5EF4-FFF2-40B4-BE49-F238E27FC236}">
                <a16:creationId xmlns:a16="http://schemas.microsoft.com/office/drawing/2014/main" id="{453E3792-A1A6-4699-8833-D3CFFD6E8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5084764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43020" name="Text Box 14">
            <a:extLst>
              <a:ext uri="{FF2B5EF4-FFF2-40B4-BE49-F238E27FC236}">
                <a16:creationId xmlns:a16="http://schemas.microsoft.com/office/drawing/2014/main" id="{72E7B5DE-1785-46BA-AC5B-9649CC93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81526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43021" name="Text Box 15">
            <a:extLst>
              <a:ext uri="{FF2B5EF4-FFF2-40B4-BE49-F238E27FC236}">
                <a16:creationId xmlns:a16="http://schemas.microsoft.com/office/drawing/2014/main" id="{37777706-AA27-426E-A704-578FAA25D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076701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43022" name="Text Box 16">
            <a:extLst>
              <a:ext uri="{FF2B5EF4-FFF2-40B4-BE49-F238E27FC236}">
                <a16:creationId xmlns:a16="http://schemas.microsoft.com/office/drawing/2014/main" id="{95C856CA-2FC9-4BC3-8618-A918EDFA3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573464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40</a:t>
            </a:r>
          </a:p>
        </p:txBody>
      </p:sp>
      <p:sp>
        <p:nvSpPr>
          <p:cNvPr id="43023" name="Text Box 17">
            <a:extLst>
              <a:ext uri="{FF2B5EF4-FFF2-40B4-BE49-F238E27FC236}">
                <a16:creationId xmlns:a16="http://schemas.microsoft.com/office/drawing/2014/main" id="{34BB33CF-C517-4C68-B586-4DABB9BC9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068639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50</a:t>
            </a:r>
          </a:p>
        </p:txBody>
      </p:sp>
      <p:sp>
        <p:nvSpPr>
          <p:cNvPr id="43024" name="Text Box 18">
            <a:extLst>
              <a:ext uri="{FF2B5EF4-FFF2-40B4-BE49-F238E27FC236}">
                <a16:creationId xmlns:a16="http://schemas.microsoft.com/office/drawing/2014/main" id="{1B6A9359-2485-4290-B35D-1DDEBC14E8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3076" y="4054626"/>
            <a:ext cx="2859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Frekuensi Kumulatif</a:t>
            </a:r>
          </a:p>
        </p:txBody>
      </p:sp>
      <p:sp>
        <p:nvSpPr>
          <p:cNvPr id="43025" name="Text Box 19">
            <a:extLst>
              <a:ext uri="{FF2B5EF4-FFF2-40B4-BE49-F238E27FC236}">
                <a16:creationId xmlns:a16="http://schemas.microsoft.com/office/drawing/2014/main" id="{58ABF5A9-5587-4C92-98EE-89606F878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5734051"/>
            <a:ext cx="614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8,5</a:t>
            </a:r>
          </a:p>
        </p:txBody>
      </p:sp>
      <p:sp>
        <p:nvSpPr>
          <p:cNvPr id="43026" name="Text Box 20">
            <a:extLst>
              <a:ext uri="{FF2B5EF4-FFF2-40B4-BE49-F238E27FC236}">
                <a16:creationId xmlns:a16="http://schemas.microsoft.com/office/drawing/2014/main" id="{963BC5EF-FD96-4E57-B84B-D4BFC0E29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6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21,5</a:t>
            </a:r>
          </a:p>
        </p:txBody>
      </p:sp>
      <p:sp>
        <p:nvSpPr>
          <p:cNvPr id="43027" name="Text Box 21">
            <a:extLst>
              <a:ext uri="{FF2B5EF4-FFF2-40B4-BE49-F238E27FC236}">
                <a16:creationId xmlns:a16="http://schemas.microsoft.com/office/drawing/2014/main" id="{F8233CD0-A315-4AEF-A4AD-E8295E62B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5734051"/>
            <a:ext cx="779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34,5</a:t>
            </a:r>
          </a:p>
        </p:txBody>
      </p:sp>
      <p:sp>
        <p:nvSpPr>
          <p:cNvPr id="43028" name="Text Box 22">
            <a:extLst>
              <a:ext uri="{FF2B5EF4-FFF2-40B4-BE49-F238E27FC236}">
                <a16:creationId xmlns:a16="http://schemas.microsoft.com/office/drawing/2014/main" id="{947DE111-D923-4C3D-923A-282DAD486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942014"/>
            <a:ext cx="760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47,5</a:t>
            </a:r>
          </a:p>
        </p:txBody>
      </p:sp>
      <p:sp>
        <p:nvSpPr>
          <p:cNvPr id="43029" name="Text Box 23">
            <a:extLst>
              <a:ext uri="{FF2B5EF4-FFF2-40B4-BE49-F238E27FC236}">
                <a16:creationId xmlns:a16="http://schemas.microsoft.com/office/drawing/2014/main" id="{79F9335B-E232-47DE-BA49-EF8E69CAB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5734051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60,5</a:t>
            </a:r>
          </a:p>
        </p:txBody>
      </p:sp>
      <p:sp>
        <p:nvSpPr>
          <p:cNvPr id="43030" name="Text Box 24">
            <a:extLst>
              <a:ext uri="{FF2B5EF4-FFF2-40B4-BE49-F238E27FC236}">
                <a16:creationId xmlns:a16="http://schemas.microsoft.com/office/drawing/2014/main" id="{8EBE4333-67A7-4001-9CAE-7C486A84C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73,5</a:t>
            </a:r>
          </a:p>
        </p:txBody>
      </p:sp>
      <p:sp>
        <p:nvSpPr>
          <p:cNvPr id="43031" name="Text Box 25">
            <a:extLst>
              <a:ext uri="{FF2B5EF4-FFF2-40B4-BE49-F238E27FC236}">
                <a16:creationId xmlns:a16="http://schemas.microsoft.com/office/drawing/2014/main" id="{B6183249-37CE-4992-8D8A-B8A34CEF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5734051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86,5</a:t>
            </a:r>
          </a:p>
        </p:txBody>
      </p:sp>
      <p:sp>
        <p:nvSpPr>
          <p:cNvPr id="43032" name="Text Box 26">
            <a:extLst>
              <a:ext uri="{FF2B5EF4-FFF2-40B4-BE49-F238E27FC236}">
                <a16:creationId xmlns:a16="http://schemas.microsoft.com/office/drawing/2014/main" id="{61229B4B-95FF-488C-BF25-D02F2AAA7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99,5</a:t>
            </a:r>
          </a:p>
        </p:txBody>
      </p:sp>
      <p:sp>
        <p:nvSpPr>
          <p:cNvPr id="43033" name="Text Box 27">
            <a:extLst>
              <a:ext uri="{FF2B5EF4-FFF2-40B4-BE49-F238E27FC236}">
                <a16:creationId xmlns:a16="http://schemas.microsoft.com/office/drawing/2014/main" id="{F4139E14-BCDB-4B59-8D03-37ACFA3F7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420939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60</a:t>
            </a:r>
          </a:p>
        </p:txBody>
      </p:sp>
      <p:sp>
        <p:nvSpPr>
          <p:cNvPr id="43034" name="Text Box 28">
            <a:extLst>
              <a:ext uri="{FF2B5EF4-FFF2-40B4-BE49-F238E27FC236}">
                <a16:creationId xmlns:a16="http://schemas.microsoft.com/office/drawing/2014/main" id="{3139B832-0CEE-4FA1-A7A4-33A2E23C1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2565401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57</a:t>
            </a:r>
          </a:p>
        </p:txBody>
      </p:sp>
      <p:sp>
        <p:nvSpPr>
          <p:cNvPr id="43035" name="Text Box 29">
            <a:extLst>
              <a:ext uri="{FF2B5EF4-FFF2-40B4-BE49-F238E27FC236}">
                <a16:creationId xmlns:a16="http://schemas.microsoft.com/office/drawing/2014/main" id="{CEA666A5-9718-45F3-997A-B1D94C179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2781301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53</a:t>
            </a:r>
          </a:p>
        </p:txBody>
      </p:sp>
      <p:sp>
        <p:nvSpPr>
          <p:cNvPr id="43036" name="Text Box 30">
            <a:extLst>
              <a:ext uri="{FF2B5EF4-FFF2-40B4-BE49-F238E27FC236}">
                <a16:creationId xmlns:a16="http://schemas.microsoft.com/office/drawing/2014/main" id="{133FA53C-6020-4CF5-8BD7-8877FF24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2997201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49</a:t>
            </a:r>
          </a:p>
        </p:txBody>
      </p:sp>
      <p:sp>
        <p:nvSpPr>
          <p:cNvPr id="43037" name="Text Box 31">
            <a:extLst>
              <a:ext uri="{FF2B5EF4-FFF2-40B4-BE49-F238E27FC236}">
                <a16:creationId xmlns:a16="http://schemas.microsoft.com/office/drawing/2014/main" id="{BD4BE88C-C7AB-45E6-B509-C950E588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3357564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41</a:t>
            </a:r>
          </a:p>
        </p:txBody>
      </p:sp>
      <p:sp>
        <p:nvSpPr>
          <p:cNvPr id="43038" name="Text Box 32">
            <a:extLst>
              <a:ext uri="{FF2B5EF4-FFF2-40B4-BE49-F238E27FC236}">
                <a16:creationId xmlns:a16="http://schemas.microsoft.com/office/drawing/2014/main" id="{7B003E5B-4F7B-488A-A566-9025E2630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4" y="3933826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29</a:t>
            </a:r>
          </a:p>
        </p:txBody>
      </p:sp>
      <p:sp>
        <p:nvSpPr>
          <p:cNvPr id="43039" name="Text Box 33">
            <a:extLst>
              <a:ext uri="{FF2B5EF4-FFF2-40B4-BE49-F238E27FC236}">
                <a16:creationId xmlns:a16="http://schemas.microsoft.com/office/drawing/2014/main" id="{E325B9E6-7DB7-44FD-94C3-1F5F1D293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5084764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43040" name="Text Box 34">
            <a:extLst>
              <a:ext uri="{FF2B5EF4-FFF2-40B4-BE49-F238E27FC236}">
                <a16:creationId xmlns:a16="http://schemas.microsoft.com/office/drawing/2014/main" id="{30D19C08-700D-464E-986E-0963A320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6021389"/>
            <a:ext cx="7636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Nilai</a:t>
            </a:r>
          </a:p>
        </p:txBody>
      </p:sp>
      <p:sp>
        <p:nvSpPr>
          <p:cNvPr id="43041" name="Line 35">
            <a:extLst>
              <a:ext uri="{FF2B5EF4-FFF2-40B4-BE49-F238E27FC236}">
                <a16:creationId xmlns:a16="http://schemas.microsoft.com/office/drawing/2014/main" id="{07A464EF-5BD0-468E-ABFD-22089CB73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27813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42" name="Text Box 36">
            <a:extLst>
              <a:ext uri="{FF2B5EF4-FFF2-40B4-BE49-F238E27FC236}">
                <a16:creationId xmlns:a16="http://schemas.microsoft.com/office/drawing/2014/main" id="{6B7FB18D-FCB4-4766-89F2-414873A78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565401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60</a:t>
            </a:r>
          </a:p>
        </p:txBody>
      </p:sp>
      <p:sp>
        <p:nvSpPr>
          <p:cNvPr id="43043" name="Line 44">
            <a:extLst>
              <a:ext uri="{FF2B5EF4-FFF2-40B4-BE49-F238E27FC236}">
                <a16:creationId xmlns:a16="http://schemas.microsoft.com/office/drawing/2014/main" id="{26745F2D-3D39-4003-A083-DF03A6B29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41664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44" name="Line 45">
            <a:extLst>
              <a:ext uri="{FF2B5EF4-FFF2-40B4-BE49-F238E27FC236}">
                <a16:creationId xmlns:a16="http://schemas.microsoft.com/office/drawing/2014/main" id="{FB4BF778-07FD-4D6E-A1E4-D70AB32F0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57564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45" name="Line 46">
            <a:extLst>
              <a:ext uri="{FF2B5EF4-FFF2-40B4-BE49-F238E27FC236}">
                <a16:creationId xmlns:a16="http://schemas.microsoft.com/office/drawing/2014/main" id="{84FA73D2-9DDC-470A-9C35-7DCCF96B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3716338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46" name="Line 47">
            <a:extLst>
              <a:ext uri="{FF2B5EF4-FFF2-40B4-BE49-F238E27FC236}">
                <a16:creationId xmlns:a16="http://schemas.microsoft.com/office/drawing/2014/main" id="{A8AFADAB-5E29-46B8-A8D0-B582B72C7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4365626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47" name="Line 48">
            <a:extLst>
              <a:ext uri="{FF2B5EF4-FFF2-40B4-BE49-F238E27FC236}">
                <a16:creationId xmlns:a16="http://schemas.microsoft.com/office/drawing/2014/main" id="{DECD2C72-31DA-4DD1-B9F4-DD5E448EC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551656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48" name="Line 51">
            <a:extLst>
              <a:ext uri="{FF2B5EF4-FFF2-40B4-BE49-F238E27FC236}">
                <a16:creationId xmlns:a16="http://schemas.microsoft.com/office/drawing/2014/main" id="{8F30A908-BBB2-4AD2-8D67-FEAE7D56AD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8" y="5516563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49" name="Line 52">
            <a:extLst>
              <a:ext uri="{FF2B5EF4-FFF2-40B4-BE49-F238E27FC236}">
                <a16:creationId xmlns:a16="http://schemas.microsoft.com/office/drawing/2014/main" id="{FB2821E2-2627-4B7E-AAC4-1F597A55D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8" y="436562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50" name="Line 53">
            <a:extLst>
              <a:ext uri="{FF2B5EF4-FFF2-40B4-BE49-F238E27FC236}">
                <a16:creationId xmlns:a16="http://schemas.microsoft.com/office/drawing/2014/main" id="{BB3317B6-ADC8-4FBB-8A35-9917DC74A8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8" y="3357563"/>
            <a:ext cx="2017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51" name="Line 54">
            <a:extLst>
              <a:ext uri="{FF2B5EF4-FFF2-40B4-BE49-F238E27FC236}">
                <a16:creationId xmlns:a16="http://schemas.microsoft.com/office/drawing/2014/main" id="{E1C213F6-93EA-457D-958D-01F289CBAF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8" y="3141663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52" name="Line 55">
            <a:extLst>
              <a:ext uri="{FF2B5EF4-FFF2-40B4-BE49-F238E27FC236}">
                <a16:creationId xmlns:a16="http://schemas.microsoft.com/office/drawing/2014/main" id="{0900D051-BAA5-464B-89BB-72D95D259A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9" y="292417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53" name="Line 56">
            <a:extLst>
              <a:ext uri="{FF2B5EF4-FFF2-40B4-BE49-F238E27FC236}">
                <a16:creationId xmlns:a16="http://schemas.microsoft.com/office/drawing/2014/main" id="{944D1A40-044D-4462-895D-1337C6929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27813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54" name="Line 57">
            <a:extLst>
              <a:ext uri="{FF2B5EF4-FFF2-40B4-BE49-F238E27FC236}">
                <a16:creationId xmlns:a16="http://schemas.microsoft.com/office/drawing/2014/main" id="{D591708D-0D1B-4A70-B415-780A76A51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29241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55" name="Text Box 58">
            <a:extLst>
              <a:ext uri="{FF2B5EF4-FFF2-40B4-BE49-F238E27FC236}">
                <a16:creationId xmlns:a16="http://schemas.microsoft.com/office/drawing/2014/main" id="{7044D789-1052-477C-849A-D2B65DF79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133601"/>
            <a:ext cx="11142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Ogif Frekuensi Kumulatif Lebih Dari Untuk Nilai Ujian Akhir Mata Kuliah Statistika</a:t>
            </a:r>
          </a:p>
        </p:txBody>
      </p:sp>
      <p:sp>
        <p:nvSpPr>
          <p:cNvPr id="43056" name="Line 59">
            <a:extLst>
              <a:ext uri="{FF2B5EF4-FFF2-40B4-BE49-F238E27FC236}">
                <a16:creationId xmlns:a16="http://schemas.microsoft.com/office/drawing/2014/main" id="{B912D35A-A5D7-4D66-BE4D-0AF0E622D4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278130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57" name="Line 60">
            <a:extLst>
              <a:ext uri="{FF2B5EF4-FFF2-40B4-BE49-F238E27FC236}">
                <a16:creationId xmlns:a16="http://schemas.microsoft.com/office/drawing/2014/main" id="{7A2C963B-7D97-4EB8-B4B4-E5D3D2E2B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3716338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58" name="Line 61">
            <a:extLst>
              <a:ext uri="{FF2B5EF4-FFF2-40B4-BE49-F238E27FC236}">
                <a16:creationId xmlns:a16="http://schemas.microsoft.com/office/drawing/2014/main" id="{0531D9BE-41BE-4644-8A62-EC36EA1731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7801" y="5516564"/>
            <a:ext cx="576263" cy="2889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59" name="Line 62">
            <a:extLst>
              <a:ext uri="{FF2B5EF4-FFF2-40B4-BE49-F238E27FC236}">
                <a16:creationId xmlns:a16="http://schemas.microsoft.com/office/drawing/2014/main" id="{9CAC2700-960F-4BBC-AFB5-D24DD6B5F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2781301"/>
            <a:ext cx="576262" cy="1428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60" name="Line 63">
            <a:extLst>
              <a:ext uri="{FF2B5EF4-FFF2-40B4-BE49-F238E27FC236}">
                <a16:creationId xmlns:a16="http://schemas.microsoft.com/office/drawing/2014/main" id="{65A893D0-F813-4FEB-BE2A-3CDF0F362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2924175"/>
            <a:ext cx="576263" cy="2174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61" name="Line 64">
            <a:extLst>
              <a:ext uri="{FF2B5EF4-FFF2-40B4-BE49-F238E27FC236}">
                <a16:creationId xmlns:a16="http://schemas.microsoft.com/office/drawing/2014/main" id="{C58D6A67-01E3-41F3-B41B-1C30F466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41663"/>
            <a:ext cx="576262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62" name="Line 65">
            <a:extLst>
              <a:ext uri="{FF2B5EF4-FFF2-40B4-BE49-F238E27FC236}">
                <a16:creationId xmlns:a16="http://schemas.microsoft.com/office/drawing/2014/main" id="{0216EB45-8BBB-4D58-98EA-1DD9D782E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3357564"/>
            <a:ext cx="574675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63" name="Line 66">
            <a:extLst>
              <a:ext uri="{FF2B5EF4-FFF2-40B4-BE49-F238E27FC236}">
                <a16:creationId xmlns:a16="http://schemas.microsoft.com/office/drawing/2014/main" id="{92CC805F-5A30-49D4-B842-BB02CB861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6" y="3716339"/>
            <a:ext cx="576263" cy="6492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3064" name="Line 67">
            <a:extLst>
              <a:ext uri="{FF2B5EF4-FFF2-40B4-BE49-F238E27FC236}">
                <a16:creationId xmlns:a16="http://schemas.microsoft.com/office/drawing/2014/main" id="{BD6FFA57-4548-41DA-B57B-03FC947C8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4365625"/>
            <a:ext cx="576262" cy="11509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081AA03-ED5A-4758-A745-A30094CCE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OGIF (lanjutan)</a:t>
            </a:r>
          </a:p>
        </p:txBody>
      </p:sp>
      <p:sp>
        <p:nvSpPr>
          <p:cNvPr id="44035" name="Line 4">
            <a:extLst>
              <a:ext uri="{FF2B5EF4-FFF2-40B4-BE49-F238E27FC236}">
                <a16:creationId xmlns:a16="http://schemas.microsoft.com/office/drawing/2014/main" id="{C3330C67-CE6F-47E2-915D-9A4D765F8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6368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36" name="Line 5">
            <a:extLst>
              <a:ext uri="{FF2B5EF4-FFF2-40B4-BE49-F238E27FC236}">
                <a16:creationId xmlns:a16="http://schemas.microsoft.com/office/drawing/2014/main" id="{CA2C35C1-AACB-4648-B86F-DC216536C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805488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37" name="Line 6">
            <a:extLst>
              <a:ext uri="{FF2B5EF4-FFF2-40B4-BE49-F238E27FC236}">
                <a16:creationId xmlns:a16="http://schemas.microsoft.com/office/drawing/2014/main" id="{CAFEE303-63B1-439B-9390-ED8D6C82A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53006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38" name="Line 7">
            <a:extLst>
              <a:ext uri="{FF2B5EF4-FFF2-40B4-BE49-F238E27FC236}">
                <a16:creationId xmlns:a16="http://schemas.microsoft.com/office/drawing/2014/main" id="{DEDA4828-D1C1-4F1C-B722-714851F0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39" name="Line 8">
            <a:extLst>
              <a:ext uri="{FF2B5EF4-FFF2-40B4-BE49-F238E27FC236}">
                <a16:creationId xmlns:a16="http://schemas.microsoft.com/office/drawing/2014/main" id="{BBEF8EBF-4AA2-434F-B869-6EFC83E0E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2926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40" name="Line 9">
            <a:extLst>
              <a:ext uri="{FF2B5EF4-FFF2-40B4-BE49-F238E27FC236}">
                <a16:creationId xmlns:a16="http://schemas.microsoft.com/office/drawing/2014/main" id="{E2670683-AA42-4470-9C1B-EDCDB7287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37893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41" name="Line 10">
            <a:extLst>
              <a:ext uri="{FF2B5EF4-FFF2-40B4-BE49-F238E27FC236}">
                <a16:creationId xmlns:a16="http://schemas.microsoft.com/office/drawing/2014/main" id="{1EC2D1C3-535C-47E8-9C17-45FE34227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32845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42" name="Text Box 11">
            <a:extLst>
              <a:ext uri="{FF2B5EF4-FFF2-40B4-BE49-F238E27FC236}">
                <a16:creationId xmlns:a16="http://schemas.microsoft.com/office/drawing/2014/main" id="{AFBE3EBE-F705-4FC1-95DC-D152D1972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734051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44043" name="Text Box 12">
            <a:extLst>
              <a:ext uri="{FF2B5EF4-FFF2-40B4-BE49-F238E27FC236}">
                <a16:creationId xmlns:a16="http://schemas.microsoft.com/office/drawing/2014/main" id="{3CA0BE17-3586-453D-B488-16E9B40E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5084764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44044" name="Text Box 13">
            <a:extLst>
              <a:ext uri="{FF2B5EF4-FFF2-40B4-BE49-F238E27FC236}">
                <a16:creationId xmlns:a16="http://schemas.microsoft.com/office/drawing/2014/main" id="{CCF1295D-11A8-4BC3-AD80-063DC628F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81526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44045" name="Text Box 14">
            <a:extLst>
              <a:ext uri="{FF2B5EF4-FFF2-40B4-BE49-F238E27FC236}">
                <a16:creationId xmlns:a16="http://schemas.microsoft.com/office/drawing/2014/main" id="{4CB3C285-62D7-4A1B-BFEA-12E724DA6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076701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44046" name="Text Box 15">
            <a:extLst>
              <a:ext uri="{FF2B5EF4-FFF2-40B4-BE49-F238E27FC236}">
                <a16:creationId xmlns:a16="http://schemas.microsoft.com/office/drawing/2014/main" id="{D561FD5F-1165-458C-9E17-999C7231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573464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40</a:t>
            </a:r>
          </a:p>
        </p:txBody>
      </p:sp>
      <p:sp>
        <p:nvSpPr>
          <p:cNvPr id="44047" name="Text Box 16">
            <a:extLst>
              <a:ext uri="{FF2B5EF4-FFF2-40B4-BE49-F238E27FC236}">
                <a16:creationId xmlns:a16="http://schemas.microsoft.com/office/drawing/2014/main" id="{B4875140-B45F-467C-B498-CFB0A618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068639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50</a:t>
            </a:r>
          </a:p>
        </p:txBody>
      </p:sp>
      <p:sp>
        <p:nvSpPr>
          <p:cNvPr id="44048" name="Text Box 17">
            <a:extLst>
              <a:ext uri="{FF2B5EF4-FFF2-40B4-BE49-F238E27FC236}">
                <a16:creationId xmlns:a16="http://schemas.microsoft.com/office/drawing/2014/main" id="{8726111F-4CA8-408E-B05C-28438C546F5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3076" y="4054626"/>
            <a:ext cx="2859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Frekuensi Kumulatif</a:t>
            </a:r>
          </a:p>
        </p:txBody>
      </p:sp>
      <p:sp>
        <p:nvSpPr>
          <p:cNvPr id="44049" name="Text Box 18">
            <a:extLst>
              <a:ext uri="{FF2B5EF4-FFF2-40B4-BE49-F238E27FC236}">
                <a16:creationId xmlns:a16="http://schemas.microsoft.com/office/drawing/2014/main" id="{039BC5F0-18DF-4813-973E-FA87E0DD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5734051"/>
            <a:ext cx="614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8,5</a:t>
            </a:r>
          </a:p>
        </p:txBody>
      </p:sp>
      <p:sp>
        <p:nvSpPr>
          <p:cNvPr id="44050" name="Text Box 19">
            <a:extLst>
              <a:ext uri="{FF2B5EF4-FFF2-40B4-BE49-F238E27FC236}">
                <a16:creationId xmlns:a16="http://schemas.microsoft.com/office/drawing/2014/main" id="{C566E2FD-029B-4356-BC5A-B145B9AD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6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21,5</a:t>
            </a:r>
          </a:p>
        </p:txBody>
      </p:sp>
      <p:sp>
        <p:nvSpPr>
          <p:cNvPr id="44051" name="Text Box 20">
            <a:extLst>
              <a:ext uri="{FF2B5EF4-FFF2-40B4-BE49-F238E27FC236}">
                <a16:creationId xmlns:a16="http://schemas.microsoft.com/office/drawing/2014/main" id="{523D6D10-5C7E-4AB0-98F7-5C4B7CC9D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5734051"/>
            <a:ext cx="779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34,5</a:t>
            </a:r>
          </a:p>
        </p:txBody>
      </p:sp>
      <p:sp>
        <p:nvSpPr>
          <p:cNvPr id="44052" name="Text Box 21">
            <a:extLst>
              <a:ext uri="{FF2B5EF4-FFF2-40B4-BE49-F238E27FC236}">
                <a16:creationId xmlns:a16="http://schemas.microsoft.com/office/drawing/2014/main" id="{6C0ABC26-E934-4D9D-8AE9-FE8AD1B0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942014"/>
            <a:ext cx="760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47,5</a:t>
            </a:r>
          </a:p>
        </p:txBody>
      </p:sp>
      <p:sp>
        <p:nvSpPr>
          <p:cNvPr id="44053" name="Text Box 22">
            <a:extLst>
              <a:ext uri="{FF2B5EF4-FFF2-40B4-BE49-F238E27FC236}">
                <a16:creationId xmlns:a16="http://schemas.microsoft.com/office/drawing/2014/main" id="{DDF0B392-9BBA-4075-B83A-DE14F454F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5734051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60,5</a:t>
            </a:r>
          </a:p>
        </p:txBody>
      </p:sp>
      <p:sp>
        <p:nvSpPr>
          <p:cNvPr id="44054" name="Text Box 23">
            <a:extLst>
              <a:ext uri="{FF2B5EF4-FFF2-40B4-BE49-F238E27FC236}">
                <a16:creationId xmlns:a16="http://schemas.microsoft.com/office/drawing/2014/main" id="{44E2EC52-E184-4947-86EE-FE4EBC0AC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73,5</a:t>
            </a:r>
          </a:p>
        </p:txBody>
      </p:sp>
      <p:sp>
        <p:nvSpPr>
          <p:cNvPr id="44055" name="Text Box 24">
            <a:extLst>
              <a:ext uri="{FF2B5EF4-FFF2-40B4-BE49-F238E27FC236}">
                <a16:creationId xmlns:a16="http://schemas.microsoft.com/office/drawing/2014/main" id="{C356B555-31A1-45BE-A5AA-86EC65D20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5734051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86,5</a:t>
            </a:r>
          </a:p>
        </p:txBody>
      </p:sp>
      <p:sp>
        <p:nvSpPr>
          <p:cNvPr id="44056" name="Text Box 25">
            <a:extLst>
              <a:ext uri="{FF2B5EF4-FFF2-40B4-BE49-F238E27FC236}">
                <a16:creationId xmlns:a16="http://schemas.microsoft.com/office/drawing/2014/main" id="{8E538350-3904-402E-AB9A-D2CDBB24D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5942014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99,5</a:t>
            </a:r>
          </a:p>
        </p:txBody>
      </p:sp>
      <p:sp>
        <p:nvSpPr>
          <p:cNvPr id="44057" name="Text Box 33">
            <a:extLst>
              <a:ext uri="{FF2B5EF4-FFF2-40B4-BE49-F238E27FC236}">
                <a16:creationId xmlns:a16="http://schemas.microsoft.com/office/drawing/2014/main" id="{90AFABD1-656F-4F8C-9996-A52C086E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6021389"/>
            <a:ext cx="7636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Nilai</a:t>
            </a:r>
          </a:p>
        </p:txBody>
      </p:sp>
      <p:sp>
        <p:nvSpPr>
          <p:cNvPr id="44058" name="Line 34">
            <a:extLst>
              <a:ext uri="{FF2B5EF4-FFF2-40B4-BE49-F238E27FC236}">
                <a16:creationId xmlns:a16="http://schemas.microsoft.com/office/drawing/2014/main" id="{C5847359-7D3A-408F-A5B2-0043B573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27813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59" name="Text Box 35">
            <a:extLst>
              <a:ext uri="{FF2B5EF4-FFF2-40B4-BE49-F238E27FC236}">
                <a16:creationId xmlns:a16="http://schemas.microsoft.com/office/drawing/2014/main" id="{E6453409-87FA-4ECB-9E82-843398B7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565401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60</a:t>
            </a:r>
          </a:p>
        </p:txBody>
      </p:sp>
      <p:sp>
        <p:nvSpPr>
          <p:cNvPr id="44060" name="Line 36">
            <a:extLst>
              <a:ext uri="{FF2B5EF4-FFF2-40B4-BE49-F238E27FC236}">
                <a16:creationId xmlns:a16="http://schemas.microsoft.com/office/drawing/2014/main" id="{0F2D7B0E-21B2-4EB4-A459-DC1EDC599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5661026"/>
            <a:ext cx="576262" cy="1444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61" name="Line 37">
            <a:extLst>
              <a:ext uri="{FF2B5EF4-FFF2-40B4-BE49-F238E27FC236}">
                <a16:creationId xmlns:a16="http://schemas.microsoft.com/office/drawing/2014/main" id="{931A7971-0E8E-44FF-8110-FEEF59B33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8076" y="5445125"/>
            <a:ext cx="576263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62" name="Line 38">
            <a:extLst>
              <a:ext uri="{FF2B5EF4-FFF2-40B4-BE49-F238E27FC236}">
                <a16:creationId xmlns:a16="http://schemas.microsoft.com/office/drawing/2014/main" id="{A31DA93F-948C-4DE5-B550-02AD20B2B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5229225"/>
            <a:ext cx="576262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63" name="Line 39">
            <a:extLst>
              <a:ext uri="{FF2B5EF4-FFF2-40B4-BE49-F238E27FC236}">
                <a16:creationId xmlns:a16="http://schemas.microsoft.com/office/drawing/2014/main" id="{77740C18-BBE8-43CF-BF23-A687EC246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1" y="4868863"/>
            <a:ext cx="574675" cy="3603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64" name="Line 40">
            <a:extLst>
              <a:ext uri="{FF2B5EF4-FFF2-40B4-BE49-F238E27FC236}">
                <a16:creationId xmlns:a16="http://schemas.microsoft.com/office/drawing/2014/main" id="{F900A78C-F01C-4680-92C1-D1E28C89C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5276" y="4149725"/>
            <a:ext cx="576263" cy="7191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65" name="Line 41">
            <a:extLst>
              <a:ext uri="{FF2B5EF4-FFF2-40B4-BE49-F238E27FC236}">
                <a16:creationId xmlns:a16="http://schemas.microsoft.com/office/drawing/2014/main" id="{C5B82051-CB5F-48E4-83C9-6DD8E2DE4F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1538" y="3068639"/>
            <a:ext cx="576262" cy="10810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66" name="Line 42">
            <a:extLst>
              <a:ext uri="{FF2B5EF4-FFF2-40B4-BE49-F238E27FC236}">
                <a16:creationId xmlns:a16="http://schemas.microsoft.com/office/drawing/2014/main" id="{3DDB3AB4-1A64-4AC4-9B02-6213C8B3D8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7801" y="2781300"/>
            <a:ext cx="576263" cy="2873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67" name="Text Box 57">
            <a:extLst>
              <a:ext uri="{FF2B5EF4-FFF2-40B4-BE49-F238E27FC236}">
                <a16:creationId xmlns:a16="http://schemas.microsoft.com/office/drawing/2014/main" id="{321904BE-E94B-4B0C-B2B0-848C05486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133601"/>
            <a:ext cx="10318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Ogif Frekuensi Kumulatif Dari Untuk Nilai Ujian Akhir Mata Kuliah Statistika</a:t>
            </a:r>
          </a:p>
        </p:txBody>
      </p:sp>
      <p:sp>
        <p:nvSpPr>
          <p:cNvPr id="44068" name="Line 59">
            <a:extLst>
              <a:ext uri="{FF2B5EF4-FFF2-40B4-BE49-F238E27FC236}">
                <a16:creationId xmlns:a16="http://schemas.microsoft.com/office/drawing/2014/main" id="{047CC733-D70D-450B-922B-C369C69694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7801" y="5516564"/>
            <a:ext cx="576263" cy="2889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69" name="Line 60">
            <a:extLst>
              <a:ext uri="{FF2B5EF4-FFF2-40B4-BE49-F238E27FC236}">
                <a16:creationId xmlns:a16="http://schemas.microsoft.com/office/drawing/2014/main" id="{9CBFDC84-E699-415F-82C3-24213394D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2781301"/>
            <a:ext cx="576262" cy="1428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70" name="Line 61">
            <a:extLst>
              <a:ext uri="{FF2B5EF4-FFF2-40B4-BE49-F238E27FC236}">
                <a16:creationId xmlns:a16="http://schemas.microsoft.com/office/drawing/2014/main" id="{8D03D921-504B-46AE-88C2-06F9F7318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2924175"/>
            <a:ext cx="576263" cy="2174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71" name="Line 62">
            <a:extLst>
              <a:ext uri="{FF2B5EF4-FFF2-40B4-BE49-F238E27FC236}">
                <a16:creationId xmlns:a16="http://schemas.microsoft.com/office/drawing/2014/main" id="{7CB211F1-35A6-45FB-94EF-71F0653DD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141663"/>
            <a:ext cx="576262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72" name="Line 63">
            <a:extLst>
              <a:ext uri="{FF2B5EF4-FFF2-40B4-BE49-F238E27FC236}">
                <a16:creationId xmlns:a16="http://schemas.microsoft.com/office/drawing/2014/main" id="{CB717304-7382-4511-BA49-EB638102A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3357564"/>
            <a:ext cx="574675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73" name="Line 64">
            <a:extLst>
              <a:ext uri="{FF2B5EF4-FFF2-40B4-BE49-F238E27FC236}">
                <a16:creationId xmlns:a16="http://schemas.microsoft.com/office/drawing/2014/main" id="{95ED99E3-2747-4238-AA54-DF9B1B7D1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6" y="3716339"/>
            <a:ext cx="576263" cy="6492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74" name="Line 65">
            <a:extLst>
              <a:ext uri="{FF2B5EF4-FFF2-40B4-BE49-F238E27FC236}">
                <a16:creationId xmlns:a16="http://schemas.microsoft.com/office/drawing/2014/main" id="{7D0A88B0-E4F4-4A70-8803-D39B6891C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4365625"/>
            <a:ext cx="576262" cy="11509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4075" name="Text Box 67">
            <a:extLst>
              <a:ext uri="{FF2B5EF4-FFF2-40B4-BE49-F238E27FC236}">
                <a16:creationId xmlns:a16="http://schemas.microsoft.com/office/drawing/2014/main" id="{3508CC93-9E57-48FC-84DB-F0E8EB32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2852739"/>
            <a:ext cx="3171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kurva ogif kurang dari</a:t>
            </a:r>
          </a:p>
        </p:txBody>
      </p:sp>
      <p:sp>
        <p:nvSpPr>
          <p:cNvPr id="44076" name="Text Box 68">
            <a:extLst>
              <a:ext uri="{FF2B5EF4-FFF2-40B4-BE49-F238E27FC236}">
                <a16:creationId xmlns:a16="http://schemas.microsoft.com/office/drawing/2014/main" id="{1FFA3618-EA7A-4182-ABA3-E9A421985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2492376"/>
            <a:ext cx="2882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kurva ogif lebih dari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F46B0B9-DA39-49C9-B3EC-4194503873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UKURAN PEMUSATAN DAN LETAK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036AEDE-DE9D-4AA9-BA0A-324F5C354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UKURAN PEMUSATAN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16EB79F-D255-4292-B7D4-163CE202C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/>
              <a:t>Merupakan nilai tunggal yang mewakili semua data atau kumpulan pengamatan dimana nilai tersebut menunjukkan pusat data.</a:t>
            </a:r>
          </a:p>
          <a:p>
            <a:pPr marL="609600" indent="-609600">
              <a:buNone/>
            </a:pPr>
            <a:r>
              <a:rPr lang="en-US" altLang="en-US"/>
              <a:t>Yang termasuk ukuran pemusatan 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Rata-rata hitung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Median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Modus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Rata-rata ukur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Rata-rata harmonis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C17974C-6D89-4D96-B7B6-9D679B037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 RATA-RATA HITUNG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24A5E9-F1D6-4446-A812-0D103EA6C4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30725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en-US"/>
              <a:t>Rumus umumnya :</a:t>
            </a:r>
          </a:p>
          <a:p>
            <a:pPr marL="533400" indent="-533400">
              <a:buNone/>
            </a:pPr>
            <a:endParaRPr lang="en-US" altLang="en-US"/>
          </a:p>
          <a:p>
            <a:pPr marL="533400" indent="-533400">
              <a:buNone/>
            </a:pPr>
            <a:endParaRPr lang="en-US" altLang="en-US"/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/>
              <a:t>Untuk data yang tidak mengulang</a:t>
            </a:r>
          </a:p>
          <a:p>
            <a:pPr marL="533400" indent="-533400">
              <a:buNone/>
            </a:pPr>
            <a:r>
              <a:rPr lang="en-US" altLang="en-US"/>
              <a:t>	</a:t>
            </a:r>
          </a:p>
          <a:p>
            <a:pPr marL="533400" indent="-533400">
              <a:buNone/>
            </a:pPr>
            <a:endParaRPr lang="en-US" altLang="en-US"/>
          </a:p>
          <a:p>
            <a:pPr marL="533400" indent="-533400">
              <a:buFont typeface="Wingdings" panose="05000000000000000000" pitchFamily="2" charset="2"/>
              <a:buAutoNum type="arabicPeriod" startAt="2"/>
            </a:pPr>
            <a:r>
              <a:rPr lang="en-US" altLang="en-US"/>
              <a:t>Untuk data yang mengulang dengan frekuensi tertentu</a:t>
            </a:r>
          </a:p>
          <a:p>
            <a:pPr marL="533400" indent="-533400">
              <a:buNone/>
            </a:pPr>
            <a:endParaRPr lang="en-US" altLang="en-US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73E8F915-8962-4CD8-9FD1-05A799E5F0D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5414" y="2133601"/>
          <a:ext cx="57610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705100" imgH="419100" progId="Equation.3">
                  <p:embed/>
                </p:oleObj>
              </mc:Choice>
              <mc:Fallback>
                <p:oleObj name="Equation" r:id="rId3" imgW="2705100" imgH="41910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73E8F915-8962-4CD8-9FD1-05A799E5F0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2133601"/>
                        <a:ext cx="5761037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1C55F975-C36C-4C6E-8E3A-6CFDC776543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90988" y="3789364"/>
          <a:ext cx="326231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1739900" imgH="393700" progId="Equation.3">
                  <p:embed/>
                </p:oleObj>
              </mc:Choice>
              <mc:Fallback>
                <p:oleObj name="Equation" r:id="rId5" imgW="1739900" imgH="393700" progId="Equation.3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1C55F975-C36C-4C6E-8E3A-6CFDC7765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3789364"/>
                        <a:ext cx="326231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3A764117-E2FF-407E-AB7C-182F78436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7939" y="5626101"/>
          <a:ext cx="39512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2108200" imgH="431800" progId="Equation.3">
                  <p:embed/>
                </p:oleObj>
              </mc:Choice>
              <mc:Fallback>
                <p:oleObj name="Equation" r:id="rId7" imgW="2108200" imgH="431800" progId="Equation.3">
                  <p:embed/>
                  <p:pic>
                    <p:nvPicPr>
                      <p:cNvPr id="15368" name="Object 8">
                        <a:extLst>
                          <a:ext uri="{FF2B5EF4-FFF2-40B4-BE49-F238E27FC236}">
                            <a16:creationId xmlns:a16="http://schemas.microsoft.com/office/drawing/2014/main" id="{3A764117-E2FF-407E-AB7C-182F78436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9" y="5626101"/>
                        <a:ext cx="39512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5874FDC-CD0A-4F89-859A-76BBE529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RATA-RATA HITUNG (lanjutan)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E7D013E-6EBC-4EA1-9B66-A3CB5D3607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620236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1. Dalam Tabel Distribusi Frekuensi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18503" name="Group 71">
            <a:extLst>
              <a:ext uri="{FF2B5EF4-FFF2-40B4-BE49-F238E27FC236}">
                <a16:creationId xmlns:a16="http://schemas.microsoft.com/office/drawing/2014/main" id="{0553DFE3-F2DB-4123-A177-B6E697D8FDE2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452688" y="2071688"/>
          <a:ext cx="6769100" cy="3408362"/>
        </p:xfrm>
        <a:graphic>
          <a:graphicData uri="http://schemas.openxmlformats.org/drawingml/2006/table">
            <a:tbl>
              <a:tblPr/>
              <a:tblGrid>
                <a:gridCol w="19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Kelas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 Tengah (X)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Frekuensi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87-99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 = 60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3955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500" name="Object 68">
            <a:extLst>
              <a:ext uri="{FF2B5EF4-FFF2-40B4-BE49-F238E27FC236}">
                <a16:creationId xmlns:a16="http://schemas.microsoft.com/office/drawing/2014/main" id="{E8382D5D-EDAF-4303-BC79-943519EF90A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81375" y="5572125"/>
          <a:ext cx="3568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536033" imgH="393529" progId="Equation.3">
                  <p:embed/>
                </p:oleObj>
              </mc:Choice>
              <mc:Fallback>
                <p:oleObj name="Equation" r:id="rId3" imgW="1536033" imgH="393529" progId="Equation.3">
                  <p:embed/>
                  <p:pic>
                    <p:nvPicPr>
                      <p:cNvPr id="18500" name="Object 68">
                        <a:extLst>
                          <a:ext uri="{FF2B5EF4-FFF2-40B4-BE49-F238E27FC236}">
                            <a16:creationId xmlns:a16="http://schemas.microsoft.com/office/drawing/2014/main" id="{E8382D5D-EDAF-4303-BC79-943519EF9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572125"/>
                        <a:ext cx="3568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237218C-F21F-4915-B4BB-0A11866BB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RATA-RATA HITUNG (lanjutan)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7274FAE-0C0C-4E3B-921A-6CBAFA75AF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29151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2. Dengan Memakai Kode (U)</a:t>
            </a:r>
          </a:p>
        </p:txBody>
      </p:sp>
      <p:graphicFrame>
        <p:nvGraphicFramePr>
          <p:cNvPr id="20527" name="Group 47">
            <a:extLst>
              <a:ext uri="{FF2B5EF4-FFF2-40B4-BE49-F238E27FC236}">
                <a16:creationId xmlns:a16="http://schemas.microsoft.com/office/drawing/2014/main" id="{E421E0BC-9841-488B-AA1A-A4029DDFB44F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566988" y="2173289"/>
          <a:ext cx="7643812" cy="3127375"/>
        </p:xfrm>
        <a:graphic>
          <a:graphicData uri="http://schemas.openxmlformats.org/drawingml/2006/table">
            <a:tbl>
              <a:tblPr/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Kelas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 Tengah (X)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Frekuensi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87-99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4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 = 60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55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524" name="Object 44">
            <a:extLst>
              <a:ext uri="{FF2B5EF4-FFF2-40B4-BE49-F238E27FC236}">
                <a16:creationId xmlns:a16="http://schemas.microsoft.com/office/drawing/2014/main" id="{E9F4ADB9-E447-4ACD-AF9E-20F8F202BF4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66989" y="5426076"/>
          <a:ext cx="54006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2540000" imgH="431800" progId="Equation.3">
                  <p:embed/>
                </p:oleObj>
              </mc:Choice>
              <mc:Fallback>
                <p:oleObj name="Equation" r:id="rId3" imgW="2540000" imgH="431800" progId="Equation.3">
                  <p:embed/>
                  <p:pic>
                    <p:nvPicPr>
                      <p:cNvPr id="20524" name="Object 44">
                        <a:extLst>
                          <a:ext uri="{FF2B5EF4-FFF2-40B4-BE49-F238E27FC236}">
                            <a16:creationId xmlns:a16="http://schemas.microsoft.com/office/drawing/2014/main" id="{E9F4ADB9-E447-4ACD-AF9E-20F8F202BF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5426076"/>
                        <a:ext cx="540067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A8D1D35-7704-4195-968B-3985C9F44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RATA-RATA HITUNG (lanjutan)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D85880-2329-4B7D-AD89-4816A07E3C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3. Dengan pembobotan</a:t>
            </a:r>
          </a:p>
          <a:p>
            <a:pPr marL="0" indent="0">
              <a:buNone/>
            </a:pPr>
            <a:r>
              <a:rPr lang="en-US" altLang="en-US"/>
              <a:t>    Masing-masing data diberi bobot.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Misal A memperoleh nilai 65 untuk tugas, 76 untuk mid dan 70 untuk ujian akhir.</a:t>
            </a:r>
          </a:p>
          <a:p>
            <a:pPr marL="0" indent="0">
              <a:buNone/>
            </a:pPr>
            <a:r>
              <a:rPr lang="en-US" altLang="en-US"/>
              <a:t>Bila nilai tugas diberi bobot 2, Mid 3 dan Ujian Akhir 4, maka rata-rata hitungnya adalah :</a:t>
            </a:r>
          </a:p>
          <a:p>
            <a:pPr marL="0" indent="0">
              <a:buNone/>
            </a:pPr>
            <a:endParaRPr lang="en-US" altLang="en-US"/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85F59274-CC49-4CE7-BDDF-E5B1CD7706A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87714" y="5229225"/>
          <a:ext cx="56165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2057400" imgH="393700" progId="Equation.3">
                  <p:embed/>
                </p:oleObj>
              </mc:Choice>
              <mc:Fallback>
                <p:oleObj name="Equation" r:id="rId3" imgW="2057400" imgH="39370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85F59274-CC49-4CE7-BDDF-E5B1CD770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5229225"/>
                        <a:ext cx="56165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4D12E91-3717-4990-824F-E25C167FF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MEDIAN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72700A3-644B-44C7-8288-64C86AF835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29151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Untuk data berkelompok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1B1711AA-3EE9-4D23-B6A9-D09CFBA6171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06776" y="2420939"/>
          <a:ext cx="5713413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2679700" imgH="1663700" progId="Equation.3">
                  <p:embed/>
                </p:oleObj>
              </mc:Choice>
              <mc:Fallback>
                <p:oleObj name="Equation" r:id="rId3" imgW="2679700" imgH="166370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1B1711AA-3EE9-4D23-B6A9-D09CFBA61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6" y="2420939"/>
                        <a:ext cx="5713413" cy="354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B9C9D98C-C6CB-482D-AC56-70AB7287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Ciri-ciri penelitian :</a:t>
            </a:r>
          </a:p>
          <a:p>
            <a:r>
              <a:rPr lang="en-US" altLang="en-US" sz="2000"/>
              <a:t>dimulai dg adanya pertanyaan</a:t>
            </a:r>
          </a:p>
          <a:p>
            <a:r>
              <a:rPr lang="en-US" altLang="en-US" sz="2000"/>
              <a:t>membutuhkan pernyataan yg jelas</a:t>
            </a:r>
          </a:p>
          <a:p>
            <a:r>
              <a:rPr lang="en-US" altLang="en-US" sz="2000"/>
              <a:t>membutuhkan perencanaan</a:t>
            </a:r>
          </a:p>
          <a:p>
            <a:r>
              <a:rPr lang="en-US" altLang="en-US" sz="2000"/>
              <a:t>dilakukan secara bertahap</a:t>
            </a:r>
          </a:p>
          <a:p>
            <a:r>
              <a:rPr lang="en-US" altLang="en-US" sz="2000"/>
              <a:t>mengajukan hipotesis</a:t>
            </a:r>
          </a:p>
          <a:p>
            <a:r>
              <a:rPr lang="en-US" altLang="en-US" sz="2000"/>
              <a:t>mengemukaan fakta dan makna dg benar</a:t>
            </a:r>
          </a:p>
          <a:p>
            <a:r>
              <a:rPr lang="en-US" altLang="en-US" sz="2000"/>
              <a:t>bersifat sirkuler</a:t>
            </a:r>
          </a:p>
          <a:p>
            <a:endParaRPr lang="en-US" altLang="en-US" sz="2000"/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3C62F436-18D2-42BE-A375-2CA993DA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43C00A4-E14E-4912-805E-B4D5B7AA7FAC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9FDAB87-0DF3-47A5-B1E3-B8583373B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MEDIAN (lanjutan)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078802B-073D-451E-AAC3-8D648CD328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30725"/>
          </a:xfrm>
        </p:spPr>
        <p:txBody>
          <a:bodyPr/>
          <a:lstStyle/>
          <a:p>
            <a:pPr marL="3673475" indent="-3673475">
              <a:buNone/>
            </a:pPr>
            <a:r>
              <a:rPr lang="en-US" altLang="en-US"/>
              <a:t>Contoh :</a:t>
            </a:r>
          </a:p>
          <a:p>
            <a:pPr marL="3673475" indent="-3673475">
              <a:buNone/>
            </a:pPr>
            <a:r>
              <a:rPr lang="en-US" altLang="en-US"/>
              <a:t>	Letak median ada pada data ke 30, yaitu pada interval 61-73, sehingga :</a:t>
            </a:r>
          </a:p>
          <a:p>
            <a:pPr marL="3673475" indent="-3673475">
              <a:buNone/>
            </a:pPr>
            <a:r>
              <a:rPr lang="en-US" altLang="en-US"/>
              <a:t>	L</a:t>
            </a:r>
            <a:r>
              <a:rPr lang="en-US" altLang="en-US" baseline="-25000"/>
              <a:t>0</a:t>
            </a:r>
            <a:r>
              <a:rPr lang="en-US" altLang="en-US"/>
              <a:t> = 60,5</a:t>
            </a:r>
          </a:p>
          <a:p>
            <a:pPr marL="3673475" indent="-3673475">
              <a:buNone/>
            </a:pPr>
            <a:r>
              <a:rPr lang="en-US" altLang="en-US"/>
              <a:t>	F   = 19</a:t>
            </a:r>
          </a:p>
          <a:p>
            <a:pPr marL="3673475" indent="-3673475">
              <a:buNone/>
            </a:pPr>
            <a:r>
              <a:rPr lang="en-US" altLang="en-US"/>
              <a:t>	f    = 12</a:t>
            </a:r>
          </a:p>
        </p:txBody>
      </p:sp>
      <p:graphicFrame>
        <p:nvGraphicFramePr>
          <p:cNvPr id="29760" name="Group 64">
            <a:extLst>
              <a:ext uri="{FF2B5EF4-FFF2-40B4-BE49-F238E27FC236}">
                <a16:creationId xmlns:a16="http://schemas.microsoft.com/office/drawing/2014/main" id="{665C7795-5F9F-4AC2-BB8D-58961D68DB96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135189" y="3144839"/>
          <a:ext cx="3024187" cy="3408361"/>
        </p:xfrm>
        <a:graphic>
          <a:graphicData uri="http://schemas.openxmlformats.org/drawingml/2006/table">
            <a:tbl>
              <a:tblPr/>
              <a:tblGrid>
                <a:gridCol w="160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Kelas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Frekuensi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87-99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4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60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757" name="Object 61">
            <a:extLst>
              <a:ext uri="{FF2B5EF4-FFF2-40B4-BE49-F238E27FC236}">
                <a16:creationId xmlns:a16="http://schemas.microsoft.com/office/drawing/2014/main" id="{85769E04-7442-4FF3-8E7E-7421A4F3A4A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64200" y="4797426"/>
          <a:ext cx="453548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2108200" imgH="787400" progId="Equation.3">
                  <p:embed/>
                </p:oleObj>
              </mc:Choice>
              <mc:Fallback>
                <p:oleObj name="Equation" r:id="rId3" imgW="2108200" imgH="787400" progId="Equation.3">
                  <p:embed/>
                  <p:pic>
                    <p:nvPicPr>
                      <p:cNvPr id="29757" name="Object 61">
                        <a:extLst>
                          <a:ext uri="{FF2B5EF4-FFF2-40B4-BE49-F238E27FC236}">
                            <a16:creationId xmlns:a16="http://schemas.microsoft.com/office/drawing/2014/main" id="{85769E04-7442-4FF3-8E7E-7421A4F3A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797426"/>
                        <a:ext cx="4535488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DE28C1D-6A9B-4B47-A759-CA8A1E8C6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MODUS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B60089A-2155-4667-8651-5E44F867FE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14705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Untuk data berkelompok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FE7BF7F0-15FF-4B6C-833E-D3FFD4429F5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424114" y="2392364"/>
          <a:ext cx="7127875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3175000" imgH="1625600" progId="Equation.3">
                  <p:embed/>
                </p:oleObj>
              </mc:Choice>
              <mc:Fallback>
                <p:oleObj name="Equation" r:id="rId3" imgW="3175000" imgH="162560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FE7BF7F0-15FF-4B6C-833E-D3FFD4429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392364"/>
                        <a:ext cx="7127875" cy="364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F5CC693-2A65-41E4-BC12-8E3567B0B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MODUS (lanjutan)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B6FFA54-E173-4A2B-86CB-E7FE0631EE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30725"/>
          </a:xfrm>
        </p:spPr>
        <p:txBody>
          <a:bodyPr/>
          <a:lstStyle/>
          <a:p>
            <a:pPr marL="3413125" indent="-3413125">
              <a:buNone/>
            </a:pPr>
            <a:r>
              <a:rPr lang="en-US" altLang="en-US"/>
              <a:t>Contoh :</a:t>
            </a:r>
          </a:p>
          <a:p>
            <a:pPr marL="3413125" indent="-3413125">
              <a:buNone/>
            </a:pPr>
            <a:r>
              <a:rPr lang="en-US" altLang="en-US"/>
              <a:t>	Data yang paling sering muncul adalah pada interval 74-86, sehingga :</a:t>
            </a:r>
          </a:p>
          <a:p>
            <a:pPr marL="3413125" indent="-3413125">
              <a:buNone/>
            </a:pPr>
            <a:r>
              <a:rPr lang="en-US" altLang="en-US"/>
              <a:t>	L</a:t>
            </a:r>
            <a:r>
              <a:rPr lang="en-US" altLang="en-US" baseline="-25000"/>
              <a:t>0</a:t>
            </a:r>
            <a:r>
              <a:rPr lang="en-US" altLang="en-US"/>
              <a:t> = 73,5</a:t>
            </a:r>
          </a:p>
          <a:p>
            <a:pPr marL="3413125" indent="-3413125">
              <a:buNone/>
            </a:pPr>
            <a:r>
              <a:rPr lang="en-US" altLang="en-US"/>
              <a:t>	b</a:t>
            </a:r>
            <a:r>
              <a:rPr lang="en-US" altLang="en-US" baseline="-25000"/>
              <a:t>1</a:t>
            </a:r>
            <a:r>
              <a:rPr lang="en-US" altLang="en-US"/>
              <a:t>  = 23-12 = 11</a:t>
            </a:r>
          </a:p>
          <a:p>
            <a:pPr marL="3413125" indent="-3413125">
              <a:buNone/>
            </a:pPr>
            <a:r>
              <a:rPr lang="en-US" altLang="en-US"/>
              <a:t>	b</a:t>
            </a:r>
            <a:r>
              <a:rPr lang="en-US" altLang="en-US" baseline="-25000"/>
              <a:t>2</a:t>
            </a:r>
            <a:r>
              <a:rPr lang="en-US" altLang="en-US"/>
              <a:t>  = 23-6 =17</a:t>
            </a:r>
          </a:p>
        </p:txBody>
      </p:sp>
      <p:graphicFrame>
        <p:nvGraphicFramePr>
          <p:cNvPr id="34840" name="Group 24">
            <a:extLst>
              <a:ext uri="{FF2B5EF4-FFF2-40B4-BE49-F238E27FC236}">
                <a16:creationId xmlns:a16="http://schemas.microsoft.com/office/drawing/2014/main" id="{E68F8805-BEB3-42DE-949B-917F0F1B60CE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063750" y="3121026"/>
          <a:ext cx="2876550" cy="3127375"/>
        </p:xfrm>
        <a:graphic>
          <a:graphicData uri="http://schemas.openxmlformats.org/drawingml/2006/table">
            <a:tbl>
              <a:tblPr/>
              <a:tblGrid>
                <a:gridCol w="15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Kelas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Frekuensi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87-99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60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837" name="Object 21">
            <a:extLst>
              <a:ext uri="{FF2B5EF4-FFF2-40B4-BE49-F238E27FC236}">
                <a16:creationId xmlns:a16="http://schemas.microsoft.com/office/drawing/2014/main" id="{E4B76ABC-34C2-4746-9C11-60AC59F0415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03839" y="5013325"/>
          <a:ext cx="49688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3" imgW="2095500" imgH="431800" progId="Equation.3">
                  <p:embed/>
                </p:oleObj>
              </mc:Choice>
              <mc:Fallback>
                <p:oleObj name="Equation" r:id="rId3" imgW="2095500" imgH="431800" progId="Equation.3">
                  <p:embed/>
                  <p:pic>
                    <p:nvPicPr>
                      <p:cNvPr id="34837" name="Object 21">
                        <a:extLst>
                          <a:ext uri="{FF2B5EF4-FFF2-40B4-BE49-F238E27FC236}">
                            <a16:creationId xmlns:a16="http://schemas.microsoft.com/office/drawing/2014/main" id="{E4B76ABC-34C2-4746-9C11-60AC59F041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5013325"/>
                        <a:ext cx="496887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3CAE4AE-9D64-4A4E-8FDF-1037E5648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/>
              <a:t>HUBUNGAN EMPIRIS ANTARA NILAI RATA-RATA HITUNG, MEDIAN, DAN MODUS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5F7344A-3A53-479A-8B5E-3D7F96289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/>
              <a:t>	Ada 3 kemungkinan kesimetrian kurva distribusi data :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/>
              <a:t>Jika nilai ketiganya hampir sama maka kurva mendekati simetri.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/>
              <a:t>Jika Mod&lt;Med&lt;rata-rata hitung, maka kurva miring ke kanan.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/>
              <a:t>Jika rata-rata hitung&lt;Med&lt;Mod, maka kurva miring ke kiri.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F3AE254-032A-4DBF-AE2D-2E78A1652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HUBUNGAN EMPIRIS ANTARA NILAI RATA-RATA HITUNG, MEDIAN, DAN MODUS (lanjutan)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1F1C6FE-4B0C-4292-AFEF-F75EB67607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Jika distribusi data tidak simetri, maka terdapat hubungan :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000" b="1"/>
              <a:t>Rata-rata hitung-Modus = 3 (Rata-rata hitung-Median)</a:t>
            </a:r>
          </a:p>
          <a:p>
            <a:pPr marL="0" indent="0">
              <a:buNone/>
            </a:pPr>
            <a:endParaRPr lang="en-US" altLang="en-US" b="1"/>
          </a:p>
        </p:txBody>
      </p:sp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330D322B-547B-4FD3-AD46-28E43A340AD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863975" y="4076701"/>
          <a:ext cx="40386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1384300" imgH="241300" progId="Equation.3">
                  <p:embed/>
                </p:oleObj>
              </mc:Choice>
              <mc:Fallback>
                <p:oleObj name="Equation" r:id="rId3" imgW="1384300" imgH="241300" progId="Equation.3">
                  <p:embed/>
                  <p:pic>
                    <p:nvPicPr>
                      <p:cNvPr id="38919" name="Object 7">
                        <a:extLst>
                          <a:ext uri="{FF2B5EF4-FFF2-40B4-BE49-F238E27FC236}">
                            <a16:creationId xmlns:a16="http://schemas.microsoft.com/office/drawing/2014/main" id="{330D322B-547B-4FD3-AD46-28E43A340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4076701"/>
                        <a:ext cx="40386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068E201-CFD6-4766-BCE2-77FC628F2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 RATA-RATA UKUR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A5865D7-F334-479D-AA2B-751DB16E89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Digunakan apabila nilai data satu dengan yang lain berkelipatan.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Untuk data tidak berkelompok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Untuk data berkelompok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A100681D-365E-49CE-87C9-C72BB88E43C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59376" y="2205038"/>
          <a:ext cx="28813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129810" imgH="253890" progId="Equation.3">
                  <p:embed/>
                </p:oleObj>
              </mc:Choice>
              <mc:Fallback>
                <p:oleObj name="Equation" r:id="rId3" imgW="1129810" imgH="253890" progId="Equation.3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A100681D-365E-49CE-87C9-C72BB88E4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2205038"/>
                        <a:ext cx="28813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650EC4C6-9915-4F3E-A1E5-B9DAB5EE1EE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81426" y="3644901"/>
          <a:ext cx="27463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5" imgW="1384300" imgH="431800" progId="Equation.3">
                  <p:embed/>
                </p:oleObj>
              </mc:Choice>
              <mc:Fallback>
                <p:oleObj name="Equation" r:id="rId5" imgW="1384300" imgH="431800" progId="Equation.3">
                  <p:embed/>
                  <p:pic>
                    <p:nvPicPr>
                      <p:cNvPr id="43014" name="Object 6">
                        <a:extLst>
                          <a:ext uri="{FF2B5EF4-FFF2-40B4-BE49-F238E27FC236}">
                            <a16:creationId xmlns:a16="http://schemas.microsoft.com/office/drawing/2014/main" id="{650EC4C6-9915-4F3E-A1E5-B9DAB5EE1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6" y="3644901"/>
                        <a:ext cx="274637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1BBB8DD8-73D6-4A29-9BF2-400F62108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3338" y="5300664"/>
          <a:ext cx="27162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7" imgW="1485900" imgH="431800" progId="Equation.3">
                  <p:embed/>
                </p:oleObj>
              </mc:Choice>
              <mc:Fallback>
                <p:oleObj name="Equation" r:id="rId7" imgW="1485900" imgH="431800" progId="Equation.3">
                  <p:embed/>
                  <p:pic>
                    <p:nvPicPr>
                      <p:cNvPr id="43016" name="Object 8">
                        <a:extLst>
                          <a:ext uri="{FF2B5EF4-FFF2-40B4-BE49-F238E27FC236}">
                            <a16:creationId xmlns:a16="http://schemas.microsoft.com/office/drawing/2014/main" id="{1BBB8DD8-73D6-4A29-9BF2-400F62108F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5300664"/>
                        <a:ext cx="271621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7420BF-16A6-4A07-AA4E-0A4C33D6C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RATA-RATA UKUR (lanjutan)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BAEC0D5-B192-43E3-809A-E073DFB32F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29151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Contoh :</a:t>
            </a:r>
          </a:p>
        </p:txBody>
      </p:sp>
      <p:graphicFrame>
        <p:nvGraphicFramePr>
          <p:cNvPr id="46154" name="Group 74">
            <a:extLst>
              <a:ext uri="{FF2B5EF4-FFF2-40B4-BE49-F238E27FC236}">
                <a16:creationId xmlns:a16="http://schemas.microsoft.com/office/drawing/2014/main" id="{D17B0334-C548-48FD-A0FA-E6F9526382DA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351089" y="2133600"/>
          <a:ext cx="7273925" cy="2846718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 Kelas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 Tengah (X)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Frekuensi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 X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log X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87-99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1,97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13,84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21,96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43,7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11,82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 = 60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 log X = 107,1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149" name="Object 69">
            <a:extLst>
              <a:ext uri="{FF2B5EF4-FFF2-40B4-BE49-F238E27FC236}">
                <a16:creationId xmlns:a16="http://schemas.microsoft.com/office/drawing/2014/main" id="{A20D4E2B-FFDA-4153-8D35-8A74A153EB4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19513" y="5229226"/>
          <a:ext cx="42481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1701800" imgH="431800" progId="Equation.3">
                  <p:embed/>
                </p:oleObj>
              </mc:Choice>
              <mc:Fallback>
                <p:oleObj name="Equation" r:id="rId3" imgW="1701800" imgH="431800" progId="Equation.3">
                  <p:embed/>
                  <p:pic>
                    <p:nvPicPr>
                      <p:cNvPr id="46149" name="Object 69">
                        <a:extLst>
                          <a:ext uri="{FF2B5EF4-FFF2-40B4-BE49-F238E27FC236}">
                            <a16:creationId xmlns:a16="http://schemas.microsoft.com/office/drawing/2014/main" id="{A20D4E2B-FFDA-4153-8D35-8A74A153E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5229226"/>
                        <a:ext cx="42481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85CE327-842D-4A24-8676-425CB4E61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 RATA-RATA HARMONIS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0DE922F-6D49-48A2-A000-290D449922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Biasanya digunakan apabila data dalam bentuk pecahan atau desimal.</a:t>
            </a:r>
          </a:p>
          <a:p>
            <a:pPr marL="0" indent="0">
              <a:buNone/>
            </a:pPr>
            <a:r>
              <a:rPr lang="en-US" altLang="en-US"/>
              <a:t>Untuk data tidak berkelompok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Untuk data berkelompok</a:t>
            </a: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02360DEB-9E2E-4D9F-B7FD-F77FBB7FFFF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75501" y="2565401"/>
          <a:ext cx="185261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837836" imgH="622030" progId="Equation.3">
                  <p:embed/>
                </p:oleObj>
              </mc:Choice>
              <mc:Fallback>
                <p:oleObj name="Equation" r:id="rId3" imgW="837836" imgH="622030" progId="Equation.3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02360DEB-9E2E-4D9F-B7FD-F77FBB7FFF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1" y="2565401"/>
                        <a:ext cx="185261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6E88B10B-08E5-4D04-B33F-AA885047DAF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56363" y="4365625"/>
          <a:ext cx="19431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5" imgW="837836" imgH="622030" progId="Equation.3">
                  <p:embed/>
                </p:oleObj>
              </mc:Choice>
              <mc:Fallback>
                <p:oleObj name="Equation" r:id="rId5" imgW="837836" imgH="622030" progId="Equation.3">
                  <p:embed/>
                  <p:pic>
                    <p:nvPicPr>
                      <p:cNvPr id="50182" name="Object 6">
                        <a:extLst>
                          <a:ext uri="{FF2B5EF4-FFF2-40B4-BE49-F238E27FC236}">
                            <a16:creationId xmlns:a16="http://schemas.microsoft.com/office/drawing/2014/main" id="{6E88B10B-08E5-4D04-B33F-AA885047D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4365625"/>
                        <a:ext cx="194310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EBF8391-C158-4453-A840-D1C0EE037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RATA-RATA HARMONIS (lanjutan)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4F1576C-DFE2-4428-9DD8-8934FD59AE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29151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Contoh :</a:t>
            </a:r>
          </a:p>
        </p:txBody>
      </p:sp>
      <p:graphicFrame>
        <p:nvGraphicFramePr>
          <p:cNvPr id="53320" name="Group 72">
            <a:extLst>
              <a:ext uri="{FF2B5EF4-FFF2-40B4-BE49-F238E27FC236}">
                <a16:creationId xmlns:a16="http://schemas.microsoft.com/office/drawing/2014/main" id="{A03B95B9-C2A8-4152-A21E-73852573A0C4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648075" y="2133600"/>
          <a:ext cx="5689600" cy="2846718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 Kelas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 Tengah (X)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Frekuensi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/ X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87-99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0,065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 = 60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 / X = 1,121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316" name="Object 68">
            <a:extLst>
              <a:ext uri="{FF2B5EF4-FFF2-40B4-BE49-F238E27FC236}">
                <a16:creationId xmlns:a16="http://schemas.microsoft.com/office/drawing/2014/main" id="{9CDD941B-DF21-4CE1-8DEA-45AA5D527CB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19513" y="5318125"/>
          <a:ext cx="29527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1193800" imgH="419100" progId="Equation.3">
                  <p:embed/>
                </p:oleObj>
              </mc:Choice>
              <mc:Fallback>
                <p:oleObj name="Equation" r:id="rId3" imgW="1193800" imgH="419100" progId="Equation.3">
                  <p:embed/>
                  <p:pic>
                    <p:nvPicPr>
                      <p:cNvPr id="53316" name="Object 68">
                        <a:extLst>
                          <a:ext uri="{FF2B5EF4-FFF2-40B4-BE49-F238E27FC236}">
                            <a16:creationId xmlns:a16="http://schemas.microsoft.com/office/drawing/2014/main" id="{9CDD941B-DF21-4CE1-8DEA-45AA5D527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5318125"/>
                        <a:ext cx="29527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47C1A5D-7133-44A6-A91D-C285A09CB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KUARTIL, DESIL, PERSENTIL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F9FA425-227A-41F6-9261-2E4A7FD87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1. Kuartil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 Kelompok data yang sudah diurutkan (membesar atau mengecil) dibagi empat bagian yang sama besar.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Ada 3 jenis yaitu kuartil pertama (Q</a:t>
            </a:r>
            <a:r>
              <a:rPr lang="en-US" altLang="en-US" baseline="-25000"/>
              <a:t>1</a:t>
            </a:r>
            <a:r>
              <a:rPr lang="en-US" altLang="en-US"/>
              <a:t>) atau kuartil bawah, kuartil kedua (Q</a:t>
            </a:r>
            <a:r>
              <a:rPr lang="en-US" altLang="en-US" baseline="-25000"/>
              <a:t>2</a:t>
            </a:r>
            <a:r>
              <a:rPr lang="en-US" altLang="en-US"/>
              <a:t>) atau kuartil tengah, dan kuartil ketiga (Q</a:t>
            </a:r>
            <a:r>
              <a:rPr lang="en-US" altLang="en-US" baseline="-25000"/>
              <a:t>3</a:t>
            </a:r>
            <a:r>
              <a:rPr lang="en-US" altLang="en-US"/>
              <a:t>) atau kuartil atas.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AADF-EEC1-4A67-9A18-B9DD997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688" y="1752601"/>
            <a:ext cx="7772400" cy="43799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dilandasi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Syarat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:</a:t>
            </a:r>
          </a:p>
          <a:p>
            <a:pPr>
              <a:defRPr/>
            </a:pPr>
            <a:r>
              <a:rPr lang="en-US" sz="2400" dirty="0" err="1"/>
              <a:t>Dasar</a:t>
            </a:r>
            <a:r>
              <a:rPr lang="en-US" sz="2400" dirty="0"/>
              <a:t> :  - </a:t>
            </a:r>
            <a:r>
              <a:rPr lang="en-US" sz="2400" dirty="0" err="1"/>
              <a:t>fakta</a:t>
            </a:r>
            <a:r>
              <a:rPr lang="en-US" sz="2400" dirty="0"/>
              <a:t>/data </a:t>
            </a:r>
            <a:r>
              <a:rPr lang="en-US" sz="2400" dirty="0" err="1"/>
              <a:t>yg</a:t>
            </a:r>
            <a:r>
              <a:rPr lang="en-US" sz="2400" dirty="0"/>
              <a:t> reliable, valid, </a:t>
            </a:r>
            <a:r>
              <a:rPr lang="en-US" sz="2400" dirty="0" err="1"/>
              <a:t>ternilai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                - </a:t>
            </a:r>
            <a:r>
              <a:rPr lang="en-US" sz="2400" dirty="0" err="1"/>
              <a:t>teori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relevan</a:t>
            </a:r>
            <a:endParaRPr lang="en-US" sz="2400" dirty="0"/>
          </a:p>
          <a:p>
            <a:pPr>
              <a:defRPr/>
            </a:pPr>
            <a:r>
              <a:rPr lang="en-US" sz="2400" dirty="0" err="1"/>
              <a:t>Sifat</a:t>
            </a:r>
            <a:r>
              <a:rPr lang="en-US" sz="2400" dirty="0"/>
              <a:t>  : universal, </a:t>
            </a:r>
            <a:r>
              <a:rPr lang="en-US" sz="2400" dirty="0" err="1"/>
              <a:t>obyektif</a:t>
            </a:r>
            <a:r>
              <a:rPr lang="en-US" sz="2400" dirty="0"/>
              <a:t>. </a:t>
            </a:r>
            <a:r>
              <a:rPr lang="en-US" sz="2400" dirty="0" err="1"/>
              <a:t>Jujur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terbuka</a:t>
            </a:r>
            <a:r>
              <a:rPr lang="en-US" sz="2400" dirty="0"/>
              <a:t>. </a:t>
            </a:r>
            <a:r>
              <a:rPr lang="en-US" sz="2400" dirty="0" err="1"/>
              <a:t>Logis</a:t>
            </a:r>
            <a:r>
              <a:rPr lang="en-US" sz="2400" dirty="0"/>
              <a:t>, </a:t>
            </a:r>
            <a:r>
              <a:rPr lang="en-US" sz="2400" dirty="0" err="1"/>
              <a:t>kritis</a:t>
            </a:r>
            <a:r>
              <a:rPr lang="en-US" sz="2400" dirty="0"/>
              <a:t>, </a:t>
            </a:r>
            <a:r>
              <a:rPr lang="en-US" sz="2400" dirty="0" err="1"/>
              <a:t>analistis</a:t>
            </a:r>
            <a:r>
              <a:rPr lang="en-US" sz="2400" dirty="0"/>
              <a:t>, </a:t>
            </a:r>
            <a:r>
              <a:rPr lang="en-US" sz="2400" dirty="0" err="1"/>
              <a:t>dinamis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inovatif</a:t>
            </a: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32DC6ADB-47E8-4000-8384-54E4E1E8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14A86D1-115C-4953-B58E-83CBB7FACCB8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EE2F486-7CE0-4269-A7F6-BBF15208D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KUARTIL (lanjutan)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4B0ADE3-B6C1-41B3-8A6A-B2E4F44368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291513" cy="4530725"/>
          </a:xfrm>
        </p:spPr>
        <p:txBody>
          <a:bodyPr/>
          <a:lstStyle/>
          <a:p>
            <a:pPr marL="4130675" indent="-4130675">
              <a:buNone/>
            </a:pPr>
            <a:r>
              <a:rPr lang="en-US" altLang="en-US"/>
              <a:t>Untuk data tidak berkelompok</a:t>
            </a:r>
          </a:p>
          <a:p>
            <a:pPr marL="4130675" indent="-4130675">
              <a:buNone/>
            </a:pPr>
            <a:endParaRPr lang="en-US" altLang="en-US"/>
          </a:p>
          <a:p>
            <a:pPr marL="4130675" indent="-4130675">
              <a:buNone/>
            </a:pPr>
            <a:endParaRPr lang="en-US" altLang="en-US"/>
          </a:p>
          <a:p>
            <a:pPr marL="4130675" indent="-4130675">
              <a:buNone/>
            </a:pPr>
            <a:r>
              <a:rPr lang="en-US" altLang="en-US"/>
              <a:t>Untuk data berkelompok</a:t>
            </a:r>
          </a:p>
          <a:p>
            <a:pPr marL="4130675" indent="-4130675">
              <a:buNone/>
            </a:pPr>
            <a:r>
              <a:rPr lang="en-US" altLang="en-US"/>
              <a:t>	</a:t>
            </a:r>
          </a:p>
          <a:p>
            <a:pPr marL="4130675" indent="-4130675">
              <a:buNone/>
            </a:pPr>
            <a:r>
              <a:rPr lang="en-US" altLang="en-US"/>
              <a:t>	</a:t>
            </a:r>
            <a:r>
              <a:rPr lang="en-US" altLang="en-US" sz="2000"/>
              <a:t>L</a:t>
            </a:r>
            <a:r>
              <a:rPr lang="en-US" altLang="en-US" sz="2000" baseline="-25000"/>
              <a:t>0</a:t>
            </a:r>
            <a:r>
              <a:rPr lang="en-US" altLang="en-US" sz="2000"/>
              <a:t> = batas bawah kelas kuartil</a:t>
            </a:r>
          </a:p>
          <a:p>
            <a:pPr marL="4130675" indent="-4130675">
              <a:buNone/>
            </a:pPr>
            <a:r>
              <a:rPr lang="en-US" altLang="en-US" sz="2000"/>
              <a:t>	F  = jumlah frekuensi semua</a:t>
            </a:r>
          </a:p>
          <a:p>
            <a:pPr marL="4130675" indent="-4130675">
              <a:buNone/>
            </a:pPr>
            <a:r>
              <a:rPr lang="en-US" altLang="en-US" sz="2000"/>
              <a:t>	       kelas sebelum kelas kuartil Q</a:t>
            </a:r>
            <a:r>
              <a:rPr lang="en-US" altLang="en-US" sz="2000" baseline="-25000"/>
              <a:t>i</a:t>
            </a:r>
          </a:p>
          <a:p>
            <a:pPr marL="4130675" indent="-4130675">
              <a:buNone/>
            </a:pPr>
            <a:r>
              <a:rPr lang="en-US" altLang="en-US" sz="2000"/>
              <a:t>	f   = frekuensi kelas kuartil</a:t>
            </a:r>
            <a:r>
              <a:rPr lang="en-US" altLang="en-US" sz="2000" baseline="-25000"/>
              <a:t> </a:t>
            </a:r>
            <a:r>
              <a:rPr lang="en-US" altLang="en-US" sz="2000"/>
              <a:t>Q</a:t>
            </a:r>
            <a:r>
              <a:rPr lang="en-US" altLang="en-US" sz="2000" baseline="-25000"/>
              <a:t>i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AEAB202A-2811-46EE-A238-C43BE44DF4B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9514" y="2276476"/>
          <a:ext cx="34559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1866090" imgH="393529" progId="Equation.3">
                  <p:embed/>
                </p:oleObj>
              </mc:Choice>
              <mc:Fallback>
                <p:oleObj name="Equation" r:id="rId3" imgW="1866090" imgH="393529" progId="Equation.3">
                  <p:embed/>
                  <p:pic>
                    <p:nvPicPr>
                      <p:cNvPr id="58372" name="Object 4">
                        <a:extLst>
                          <a:ext uri="{FF2B5EF4-FFF2-40B4-BE49-F238E27FC236}">
                            <a16:creationId xmlns:a16="http://schemas.microsoft.com/office/drawing/2014/main" id="{AEAB202A-2811-46EE-A238-C43BE44DF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2276476"/>
                        <a:ext cx="34559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06491D54-FA66-4B9A-94D7-3983790B53B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51089" y="3860801"/>
          <a:ext cx="3455987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1765300" imgH="787400" progId="Equation.3">
                  <p:embed/>
                </p:oleObj>
              </mc:Choice>
              <mc:Fallback>
                <p:oleObj name="Equation" r:id="rId5" imgW="1765300" imgH="787400" progId="Equation.3">
                  <p:embed/>
                  <p:pic>
                    <p:nvPicPr>
                      <p:cNvPr id="58374" name="Object 6">
                        <a:extLst>
                          <a:ext uri="{FF2B5EF4-FFF2-40B4-BE49-F238E27FC236}">
                            <a16:creationId xmlns:a16="http://schemas.microsoft.com/office/drawing/2014/main" id="{06491D54-FA66-4B9A-94D7-3983790B5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860801"/>
                        <a:ext cx="3455987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FACBCDE-D193-4A9D-AF12-E4AB3E8B2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KUARTIL (lanjutan)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BBF8990-1FF4-4FB7-A16A-25E9BAE277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362950" cy="4530725"/>
          </a:xfrm>
        </p:spPr>
        <p:txBody>
          <a:bodyPr/>
          <a:lstStyle/>
          <a:p>
            <a:pPr marL="3946525" indent="-3946525">
              <a:buNone/>
            </a:pPr>
            <a:r>
              <a:rPr lang="en-US" altLang="en-US"/>
              <a:t>Contoh :</a:t>
            </a:r>
          </a:p>
          <a:p>
            <a:pPr marL="3946525" indent="-3946525">
              <a:buNone/>
            </a:pPr>
            <a:r>
              <a:rPr lang="en-US" altLang="en-US" sz="2000"/>
              <a:t>	Q</a:t>
            </a:r>
            <a:r>
              <a:rPr lang="en-US" altLang="en-US" sz="2000" baseline="-25000"/>
              <a:t>1</a:t>
            </a:r>
            <a:r>
              <a:rPr lang="en-US" altLang="en-US" sz="2000"/>
              <a:t> membagi data menjadi 25 %</a:t>
            </a:r>
          </a:p>
          <a:p>
            <a:pPr marL="3946525" indent="-3946525">
              <a:buNone/>
            </a:pPr>
            <a:r>
              <a:rPr lang="en-US" altLang="en-US" sz="2000"/>
              <a:t>	Q</a:t>
            </a:r>
            <a:r>
              <a:rPr lang="en-US" altLang="en-US" sz="2000" baseline="-25000"/>
              <a:t>2</a:t>
            </a:r>
            <a:r>
              <a:rPr lang="en-US" altLang="en-US" sz="2000"/>
              <a:t> membagi data menjadi 50 %</a:t>
            </a:r>
          </a:p>
          <a:p>
            <a:pPr marL="3946525" indent="-3946525">
              <a:buNone/>
            </a:pPr>
            <a:r>
              <a:rPr lang="en-US" altLang="en-US" sz="2000"/>
              <a:t>	Q</a:t>
            </a:r>
            <a:r>
              <a:rPr lang="en-US" altLang="en-US" sz="2000" baseline="-25000"/>
              <a:t>3</a:t>
            </a:r>
            <a:r>
              <a:rPr lang="en-US" altLang="en-US" sz="2000"/>
              <a:t> membagi data menjadi 75 %</a:t>
            </a:r>
          </a:p>
          <a:p>
            <a:pPr marL="3946525" indent="-3946525">
              <a:buNone/>
            </a:pPr>
            <a:endParaRPr lang="en-US" altLang="en-US" sz="2000"/>
          </a:p>
          <a:p>
            <a:pPr marL="3946525" indent="-3946525">
              <a:buNone/>
            </a:pPr>
            <a:r>
              <a:rPr lang="en-US" altLang="en-US" sz="2000"/>
              <a:t>	Sehingga :</a:t>
            </a:r>
          </a:p>
          <a:p>
            <a:pPr marL="3946525" indent="-3946525">
              <a:buNone/>
            </a:pPr>
            <a:endParaRPr lang="en-US" altLang="en-US" sz="2000"/>
          </a:p>
          <a:p>
            <a:pPr marL="3946525" indent="-3946525">
              <a:buNone/>
            </a:pPr>
            <a:r>
              <a:rPr lang="en-US" altLang="en-US" sz="2000"/>
              <a:t>	Q</a:t>
            </a:r>
            <a:r>
              <a:rPr lang="en-US" altLang="en-US" sz="2000" baseline="-25000"/>
              <a:t>1</a:t>
            </a:r>
            <a:r>
              <a:rPr lang="en-US" altLang="en-US" sz="2000"/>
              <a:t> terletak pada 48-60</a:t>
            </a:r>
          </a:p>
          <a:p>
            <a:pPr marL="3946525" indent="-3946525">
              <a:buNone/>
            </a:pPr>
            <a:r>
              <a:rPr lang="en-US" altLang="en-US" sz="2000"/>
              <a:t>	Q</a:t>
            </a:r>
            <a:r>
              <a:rPr lang="en-US" altLang="en-US" sz="2000" baseline="-25000"/>
              <a:t>2</a:t>
            </a:r>
            <a:r>
              <a:rPr lang="en-US" altLang="en-US" sz="2000"/>
              <a:t> terletak pada 61-73</a:t>
            </a:r>
          </a:p>
          <a:p>
            <a:pPr marL="3946525" indent="-3946525">
              <a:buNone/>
            </a:pPr>
            <a:r>
              <a:rPr lang="en-US" altLang="en-US" sz="2000"/>
              <a:t>	Q</a:t>
            </a:r>
            <a:r>
              <a:rPr lang="en-US" altLang="en-US" sz="2000" baseline="-25000"/>
              <a:t>3</a:t>
            </a:r>
            <a:r>
              <a:rPr lang="en-US" altLang="en-US" sz="2000"/>
              <a:t> terletak pada 74-86</a:t>
            </a:r>
          </a:p>
        </p:txBody>
      </p:sp>
      <p:graphicFrame>
        <p:nvGraphicFramePr>
          <p:cNvPr id="61490" name="Group 50">
            <a:extLst>
              <a:ext uri="{FF2B5EF4-FFF2-40B4-BE49-F238E27FC236}">
                <a16:creationId xmlns:a16="http://schemas.microsoft.com/office/drawing/2014/main" id="{25C649D7-2284-4348-BC24-B63F5F15378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063750" y="2205038"/>
          <a:ext cx="3671888" cy="315153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 Kelas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 Tengah (X)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Frekuensi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87-99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 = 60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965B745-71C6-4D46-8630-3BF181988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KUARTIL (lanjutan)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C6AD73E-E645-411E-89C3-F046E4BEBB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07561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Untuk Q</a:t>
            </a:r>
            <a:r>
              <a:rPr lang="en-US" altLang="en-US" baseline="-25000"/>
              <a:t>1</a:t>
            </a:r>
            <a:r>
              <a:rPr lang="en-US" altLang="en-US"/>
              <a:t>, maka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Untuk Q</a:t>
            </a:r>
            <a:r>
              <a:rPr lang="en-US" altLang="en-US" baseline="-25000"/>
              <a:t>2</a:t>
            </a:r>
            <a:r>
              <a:rPr lang="en-US" altLang="en-US"/>
              <a:t>, maka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Untuk Q</a:t>
            </a:r>
            <a:r>
              <a:rPr lang="en-US" altLang="en-US" baseline="-25000"/>
              <a:t>3</a:t>
            </a:r>
            <a:r>
              <a:rPr lang="en-US" altLang="en-US"/>
              <a:t>, maka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E44AC80D-E19F-45E2-AB37-BF6E7C69B03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16500" y="1484313"/>
          <a:ext cx="3240088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1841500" imgH="787400" progId="Equation.3">
                  <p:embed/>
                </p:oleObj>
              </mc:Choice>
              <mc:Fallback>
                <p:oleObj name="Equation" r:id="rId3" imgW="1841500" imgH="787400" progId="Equation.3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E44AC80D-E19F-45E2-AB37-BF6E7C69B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484313"/>
                        <a:ext cx="3240088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>
            <a:extLst>
              <a:ext uri="{FF2B5EF4-FFF2-40B4-BE49-F238E27FC236}">
                <a16:creationId xmlns:a16="http://schemas.microsoft.com/office/drawing/2014/main" id="{C89967E7-5E50-4DC8-A2A9-AEE3E27338C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87938" y="3201988"/>
          <a:ext cx="38163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5" imgW="2082800" imgH="787400" progId="Equation.3">
                  <p:embed/>
                </p:oleObj>
              </mc:Choice>
              <mc:Fallback>
                <p:oleObj name="Equation" r:id="rId5" imgW="2082800" imgH="787400" progId="Equation.3">
                  <p:embed/>
                  <p:pic>
                    <p:nvPicPr>
                      <p:cNvPr id="64518" name="Object 6">
                        <a:extLst>
                          <a:ext uri="{FF2B5EF4-FFF2-40B4-BE49-F238E27FC236}">
                            <a16:creationId xmlns:a16="http://schemas.microsoft.com/office/drawing/2014/main" id="{C89967E7-5E50-4DC8-A2A9-AEE3E2733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3201988"/>
                        <a:ext cx="381635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83F1BF95-FA2D-4496-A07A-884D96BC1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6514" y="4797426"/>
          <a:ext cx="400367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7" imgW="2044700" imgH="787400" progId="Equation.3">
                  <p:embed/>
                </p:oleObj>
              </mc:Choice>
              <mc:Fallback>
                <p:oleObj name="Equation" r:id="rId7" imgW="2044700" imgH="787400" progId="Equation.3">
                  <p:embed/>
                  <p:pic>
                    <p:nvPicPr>
                      <p:cNvPr id="64520" name="Object 8">
                        <a:extLst>
                          <a:ext uri="{FF2B5EF4-FFF2-40B4-BE49-F238E27FC236}">
                            <a16:creationId xmlns:a16="http://schemas.microsoft.com/office/drawing/2014/main" id="{83F1BF95-FA2D-4496-A07A-884D96BC1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4" y="4797426"/>
                        <a:ext cx="400367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006A911-3625-4B2F-9C03-D067DB968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KUARTIL, DESIL, PERSENTIL (lanjutan)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783301A-4D2E-49DA-8B07-C3C07A75F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1325" indent="-441325">
              <a:buNone/>
            </a:pPr>
            <a:r>
              <a:rPr lang="en-US" altLang="en-US"/>
              <a:t>2. Desil</a:t>
            </a:r>
          </a:p>
          <a:p>
            <a:pPr marL="441325" indent="-441325">
              <a:buNone/>
            </a:pPr>
            <a:r>
              <a:rPr lang="en-US" altLang="en-US"/>
              <a:t>    Kelompok data yang sudah diurutkan  (membesar atau mengecil) dibagi sepuluh bagian yang sama besar.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18EFC8F-CC22-470F-B863-628E743BD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DESIL (lanjutan)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30CA3BF-3E7A-4384-83E6-E5DF80A0C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13238" indent="-4313238">
              <a:buNone/>
            </a:pPr>
            <a:r>
              <a:rPr lang="en-US" altLang="en-US"/>
              <a:t>Untuk data tidak berkelompok</a:t>
            </a:r>
          </a:p>
          <a:p>
            <a:pPr marL="4313238" indent="-4313238">
              <a:buNone/>
            </a:pPr>
            <a:endParaRPr lang="en-US" altLang="en-US"/>
          </a:p>
          <a:p>
            <a:pPr marL="4313238" indent="-4313238">
              <a:buNone/>
            </a:pPr>
            <a:endParaRPr lang="en-US" altLang="en-US"/>
          </a:p>
          <a:p>
            <a:pPr marL="4313238" indent="-4313238">
              <a:buNone/>
            </a:pPr>
            <a:r>
              <a:rPr lang="en-US" altLang="en-US"/>
              <a:t>Untuk data berkelompok</a:t>
            </a:r>
          </a:p>
          <a:p>
            <a:pPr marL="4313238" indent="-4313238">
              <a:buNone/>
            </a:pPr>
            <a:r>
              <a:rPr lang="en-US" altLang="en-US" sz="2400"/>
              <a:t>	</a:t>
            </a:r>
            <a:r>
              <a:rPr lang="en-US" altLang="en-US" sz="2000"/>
              <a:t>L</a:t>
            </a:r>
            <a:r>
              <a:rPr lang="en-US" altLang="en-US" sz="2000" baseline="-25000"/>
              <a:t>0</a:t>
            </a:r>
            <a:r>
              <a:rPr lang="en-US" altLang="en-US" sz="2000"/>
              <a:t> = batas bawah kelas desil D</a:t>
            </a:r>
            <a:r>
              <a:rPr lang="en-US" altLang="en-US" sz="2000" baseline="-25000"/>
              <a:t>i</a:t>
            </a:r>
          </a:p>
          <a:p>
            <a:pPr marL="4313238" indent="-4313238">
              <a:buNone/>
            </a:pPr>
            <a:r>
              <a:rPr lang="en-US" altLang="en-US" sz="2000"/>
              <a:t>	F  = jumlah frekuensi semua</a:t>
            </a:r>
          </a:p>
          <a:p>
            <a:pPr marL="4313238" indent="-4313238">
              <a:buNone/>
            </a:pPr>
            <a:r>
              <a:rPr lang="en-US" altLang="en-US" sz="2000"/>
              <a:t>	       kelas sebelum kelas desil D</a:t>
            </a:r>
            <a:r>
              <a:rPr lang="en-US" altLang="en-US" sz="2000" baseline="-25000"/>
              <a:t>i</a:t>
            </a:r>
          </a:p>
          <a:p>
            <a:pPr marL="4313238" indent="-4313238">
              <a:buNone/>
            </a:pPr>
            <a:r>
              <a:rPr lang="en-US" altLang="en-US" sz="2000"/>
              <a:t>	f   = frekuensi kelas desil D</a:t>
            </a:r>
            <a:r>
              <a:rPr lang="en-US" altLang="en-US" sz="2000" baseline="-25000"/>
              <a:t>i</a:t>
            </a:r>
          </a:p>
          <a:p>
            <a:pPr marL="4313238" indent="-4313238">
              <a:buNone/>
            </a:pPr>
            <a:endParaRPr lang="en-US" altLang="en-US"/>
          </a:p>
        </p:txBody>
      </p:sp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1323D467-54D7-46BE-BE8F-11C9DA0CF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1" y="2547938"/>
          <a:ext cx="39735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2145369" imgH="393529" progId="Equation.3">
                  <p:embed/>
                </p:oleObj>
              </mc:Choice>
              <mc:Fallback>
                <p:oleObj name="Equation" r:id="rId3" imgW="2145369" imgH="393529" progId="Equation.3">
                  <p:embed/>
                  <p:pic>
                    <p:nvPicPr>
                      <p:cNvPr id="68614" name="Object 6">
                        <a:extLst>
                          <a:ext uri="{FF2B5EF4-FFF2-40B4-BE49-F238E27FC236}">
                            <a16:creationId xmlns:a16="http://schemas.microsoft.com/office/drawing/2014/main" id="{1323D467-54D7-46BE-BE8F-11C9DA0CF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1" y="2547938"/>
                        <a:ext cx="397351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23B1AAF1-AFAB-4A9E-AEC0-A78A1F17F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8514" y="4048126"/>
          <a:ext cx="4027487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5" imgW="2057400" imgH="787400" progId="Equation.3">
                  <p:embed/>
                </p:oleObj>
              </mc:Choice>
              <mc:Fallback>
                <p:oleObj name="Equation" r:id="rId5" imgW="2057400" imgH="787400" progId="Equation.3">
                  <p:embed/>
                  <p:pic>
                    <p:nvPicPr>
                      <p:cNvPr id="68615" name="Object 7">
                        <a:extLst>
                          <a:ext uri="{FF2B5EF4-FFF2-40B4-BE49-F238E27FC236}">
                            <a16:creationId xmlns:a16="http://schemas.microsoft.com/office/drawing/2014/main" id="{23B1AAF1-AFAB-4A9E-AEC0-A78A1F17F7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4" y="4048126"/>
                        <a:ext cx="4027487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E72DE73-786D-42DC-8DCF-516697671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DESIL (lanjutan)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91DD24E-33F4-4A24-8E75-5498362CC4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30725"/>
          </a:xfrm>
        </p:spPr>
        <p:txBody>
          <a:bodyPr/>
          <a:lstStyle/>
          <a:p>
            <a:pPr marL="3946525" indent="-3946525">
              <a:buNone/>
            </a:pPr>
            <a:r>
              <a:rPr lang="en-US" altLang="en-US"/>
              <a:t>Contoh :</a:t>
            </a:r>
          </a:p>
          <a:p>
            <a:pPr marL="3946525" indent="-3946525">
              <a:buNone/>
            </a:pPr>
            <a:r>
              <a:rPr lang="en-US" altLang="en-US"/>
              <a:t>	D</a:t>
            </a:r>
            <a:r>
              <a:rPr lang="en-US" altLang="en-US" baseline="-25000"/>
              <a:t>3</a:t>
            </a:r>
            <a:r>
              <a:rPr lang="en-US" altLang="en-US"/>
              <a:t> membagi data 30%</a:t>
            </a:r>
          </a:p>
          <a:p>
            <a:pPr marL="3946525" indent="-3946525">
              <a:buNone/>
            </a:pPr>
            <a:r>
              <a:rPr lang="en-US" altLang="en-US"/>
              <a:t>	D</a:t>
            </a:r>
            <a:r>
              <a:rPr lang="en-US" altLang="en-US" baseline="-25000"/>
              <a:t>7</a:t>
            </a:r>
            <a:r>
              <a:rPr lang="en-US" altLang="en-US"/>
              <a:t> membagi data 70%</a:t>
            </a:r>
          </a:p>
          <a:p>
            <a:pPr marL="3946525" indent="-3946525">
              <a:buNone/>
            </a:pPr>
            <a:endParaRPr lang="en-US" altLang="en-US"/>
          </a:p>
          <a:p>
            <a:pPr marL="3946525" indent="-3946525">
              <a:buNone/>
            </a:pPr>
            <a:r>
              <a:rPr lang="en-US" altLang="en-US"/>
              <a:t>	Sehingga :</a:t>
            </a:r>
          </a:p>
          <a:p>
            <a:pPr marL="3946525" indent="-3946525">
              <a:buNone/>
            </a:pPr>
            <a:endParaRPr lang="en-US" altLang="en-US"/>
          </a:p>
          <a:p>
            <a:pPr marL="3946525" indent="-3946525">
              <a:buNone/>
            </a:pPr>
            <a:r>
              <a:rPr lang="en-US" altLang="en-US"/>
              <a:t>	D</a:t>
            </a:r>
            <a:r>
              <a:rPr lang="en-US" altLang="en-US" baseline="-25000"/>
              <a:t>3</a:t>
            </a:r>
            <a:r>
              <a:rPr lang="en-US" altLang="en-US"/>
              <a:t> berada pada 48-60</a:t>
            </a:r>
          </a:p>
          <a:p>
            <a:pPr marL="3946525" indent="-3946525">
              <a:buNone/>
            </a:pPr>
            <a:r>
              <a:rPr lang="en-US" altLang="en-US"/>
              <a:t>	D</a:t>
            </a:r>
            <a:r>
              <a:rPr lang="en-US" altLang="en-US" baseline="-25000"/>
              <a:t>7</a:t>
            </a:r>
            <a:r>
              <a:rPr lang="en-US" altLang="en-US"/>
              <a:t> berada pada 74-86</a:t>
            </a:r>
          </a:p>
        </p:txBody>
      </p:sp>
      <p:graphicFrame>
        <p:nvGraphicFramePr>
          <p:cNvPr id="69656" name="Group 24">
            <a:extLst>
              <a:ext uri="{FF2B5EF4-FFF2-40B4-BE49-F238E27FC236}">
                <a16:creationId xmlns:a16="http://schemas.microsoft.com/office/drawing/2014/main" id="{58A5A27D-05AB-46E0-B928-0542BE27362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135188" y="2206626"/>
          <a:ext cx="3600450" cy="3167063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 Kelas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 Tengah 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Frekuensi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87-99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Σf = 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368B15D-757C-4495-A9C3-997F2BE94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DESIL (lanjutan)</a:t>
            </a: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D107A07C-F939-4FEB-8DDF-A10AE13969C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135189" y="1700213"/>
          <a:ext cx="4897437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3" imgW="2133600" imgH="787400" progId="Equation.3">
                  <p:embed/>
                </p:oleObj>
              </mc:Choice>
              <mc:Fallback>
                <p:oleObj name="Equation" r:id="rId3" imgW="2133600" imgH="78740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D107A07C-F939-4FEB-8DDF-A10AE1396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700213"/>
                        <a:ext cx="4897437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ADA25E8F-E1F0-4C6B-B6B8-4F2F04A18AA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63776" y="4149725"/>
          <a:ext cx="4640263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5" imgW="2082800" imgH="787400" progId="Equation.3">
                  <p:embed/>
                </p:oleObj>
              </mc:Choice>
              <mc:Fallback>
                <p:oleObj name="Equation" r:id="rId5" imgW="2082800" imgH="787400" progId="Equation.3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id="{ADA25E8F-E1F0-4C6B-B6B8-4F2F04A18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6" y="4149725"/>
                        <a:ext cx="4640263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A4FE2B5-05FE-4432-B305-50ED28B30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KUARTIL, DESIL, PERSENTIL (lanjutan)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4327786-0BE1-47E2-B611-5751F8ADC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3. Persentil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Untuk data tidak berkelompok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Untuk data berkelompok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11738BBE-1D59-4E81-B421-3F9CACA17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4050" y="3081338"/>
          <a:ext cx="40195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2171700" imgH="393700" progId="Equation.3">
                  <p:embed/>
                </p:oleObj>
              </mc:Choice>
              <mc:Fallback>
                <p:oleObj name="Equation" r:id="rId3" imgW="2171700" imgH="393700" progId="Equation.3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id="{11738BBE-1D59-4E81-B421-3F9CACA17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081338"/>
                        <a:ext cx="401955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B46A1A72-AA69-405C-86E9-F208F8860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589" y="4478338"/>
          <a:ext cx="4251325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5" imgW="2171700" imgH="787400" progId="Equation.3">
                  <p:embed/>
                </p:oleObj>
              </mc:Choice>
              <mc:Fallback>
                <p:oleObj name="Equation" r:id="rId5" imgW="2171700" imgH="787400" progId="Equation.3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B46A1A72-AA69-405C-86E9-F208F8860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9" y="4478338"/>
                        <a:ext cx="4251325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D744-6D64-41A4-972C-91586876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1212850"/>
            <a:ext cx="7772400" cy="5181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200" b="1" dirty="0"/>
              <a:t>Data </a:t>
            </a:r>
            <a:r>
              <a:rPr lang="en-US" sz="2200" b="1" dirty="0" err="1"/>
              <a:t>kasar</a:t>
            </a:r>
            <a:r>
              <a:rPr lang="en-US" sz="2200" b="1" dirty="0"/>
              <a:t> (</a:t>
            </a:r>
            <a:r>
              <a:rPr lang="en-US" sz="2200" b="1" i="1" dirty="0"/>
              <a:t>raw data</a:t>
            </a:r>
            <a:r>
              <a:rPr lang="en-US" sz="2200" b="1" dirty="0"/>
              <a:t>)</a:t>
            </a:r>
            <a:r>
              <a:rPr lang="en-US" sz="2200" dirty="0"/>
              <a:t> </a:t>
            </a:r>
            <a:r>
              <a:rPr lang="en-US" sz="2200" dirty="0" err="1"/>
              <a:t>diperoleh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pengukuran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variable </a:t>
            </a:r>
            <a:r>
              <a:rPr lang="en-US" sz="2200" dirty="0" err="1"/>
              <a:t>pada</a:t>
            </a:r>
            <a:r>
              <a:rPr lang="en-US" sz="2200" dirty="0"/>
              <a:t> sample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diambil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populasi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pengambilan</a:t>
            </a:r>
            <a:r>
              <a:rPr lang="en-US" sz="2200" dirty="0"/>
              <a:t> sample </a:t>
            </a:r>
            <a:r>
              <a:rPr lang="en-US" sz="2200" dirty="0" err="1"/>
              <a:t>tertentu</a:t>
            </a:r>
            <a:endParaRPr lang="en-US" sz="22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22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200" dirty="0" err="1"/>
              <a:t>Langkah-langkah</a:t>
            </a:r>
            <a:r>
              <a:rPr lang="en-US" sz="2200" dirty="0"/>
              <a:t> </a:t>
            </a:r>
            <a:r>
              <a:rPr lang="en-US" sz="2200" dirty="0" err="1"/>
              <a:t>kegiatan</a:t>
            </a:r>
            <a:r>
              <a:rPr lang="en-US" sz="2200" dirty="0"/>
              <a:t> </a:t>
            </a:r>
            <a:r>
              <a:rPr lang="en-US" sz="2200" dirty="0" err="1"/>
              <a:t>statistika</a:t>
            </a:r>
            <a:r>
              <a:rPr lang="en-US" sz="2200" dirty="0"/>
              <a:t> </a:t>
            </a:r>
            <a:r>
              <a:rPr lang="en-US" sz="2200" dirty="0" err="1"/>
              <a:t>utk</a:t>
            </a:r>
            <a:r>
              <a:rPr lang="en-US" sz="2200" dirty="0"/>
              <a:t> </a:t>
            </a:r>
            <a:r>
              <a:rPr lang="en-US" sz="2200" dirty="0" err="1"/>
              <a:t>menangani</a:t>
            </a:r>
            <a:r>
              <a:rPr lang="en-US" sz="2200" dirty="0"/>
              <a:t> data </a:t>
            </a:r>
            <a:r>
              <a:rPr lang="en-US" sz="2200" dirty="0" err="1"/>
              <a:t>kasar</a:t>
            </a:r>
            <a:r>
              <a:rPr lang="en-US" sz="2200" dirty="0"/>
              <a:t> 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/>
              <a:t>Pengumpulan</a:t>
            </a:r>
            <a:r>
              <a:rPr lang="en-US" sz="2200" dirty="0"/>
              <a:t>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/>
              <a:t>Pengolahan</a:t>
            </a:r>
            <a:r>
              <a:rPr lang="en-US" sz="2200" dirty="0"/>
              <a:t> data (</a:t>
            </a:r>
            <a:r>
              <a:rPr lang="en-US" sz="2200" dirty="0" err="1"/>
              <a:t>diurutkan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digolongkan</a:t>
            </a:r>
            <a:r>
              <a:rPr lang="en-US" sz="2200" dirty="0"/>
              <a:t>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/>
              <a:t>Penyajian</a:t>
            </a:r>
            <a:r>
              <a:rPr lang="en-US" sz="2200" dirty="0"/>
              <a:t> data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grafik</a:t>
            </a:r>
            <a:endParaRPr lang="en-US" sz="22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/>
              <a:t>Penafsiran</a:t>
            </a:r>
            <a:r>
              <a:rPr lang="en-US" sz="2200" dirty="0"/>
              <a:t> </a:t>
            </a:r>
            <a:r>
              <a:rPr lang="en-US" sz="2200" dirty="0" err="1"/>
              <a:t>sajian</a:t>
            </a:r>
            <a:r>
              <a:rPr lang="en-US" sz="2200" dirty="0"/>
              <a:t>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/>
              <a:t>Analisa</a:t>
            </a:r>
            <a:r>
              <a:rPr lang="en-US" sz="2200" dirty="0"/>
              <a:t>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/>
              <a:t>Penafsiran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pengambilan</a:t>
            </a:r>
            <a:r>
              <a:rPr lang="en-US" sz="2200" dirty="0"/>
              <a:t> </a:t>
            </a:r>
            <a:r>
              <a:rPr lang="en-US" sz="2200" dirty="0" err="1"/>
              <a:t>kesimpulan</a:t>
            </a:r>
            <a:endParaRPr lang="en-US" sz="22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/>
              <a:t>Pemanfaat</a:t>
            </a:r>
            <a:r>
              <a:rPr lang="en-US" sz="2200" dirty="0"/>
              <a:t> </a:t>
            </a:r>
            <a:r>
              <a:rPr lang="en-US" sz="2200" dirty="0" err="1"/>
              <a:t>penafsiran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kesimpulan</a:t>
            </a:r>
            <a:r>
              <a:rPr lang="en-US" sz="2200" dirty="0"/>
              <a:t> </a:t>
            </a:r>
            <a:r>
              <a:rPr lang="en-US" sz="2200" dirty="0" err="1"/>
              <a:t>utk</a:t>
            </a:r>
            <a:r>
              <a:rPr lang="en-US" sz="2200" dirty="0"/>
              <a:t> </a:t>
            </a:r>
            <a:r>
              <a:rPr lang="en-US" sz="2200" dirty="0" err="1"/>
              <a:t>penentuan</a:t>
            </a:r>
            <a:r>
              <a:rPr lang="en-US" sz="2200" dirty="0"/>
              <a:t> </a:t>
            </a:r>
            <a:r>
              <a:rPr lang="en-US" sz="2200" dirty="0" err="1"/>
              <a:t>kegiatan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lbih</a:t>
            </a:r>
            <a:r>
              <a:rPr lang="en-US" sz="2200" dirty="0"/>
              <a:t> </a:t>
            </a:r>
            <a:r>
              <a:rPr lang="en-US" sz="2200" dirty="0" err="1"/>
              <a:t>lanjut</a:t>
            </a:r>
            <a:endParaRPr lang="en-US" sz="2200" dirty="0"/>
          </a:p>
          <a:p>
            <a:pPr>
              <a:defRPr/>
            </a:pPr>
            <a:r>
              <a:rPr lang="en-US" sz="2200" dirty="0"/>
              <a:t> 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047464DF-F966-4B15-A6EB-B2896EF9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688" y="1676401"/>
            <a:ext cx="7772400" cy="44561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Poin 1,2,3,4,7   disebut   </a:t>
            </a:r>
            <a:r>
              <a:rPr lang="en-US" altLang="en-US" sz="2400" b="1"/>
              <a:t>statistik deskriptif</a:t>
            </a:r>
            <a:r>
              <a:rPr lang="en-US" altLang="en-US" sz="2400"/>
              <a:t> (tanpa analisis, tanpa generalisasi, tanpa pengujian hipotesis, dan hanya melakukan perhitungan-perhitungan saja)      Disajikan dalam bentuk tabel distribusi frekuensi (mean, modus, median), bar-diagram, histogram, polygon, dll</a:t>
            </a:r>
          </a:p>
          <a:p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Poin 1,2,3,4,5,6,7  disebut    </a:t>
            </a:r>
            <a:r>
              <a:rPr lang="en-US" altLang="en-US" sz="2400" b="1"/>
              <a:t>statistik inferensial</a:t>
            </a:r>
            <a:r>
              <a:rPr lang="en-US" altLang="en-US" sz="2400"/>
              <a:t> (dg analisis, generalisasi, pengujian hipotesis)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                                      Uji t,z, F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20179B36-8335-4295-9C3C-C542AEA5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4DEFCC-172E-45F5-896E-7B943776F0B0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9220" name="Right Arrow 4">
            <a:extLst>
              <a:ext uri="{FF2B5EF4-FFF2-40B4-BE49-F238E27FC236}">
                <a16:creationId xmlns:a16="http://schemas.microsoft.com/office/drawing/2014/main" id="{1166564B-512D-4353-B7E8-7E276A65D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8925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Down Arrow 5">
            <a:extLst>
              <a:ext uri="{FF2B5EF4-FFF2-40B4-BE49-F238E27FC236}">
                <a16:creationId xmlns:a16="http://schemas.microsoft.com/office/drawing/2014/main" id="{422287C1-1E62-478B-A2AF-1CEC8055E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B4485101-8AC9-4384-B55B-5E3BED2F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80328F7-C98A-418F-81AC-1CFCD25E7084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FE6BF224-5037-4FF7-A962-154E5FB1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668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1"/>
                </a:solidFill>
              </a:rPr>
              <a:t>JENIS-JENIS STATISTIKA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8A17D5A-F524-4867-958E-92F580EE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21145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3D513051-AC8B-4156-A3F3-E5D5DC726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29000"/>
            <a:ext cx="21336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STATISTIKA</a:t>
            </a:r>
          </a:p>
        </p:txBody>
      </p:sp>
      <p:sp>
        <p:nvSpPr>
          <p:cNvPr id="10246" name="Oval 7">
            <a:extLst>
              <a:ext uri="{FF2B5EF4-FFF2-40B4-BE49-F238E27FC236}">
                <a16:creationId xmlns:a16="http://schemas.microsoft.com/office/drawing/2014/main" id="{2FE026C9-E4BF-4788-800D-DB873A60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09800"/>
            <a:ext cx="3124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200"/>
              <a:t>Statistika Deskriptif</a:t>
            </a:r>
          </a:p>
        </p:txBody>
      </p:sp>
      <p:sp>
        <p:nvSpPr>
          <p:cNvPr id="10247" name="Oval 9">
            <a:extLst>
              <a:ext uri="{FF2B5EF4-FFF2-40B4-BE49-F238E27FC236}">
                <a16:creationId xmlns:a16="http://schemas.microsoft.com/office/drawing/2014/main" id="{AD70A2E5-BB4F-490C-BDD0-226E360C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3124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200"/>
              <a:t>Statistika Induktif</a:t>
            </a:r>
          </a:p>
        </p:txBody>
      </p:sp>
      <p:sp>
        <p:nvSpPr>
          <p:cNvPr id="10248" name="Text Box 10">
            <a:extLst>
              <a:ext uri="{FF2B5EF4-FFF2-40B4-BE49-F238E27FC236}">
                <a16:creationId xmlns:a16="http://schemas.microsoft.com/office/drawing/2014/main" id="{43112E1E-F88E-44C7-B30E-2A650E100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19200"/>
            <a:ext cx="3048000" cy="22542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Materi:</a:t>
            </a:r>
          </a:p>
          <a:p>
            <a:pPr eaLnBrk="1" hangingPunct="1">
              <a:buFontTx/>
              <a:buAutoNum type="arabicPeriod"/>
            </a:pPr>
            <a:r>
              <a:rPr lang="en-US" altLang="en-US" sz="2000"/>
              <a:t>Penyajian data</a:t>
            </a:r>
          </a:p>
          <a:p>
            <a:pPr eaLnBrk="1" hangingPunct="1">
              <a:buFontTx/>
              <a:buAutoNum type="arabicPeriod"/>
            </a:pPr>
            <a:r>
              <a:rPr lang="en-US" altLang="en-US" sz="2000"/>
              <a:t>Ukuran pemusatan</a:t>
            </a:r>
          </a:p>
          <a:p>
            <a:pPr eaLnBrk="1" hangingPunct="1">
              <a:buFontTx/>
              <a:buAutoNum type="arabicPeriod"/>
            </a:pPr>
            <a:r>
              <a:rPr lang="en-US" altLang="en-US" sz="2000"/>
              <a:t>Ukuran penyebaran</a:t>
            </a:r>
          </a:p>
          <a:p>
            <a:pPr eaLnBrk="1" hangingPunct="1">
              <a:buFontTx/>
              <a:buAutoNum type="arabicPeriod"/>
            </a:pPr>
            <a:r>
              <a:rPr lang="en-US" altLang="en-US" sz="2000"/>
              <a:t>Angka indeks</a:t>
            </a:r>
          </a:p>
          <a:p>
            <a:pPr eaLnBrk="1" hangingPunct="1">
              <a:buFontTx/>
              <a:buAutoNum type="arabicPeriod"/>
            </a:pPr>
            <a:r>
              <a:rPr lang="en-US" altLang="en-US" sz="2000"/>
              <a:t>Deret berkala dan peramalan</a:t>
            </a:r>
          </a:p>
        </p:txBody>
      </p:sp>
      <p:sp>
        <p:nvSpPr>
          <p:cNvPr id="10249" name="Text Box 11">
            <a:extLst>
              <a:ext uri="{FF2B5EF4-FFF2-40B4-BE49-F238E27FC236}">
                <a16:creationId xmlns:a16="http://schemas.microsoft.com/office/drawing/2014/main" id="{EA96FCC8-36B8-44F5-A175-612E9BD26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733800"/>
            <a:ext cx="3048000" cy="28638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Materi:</a:t>
            </a:r>
          </a:p>
          <a:p>
            <a:pPr eaLnBrk="1" hangingPunct="1">
              <a:buFontTx/>
              <a:buAutoNum type="arabicPeriod"/>
            </a:pPr>
            <a:r>
              <a:rPr lang="en-US" altLang="en-US" sz="2000"/>
              <a:t>Probabilitas dan teori keputusan</a:t>
            </a:r>
          </a:p>
          <a:p>
            <a:pPr eaLnBrk="1" hangingPunct="1">
              <a:buFontTx/>
              <a:buAutoNum type="arabicPeriod"/>
            </a:pPr>
            <a:r>
              <a:rPr lang="en-US" altLang="en-US" sz="2000"/>
              <a:t>Metode sampling</a:t>
            </a:r>
          </a:p>
          <a:p>
            <a:pPr eaLnBrk="1" hangingPunct="1">
              <a:buFontTx/>
              <a:buAutoNum type="arabicPeriod"/>
            </a:pPr>
            <a:r>
              <a:rPr lang="en-US" altLang="en-US" sz="2000"/>
              <a:t>Teori pendugaan</a:t>
            </a:r>
          </a:p>
          <a:p>
            <a:pPr eaLnBrk="1" hangingPunct="1">
              <a:buFontTx/>
              <a:buAutoNum type="arabicPeriod"/>
            </a:pPr>
            <a:r>
              <a:rPr lang="en-US" altLang="en-US" sz="2000"/>
              <a:t>Pengujian hipotesa</a:t>
            </a:r>
          </a:p>
          <a:p>
            <a:pPr eaLnBrk="1" hangingPunct="1">
              <a:buFontTx/>
              <a:buAutoNum type="arabicPeriod"/>
            </a:pPr>
            <a:r>
              <a:rPr lang="en-US" altLang="en-US" sz="2000"/>
              <a:t>Regresi dan korelasi</a:t>
            </a:r>
          </a:p>
          <a:p>
            <a:pPr eaLnBrk="1" hangingPunct="1">
              <a:buFontTx/>
              <a:buAutoNum type="arabicPeriod"/>
            </a:pPr>
            <a:r>
              <a:rPr lang="en-US" altLang="en-US" sz="2000"/>
              <a:t>Statistika nonparametrik</a:t>
            </a:r>
          </a:p>
        </p:txBody>
      </p:sp>
      <p:sp>
        <p:nvSpPr>
          <p:cNvPr id="10250" name="Freeform 12">
            <a:extLst>
              <a:ext uri="{FF2B5EF4-FFF2-40B4-BE49-F238E27FC236}">
                <a16:creationId xmlns:a16="http://schemas.microsoft.com/office/drawing/2014/main" id="{74452488-08CF-46E3-9465-9F2BE5B94396}"/>
              </a:ext>
            </a:extLst>
          </p:cNvPr>
          <p:cNvSpPr>
            <a:spLocks/>
          </p:cNvSpPr>
          <p:nvPr/>
        </p:nvSpPr>
        <p:spPr bwMode="auto">
          <a:xfrm>
            <a:off x="2895600" y="2743200"/>
            <a:ext cx="533400" cy="685800"/>
          </a:xfrm>
          <a:custGeom>
            <a:avLst/>
            <a:gdLst>
              <a:gd name="T0" fmla="*/ 0 w 336"/>
              <a:gd name="T1" fmla="*/ 2147483647 h 432"/>
              <a:gd name="T2" fmla="*/ 0 w 336"/>
              <a:gd name="T3" fmla="*/ 0 h 432"/>
              <a:gd name="T4" fmla="*/ 2147483647 w 336"/>
              <a:gd name="T5" fmla="*/ 0 h 432"/>
              <a:gd name="T6" fmla="*/ 0 60000 65536"/>
              <a:gd name="T7" fmla="*/ 0 60000 65536"/>
              <a:gd name="T8" fmla="*/ 0 60000 65536"/>
              <a:gd name="T9" fmla="*/ 0 w 336"/>
              <a:gd name="T10" fmla="*/ 0 h 432"/>
              <a:gd name="T11" fmla="*/ 336 w 3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32">
                <a:moveTo>
                  <a:pt x="0" y="432"/>
                </a:move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0251" name="Line 13">
            <a:extLst>
              <a:ext uri="{FF2B5EF4-FFF2-40B4-BE49-F238E27FC236}">
                <a16:creationId xmlns:a16="http://schemas.microsoft.com/office/drawing/2014/main" id="{B0CDCBEB-2A43-4BEA-91CF-B9EC7E86C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819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0252" name="Freeform 14">
            <a:extLst>
              <a:ext uri="{FF2B5EF4-FFF2-40B4-BE49-F238E27FC236}">
                <a16:creationId xmlns:a16="http://schemas.microsoft.com/office/drawing/2014/main" id="{59289529-C82D-4734-B5D7-3CB3A1C2066D}"/>
              </a:ext>
            </a:extLst>
          </p:cNvPr>
          <p:cNvSpPr>
            <a:spLocks/>
          </p:cNvSpPr>
          <p:nvPr/>
        </p:nvSpPr>
        <p:spPr bwMode="auto">
          <a:xfrm>
            <a:off x="2895600" y="4724400"/>
            <a:ext cx="533400" cy="685800"/>
          </a:xfrm>
          <a:custGeom>
            <a:avLst/>
            <a:gdLst>
              <a:gd name="T0" fmla="*/ 0 w 336"/>
              <a:gd name="T1" fmla="*/ 0 h 432"/>
              <a:gd name="T2" fmla="*/ 0 w 336"/>
              <a:gd name="T3" fmla="*/ 2147483647 h 432"/>
              <a:gd name="T4" fmla="*/ 2147483647 w 336"/>
              <a:gd name="T5" fmla="*/ 2147483647 h 432"/>
              <a:gd name="T6" fmla="*/ 0 60000 65536"/>
              <a:gd name="T7" fmla="*/ 0 60000 65536"/>
              <a:gd name="T8" fmla="*/ 0 60000 65536"/>
              <a:gd name="T9" fmla="*/ 0 w 336"/>
              <a:gd name="T10" fmla="*/ 0 h 432"/>
              <a:gd name="T11" fmla="*/ 336 w 3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32">
                <a:moveTo>
                  <a:pt x="0" y="0"/>
                </a:moveTo>
                <a:lnTo>
                  <a:pt x="0" y="432"/>
                </a:lnTo>
                <a:lnTo>
                  <a:pt x="336" y="432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0253" name="Line 15">
            <a:extLst>
              <a:ext uri="{FF2B5EF4-FFF2-40B4-BE49-F238E27FC236}">
                <a16:creationId xmlns:a16="http://schemas.microsoft.com/office/drawing/2014/main" id="{7C856824-E3BA-4BD7-9091-47D049545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410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3" ma:contentTypeDescription="Buat sebuah dokumen baru." ma:contentTypeScope="" ma:versionID="6ae25d5dc3dd69b67e276b9fdb6af05d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9355780974dbc49ae6931c266f89ffbf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0BF282-C6E9-4D5F-AD8D-CAD08D131FC7}"/>
</file>

<file path=customXml/itemProps2.xml><?xml version="1.0" encoding="utf-8"?>
<ds:datastoreItem xmlns:ds="http://schemas.openxmlformats.org/officeDocument/2006/customXml" ds:itemID="{44720902-5777-4A97-9CCF-EF7669054FDF}"/>
</file>

<file path=customXml/itemProps3.xml><?xml version="1.0" encoding="utf-8"?>
<ds:datastoreItem xmlns:ds="http://schemas.openxmlformats.org/officeDocument/2006/customXml" ds:itemID="{F28A24ED-4FCF-4CF1-8FBF-BACDE9E4017E}"/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2952</Words>
  <Application>Microsoft Office PowerPoint</Application>
  <PresentationFormat>Layar Lebar</PresentationFormat>
  <Paragraphs>988</Paragraphs>
  <Slides>68</Slides>
  <Notes>1</Notes>
  <HiddenSlides>0</HiddenSlides>
  <MMClips>0</MMClips>
  <ScaleCrop>false</ScaleCrop>
  <HeadingPairs>
    <vt:vector size="8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1</vt:i4>
      </vt:variant>
      <vt:variant>
        <vt:lpstr>Judul Slide</vt:lpstr>
      </vt:variant>
      <vt:variant>
        <vt:i4>68</vt:i4>
      </vt:variant>
    </vt:vector>
  </HeadingPairs>
  <TitlesOfParts>
    <vt:vector size="77" baseType="lpstr">
      <vt:lpstr>Arial</vt:lpstr>
      <vt:lpstr>Bookman Old Style</vt:lpstr>
      <vt:lpstr>Calibri</vt:lpstr>
      <vt:lpstr>Calibri Light</vt:lpstr>
      <vt:lpstr>Tahoma</vt:lpstr>
      <vt:lpstr>Times New Roman</vt:lpstr>
      <vt:lpstr>Wingdings</vt:lpstr>
      <vt:lpstr>Office Theme</vt:lpstr>
      <vt:lpstr>Equation</vt:lpstr>
      <vt:lpstr>STATISTIKA DESKRIPTIF</vt:lpstr>
      <vt:lpstr>OUTLINE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POPULASI DAN SAMPEL </vt:lpstr>
      <vt:lpstr>Presentasi PowerPoint</vt:lpstr>
      <vt:lpstr>Presentasi PowerPoint</vt:lpstr>
      <vt:lpstr>Presentasi PowerPoint</vt:lpstr>
      <vt:lpstr>Presentasi PowerPoint</vt:lpstr>
      <vt:lpstr>Presentasi PowerPoint</vt:lpstr>
      <vt:lpstr>Istilah dalam statistika</vt:lpstr>
      <vt:lpstr>Presentasi PowerPoint</vt:lpstr>
      <vt:lpstr>Presentasi PowerPoint</vt:lpstr>
      <vt:lpstr>Presentasi PowerPoint</vt:lpstr>
      <vt:lpstr>Presentasi PowerPoint</vt:lpstr>
      <vt:lpstr>DISTRIBUSI FREKUENSI</vt:lpstr>
      <vt:lpstr>DEFINISI</vt:lpstr>
      <vt:lpstr>KELEBIHAN DAN KEKURANGAN</vt:lpstr>
      <vt:lpstr>CONTOH</vt:lpstr>
      <vt:lpstr>LIMIT, BATAS, NILAI TENGAH, DAN LEBAR KELAS</vt:lpstr>
      <vt:lpstr>CARA MEMBUAT TABEL DISTRIBUSI FREKUENSI</vt:lpstr>
      <vt:lpstr>CARA MEMBUAT TABEL DISTRIBUSI FREKUENSI (lanjutan)</vt:lpstr>
      <vt:lpstr>CONTOH</vt:lpstr>
      <vt:lpstr>JAWAB</vt:lpstr>
      <vt:lpstr>JAWAB (lanjutan)</vt:lpstr>
      <vt:lpstr>JAWAB (lanjutan)</vt:lpstr>
      <vt:lpstr>JAWAB (lanjutan)</vt:lpstr>
      <vt:lpstr>JAWAB (lanjutan)</vt:lpstr>
      <vt:lpstr>DISTRIBUSI FREKUENSI RELATIF DAN KUMULATIF</vt:lpstr>
      <vt:lpstr>DISTRIBUSI FREKUENSI RELATIF</vt:lpstr>
      <vt:lpstr>DISTRIBUSI FREKUENSI KUMULATIF KURANG DARI</vt:lpstr>
      <vt:lpstr>DISTRIBUSI FREKUENSI KUMULATIF LEBIH DARI</vt:lpstr>
      <vt:lpstr>HISTOGRAM DAN POLIGON FREKUENSI</vt:lpstr>
      <vt:lpstr>OGIF</vt:lpstr>
      <vt:lpstr>OGIF (lanjutan)</vt:lpstr>
      <vt:lpstr>OGIF (lanjutan)</vt:lpstr>
      <vt:lpstr>UKURAN PEMUSATAN DAN LETAK DATA</vt:lpstr>
      <vt:lpstr>UKURAN PEMUSATAN</vt:lpstr>
      <vt:lpstr>1. RATA-RATA HITUNG</vt:lpstr>
      <vt:lpstr>RATA-RATA HITUNG (lanjutan)</vt:lpstr>
      <vt:lpstr>RATA-RATA HITUNG (lanjutan)</vt:lpstr>
      <vt:lpstr>RATA-RATA HITUNG (lanjutan)</vt:lpstr>
      <vt:lpstr>2. MEDIAN</vt:lpstr>
      <vt:lpstr>MEDIAN (lanjutan)</vt:lpstr>
      <vt:lpstr>3. MODUS</vt:lpstr>
      <vt:lpstr>MODUS (lanjutan)</vt:lpstr>
      <vt:lpstr>HUBUNGAN EMPIRIS ANTARA NILAI RATA-RATA HITUNG, MEDIAN, DAN MODUS</vt:lpstr>
      <vt:lpstr>HUBUNGAN EMPIRIS ANTARA NILAI RATA-RATA HITUNG, MEDIAN, DAN MODUS (lanjutan)</vt:lpstr>
      <vt:lpstr>4. RATA-RATA UKUR</vt:lpstr>
      <vt:lpstr>RATA-RATA UKUR (lanjutan)</vt:lpstr>
      <vt:lpstr>5. RATA-RATA HARMONIS</vt:lpstr>
      <vt:lpstr>RATA-RATA HARMONIS (lanjutan)</vt:lpstr>
      <vt:lpstr>KUARTIL, DESIL, PERSENTIL</vt:lpstr>
      <vt:lpstr>KUARTIL (lanjutan)</vt:lpstr>
      <vt:lpstr>KUARTIL (lanjutan)</vt:lpstr>
      <vt:lpstr>KUARTIL (lanjutan)</vt:lpstr>
      <vt:lpstr>KUARTIL, DESIL, PERSENTIL (lanjutan)</vt:lpstr>
      <vt:lpstr>DESIL (lanjutan)</vt:lpstr>
      <vt:lpstr>DESIL (lanjutan)</vt:lpstr>
      <vt:lpstr>DESIL (lanjutan)</vt:lpstr>
      <vt:lpstr>KUARTIL, DESIL, PERSENTIL (lanjutan)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Tri Sutrisno</cp:lastModifiedBy>
  <cp:revision>4</cp:revision>
  <dcterms:created xsi:type="dcterms:W3CDTF">2020-06-08T01:30:48Z</dcterms:created>
  <dcterms:modified xsi:type="dcterms:W3CDTF">2021-03-02T15:57:45Z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