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65" r:id="rId5"/>
    <p:sldId id="296" r:id="rId6"/>
    <p:sldId id="307" r:id="rId7"/>
    <p:sldId id="305" r:id="rId8"/>
    <p:sldId id="267" r:id="rId9"/>
    <p:sldId id="306" r:id="rId10"/>
    <p:sldId id="261" r:id="rId11"/>
    <p:sldId id="308" r:id="rId12"/>
    <p:sldId id="262" r:id="rId13"/>
    <p:sldId id="309" r:id="rId14"/>
    <p:sldId id="310" r:id="rId15"/>
    <p:sldId id="311" r:id="rId16"/>
    <p:sldId id="312" r:id="rId17"/>
    <p:sldId id="298" r:id="rId18"/>
    <p:sldId id="299" r:id="rId19"/>
    <p:sldId id="263" r:id="rId20"/>
    <p:sldId id="264" r:id="rId21"/>
    <p:sldId id="303" r:id="rId22"/>
    <p:sldId id="304" r:id="rId23"/>
    <p:sldId id="266" r:id="rId24"/>
    <p:sldId id="302" r:id="rId25"/>
    <p:sldId id="300" r:id="rId26"/>
    <p:sldId id="301" r:id="rId27"/>
    <p:sldId id="268" r:id="rId28"/>
    <p:sldId id="269" r:id="rId29"/>
    <p:sldId id="313" r:id="rId30"/>
    <p:sldId id="314" r:id="rId31"/>
    <p:sldId id="315" r:id="rId32"/>
    <p:sldId id="270" r:id="rId33"/>
    <p:sldId id="271" r:id="rId34"/>
    <p:sldId id="316" r:id="rId35"/>
    <p:sldId id="272" r:id="rId36"/>
    <p:sldId id="292" r:id="rId37"/>
    <p:sldId id="293" r:id="rId38"/>
    <p:sldId id="317" r:id="rId39"/>
    <p:sldId id="318" r:id="rId40"/>
    <p:sldId id="319" r:id="rId41"/>
    <p:sldId id="320" r:id="rId42"/>
    <p:sldId id="32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9"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4.wmf"/><Relationship Id="rId1" Type="http://schemas.openxmlformats.org/officeDocument/2006/relationships/image" Target="../media/image36.wmf"/><Relationship Id="rId5" Type="http://schemas.openxmlformats.org/officeDocument/2006/relationships/image" Target="../media/image39.wmf"/><Relationship Id="rId4"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Judul, Teks,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935CCD1-99B4-4561-9093-FE59B9360520}"/>
              </a:ext>
            </a:extLst>
          </p:cNvPr>
          <p:cNvSpPr>
            <a:spLocks noGrp="1"/>
          </p:cNvSpPr>
          <p:nvPr>
            <p:ph type="title"/>
          </p:nvPr>
        </p:nvSpPr>
        <p:spPr>
          <a:xfrm>
            <a:off x="1871134" y="260351"/>
            <a:ext cx="9160933" cy="1044575"/>
          </a:xfrm>
        </p:spPr>
        <p:txBody>
          <a:bodyPr/>
          <a:lstStyle/>
          <a:p>
            <a:r>
              <a:rPr lang="id-ID"/>
              <a:t>Klik untuk mengedit gaya judul Master</a:t>
            </a:r>
            <a:endParaRPr lang="en-ID"/>
          </a:p>
        </p:txBody>
      </p:sp>
      <p:sp>
        <p:nvSpPr>
          <p:cNvPr id="3" name="Tampungan Teks 2">
            <a:extLst>
              <a:ext uri="{FF2B5EF4-FFF2-40B4-BE49-F238E27FC236}">
                <a16:creationId xmlns:a16="http://schemas.microsoft.com/office/drawing/2014/main" id="{07ABB9AC-279A-4ADA-AF92-19CABB06EE3C}"/>
              </a:ext>
            </a:extLst>
          </p:cNvPr>
          <p:cNvSpPr>
            <a:spLocks noGrp="1"/>
          </p:cNvSpPr>
          <p:nvPr>
            <p:ph type="body" sz="half" idx="1"/>
          </p:nvPr>
        </p:nvSpPr>
        <p:spPr>
          <a:xfrm>
            <a:off x="912284" y="1628775"/>
            <a:ext cx="5029200" cy="42179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Konten 3">
            <a:extLst>
              <a:ext uri="{FF2B5EF4-FFF2-40B4-BE49-F238E27FC236}">
                <a16:creationId xmlns:a16="http://schemas.microsoft.com/office/drawing/2014/main" id="{011D1F02-2233-489C-8826-E5C9DF521628}"/>
              </a:ext>
            </a:extLst>
          </p:cNvPr>
          <p:cNvSpPr>
            <a:spLocks noGrp="1"/>
          </p:cNvSpPr>
          <p:nvPr>
            <p:ph sz="half" idx="2"/>
          </p:nvPr>
        </p:nvSpPr>
        <p:spPr>
          <a:xfrm>
            <a:off x="6144684" y="1628775"/>
            <a:ext cx="5029200" cy="42179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5" name="Tampungan Tanggal 4">
            <a:extLst>
              <a:ext uri="{FF2B5EF4-FFF2-40B4-BE49-F238E27FC236}">
                <a16:creationId xmlns:a16="http://schemas.microsoft.com/office/drawing/2014/main" id="{411D7299-7B50-460C-8500-746D4985E7DC}"/>
              </a:ext>
            </a:extLst>
          </p:cNvPr>
          <p:cNvSpPr>
            <a:spLocks noGrp="1"/>
          </p:cNvSpPr>
          <p:nvPr>
            <p:ph type="dt" sz="half" idx="10"/>
          </p:nvPr>
        </p:nvSpPr>
        <p:spPr>
          <a:xfrm>
            <a:off x="1828800" y="6248400"/>
            <a:ext cx="2540000" cy="457200"/>
          </a:xfrm>
        </p:spPr>
        <p:txBody>
          <a:bodyPr/>
          <a:lstStyle>
            <a:lvl1pPr>
              <a:defRPr/>
            </a:lvl1pPr>
          </a:lstStyle>
          <a:p>
            <a:endParaRPr lang="en-US" altLang="en-US"/>
          </a:p>
        </p:txBody>
      </p:sp>
      <p:sp>
        <p:nvSpPr>
          <p:cNvPr id="6" name="Tampungan Kaki 5">
            <a:extLst>
              <a:ext uri="{FF2B5EF4-FFF2-40B4-BE49-F238E27FC236}">
                <a16:creationId xmlns:a16="http://schemas.microsoft.com/office/drawing/2014/main" id="{F473ED37-9FC8-466F-B51A-E52E77D256AB}"/>
              </a:ext>
            </a:extLst>
          </p:cNvPr>
          <p:cNvSpPr>
            <a:spLocks noGrp="1"/>
          </p:cNvSpPr>
          <p:nvPr>
            <p:ph type="ftr" sz="quarter" idx="11"/>
          </p:nvPr>
        </p:nvSpPr>
        <p:spPr>
          <a:xfrm>
            <a:off x="4176184" y="6248400"/>
            <a:ext cx="4800600" cy="457200"/>
          </a:xfrm>
        </p:spPr>
        <p:txBody>
          <a:bodyPr/>
          <a:lstStyle>
            <a:lvl1pPr>
              <a:defRPr/>
            </a:lvl1pPr>
          </a:lstStyle>
          <a:p>
            <a:r>
              <a:rPr lang="en-US" altLang="en-US"/>
              <a:t>Bab 3. Konsep Dasar Statistika</a:t>
            </a:r>
          </a:p>
        </p:txBody>
      </p:sp>
      <p:sp>
        <p:nvSpPr>
          <p:cNvPr id="7" name="Tampungan Nomor Slide 6">
            <a:extLst>
              <a:ext uri="{FF2B5EF4-FFF2-40B4-BE49-F238E27FC236}">
                <a16:creationId xmlns:a16="http://schemas.microsoft.com/office/drawing/2014/main" id="{8D6DB05D-2698-4891-816F-6B0BDE03619B}"/>
              </a:ext>
            </a:extLst>
          </p:cNvPr>
          <p:cNvSpPr>
            <a:spLocks noGrp="1"/>
          </p:cNvSpPr>
          <p:nvPr>
            <p:ph type="sldNum" sz="quarter" idx="12"/>
          </p:nvPr>
        </p:nvSpPr>
        <p:spPr>
          <a:xfrm>
            <a:off x="8957733" y="6248400"/>
            <a:ext cx="2540000" cy="457200"/>
          </a:xfrm>
        </p:spPr>
        <p:txBody>
          <a:bodyPr/>
          <a:lstStyle>
            <a:lvl1pPr>
              <a:defRPr/>
            </a:lvl1pPr>
          </a:lstStyle>
          <a:p>
            <a:fld id="{E5A8A3E5-C19F-40E0-993E-69767E2CC8E5}" type="slidenum">
              <a:rPr lang="en-US" altLang="en-US"/>
              <a:pPr/>
              <a:t>‹#›</a:t>
            </a:fld>
            <a:endParaRPr lang="en-US" altLang="en-US"/>
          </a:p>
        </p:txBody>
      </p:sp>
    </p:spTree>
    <p:extLst>
      <p:ext uri="{BB962C8B-B14F-4D97-AF65-F5344CB8AC3E}">
        <p14:creationId xmlns:p14="http://schemas.microsoft.com/office/powerpoint/2010/main" val="369594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Judul, Teks dan 2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F85CDC-824D-44BB-B5AE-7F89136796A1}"/>
              </a:ext>
            </a:extLst>
          </p:cNvPr>
          <p:cNvSpPr>
            <a:spLocks noGrp="1"/>
          </p:cNvSpPr>
          <p:nvPr>
            <p:ph type="title"/>
          </p:nvPr>
        </p:nvSpPr>
        <p:spPr>
          <a:xfrm>
            <a:off x="1871134" y="260351"/>
            <a:ext cx="9160933" cy="1044575"/>
          </a:xfrm>
        </p:spPr>
        <p:txBody>
          <a:bodyPr/>
          <a:lstStyle/>
          <a:p>
            <a:r>
              <a:rPr lang="id-ID"/>
              <a:t>Klik untuk mengedit gaya judul Master</a:t>
            </a:r>
            <a:endParaRPr lang="en-ID"/>
          </a:p>
        </p:txBody>
      </p:sp>
      <p:sp>
        <p:nvSpPr>
          <p:cNvPr id="3" name="Tampungan Teks 2">
            <a:extLst>
              <a:ext uri="{FF2B5EF4-FFF2-40B4-BE49-F238E27FC236}">
                <a16:creationId xmlns:a16="http://schemas.microsoft.com/office/drawing/2014/main" id="{67BA1117-377B-4A04-99C4-AC30BDF27661}"/>
              </a:ext>
            </a:extLst>
          </p:cNvPr>
          <p:cNvSpPr>
            <a:spLocks noGrp="1"/>
          </p:cNvSpPr>
          <p:nvPr>
            <p:ph type="body" sz="half" idx="1"/>
          </p:nvPr>
        </p:nvSpPr>
        <p:spPr>
          <a:xfrm>
            <a:off x="912284" y="1628775"/>
            <a:ext cx="5029200" cy="42179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4" name="Tampungan Konten 3">
            <a:extLst>
              <a:ext uri="{FF2B5EF4-FFF2-40B4-BE49-F238E27FC236}">
                <a16:creationId xmlns:a16="http://schemas.microsoft.com/office/drawing/2014/main" id="{32071271-7E0F-449D-8399-CB70BFBDD15B}"/>
              </a:ext>
            </a:extLst>
          </p:cNvPr>
          <p:cNvSpPr>
            <a:spLocks noGrp="1"/>
          </p:cNvSpPr>
          <p:nvPr>
            <p:ph sz="quarter" idx="2"/>
          </p:nvPr>
        </p:nvSpPr>
        <p:spPr>
          <a:xfrm>
            <a:off x="6144684" y="1628775"/>
            <a:ext cx="5029200" cy="203200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5" name="Tampungan Konten 4">
            <a:extLst>
              <a:ext uri="{FF2B5EF4-FFF2-40B4-BE49-F238E27FC236}">
                <a16:creationId xmlns:a16="http://schemas.microsoft.com/office/drawing/2014/main" id="{9B9622FA-1D55-481F-B64E-725549651229}"/>
              </a:ext>
            </a:extLst>
          </p:cNvPr>
          <p:cNvSpPr>
            <a:spLocks noGrp="1"/>
          </p:cNvSpPr>
          <p:nvPr>
            <p:ph sz="quarter" idx="3"/>
          </p:nvPr>
        </p:nvSpPr>
        <p:spPr>
          <a:xfrm>
            <a:off x="6144684" y="3813175"/>
            <a:ext cx="5029200" cy="2033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Tanggal 5">
            <a:extLst>
              <a:ext uri="{FF2B5EF4-FFF2-40B4-BE49-F238E27FC236}">
                <a16:creationId xmlns:a16="http://schemas.microsoft.com/office/drawing/2014/main" id="{19C17A87-8C6F-41EA-8081-BB2F1238CF7A}"/>
              </a:ext>
            </a:extLst>
          </p:cNvPr>
          <p:cNvSpPr>
            <a:spLocks noGrp="1"/>
          </p:cNvSpPr>
          <p:nvPr>
            <p:ph type="dt" sz="half" idx="10"/>
          </p:nvPr>
        </p:nvSpPr>
        <p:spPr>
          <a:xfrm>
            <a:off x="1828800" y="6248400"/>
            <a:ext cx="2540000" cy="457200"/>
          </a:xfrm>
        </p:spPr>
        <p:txBody>
          <a:bodyPr/>
          <a:lstStyle>
            <a:lvl1pPr>
              <a:defRPr/>
            </a:lvl1pPr>
          </a:lstStyle>
          <a:p>
            <a:endParaRPr lang="en-US" altLang="en-US"/>
          </a:p>
        </p:txBody>
      </p:sp>
      <p:sp>
        <p:nvSpPr>
          <p:cNvPr id="7" name="Tampungan Kaki 6">
            <a:extLst>
              <a:ext uri="{FF2B5EF4-FFF2-40B4-BE49-F238E27FC236}">
                <a16:creationId xmlns:a16="http://schemas.microsoft.com/office/drawing/2014/main" id="{090F3E14-E7B4-4049-80ED-5DD2B8882A4C}"/>
              </a:ext>
            </a:extLst>
          </p:cNvPr>
          <p:cNvSpPr>
            <a:spLocks noGrp="1"/>
          </p:cNvSpPr>
          <p:nvPr>
            <p:ph type="ftr" sz="quarter" idx="11"/>
          </p:nvPr>
        </p:nvSpPr>
        <p:spPr>
          <a:xfrm>
            <a:off x="4176184" y="6248400"/>
            <a:ext cx="4800600" cy="457200"/>
          </a:xfrm>
        </p:spPr>
        <p:txBody>
          <a:bodyPr/>
          <a:lstStyle>
            <a:lvl1pPr>
              <a:defRPr/>
            </a:lvl1pPr>
          </a:lstStyle>
          <a:p>
            <a:r>
              <a:rPr lang="en-US" altLang="en-US"/>
              <a:t>Bab 3. Konsep Dasar Statistika</a:t>
            </a:r>
          </a:p>
        </p:txBody>
      </p:sp>
      <p:sp>
        <p:nvSpPr>
          <p:cNvPr id="8" name="Tampungan Nomor Slide 7">
            <a:extLst>
              <a:ext uri="{FF2B5EF4-FFF2-40B4-BE49-F238E27FC236}">
                <a16:creationId xmlns:a16="http://schemas.microsoft.com/office/drawing/2014/main" id="{0B8586C5-D667-4680-A105-1A4EBF0568AE}"/>
              </a:ext>
            </a:extLst>
          </p:cNvPr>
          <p:cNvSpPr>
            <a:spLocks noGrp="1"/>
          </p:cNvSpPr>
          <p:nvPr>
            <p:ph type="sldNum" sz="quarter" idx="12"/>
          </p:nvPr>
        </p:nvSpPr>
        <p:spPr>
          <a:xfrm>
            <a:off x="8957733" y="6248400"/>
            <a:ext cx="2540000" cy="457200"/>
          </a:xfrm>
        </p:spPr>
        <p:txBody>
          <a:bodyPr/>
          <a:lstStyle>
            <a:lvl1pPr>
              <a:defRPr/>
            </a:lvl1pPr>
          </a:lstStyle>
          <a:p>
            <a:fld id="{2BF38C9D-3D28-423D-A096-71E2E26ED7B2}" type="slidenum">
              <a:rPr lang="en-US" altLang="en-US"/>
              <a:pPr/>
              <a:t>‹#›</a:t>
            </a:fld>
            <a:endParaRPr lang="en-US" altLang="en-US"/>
          </a:p>
        </p:txBody>
      </p:sp>
    </p:spTree>
    <p:extLst>
      <p:ext uri="{BB962C8B-B14F-4D97-AF65-F5344CB8AC3E}">
        <p14:creationId xmlns:p14="http://schemas.microsoft.com/office/powerpoint/2010/main" val="224474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1.bin"/><Relationship Id="rId18" Type="http://schemas.openxmlformats.org/officeDocument/2006/relationships/image" Target="../media/image27.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4.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vmlDrawing" Target="../drawings/vmlDrawing12.vml"/><Relationship Id="rId6" Type="http://schemas.openxmlformats.org/officeDocument/2006/relationships/image" Target="../media/image21.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3.wmf"/><Relationship Id="rId19" Type="http://schemas.openxmlformats.org/officeDocument/2006/relationships/oleObject" Target="../embeddings/oleObject24.bin"/><Relationship Id="rId4" Type="http://schemas.openxmlformats.org/officeDocument/2006/relationships/image" Target="../media/image20.wmf"/><Relationship Id="rId9" Type="http://schemas.openxmlformats.org/officeDocument/2006/relationships/oleObject" Target="../embeddings/oleObject19.bin"/><Relationship Id="rId14" Type="http://schemas.openxmlformats.org/officeDocument/2006/relationships/image" Target="../media/image25.wmf"/></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1.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3.wmf"/><Relationship Id="rId2" Type="http://schemas.openxmlformats.org/officeDocument/2006/relationships/slideLayout" Target="../slideLayouts/slideLayout13.xml"/><Relationship Id="rId16" Type="http://schemas.openxmlformats.org/officeDocument/2006/relationships/image" Target="../media/image35.wmf"/><Relationship Id="rId1" Type="http://schemas.openxmlformats.org/officeDocument/2006/relationships/vmlDrawing" Target="../drawings/vmlDrawing13.vml"/><Relationship Id="rId6" Type="http://schemas.openxmlformats.org/officeDocument/2006/relationships/image" Target="../media/image31.wmf"/><Relationship Id="rId11" Type="http://schemas.openxmlformats.org/officeDocument/2006/relationships/oleObject" Target="../embeddings/oleObject30.bin"/><Relationship Id="rId5" Type="http://schemas.openxmlformats.org/officeDocument/2006/relationships/oleObject" Target="../embeddings/oleObject26.bin"/><Relationship Id="rId15" Type="http://schemas.openxmlformats.org/officeDocument/2006/relationships/oleObject" Target="../embeddings/oleObject32.bin"/><Relationship Id="rId10" Type="http://schemas.openxmlformats.org/officeDocument/2006/relationships/oleObject" Target="../embeddings/oleObject29.bin"/><Relationship Id="rId4" Type="http://schemas.openxmlformats.org/officeDocument/2006/relationships/image" Target="../media/image30.wmf"/><Relationship Id="rId9" Type="http://schemas.openxmlformats.org/officeDocument/2006/relationships/oleObject" Target="../embeddings/oleObject28.bin"/><Relationship Id="rId14" Type="http://schemas.openxmlformats.org/officeDocument/2006/relationships/image" Target="../media/image34.wmf"/></Relationships>
</file>

<file path=ppt/slides/_rels/slide2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9.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4.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8.wmf"/><Relationship Id="rId4" Type="http://schemas.openxmlformats.org/officeDocument/2006/relationships/image" Target="../media/image36.wmf"/><Relationship Id="rId9" Type="http://schemas.openxmlformats.org/officeDocument/2006/relationships/oleObject" Target="../embeddings/oleObject36.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40.bin"/><Relationship Id="rId4" Type="http://schemas.openxmlformats.org/officeDocument/2006/relationships/image" Target="../media/image42.wmf"/></Relationships>
</file>

<file path=ppt/slides/_rels/slide3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45.wmf"/><Relationship Id="rId5" Type="http://schemas.openxmlformats.org/officeDocument/2006/relationships/oleObject" Target="../embeddings/oleObject42.bin"/><Relationship Id="rId4" Type="http://schemas.openxmlformats.org/officeDocument/2006/relationships/image" Target="../media/image4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4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50.wmf"/><Relationship Id="rId5" Type="http://schemas.openxmlformats.org/officeDocument/2006/relationships/oleObject" Target="../embeddings/oleObject47.bin"/><Relationship Id="rId4" Type="http://schemas.openxmlformats.org/officeDocument/2006/relationships/image" Target="../media/image4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52.wmf"/><Relationship Id="rId5" Type="http://schemas.openxmlformats.org/officeDocument/2006/relationships/oleObject" Target="../embeddings/oleObject49.bin"/><Relationship Id="rId4" Type="http://schemas.openxmlformats.org/officeDocument/2006/relationships/image" Target="../media/image5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51.bin"/><Relationship Id="rId4" Type="http://schemas.openxmlformats.org/officeDocument/2006/relationships/image" Target="../media/image53.wmf"/></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7.wmf"/><Relationship Id="rId5" Type="http://schemas.openxmlformats.org/officeDocument/2006/relationships/oleObject" Target="../embeddings/oleObject53.bin"/><Relationship Id="rId4" Type="http://schemas.openxmlformats.org/officeDocument/2006/relationships/image" Target="../media/image5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9.wmf"/><Relationship Id="rId5" Type="http://schemas.openxmlformats.org/officeDocument/2006/relationships/oleObject" Target="../embeddings/oleObject55.bin"/><Relationship Id="rId4" Type="http://schemas.openxmlformats.org/officeDocument/2006/relationships/image" Target="../media/image58.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63.png"/><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7.bin"/><Relationship Id="rId5" Type="http://schemas.openxmlformats.org/officeDocument/2006/relationships/image" Target="../media/image60.wmf"/><Relationship Id="rId4" Type="http://schemas.openxmlformats.org/officeDocument/2006/relationships/oleObject" Target="../embeddings/oleObject56.bin"/><Relationship Id="rId9" Type="http://schemas.openxmlformats.org/officeDocument/2006/relationships/image" Target="../media/image6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4400" b="1" dirty="0">
                <a:solidFill>
                  <a:schemeClr val="bg1"/>
                </a:solidFill>
                <a:latin typeface="Times New Roman" panose="02020603050405020304" pitchFamily="18" charset="0"/>
                <a:cs typeface="Times New Roman" panose="02020603050405020304" pitchFamily="18" charset="0"/>
              </a:rPr>
            </a:br>
            <a:r>
              <a:rPr lang="en-US" sz="4400" b="1" dirty="0">
                <a:solidFill>
                  <a:schemeClr val="bg1"/>
                </a:solidFill>
                <a:latin typeface="Times New Roman" panose="02020603050405020304" pitchFamily="18" charset="0"/>
                <a:cs typeface="Times New Roman" panose="02020603050405020304" pitchFamily="18" charset="0"/>
              </a:rPr>
              <a:t>PROBABILITAS</a:t>
            </a:r>
          </a:p>
        </p:txBody>
      </p:sp>
      <p:sp>
        <p:nvSpPr>
          <p:cNvPr id="3" name="Subtitle 2"/>
          <p:cNvSpPr>
            <a:spLocks noGrp="1"/>
          </p:cNvSpPr>
          <p:nvPr>
            <p:ph type="subTitle" idx="1"/>
          </p:nvPr>
        </p:nvSpPr>
        <p:spPr/>
        <p:txBody>
          <a:bodyPr/>
          <a:lstStyle/>
          <a:p>
            <a:r>
              <a:rPr lang="en-US" dirty="0">
                <a:solidFill>
                  <a:schemeClr val="bg1"/>
                </a:solidFill>
              </a:rPr>
              <a:t>Tri Sutrisno, </a:t>
            </a:r>
            <a:r>
              <a:rPr lang="en-US" dirty="0" err="1">
                <a:solidFill>
                  <a:schemeClr val="bg1"/>
                </a:solidFill>
              </a:rPr>
              <a:t>S.Si</a:t>
            </a:r>
            <a:r>
              <a:rPr lang="en-US" dirty="0">
                <a:solidFill>
                  <a:schemeClr val="bg1"/>
                </a:solidFill>
              </a:rPr>
              <a:t>., M.Sc.</a:t>
            </a: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5">
            <a:extLst>
              <a:ext uri="{FF2B5EF4-FFF2-40B4-BE49-F238E27FC236}">
                <a16:creationId xmlns:a16="http://schemas.microsoft.com/office/drawing/2014/main" id="{C92C757B-BD9B-49A1-BCBB-7597A9DCB33C}"/>
              </a:ext>
            </a:extLst>
          </p:cNvPr>
          <p:cNvSpPr>
            <a:spLocks noGrp="1"/>
          </p:cNvSpPr>
          <p:nvPr>
            <p:ph type="ftr" sz="quarter" idx="11"/>
          </p:nvPr>
        </p:nvSpPr>
        <p:spPr/>
        <p:txBody>
          <a:bodyPr/>
          <a:lstStyle/>
          <a:p>
            <a:r>
              <a:rPr lang="en-US" altLang="en-US"/>
              <a:t>Bab 3. Konsep Dasar Statistika</a:t>
            </a:r>
          </a:p>
        </p:txBody>
      </p:sp>
      <p:sp>
        <p:nvSpPr>
          <p:cNvPr id="19460" name="Rectangle 4">
            <a:extLst>
              <a:ext uri="{FF2B5EF4-FFF2-40B4-BE49-F238E27FC236}">
                <a16:creationId xmlns:a16="http://schemas.microsoft.com/office/drawing/2014/main" id="{8567BB97-9531-46F0-87E2-03544E70FA6F}"/>
              </a:ext>
            </a:extLst>
          </p:cNvPr>
          <p:cNvSpPr>
            <a:spLocks noGrp="1" noChangeArrowheads="1"/>
          </p:cNvSpPr>
          <p:nvPr>
            <p:ph type="title"/>
          </p:nvPr>
        </p:nvSpPr>
        <p:spPr>
          <a:xfrm>
            <a:off x="2209801" y="152401"/>
            <a:ext cx="8062913" cy="1044575"/>
          </a:xfrm>
          <a:noFill/>
          <a:ln/>
        </p:spPr>
        <p:txBody>
          <a:bodyPr/>
          <a:lstStyle/>
          <a:p>
            <a:pPr algn="l"/>
            <a:r>
              <a:rPr lang="en-US" altLang="en-US" sz="3600" b="1">
                <a:solidFill>
                  <a:srgbClr val="FF0000"/>
                </a:solidFill>
              </a:rPr>
              <a:t>2. Permutasi dan Kombinasi (Con’t)</a:t>
            </a:r>
            <a:r>
              <a:rPr lang="en-US" altLang="en-US" sz="4000"/>
              <a:t> </a:t>
            </a:r>
          </a:p>
        </p:txBody>
      </p:sp>
      <p:sp>
        <p:nvSpPr>
          <p:cNvPr id="19459" name="Rectangle 3">
            <a:extLst>
              <a:ext uri="{FF2B5EF4-FFF2-40B4-BE49-F238E27FC236}">
                <a16:creationId xmlns:a16="http://schemas.microsoft.com/office/drawing/2014/main" id="{8EF8789A-71A3-4611-9A10-01A0F19A2984}"/>
              </a:ext>
            </a:extLst>
          </p:cNvPr>
          <p:cNvSpPr>
            <a:spLocks noGrp="1" noChangeArrowheads="1"/>
          </p:cNvSpPr>
          <p:nvPr>
            <p:ph type="body" sz="half" idx="1"/>
          </p:nvPr>
        </p:nvSpPr>
        <p:spPr>
          <a:xfrm>
            <a:off x="2209800" y="1268413"/>
            <a:ext cx="7989888" cy="4176712"/>
          </a:xfrm>
        </p:spPr>
        <p:txBody>
          <a:bodyPr>
            <a:normAutofit lnSpcReduction="10000"/>
          </a:bodyPr>
          <a:lstStyle/>
          <a:p>
            <a:r>
              <a:rPr lang="en-US" altLang="en-US">
                <a:solidFill>
                  <a:srgbClr val="FF0000"/>
                </a:solidFill>
              </a:rPr>
              <a:t>Kombinasi</a:t>
            </a:r>
          </a:p>
          <a:p>
            <a:pPr>
              <a:buFontTx/>
              <a:buNone/>
            </a:pPr>
            <a:r>
              <a:rPr lang="en-US" altLang="en-US"/>
              <a:t>	susunan yang dibentuk dari anggota suatu himpunan dengan mengambil seluruh atau sebagian anggota himpunan dan </a:t>
            </a:r>
            <a:r>
              <a:rPr lang="en-US" altLang="en-US" i="1" u="sng">
                <a:solidFill>
                  <a:srgbClr val="FF0000"/>
                </a:solidFill>
              </a:rPr>
              <a:t>tanpa memberi arti</a:t>
            </a:r>
            <a:r>
              <a:rPr lang="en-US" altLang="en-US"/>
              <a:t> pada urutan anggota dari susunan</a:t>
            </a:r>
          </a:p>
          <a:p>
            <a:pPr>
              <a:buFontTx/>
              <a:buNone/>
            </a:pPr>
            <a:endParaRPr lang="en-US" altLang="en-US"/>
          </a:p>
          <a:p>
            <a:pPr>
              <a:buFontTx/>
              <a:buNone/>
            </a:pPr>
            <a:r>
              <a:rPr lang="en-US" altLang="en-US"/>
              <a:t>	Contoh:  himpunan {a,b,c} diambil 2 anggota,</a:t>
            </a:r>
          </a:p>
          <a:p>
            <a:pPr>
              <a:buFontTx/>
              <a:buNone/>
            </a:pPr>
            <a:r>
              <a:rPr lang="en-US" altLang="en-US"/>
              <a:t>			diperoleh susunan: ab; bc; ca</a:t>
            </a:r>
          </a:p>
          <a:p>
            <a:pPr>
              <a:buFontTx/>
              <a:buNone/>
            </a:pPr>
            <a:r>
              <a:rPr lang="en-US" altLang="en-US"/>
              <a:t>                 {Permutasi ab = ba; bc = cb; ca = ac}</a:t>
            </a:r>
          </a:p>
        </p:txBody>
      </p:sp>
      <p:graphicFrame>
        <p:nvGraphicFramePr>
          <p:cNvPr id="19461" name="Object 5">
            <a:extLst>
              <a:ext uri="{FF2B5EF4-FFF2-40B4-BE49-F238E27FC236}">
                <a16:creationId xmlns:a16="http://schemas.microsoft.com/office/drawing/2014/main" id="{803F52C3-739B-4F47-8616-C608B8C0F2AA}"/>
              </a:ext>
            </a:extLst>
          </p:cNvPr>
          <p:cNvGraphicFramePr>
            <a:graphicFrameLocks noGrp="1" noChangeAspect="1"/>
          </p:cNvGraphicFramePr>
          <p:nvPr>
            <p:ph sz="half" idx="2"/>
            <p:extLst>
              <p:ext uri="{D42A27DB-BD31-4B8C-83A1-F6EECF244321}">
                <p14:modId xmlns:p14="http://schemas.microsoft.com/office/powerpoint/2010/main" val="2656379741"/>
              </p:ext>
            </p:extLst>
          </p:nvPr>
        </p:nvGraphicFramePr>
        <p:xfrm>
          <a:off x="6883400" y="2781300"/>
          <a:ext cx="2808288" cy="927100"/>
        </p:xfrm>
        <a:graphic>
          <a:graphicData uri="http://schemas.openxmlformats.org/presentationml/2006/ole">
            <mc:AlternateContent xmlns:mc="http://schemas.openxmlformats.org/markup-compatibility/2006">
              <mc:Choice xmlns:v="urn:schemas-microsoft-com:vml" Requires="v">
                <p:oleObj spid="_x0000_s6149" name="Equation" r:id="rId3" imgW="1384200" imgH="457200" progId="Equation.3">
                  <p:embed/>
                </p:oleObj>
              </mc:Choice>
              <mc:Fallback>
                <p:oleObj name="Equation" r:id="rId3" imgW="1384200" imgH="457200" progId="Equation.3">
                  <p:embed/>
                  <p:pic>
                    <p:nvPicPr>
                      <p:cNvPr id="19461" name="Object 5">
                        <a:extLst>
                          <a:ext uri="{FF2B5EF4-FFF2-40B4-BE49-F238E27FC236}">
                            <a16:creationId xmlns:a16="http://schemas.microsoft.com/office/drawing/2014/main" id="{803F52C3-739B-4F47-8616-C608B8C0F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400" y="2781300"/>
                        <a:ext cx="2808288"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DE94E0D4-1D1C-4896-9258-E93744F9C9AF}"/>
              </a:ext>
            </a:extLst>
          </p:cNvPr>
          <p:cNvSpPr>
            <a:spLocks noGrp="1"/>
          </p:cNvSpPr>
          <p:nvPr>
            <p:ph type="ftr" sz="quarter" idx="11"/>
          </p:nvPr>
        </p:nvSpPr>
        <p:spPr/>
        <p:txBody>
          <a:bodyPr/>
          <a:lstStyle/>
          <a:p>
            <a:r>
              <a:rPr lang="en-US" altLang="en-US"/>
              <a:t>Bab 3. Konsep Dasar Statistika</a:t>
            </a:r>
          </a:p>
        </p:txBody>
      </p:sp>
      <p:sp>
        <p:nvSpPr>
          <p:cNvPr id="98307" name="Rectangle 3">
            <a:extLst>
              <a:ext uri="{FF2B5EF4-FFF2-40B4-BE49-F238E27FC236}">
                <a16:creationId xmlns:a16="http://schemas.microsoft.com/office/drawing/2014/main" id="{AFCA9270-ABF1-461A-B106-70615FB733DD}"/>
              </a:ext>
            </a:extLst>
          </p:cNvPr>
          <p:cNvSpPr>
            <a:spLocks noGrp="1" noChangeArrowheads="1"/>
          </p:cNvSpPr>
          <p:nvPr>
            <p:ph type="body" idx="1"/>
          </p:nvPr>
        </p:nvSpPr>
        <p:spPr>
          <a:xfrm>
            <a:off x="2208213" y="1628775"/>
            <a:ext cx="8280400" cy="4217988"/>
          </a:xfrm>
        </p:spPr>
        <p:txBody>
          <a:bodyPr>
            <a:normAutofit lnSpcReduction="10000"/>
          </a:bodyPr>
          <a:lstStyle/>
          <a:p>
            <a:pPr>
              <a:lnSpc>
                <a:spcPct val="80000"/>
              </a:lnSpc>
              <a:buFontTx/>
              <a:buNone/>
            </a:pPr>
            <a:r>
              <a:rPr lang="en-US" altLang="en-US" sz="1800"/>
              <a:t>Contoh</a:t>
            </a:r>
          </a:p>
          <a:p>
            <a:pPr>
              <a:lnSpc>
                <a:spcPct val="80000"/>
              </a:lnSpc>
              <a:buFontTx/>
              <a:buNone/>
            </a:pPr>
            <a:r>
              <a:rPr lang="en-US" altLang="en-US" sz="1800"/>
              <a:t>	Ada berapa banyak cara untuk 3 pria, 5 wanita, 4 pemuda dan 4 gadis dapat dipilih dari 7 pria, 9 wanita, 5 pemuda, dan 5 gadis jika:</a:t>
            </a:r>
            <a:endParaRPr lang="sv-SE" altLang="en-US" sz="1800"/>
          </a:p>
          <a:p>
            <a:pPr>
              <a:lnSpc>
                <a:spcPct val="80000"/>
              </a:lnSpc>
              <a:buFontTx/>
              <a:buNone/>
            </a:pPr>
            <a:r>
              <a:rPr lang="sv-SE" altLang="en-US" sz="1800"/>
              <a:t>	a. Semua orang bebas pada masing-masing kelompok</a:t>
            </a:r>
          </a:p>
          <a:p>
            <a:pPr>
              <a:lnSpc>
                <a:spcPct val="80000"/>
              </a:lnSpc>
              <a:buFontTx/>
              <a:buNone/>
            </a:pPr>
            <a:r>
              <a:rPr lang="sv-SE" altLang="en-US" sz="1800"/>
              <a:t>	b. Seorang pria dan wanita tertentu harus terpilih</a:t>
            </a:r>
          </a:p>
          <a:p>
            <a:pPr>
              <a:lnSpc>
                <a:spcPct val="80000"/>
              </a:lnSpc>
              <a:buFontTx/>
              <a:buNone/>
            </a:pPr>
            <a:r>
              <a:rPr lang="sv-SE" altLang="en-US" sz="1800"/>
              <a:t>	c. Seorang pria, 1 wanita, 1 pemuda, dan 1 orang gadis ttidak boleh dipilih.</a:t>
            </a:r>
          </a:p>
          <a:p>
            <a:pPr>
              <a:lnSpc>
                <a:spcPct val="80000"/>
              </a:lnSpc>
              <a:buFontTx/>
              <a:buNone/>
            </a:pPr>
            <a:r>
              <a:rPr lang="sv-SE" altLang="en-US" sz="1800"/>
              <a:t>	Penyelesaian</a:t>
            </a:r>
          </a:p>
          <a:p>
            <a:pPr>
              <a:lnSpc>
                <a:spcPct val="80000"/>
              </a:lnSpc>
              <a:buFontTx/>
              <a:buNone/>
            </a:pPr>
            <a:r>
              <a:rPr lang="sv-SE" altLang="en-US" sz="1800"/>
              <a:t>	a. Semua orang bebas pada masing-masing kelompok</a:t>
            </a:r>
          </a:p>
          <a:p>
            <a:pPr>
              <a:lnSpc>
                <a:spcPct val="80000"/>
              </a:lnSpc>
              <a:buFontTx/>
              <a:buNone/>
            </a:pPr>
            <a:r>
              <a:rPr lang="sv-SE" altLang="en-US" sz="1800"/>
              <a:t>    	    Banyak cara = 7C3 * 9C5 * 5C4 * 5C4 = 35*126*5*5 = 110250 cara.</a:t>
            </a:r>
          </a:p>
          <a:p>
            <a:pPr>
              <a:lnSpc>
                <a:spcPct val="80000"/>
              </a:lnSpc>
              <a:buFontTx/>
              <a:buNone/>
            </a:pPr>
            <a:r>
              <a:rPr lang="sv-SE" altLang="en-US" sz="1800"/>
              <a:t>	b. Seorang pria dan wanita tertentu harus terpilih</a:t>
            </a:r>
          </a:p>
          <a:p>
            <a:pPr>
              <a:lnSpc>
                <a:spcPct val="80000"/>
              </a:lnSpc>
              <a:buFontTx/>
              <a:buNone/>
            </a:pPr>
            <a:r>
              <a:rPr lang="sv-SE" altLang="en-US" sz="1800"/>
              <a:t>	    Banyak cara = 5C4 *  5C4 = 25 cara.</a:t>
            </a:r>
          </a:p>
          <a:p>
            <a:pPr>
              <a:lnSpc>
                <a:spcPct val="80000"/>
              </a:lnSpc>
              <a:buFontTx/>
              <a:buNone/>
            </a:pPr>
            <a:r>
              <a:rPr lang="sv-SE" altLang="en-US" sz="1800"/>
              <a:t>	c. Seorang pria, 1 wanita, 1 pemuda, dan 1 orang gadis tidak boleh dipilih</a:t>
            </a:r>
          </a:p>
          <a:p>
            <a:pPr>
              <a:lnSpc>
                <a:spcPct val="80000"/>
              </a:lnSpc>
              <a:buFontTx/>
              <a:buNone/>
            </a:pPr>
            <a:r>
              <a:rPr lang="sv-SE" altLang="en-US" sz="1800"/>
              <a:t>	    Banyak cara = 6C3 * 8C5 * 4C4 *4C4= 20*56*1*1 = 1120 cara.</a:t>
            </a:r>
            <a:endParaRPr lang="en-US" altLang="en-US" sz="1800"/>
          </a:p>
        </p:txBody>
      </p:sp>
      <p:sp>
        <p:nvSpPr>
          <p:cNvPr id="98308" name="Rectangle 4">
            <a:extLst>
              <a:ext uri="{FF2B5EF4-FFF2-40B4-BE49-F238E27FC236}">
                <a16:creationId xmlns:a16="http://schemas.microsoft.com/office/drawing/2014/main" id="{33BA3AF2-A879-4343-B300-3827566E50E6}"/>
              </a:ext>
            </a:extLst>
          </p:cNvPr>
          <p:cNvSpPr>
            <a:spLocks noGrp="1" noChangeArrowheads="1"/>
          </p:cNvSpPr>
          <p:nvPr>
            <p:ph type="title"/>
          </p:nvPr>
        </p:nvSpPr>
        <p:spPr>
          <a:xfrm>
            <a:off x="2209801" y="152401"/>
            <a:ext cx="8062913" cy="1044575"/>
          </a:xfrm>
          <a:noFill/>
          <a:ln/>
        </p:spPr>
        <p:txBody>
          <a:bodyPr/>
          <a:lstStyle/>
          <a:p>
            <a:pPr algn="l"/>
            <a:r>
              <a:rPr lang="en-US" altLang="en-US" sz="3600" b="1">
                <a:solidFill>
                  <a:schemeClr val="tx2"/>
                </a:solidFill>
              </a:rPr>
              <a:t>2. Permutasi dan Kombinasi (Con’t)</a:t>
            </a:r>
            <a:r>
              <a:rPr lang="en-US" alt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mpungan Kaki 6">
            <a:extLst>
              <a:ext uri="{FF2B5EF4-FFF2-40B4-BE49-F238E27FC236}">
                <a16:creationId xmlns:a16="http://schemas.microsoft.com/office/drawing/2014/main" id="{135D90C0-36AC-4A5D-A8E2-511395C36AE5}"/>
              </a:ext>
            </a:extLst>
          </p:cNvPr>
          <p:cNvSpPr>
            <a:spLocks noGrp="1"/>
          </p:cNvSpPr>
          <p:nvPr>
            <p:ph type="ftr" sz="quarter" idx="11"/>
          </p:nvPr>
        </p:nvSpPr>
        <p:spPr/>
        <p:txBody>
          <a:bodyPr/>
          <a:lstStyle/>
          <a:p>
            <a:r>
              <a:rPr lang="en-US" altLang="en-US"/>
              <a:t>Bab 3. Konsep Dasar Statistika</a:t>
            </a:r>
          </a:p>
        </p:txBody>
      </p:sp>
      <p:sp>
        <p:nvSpPr>
          <p:cNvPr id="21508" name="Rectangle 4">
            <a:extLst>
              <a:ext uri="{FF2B5EF4-FFF2-40B4-BE49-F238E27FC236}">
                <a16:creationId xmlns:a16="http://schemas.microsoft.com/office/drawing/2014/main" id="{AEC49035-2085-4C42-AFEB-6ABDD8C42F5B}"/>
              </a:ext>
            </a:extLst>
          </p:cNvPr>
          <p:cNvSpPr>
            <a:spLocks noGrp="1" noChangeArrowheads="1"/>
          </p:cNvSpPr>
          <p:nvPr>
            <p:ph type="title"/>
          </p:nvPr>
        </p:nvSpPr>
        <p:spPr>
          <a:noFill/>
          <a:ln/>
        </p:spPr>
        <p:txBody>
          <a:bodyPr/>
          <a:lstStyle/>
          <a:p>
            <a:pPr algn="l"/>
            <a:r>
              <a:rPr lang="en-US" altLang="en-US" sz="3600" b="1">
                <a:solidFill>
                  <a:srgbClr val="FF0000"/>
                </a:solidFill>
              </a:rPr>
              <a:t>3. Konsep Probabilitas</a:t>
            </a:r>
            <a:r>
              <a:rPr lang="en-US" altLang="en-US"/>
              <a:t> </a:t>
            </a:r>
          </a:p>
        </p:txBody>
      </p:sp>
      <p:sp>
        <p:nvSpPr>
          <p:cNvPr id="21507" name="Rectangle 3">
            <a:extLst>
              <a:ext uri="{FF2B5EF4-FFF2-40B4-BE49-F238E27FC236}">
                <a16:creationId xmlns:a16="http://schemas.microsoft.com/office/drawing/2014/main" id="{4C3E7F16-096A-482E-8914-A9CAA60C6971}"/>
              </a:ext>
            </a:extLst>
          </p:cNvPr>
          <p:cNvSpPr>
            <a:spLocks noGrp="1" noChangeArrowheads="1"/>
          </p:cNvSpPr>
          <p:nvPr>
            <p:ph type="body" sz="half" idx="1"/>
          </p:nvPr>
        </p:nvSpPr>
        <p:spPr>
          <a:xfrm>
            <a:off x="2208214" y="1628775"/>
            <a:ext cx="7558087" cy="4217988"/>
          </a:xfrm>
        </p:spPr>
        <p:txBody>
          <a:bodyPr/>
          <a:lstStyle/>
          <a:p>
            <a:pPr>
              <a:lnSpc>
                <a:spcPct val="90000"/>
              </a:lnSpc>
            </a:pPr>
            <a:r>
              <a:rPr lang="en-US" altLang="en-US" sz="2400"/>
              <a:t>Derajat/tingkat kepastian dari munculnya hasil percobaan statistik disebut </a:t>
            </a:r>
            <a:r>
              <a:rPr lang="en-US" altLang="en-US" sz="2400" i="1"/>
              <a:t>probabilitas/peluang, P</a:t>
            </a:r>
          </a:p>
          <a:p>
            <a:pPr>
              <a:lnSpc>
                <a:spcPct val="90000"/>
              </a:lnSpc>
            </a:pPr>
            <a:r>
              <a:rPr lang="en-US" altLang="en-US" sz="2400"/>
              <a:t>Bila kejadian E terjadi dalam </a:t>
            </a:r>
            <a:r>
              <a:rPr lang="en-US" altLang="en-US" sz="2400" i="1"/>
              <a:t>m</a:t>
            </a:r>
            <a:r>
              <a:rPr lang="en-US" altLang="en-US" sz="2400"/>
              <a:t> cara dari seluruh </a:t>
            </a:r>
            <a:r>
              <a:rPr lang="en-US" altLang="en-US" sz="2400" i="1"/>
              <a:t>n</a:t>
            </a:r>
            <a:r>
              <a:rPr lang="en-US" altLang="en-US" sz="2400"/>
              <a:t> cara yang mungkin terjadi dan mempunyai kesempatan yang sama untuk muncul</a:t>
            </a:r>
          </a:p>
          <a:p>
            <a:pPr>
              <a:lnSpc>
                <a:spcPct val="90000"/>
              </a:lnSpc>
            </a:pPr>
            <a:endParaRPr lang="en-US" altLang="en-US" sz="2400"/>
          </a:p>
          <a:p>
            <a:pPr>
              <a:lnSpc>
                <a:spcPct val="90000"/>
              </a:lnSpc>
            </a:pPr>
            <a:r>
              <a:rPr lang="en-US" altLang="en-US" sz="2400"/>
              <a:t>Jika kejadian </a:t>
            </a:r>
            <a:r>
              <a:rPr lang="en-US" altLang="en-US" sz="2400" i="1"/>
              <a:t>E</a:t>
            </a:r>
            <a:r>
              <a:rPr lang="en-US" altLang="en-US" sz="2400"/>
              <a:t> terjadi sebanyak </a:t>
            </a:r>
            <a:r>
              <a:rPr lang="en-US" altLang="en-US" sz="2400" i="1"/>
              <a:t>f</a:t>
            </a:r>
            <a:r>
              <a:rPr lang="en-US" altLang="en-US" sz="2400"/>
              <a:t> kali dari seluruh pengamatan sebanyak </a:t>
            </a:r>
            <a:r>
              <a:rPr lang="en-US" altLang="en-US" sz="2400" i="1"/>
              <a:t>n</a:t>
            </a:r>
            <a:r>
              <a:rPr lang="en-US" altLang="en-US" sz="2400"/>
              <a:t>, dimana </a:t>
            </a:r>
            <a:r>
              <a:rPr lang="en-US" altLang="en-US" sz="2400" i="1"/>
              <a:t>n</a:t>
            </a:r>
            <a:r>
              <a:rPr lang="en-US" altLang="en-US" sz="2400"/>
              <a:t> mendekati tak berhingga, maka probabilitas kejadian E</a:t>
            </a:r>
          </a:p>
          <a:p>
            <a:pPr>
              <a:lnSpc>
                <a:spcPct val="90000"/>
              </a:lnSpc>
            </a:pPr>
            <a:endParaRPr lang="en-US" altLang="en-US" sz="2400"/>
          </a:p>
          <a:p>
            <a:pPr>
              <a:lnSpc>
                <a:spcPct val="90000"/>
              </a:lnSpc>
            </a:pPr>
            <a:endParaRPr lang="en-US" altLang="en-US" sz="2400"/>
          </a:p>
        </p:txBody>
      </p:sp>
      <p:graphicFrame>
        <p:nvGraphicFramePr>
          <p:cNvPr id="21509" name="Object 5">
            <a:extLst>
              <a:ext uri="{FF2B5EF4-FFF2-40B4-BE49-F238E27FC236}">
                <a16:creationId xmlns:a16="http://schemas.microsoft.com/office/drawing/2014/main" id="{7B4E369C-CFD6-40BB-8CF7-C4A400C0990F}"/>
              </a:ext>
            </a:extLst>
          </p:cNvPr>
          <p:cNvGraphicFramePr>
            <a:graphicFrameLocks noGrp="1" noChangeAspect="1"/>
          </p:cNvGraphicFramePr>
          <p:nvPr>
            <p:ph sz="quarter" idx="2"/>
          </p:nvPr>
        </p:nvGraphicFramePr>
        <p:xfrm>
          <a:off x="8256588" y="3357564"/>
          <a:ext cx="1295400" cy="803275"/>
        </p:xfrm>
        <a:graphic>
          <a:graphicData uri="http://schemas.openxmlformats.org/presentationml/2006/ole">
            <mc:AlternateContent xmlns:mc="http://schemas.openxmlformats.org/markup-compatibility/2006">
              <mc:Choice xmlns:v="urn:schemas-microsoft-com:vml" Requires="v">
                <p:oleObj spid="_x0000_s7179" name="Equation" r:id="rId3" imgW="634680" imgH="393480" progId="Equation.3">
                  <p:embed/>
                </p:oleObj>
              </mc:Choice>
              <mc:Fallback>
                <p:oleObj name="Equation" r:id="rId3" imgW="634680" imgH="393480" progId="Equation.3">
                  <p:embed/>
                  <p:pic>
                    <p:nvPicPr>
                      <p:cNvPr id="21509" name="Object 5">
                        <a:extLst>
                          <a:ext uri="{FF2B5EF4-FFF2-40B4-BE49-F238E27FC236}">
                            <a16:creationId xmlns:a16="http://schemas.microsoft.com/office/drawing/2014/main" id="{7B4E369C-CFD6-40BB-8CF7-C4A400C09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6588" y="3357564"/>
                        <a:ext cx="129540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9">
            <a:extLst>
              <a:ext uri="{FF2B5EF4-FFF2-40B4-BE49-F238E27FC236}">
                <a16:creationId xmlns:a16="http://schemas.microsoft.com/office/drawing/2014/main" id="{4CAB7F6D-75A9-4A47-AA6F-CB3668870901}"/>
              </a:ext>
            </a:extLst>
          </p:cNvPr>
          <p:cNvGraphicFramePr>
            <a:graphicFrameLocks noGrp="1" noChangeAspect="1"/>
          </p:cNvGraphicFramePr>
          <p:nvPr>
            <p:ph sz="quarter" idx="3"/>
          </p:nvPr>
        </p:nvGraphicFramePr>
        <p:xfrm>
          <a:off x="5016501" y="5229226"/>
          <a:ext cx="1584325" cy="720725"/>
        </p:xfrm>
        <a:graphic>
          <a:graphicData uri="http://schemas.openxmlformats.org/presentationml/2006/ole">
            <mc:AlternateContent xmlns:mc="http://schemas.openxmlformats.org/markup-compatibility/2006">
              <mc:Choice xmlns:v="urn:schemas-microsoft-com:vml" Requires="v">
                <p:oleObj spid="_x0000_s7180" name="Equation" r:id="rId5" imgW="863280" imgH="393480" progId="Equation.3">
                  <p:embed/>
                </p:oleObj>
              </mc:Choice>
              <mc:Fallback>
                <p:oleObj name="Equation" r:id="rId5" imgW="863280" imgH="393480" progId="Equation.3">
                  <p:embed/>
                  <p:pic>
                    <p:nvPicPr>
                      <p:cNvPr id="21513" name="Object 9">
                        <a:extLst>
                          <a:ext uri="{FF2B5EF4-FFF2-40B4-BE49-F238E27FC236}">
                            <a16:creationId xmlns:a16="http://schemas.microsoft.com/office/drawing/2014/main" id="{4CAB7F6D-75A9-4A47-AA6F-CB36688709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1" y="5229226"/>
                        <a:ext cx="158432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6" name="Rectangle 12">
            <a:extLst>
              <a:ext uri="{FF2B5EF4-FFF2-40B4-BE49-F238E27FC236}">
                <a16:creationId xmlns:a16="http://schemas.microsoft.com/office/drawing/2014/main" id="{35EEE0B0-0E15-4A6B-A98C-2B80FBA44A50}"/>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21515" name="Object 11">
            <a:extLst>
              <a:ext uri="{FF2B5EF4-FFF2-40B4-BE49-F238E27FC236}">
                <a16:creationId xmlns:a16="http://schemas.microsoft.com/office/drawing/2014/main" id="{8C3821D1-D234-484F-AB3B-390FA25FB08B}"/>
              </a:ext>
            </a:extLst>
          </p:cNvPr>
          <p:cNvGraphicFramePr>
            <a:graphicFrameLocks noChangeAspect="1"/>
          </p:cNvGraphicFramePr>
          <p:nvPr/>
        </p:nvGraphicFramePr>
        <p:xfrm>
          <a:off x="3432176" y="2276476"/>
          <a:ext cx="1439863" cy="398463"/>
        </p:xfrm>
        <a:graphic>
          <a:graphicData uri="http://schemas.openxmlformats.org/presentationml/2006/ole">
            <mc:AlternateContent xmlns:mc="http://schemas.openxmlformats.org/markup-compatibility/2006">
              <mc:Choice xmlns:v="urn:schemas-microsoft-com:vml" Requires="v">
                <p:oleObj spid="_x0000_s7181" name="Equation" r:id="rId7" imgW="787058" imgH="215806" progId="Equation.3">
                  <p:embed/>
                </p:oleObj>
              </mc:Choice>
              <mc:Fallback>
                <p:oleObj name="Equation" r:id="rId7" imgW="787058" imgH="215806" progId="Equation.3">
                  <p:embed/>
                  <p:pic>
                    <p:nvPicPr>
                      <p:cNvPr id="21515" name="Object 11">
                        <a:extLst>
                          <a:ext uri="{FF2B5EF4-FFF2-40B4-BE49-F238E27FC236}">
                            <a16:creationId xmlns:a16="http://schemas.microsoft.com/office/drawing/2014/main" id="{8C3821D1-D234-484F-AB3B-390FA25FB0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2176" y="2276476"/>
                        <a:ext cx="1439863"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mpungan Kaki 4">
            <a:extLst>
              <a:ext uri="{FF2B5EF4-FFF2-40B4-BE49-F238E27FC236}">
                <a16:creationId xmlns:a16="http://schemas.microsoft.com/office/drawing/2014/main" id="{EC212B6B-24E9-44B6-BCDA-503C683A1171}"/>
              </a:ext>
            </a:extLst>
          </p:cNvPr>
          <p:cNvSpPr>
            <a:spLocks noGrp="1"/>
          </p:cNvSpPr>
          <p:nvPr>
            <p:ph type="ftr" sz="quarter" idx="11"/>
          </p:nvPr>
        </p:nvSpPr>
        <p:spPr/>
        <p:txBody>
          <a:bodyPr/>
          <a:lstStyle/>
          <a:p>
            <a:r>
              <a:rPr lang="en-US" altLang="en-US"/>
              <a:t>Bab 3. Konsep Dasar Statistika</a:t>
            </a:r>
          </a:p>
        </p:txBody>
      </p:sp>
      <p:sp>
        <p:nvSpPr>
          <p:cNvPr id="83970" name="Rectangle 2">
            <a:extLst>
              <a:ext uri="{FF2B5EF4-FFF2-40B4-BE49-F238E27FC236}">
                <a16:creationId xmlns:a16="http://schemas.microsoft.com/office/drawing/2014/main" id="{219A21B8-22F1-4465-B38B-80A60DC8D116}"/>
              </a:ext>
            </a:extLst>
          </p:cNvPr>
          <p:cNvSpPr>
            <a:spLocks noGrp="1" noChangeArrowheads="1"/>
          </p:cNvSpPr>
          <p:nvPr>
            <p:ph type="title"/>
          </p:nvPr>
        </p:nvSpPr>
        <p:spPr/>
        <p:txBody>
          <a:bodyPr/>
          <a:lstStyle/>
          <a:p>
            <a:r>
              <a:rPr lang="en-US" altLang="en-US" sz="4000" b="1">
                <a:solidFill>
                  <a:srgbClr val="FF0000"/>
                </a:solidFill>
              </a:rPr>
              <a:t>3. Konsep Probabilitas</a:t>
            </a:r>
          </a:p>
        </p:txBody>
      </p:sp>
      <p:sp>
        <p:nvSpPr>
          <p:cNvPr id="83971" name="Rectangle 3">
            <a:extLst>
              <a:ext uri="{FF2B5EF4-FFF2-40B4-BE49-F238E27FC236}">
                <a16:creationId xmlns:a16="http://schemas.microsoft.com/office/drawing/2014/main" id="{556BF667-F1F2-45F5-9A8A-FD1385A3046F}"/>
              </a:ext>
            </a:extLst>
          </p:cNvPr>
          <p:cNvSpPr>
            <a:spLocks noGrp="1" noChangeArrowheads="1"/>
          </p:cNvSpPr>
          <p:nvPr>
            <p:ph type="body" idx="1"/>
          </p:nvPr>
        </p:nvSpPr>
        <p:spPr/>
        <p:txBody>
          <a:bodyPr/>
          <a:lstStyle/>
          <a:p>
            <a:pPr>
              <a:lnSpc>
                <a:spcPct val="80000"/>
              </a:lnSpc>
            </a:pPr>
            <a:r>
              <a:rPr lang="en-US" altLang="en-US"/>
              <a:t>Definisi Klasik</a:t>
            </a:r>
          </a:p>
          <a:p>
            <a:pPr lvl="1">
              <a:lnSpc>
                <a:spcPct val="80000"/>
              </a:lnSpc>
            </a:pPr>
            <a:r>
              <a:rPr lang="en-US" altLang="en-US"/>
              <a:t>Jika sebuah peristiwa A dapat terjadi dengan </a:t>
            </a:r>
            <a:r>
              <a:rPr lang="en-US" altLang="en-US" i="1"/>
              <a:t>f</a:t>
            </a:r>
            <a:r>
              <a:rPr lang="en-US" altLang="en-US" baseline="-25000"/>
              <a:t>A</a:t>
            </a:r>
            <a:r>
              <a:rPr lang="en-US" altLang="en-US"/>
              <a:t> cara dari sejumlah total </a:t>
            </a:r>
            <a:r>
              <a:rPr lang="en-US" altLang="en-US" i="1"/>
              <a:t>N</a:t>
            </a:r>
            <a:r>
              <a:rPr lang="en-US" altLang="en-US"/>
              <a:t> cara yang </a:t>
            </a:r>
            <a:r>
              <a:rPr lang="en-US" altLang="en-US" i="1"/>
              <a:t>mutually exclusive</a:t>
            </a:r>
            <a:r>
              <a:rPr lang="en-US" altLang="en-US"/>
              <a:t> dan memiliki kesempatan sama untuk terjadi, maka probabilitas terjadinya peristiwa A dinotasikan dengan </a:t>
            </a:r>
            <a:r>
              <a:rPr lang="en-US" altLang="en-US" i="1"/>
              <a:t>P</a:t>
            </a:r>
            <a:r>
              <a:rPr lang="en-US" altLang="en-US"/>
              <a:t>(A) dan didefinisikan sebagai:</a:t>
            </a:r>
          </a:p>
          <a:p>
            <a:pPr lvl="1">
              <a:lnSpc>
                <a:spcPct val="80000"/>
              </a:lnSpc>
              <a:buFontTx/>
              <a:buNone/>
            </a:pPr>
            <a:r>
              <a:rPr lang="en-US" altLang="en-US"/>
              <a:t>						         </a:t>
            </a:r>
          </a:p>
          <a:p>
            <a:pPr lvl="1">
              <a:lnSpc>
                <a:spcPct val="80000"/>
              </a:lnSpc>
            </a:pPr>
            <a:r>
              <a:rPr lang="en-US" altLang="en-US"/>
              <a:t>Sedangkan probabilitas tidak terjadinya suatu peristiwa A atau komplemen A (sering disebut kegagalan A) dinyatakan sebagai:</a:t>
            </a:r>
          </a:p>
          <a:p>
            <a:pPr lvl="1">
              <a:lnSpc>
                <a:spcPct val="80000"/>
              </a:lnSpc>
              <a:buFontTx/>
              <a:buNone/>
            </a:pPr>
            <a:r>
              <a:rPr lang="en-US" altLang="en-US"/>
              <a:t>		         </a:t>
            </a:r>
          </a:p>
        </p:txBody>
      </p:sp>
      <p:sp>
        <p:nvSpPr>
          <p:cNvPr id="83973" name="Rectangle 5">
            <a:extLst>
              <a:ext uri="{FF2B5EF4-FFF2-40B4-BE49-F238E27FC236}">
                <a16:creationId xmlns:a16="http://schemas.microsoft.com/office/drawing/2014/main" id="{DFB745C1-1ED6-46F9-951E-64CE8EA2E898}"/>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3972" name="Object 4">
            <a:extLst>
              <a:ext uri="{FF2B5EF4-FFF2-40B4-BE49-F238E27FC236}">
                <a16:creationId xmlns:a16="http://schemas.microsoft.com/office/drawing/2014/main" id="{A41EACD1-AA8E-4F31-B54A-144C148365C6}"/>
              </a:ext>
            </a:extLst>
          </p:cNvPr>
          <p:cNvGraphicFramePr>
            <a:graphicFrameLocks noChangeAspect="1"/>
          </p:cNvGraphicFramePr>
          <p:nvPr/>
        </p:nvGraphicFramePr>
        <p:xfrm>
          <a:off x="7175501" y="3644900"/>
          <a:ext cx="1008063" cy="655638"/>
        </p:xfrm>
        <a:graphic>
          <a:graphicData uri="http://schemas.openxmlformats.org/presentationml/2006/ole">
            <mc:AlternateContent xmlns:mc="http://schemas.openxmlformats.org/markup-compatibility/2006">
              <mc:Choice xmlns:v="urn:schemas-microsoft-com:vml" Requires="v">
                <p:oleObj spid="_x0000_s8200" r:id="rId3" imgW="596641" imgH="393529" progId="Equation.3">
                  <p:embed/>
                </p:oleObj>
              </mc:Choice>
              <mc:Fallback>
                <p:oleObj r:id="rId3" imgW="596641" imgH="393529" progId="Equation.3">
                  <p:embed/>
                  <p:pic>
                    <p:nvPicPr>
                      <p:cNvPr id="83972" name="Object 4">
                        <a:extLst>
                          <a:ext uri="{FF2B5EF4-FFF2-40B4-BE49-F238E27FC236}">
                            <a16:creationId xmlns:a16="http://schemas.microsoft.com/office/drawing/2014/main" id="{A41EACD1-AA8E-4F31-B54A-144C148365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1" y="3644900"/>
                        <a:ext cx="1008063"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5" name="Rectangle 7">
            <a:extLst>
              <a:ext uri="{FF2B5EF4-FFF2-40B4-BE49-F238E27FC236}">
                <a16:creationId xmlns:a16="http://schemas.microsoft.com/office/drawing/2014/main" id="{0F609BDC-795D-40BD-BDED-B3336BB21529}"/>
              </a:ext>
            </a:extLst>
          </p:cNvPr>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3974" name="Object 6">
            <a:extLst>
              <a:ext uri="{FF2B5EF4-FFF2-40B4-BE49-F238E27FC236}">
                <a16:creationId xmlns:a16="http://schemas.microsoft.com/office/drawing/2014/main" id="{65B1D7C7-0908-4B4D-A022-EB05FC44BD2E}"/>
              </a:ext>
            </a:extLst>
          </p:cNvPr>
          <p:cNvGraphicFramePr>
            <a:graphicFrameLocks noChangeAspect="1"/>
          </p:cNvGraphicFramePr>
          <p:nvPr/>
        </p:nvGraphicFramePr>
        <p:xfrm>
          <a:off x="4511675" y="5240339"/>
          <a:ext cx="4464050" cy="619125"/>
        </p:xfrm>
        <a:graphic>
          <a:graphicData uri="http://schemas.openxmlformats.org/presentationml/2006/ole">
            <mc:AlternateContent xmlns:mc="http://schemas.openxmlformats.org/markup-compatibility/2006">
              <mc:Choice xmlns:v="urn:schemas-microsoft-com:vml" Requires="v">
                <p:oleObj spid="_x0000_s8201" r:id="rId5" imgW="2819400" imgH="393700" progId="Equation.3">
                  <p:embed/>
                </p:oleObj>
              </mc:Choice>
              <mc:Fallback>
                <p:oleObj r:id="rId5" imgW="2819400" imgH="393700" progId="Equation.3">
                  <p:embed/>
                  <p:pic>
                    <p:nvPicPr>
                      <p:cNvPr id="83974" name="Object 6">
                        <a:extLst>
                          <a:ext uri="{FF2B5EF4-FFF2-40B4-BE49-F238E27FC236}">
                            <a16:creationId xmlns:a16="http://schemas.microsoft.com/office/drawing/2014/main" id="{65B1D7C7-0908-4B4D-A022-EB05FC44B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675" y="5240339"/>
                        <a:ext cx="446405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402939E4-9040-4B0E-A302-0B45CC7D847A}"/>
              </a:ext>
            </a:extLst>
          </p:cNvPr>
          <p:cNvSpPr>
            <a:spLocks noGrp="1"/>
          </p:cNvSpPr>
          <p:nvPr>
            <p:ph type="ftr" sz="quarter" idx="11"/>
          </p:nvPr>
        </p:nvSpPr>
        <p:spPr/>
        <p:txBody>
          <a:bodyPr/>
          <a:lstStyle/>
          <a:p>
            <a:r>
              <a:rPr lang="en-US" altLang="en-US"/>
              <a:t>Bab 3. Konsep Dasar Statistika</a:t>
            </a:r>
          </a:p>
        </p:txBody>
      </p:sp>
      <p:sp>
        <p:nvSpPr>
          <p:cNvPr id="100354" name="Rectangle 2">
            <a:extLst>
              <a:ext uri="{FF2B5EF4-FFF2-40B4-BE49-F238E27FC236}">
                <a16:creationId xmlns:a16="http://schemas.microsoft.com/office/drawing/2014/main" id="{C18D2335-B330-4B09-9772-802DF96F3370}"/>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0355" name="Rectangle 3">
            <a:extLst>
              <a:ext uri="{FF2B5EF4-FFF2-40B4-BE49-F238E27FC236}">
                <a16:creationId xmlns:a16="http://schemas.microsoft.com/office/drawing/2014/main" id="{8425BFE6-F6F5-4000-8EF4-F400BD9D2D69}"/>
              </a:ext>
            </a:extLst>
          </p:cNvPr>
          <p:cNvSpPr>
            <a:spLocks noGrp="1" noChangeArrowheads="1"/>
          </p:cNvSpPr>
          <p:nvPr>
            <p:ph type="body" idx="1"/>
          </p:nvPr>
        </p:nvSpPr>
        <p:spPr/>
        <p:txBody>
          <a:bodyPr/>
          <a:lstStyle/>
          <a:p>
            <a:pPr>
              <a:buFontTx/>
              <a:buNone/>
            </a:pPr>
            <a:r>
              <a:rPr lang="en-US" altLang="en-US"/>
              <a:t>Contoh</a:t>
            </a:r>
          </a:p>
          <a:p>
            <a:pPr>
              <a:buFontTx/>
              <a:buNone/>
            </a:pPr>
            <a:r>
              <a:rPr lang="en-US" altLang="en-US"/>
              <a:t>	Definisi klasik cocok digunakan misalnya pada permainan tembakan/undian (</a:t>
            </a:r>
            <a:r>
              <a:rPr lang="en-US" altLang="en-US" i="1"/>
              <a:t>games of chance</a:t>
            </a:r>
            <a:r>
              <a:rPr lang="en-US" altLang="en-US"/>
              <a:t>). Misalnya dalam satu set kartu bridge yang terdiri dari 52 kartu terdapat 4 buah kartu As, maka probabilitas pengambilan satu kartu mendapatkan kartu As adalah: </a:t>
            </a:r>
            <a:r>
              <a:rPr lang="en-US" altLang="en-US" i="1"/>
              <a:t>P</a:t>
            </a:r>
            <a:r>
              <a:rPr lang="en-US" altLang="en-US"/>
              <a:t>(As) = 4/52 = 1/13 = 0,077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4">
            <a:extLst>
              <a:ext uri="{FF2B5EF4-FFF2-40B4-BE49-F238E27FC236}">
                <a16:creationId xmlns:a16="http://schemas.microsoft.com/office/drawing/2014/main" id="{164607B5-715A-4556-B952-A5AEBB40B504}"/>
              </a:ext>
            </a:extLst>
          </p:cNvPr>
          <p:cNvSpPr>
            <a:spLocks noGrp="1"/>
          </p:cNvSpPr>
          <p:nvPr>
            <p:ph type="ftr" sz="quarter" idx="11"/>
          </p:nvPr>
        </p:nvSpPr>
        <p:spPr/>
        <p:txBody>
          <a:bodyPr/>
          <a:lstStyle/>
          <a:p>
            <a:r>
              <a:rPr lang="en-US" altLang="en-US"/>
              <a:t>Bab 3. Konsep Dasar Statistika</a:t>
            </a:r>
          </a:p>
        </p:txBody>
      </p:sp>
      <p:sp>
        <p:nvSpPr>
          <p:cNvPr id="84994" name="Rectangle 2">
            <a:extLst>
              <a:ext uri="{FF2B5EF4-FFF2-40B4-BE49-F238E27FC236}">
                <a16:creationId xmlns:a16="http://schemas.microsoft.com/office/drawing/2014/main" id="{2579D528-74D1-4BE9-9A95-5C2E1F3EB3D2}"/>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84995" name="Rectangle 3">
            <a:extLst>
              <a:ext uri="{FF2B5EF4-FFF2-40B4-BE49-F238E27FC236}">
                <a16:creationId xmlns:a16="http://schemas.microsoft.com/office/drawing/2014/main" id="{3C7ADAEE-0096-4294-8BF1-109122F218DE}"/>
              </a:ext>
            </a:extLst>
          </p:cNvPr>
          <p:cNvSpPr>
            <a:spLocks noGrp="1" noChangeArrowheads="1"/>
          </p:cNvSpPr>
          <p:nvPr>
            <p:ph type="body" idx="1"/>
          </p:nvPr>
        </p:nvSpPr>
        <p:spPr/>
        <p:txBody>
          <a:bodyPr/>
          <a:lstStyle/>
          <a:p>
            <a:r>
              <a:rPr lang="en-US" altLang="en-US"/>
              <a:t>Definisi Frekuensi Relatif</a:t>
            </a:r>
          </a:p>
          <a:p>
            <a:pPr lvl="1"/>
            <a:r>
              <a:rPr lang="en-US" altLang="en-US"/>
              <a:t>Seandainya pada sebuah eksperimen yang dilakukan sebanyak </a:t>
            </a:r>
            <a:r>
              <a:rPr lang="en-US" altLang="en-US" i="1"/>
              <a:t>N</a:t>
            </a:r>
            <a:r>
              <a:rPr lang="en-US" altLang="en-US"/>
              <a:t> kali dan kejadian </a:t>
            </a:r>
            <a:r>
              <a:rPr lang="en-US" altLang="en-US" i="1"/>
              <a:t>A</a:t>
            </a:r>
            <a:r>
              <a:rPr lang="en-US" altLang="en-US"/>
              <a:t> terjadi sebanyak </a:t>
            </a:r>
            <a:r>
              <a:rPr lang="en-US" altLang="en-US" i="1"/>
              <a:t>f</a:t>
            </a:r>
            <a:r>
              <a:rPr lang="en-US" altLang="en-US"/>
              <a:t>A kali, maka jika eksperimen tersebut dilakukan tak terhingga kali banyaknya (</a:t>
            </a:r>
            <a:r>
              <a:rPr lang="en-US" altLang="en-US" i="1"/>
              <a:t>N</a:t>
            </a:r>
            <a:r>
              <a:rPr lang="en-US" altLang="en-US"/>
              <a:t> mendekati tak hingga),  nilai limit dari frekuensi relatif </a:t>
            </a:r>
            <a:r>
              <a:rPr lang="en-US" altLang="en-US" i="1"/>
              <a:t>f</a:t>
            </a:r>
            <a:r>
              <a:rPr lang="en-US" altLang="en-US"/>
              <a:t>A</a:t>
            </a:r>
            <a:r>
              <a:rPr lang="en-US" altLang="en-US" i="1"/>
              <a:t>/N</a:t>
            </a:r>
            <a:r>
              <a:rPr lang="en-US" altLang="en-US"/>
              <a:t>  didefinisikan sebagai probabilitas kejadian </a:t>
            </a:r>
            <a:r>
              <a:rPr lang="en-US" altLang="en-US" i="1"/>
              <a:t>A</a:t>
            </a:r>
            <a:r>
              <a:rPr lang="en-US" altLang="en-US"/>
              <a:t> atau </a:t>
            </a:r>
            <a:r>
              <a:rPr lang="en-US" altLang="en-US" i="1"/>
              <a:t>P</a:t>
            </a:r>
            <a:r>
              <a:rPr lang="en-US" altLang="en-US"/>
              <a:t>(</a:t>
            </a:r>
            <a:r>
              <a:rPr lang="en-US" altLang="en-US" i="1"/>
              <a:t>A</a:t>
            </a:r>
            <a:r>
              <a:rPr lang="en-US" altLang="en-US"/>
              <a:t>). </a:t>
            </a:r>
          </a:p>
          <a:p>
            <a:pPr lvl="1">
              <a:buFontTx/>
              <a:buNone/>
            </a:pPr>
            <a:r>
              <a:rPr lang="en-US" altLang="en-US"/>
              <a:t>							         </a:t>
            </a:r>
          </a:p>
        </p:txBody>
      </p:sp>
      <p:sp>
        <p:nvSpPr>
          <p:cNvPr id="84997" name="Rectangle 5">
            <a:extLst>
              <a:ext uri="{FF2B5EF4-FFF2-40B4-BE49-F238E27FC236}">
                <a16:creationId xmlns:a16="http://schemas.microsoft.com/office/drawing/2014/main" id="{85FA9609-3BE7-404D-9B92-ADD429D5FD0B}"/>
              </a:ext>
            </a:extLst>
          </p:cNvPr>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4996" name="Object 4">
            <a:extLst>
              <a:ext uri="{FF2B5EF4-FFF2-40B4-BE49-F238E27FC236}">
                <a16:creationId xmlns:a16="http://schemas.microsoft.com/office/drawing/2014/main" id="{663CADD6-7518-45B7-9CD8-D926D4F82F2A}"/>
              </a:ext>
            </a:extLst>
          </p:cNvPr>
          <p:cNvGraphicFramePr>
            <a:graphicFrameLocks noChangeAspect="1"/>
          </p:cNvGraphicFramePr>
          <p:nvPr/>
        </p:nvGraphicFramePr>
        <p:xfrm>
          <a:off x="4872039" y="4941889"/>
          <a:ext cx="1728787" cy="814387"/>
        </p:xfrm>
        <a:graphic>
          <a:graphicData uri="http://schemas.openxmlformats.org/presentationml/2006/ole">
            <mc:AlternateContent xmlns:mc="http://schemas.openxmlformats.org/markup-compatibility/2006">
              <mc:Choice xmlns:v="urn:schemas-microsoft-com:vml" Requires="v">
                <p:oleObj spid="_x0000_s9221" r:id="rId3" imgW="825500" imgH="393700" progId="Equation.DSMT4">
                  <p:embed/>
                </p:oleObj>
              </mc:Choice>
              <mc:Fallback>
                <p:oleObj r:id="rId3" imgW="825500" imgH="393700" progId="Equation.DSMT4">
                  <p:embed/>
                  <p:pic>
                    <p:nvPicPr>
                      <p:cNvPr id="84996" name="Object 4">
                        <a:extLst>
                          <a:ext uri="{FF2B5EF4-FFF2-40B4-BE49-F238E27FC236}">
                            <a16:creationId xmlns:a16="http://schemas.microsoft.com/office/drawing/2014/main" id="{663CADD6-7518-45B7-9CD8-D926D4F82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9" y="4941889"/>
                        <a:ext cx="1728787"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E6F6C3B4-DE85-47C9-A09C-C399D2E4E825}"/>
              </a:ext>
            </a:extLst>
          </p:cNvPr>
          <p:cNvSpPr>
            <a:spLocks noGrp="1"/>
          </p:cNvSpPr>
          <p:nvPr>
            <p:ph type="ftr" sz="quarter" idx="11"/>
          </p:nvPr>
        </p:nvSpPr>
        <p:spPr/>
        <p:txBody>
          <a:bodyPr/>
          <a:lstStyle/>
          <a:p>
            <a:r>
              <a:rPr lang="en-US" altLang="en-US"/>
              <a:t>Bab 3. Konsep Dasar Statistika</a:t>
            </a:r>
          </a:p>
        </p:txBody>
      </p:sp>
      <p:sp>
        <p:nvSpPr>
          <p:cNvPr id="101378" name="Rectangle 2">
            <a:extLst>
              <a:ext uri="{FF2B5EF4-FFF2-40B4-BE49-F238E27FC236}">
                <a16:creationId xmlns:a16="http://schemas.microsoft.com/office/drawing/2014/main" id="{D7116EC7-E148-4ACC-B0B9-1D5E32F644EC}"/>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1379" name="Rectangle 3">
            <a:extLst>
              <a:ext uri="{FF2B5EF4-FFF2-40B4-BE49-F238E27FC236}">
                <a16:creationId xmlns:a16="http://schemas.microsoft.com/office/drawing/2014/main" id="{BFF734BB-93CA-4D54-8339-5ED9591DCCE4}"/>
              </a:ext>
            </a:extLst>
          </p:cNvPr>
          <p:cNvSpPr>
            <a:spLocks noGrp="1" noChangeArrowheads="1"/>
          </p:cNvSpPr>
          <p:nvPr>
            <p:ph type="body" idx="1"/>
          </p:nvPr>
        </p:nvSpPr>
        <p:spPr/>
        <p:txBody>
          <a:bodyPr/>
          <a:lstStyle/>
          <a:p>
            <a:pPr>
              <a:lnSpc>
                <a:spcPct val="80000"/>
              </a:lnSpc>
              <a:buFontTx/>
              <a:buNone/>
            </a:pPr>
            <a:r>
              <a:rPr lang="en-US" altLang="en-US" sz="2000"/>
              <a:t>Contoh</a:t>
            </a:r>
          </a:p>
          <a:p>
            <a:pPr>
              <a:lnSpc>
                <a:spcPct val="80000"/>
              </a:lnSpc>
              <a:buFontTx/>
              <a:buNone/>
            </a:pPr>
            <a:r>
              <a:rPr lang="en-US" altLang="en-US" sz="2000"/>
              <a:t>	Probabilitas mendapatkan sebuah motor baru merek “X” yang cacat saat seorang membelinya mungkin sulit diketahui dengan menggunakan definisi klasik probabilitas. Secara teoritis  probabilitas tersebut dapat ditentukan jika dapat diketahui jumlah seluruh (populasi) produk motor baru “X” dan jumlahnya yang cacat.</a:t>
            </a:r>
          </a:p>
          <a:p>
            <a:pPr>
              <a:lnSpc>
                <a:spcPct val="80000"/>
              </a:lnSpc>
              <a:buFontTx/>
              <a:buNone/>
            </a:pPr>
            <a:r>
              <a:rPr lang="en-US" altLang="en-US" sz="2000"/>
              <a:t>	Penyelesaian:</a:t>
            </a:r>
          </a:p>
          <a:p>
            <a:pPr>
              <a:lnSpc>
                <a:spcPct val="80000"/>
              </a:lnSpc>
              <a:buFontTx/>
              <a:buNone/>
            </a:pPr>
            <a:r>
              <a:rPr lang="en-US" altLang="en-US" sz="2000"/>
              <a:t>	Jika memakai definisi frekuensi relatif,  maka perlu dilakukan pemeriksaan terhadap sampel motor “X” sebanyak mungkin (menuju tak hingga). Namun, karena sangat sulit mengkaji jumlah yang tak terhingga banyaknya, maka jumlah sampel yang memadai dan dapat dipercaya namun cukup ekonomis dapat digunakan untuk menentukan frekuensi relatif tersebut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507C17B3-411D-4884-AE1C-ECAABFA22010}"/>
              </a:ext>
            </a:extLst>
          </p:cNvPr>
          <p:cNvSpPr>
            <a:spLocks noGrp="1"/>
          </p:cNvSpPr>
          <p:nvPr>
            <p:ph type="ftr" sz="quarter" idx="11"/>
          </p:nvPr>
        </p:nvSpPr>
        <p:spPr/>
        <p:txBody>
          <a:bodyPr/>
          <a:lstStyle/>
          <a:p>
            <a:r>
              <a:rPr lang="en-US" altLang="en-US"/>
              <a:t>Bab 3. Konsep Dasar Statistika</a:t>
            </a:r>
          </a:p>
        </p:txBody>
      </p:sp>
      <p:sp>
        <p:nvSpPr>
          <p:cNvPr id="87042" name="Rectangle 2">
            <a:extLst>
              <a:ext uri="{FF2B5EF4-FFF2-40B4-BE49-F238E27FC236}">
                <a16:creationId xmlns:a16="http://schemas.microsoft.com/office/drawing/2014/main" id="{25BFD101-CA59-4E5E-AC62-63700274AD93}"/>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87043" name="Rectangle 3">
            <a:extLst>
              <a:ext uri="{FF2B5EF4-FFF2-40B4-BE49-F238E27FC236}">
                <a16:creationId xmlns:a16="http://schemas.microsoft.com/office/drawing/2014/main" id="{8ED19C37-E134-4E59-A828-DF988BDD014F}"/>
              </a:ext>
            </a:extLst>
          </p:cNvPr>
          <p:cNvSpPr>
            <a:spLocks noGrp="1" noChangeArrowheads="1"/>
          </p:cNvSpPr>
          <p:nvPr>
            <p:ph type="body" idx="1"/>
          </p:nvPr>
        </p:nvSpPr>
        <p:spPr/>
        <p:txBody>
          <a:bodyPr/>
          <a:lstStyle/>
          <a:p>
            <a:r>
              <a:rPr lang="en-US" altLang="en-US"/>
              <a:t>Definisi Subyektif (Intuitif)</a:t>
            </a:r>
          </a:p>
          <a:p>
            <a:pPr lvl="1"/>
            <a:r>
              <a:rPr lang="en-US" altLang="en-US"/>
              <a:t>Dalam hal ini, probabilitas </a:t>
            </a:r>
            <a:r>
              <a:rPr lang="en-US" altLang="en-US" i="1"/>
              <a:t>P</a:t>
            </a:r>
            <a:r>
              <a:rPr lang="en-US" altLang="en-US"/>
              <a:t>(</a:t>
            </a:r>
            <a:r>
              <a:rPr lang="en-US" altLang="en-US" i="1"/>
              <a:t>A</a:t>
            </a:r>
            <a:r>
              <a:rPr lang="en-US" altLang="en-US"/>
              <a:t>) dari terjadinya peristiwa </a:t>
            </a:r>
            <a:r>
              <a:rPr lang="en-US" altLang="en-US" i="1"/>
              <a:t>A</a:t>
            </a:r>
            <a:r>
              <a:rPr lang="en-US" altLang="en-US"/>
              <a:t> adalah sebuah ukuran dari “derajat keyakinan” yang dimiliki seseorang terhadap terjadinya peristiwa </a:t>
            </a:r>
            <a:r>
              <a:rPr lang="en-US" altLang="en-US" i="1"/>
              <a:t>A</a:t>
            </a:r>
            <a:r>
              <a:rPr lang="en-US" altLang="en-US"/>
              <a:t>. Definisi ini mungkin merupakan definisi yang paling luas digunakan dan diperlukan jika sulit diketahui besarnya ruang sampel  maupun jumlah </a:t>
            </a:r>
            <a:r>
              <a:rPr lang="en-US" altLang="en-US" i="1"/>
              <a:t>event</a:t>
            </a:r>
            <a:r>
              <a:rPr lang="en-US" altLang="en-US"/>
              <a:t> yang dikaji maupun jika sulit dilakukan pengambilan sampel (</a:t>
            </a:r>
            <a:r>
              <a:rPr lang="en-US" altLang="en-US" i="1"/>
              <a:t>sampling</a:t>
            </a:r>
            <a:r>
              <a:rPr lang="en-US" altLang="en-US"/>
              <a:t>) pada populasinya.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B6894A2F-0A94-4C75-BE5B-A4AED714DE9F}"/>
              </a:ext>
            </a:extLst>
          </p:cNvPr>
          <p:cNvSpPr>
            <a:spLocks noGrp="1"/>
          </p:cNvSpPr>
          <p:nvPr>
            <p:ph type="ftr" sz="quarter" idx="11"/>
          </p:nvPr>
        </p:nvSpPr>
        <p:spPr/>
        <p:txBody>
          <a:bodyPr/>
          <a:lstStyle/>
          <a:p>
            <a:r>
              <a:rPr lang="en-US" altLang="en-US"/>
              <a:t>Bab 3. Konsep Dasar Statistika</a:t>
            </a:r>
          </a:p>
        </p:txBody>
      </p:sp>
      <p:sp>
        <p:nvSpPr>
          <p:cNvPr id="88066" name="Rectangle 2">
            <a:extLst>
              <a:ext uri="{FF2B5EF4-FFF2-40B4-BE49-F238E27FC236}">
                <a16:creationId xmlns:a16="http://schemas.microsoft.com/office/drawing/2014/main" id="{83285D04-72D3-4E09-BA98-F47BFF559278}"/>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88067" name="Rectangle 3">
            <a:extLst>
              <a:ext uri="{FF2B5EF4-FFF2-40B4-BE49-F238E27FC236}">
                <a16:creationId xmlns:a16="http://schemas.microsoft.com/office/drawing/2014/main" id="{464D61A8-0C98-440D-9833-755D5E999172}"/>
              </a:ext>
            </a:extLst>
          </p:cNvPr>
          <p:cNvSpPr>
            <a:spLocks noGrp="1" noChangeArrowheads="1"/>
          </p:cNvSpPr>
          <p:nvPr>
            <p:ph type="body" idx="1"/>
          </p:nvPr>
        </p:nvSpPr>
        <p:spPr/>
        <p:txBody>
          <a:bodyPr/>
          <a:lstStyle/>
          <a:p>
            <a:pPr lvl="1">
              <a:lnSpc>
                <a:spcPct val="80000"/>
              </a:lnSpc>
              <a:buFontTx/>
              <a:buNone/>
            </a:pPr>
            <a:r>
              <a:rPr lang="en-US" altLang="en-US" sz="2000"/>
              <a:t>Contoh:</a:t>
            </a:r>
          </a:p>
          <a:p>
            <a:pPr lvl="1">
              <a:lnSpc>
                <a:spcPct val="80000"/>
              </a:lnSpc>
              <a:buFontTx/>
              <a:buNone/>
            </a:pPr>
            <a:r>
              <a:rPr lang="en-US" altLang="en-US" sz="2000"/>
              <a:t>	Suatu strategi perang memilih salah satu di antara dua alternatif yang masing-masing memberikan akibat berbeda, yaitu menjatuhkan bom atau tidak menjatuhkan bom ke daerah musuh. Karena masing-masing alternatif itu tidak bisa diuji coba secara eksperimen untuk mengetahui bagaimana musuh akan memberikan reaksi, maka kita harus percaya pada “penilaian dari ahli (</a:t>
            </a:r>
            <a:r>
              <a:rPr lang="en-US" altLang="en-US" sz="2000" i="1"/>
              <a:t>expert judgement</a:t>
            </a:r>
            <a:r>
              <a:rPr lang="en-US" altLang="en-US" sz="2000"/>
              <a:t>)” untuk menentukan probabilitas dari akibat yang akan muncul. Situasi yang sama terjadi pula misalnya dalam meramalkan siapa yang akan menjuarai suatu turnamen sepakbola. Dalam hal ini, interpretasi klasik dan frekuensi dari probabilitas tidak akan banyak gunanya, dan suatu penilaian yang subyektif dari pengamat sepak bola yang handal lebih diperlukan.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5">
            <a:extLst>
              <a:ext uri="{FF2B5EF4-FFF2-40B4-BE49-F238E27FC236}">
                <a16:creationId xmlns:a16="http://schemas.microsoft.com/office/drawing/2014/main" id="{14E602BD-EBFB-4379-BFB5-EF819170E72D}"/>
              </a:ext>
            </a:extLst>
          </p:cNvPr>
          <p:cNvSpPr>
            <a:spLocks noGrp="1"/>
          </p:cNvSpPr>
          <p:nvPr>
            <p:ph type="ftr" sz="quarter" idx="11"/>
          </p:nvPr>
        </p:nvSpPr>
        <p:spPr/>
        <p:txBody>
          <a:bodyPr/>
          <a:lstStyle/>
          <a:p>
            <a:r>
              <a:rPr lang="en-US" altLang="en-US"/>
              <a:t>Bab 3. Konsep Dasar Statistika</a:t>
            </a:r>
          </a:p>
        </p:txBody>
      </p:sp>
      <p:sp>
        <p:nvSpPr>
          <p:cNvPr id="23554" name="Rectangle 2">
            <a:extLst>
              <a:ext uri="{FF2B5EF4-FFF2-40B4-BE49-F238E27FC236}">
                <a16:creationId xmlns:a16="http://schemas.microsoft.com/office/drawing/2014/main" id="{16C3452F-0EAC-4410-8C68-E673DF5D94A6}"/>
              </a:ext>
            </a:extLst>
          </p:cNvPr>
          <p:cNvSpPr>
            <a:spLocks noGrp="1" noChangeArrowheads="1"/>
          </p:cNvSpPr>
          <p:nvPr>
            <p:ph type="title"/>
          </p:nvPr>
        </p:nvSpPr>
        <p:spPr/>
        <p:txBody>
          <a:bodyPr/>
          <a:lstStyle/>
          <a:p>
            <a:pPr algn="l"/>
            <a:r>
              <a:rPr lang="en-US" altLang="en-US" sz="3600" b="1">
                <a:solidFill>
                  <a:srgbClr val="FF0000"/>
                </a:solidFill>
              </a:rPr>
              <a:t>3. Konsep Probabilitas</a:t>
            </a:r>
          </a:p>
        </p:txBody>
      </p:sp>
      <p:sp>
        <p:nvSpPr>
          <p:cNvPr id="23555" name="Rectangle 3">
            <a:extLst>
              <a:ext uri="{FF2B5EF4-FFF2-40B4-BE49-F238E27FC236}">
                <a16:creationId xmlns:a16="http://schemas.microsoft.com/office/drawing/2014/main" id="{DF43825D-EFB1-41DE-90DA-6C3BD611FC6B}"/>
              </a:ext>
            </a:extLst>
          </p:cNvPr>
          <p:cNvSpPr>
            <a:spLocks noGrp="1" noChangeArrowheads="1"/>
          </p:cNvSpPr>
          <p:nvPr>
            <p:ph type="body" sz="half" idx="1"/>
          </p:nvPr>
        </p:nvSpPr>
        <p:spPr>
          <a:xfrm>
            <a:off x="2209801" y="1268413"/>
            <a:ext cx="7631113" cy="4824412"/>
          </a:xfrm>
        </p:spPr>
        <p:txBody>
          <a:bodyPr/>
          <a:lstStyle/>
          <a:p>
            <a:pPr>
              <a:lnSpc>
                <a:spcPct val="90000"/>
              </a:lnSpc>
            </a:pPr>
            <a:r>
              <a:rPr lang="en-US" altLang="en-US"/>
              <a:t>Himpunan semua hasil yang mungkin terjadi pada suatu percobaan statistik disebut ruang sampel,S; anggota dari S disebut sampel</a:t>
            </a:r>
          </a:p>
          <a:p>
            <a:pPr lvl="1">
              <a:lnSpc>
                <a:spcPct val="90000"/>
              </a:lnSpc>
            </a:pPr>
            <a:r>
              <a:rPr lang="en-US" altLang="en-US"/>
              <a:t>Pada pelemparan mata uang S={m,b}</a:t>
            </a:r>
          </a:p>
          <a:p>
            <a:pPr lvl="1">
              <a:lnSpc>
                <a:spcPct val="90000"/>
              </a:lnSpc>
            </a:pPr>
            <a:r>
              <a:rPr lang="en-US" altLang="en-US"/>
              <a:t>Pada pelemparan dadu S = {1, 2, 3, 4, 5, 6}</a:t>
            </a:r>
          </a:p>
          <a:p>
            <a:pPr lvl="1">
              <a:lnSpc>
                <a:spcPct val="90000"/>
              </a:lnSpc>
            </a:pPr>
            <a:r>
              <a:rPr lang="en-US" altLang="en-US"/>
              <a:t>Untuk ruang sampel yang besar dinyatakan dengan pernyataan atau aturan</a:t>
            </a:r>
          </a:p>
          <a:p>
            <a:pPr>
              <a:lnSpc>
                <a:spcPct val="90000"/>
              </a:lnSpc>
            </a:pPr>
            <a:r>
              <a:rPr lang="en-US" altLang="en-US"/>
              <a:t>Himpunan dari hasil yang muncul pada suatu percobaan statistik disebut kejadian (event), A; Anggota dari A disebut titik sampel</a:t>
            </a:r>
          </a:p>
          <a:p>
            <a:pPr>
              <a:lnSpc>
                <a:spcPct val="90000"/>
              </a:lnSpc>
              <a:buFontTx/>
              <a:buNone/>
            </a:pPr>
            <a:endParaRPr lang="en-US" altLang="en-US"/>
          </a:p>
          <a:p>
            <a:pPr>
              <a:lnSpc>
                <a:spcPct val="90000"/>
              </a:lnSpc>
              <a:buFontTx/>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4766FE0D-44D1-4577-8A5E-3098B995AE35}"/>
              </a:ext>
            </a:extLst>
          </p:cNvPr>
          <p:cNvSpPr>
            <a:spLocks noGrp="1"/>
          </p:cNvSpPr>
          <p:nvPr>
            <p:ph type="ftr" sz="quarter" idx="11"/>
          </p:nvPr>
        </p:nvSpPr>
        <p:spPr/>
        <p:txBody>
          <a:bodyPr/>
          <a:lstStyle/>
          <a:p>
            <a:r>
              <a:rPr lang="en-US" altLang="en-US"/>
              <a:t>Bab 3. Konsep Dasar Statistika</a:t>
            </a:r>
          </a:p>
        </p:txBody>
      </p:sp>
      <p:sp>
        <p:nvSpPr>
          <p:cNvPr id="82946" name="Rectangle 2">
            <a:extLst>
              <a:ext uri="{FF2B5EF4-FFF2-40B4-BE49-F238E27FC236}">
                <a16:creationId xmlns:a16="http://schemas.microsoft.com/office/drawing/2014/main" id="{AAD82C77-8DEC-48D7-AF81-988D953A1E9C}"/>
              </a:ext>
            </a:extLst>
          </p:cNvPr>
          <p:cNvSpPr>
            <a:spLocks noGrp="1" noChangeArrowheads="1"/>
          </p:cNvSpPr>
          <p:nvPr>
            <p:ph type="title"/>
          </p:nvPr>
        </p:nvSpPr>
        <p:spPr/>
        <p:txBody>
          <a:bodyPr/>
          <a:lstStyle/>
          <a:p>
            <a:r>
              <a:rPr lang="en-US" altLang="en-US">
                <a:solidFill>
                  <a:schemeClr val="folHlink"/>
                </a:solidFill>
              </a:rPr>
              <a:t>Tujuan Pembelajaran</a:t>
            </a:r>
          </a:p>
        </p:txBody>
      </p:sp>
      <p:sp>
        <p:nvSpPr>
          <p:cNvPr id="82947" name="Rectangle 3">
            <a:extLst>
              <a:ext uri="{FF2B5EF4-FFF2-40B4-BE49-F238E27FC236}">
                <a16:creationId xmlns:a16="http://schemas.microsoft.com/office/drawing/2014/main" id="{51C78DB4-C1F5-41E7-9388-12258AFA9A72}"/>
              </a:ext>
            </a:extLst>
          </p:cNvPr>
          <p:cNvSpPr>
            <a:spLocks noGrp="1" noChangeArrowheads="1"/>
          </p:cNvSpPr>
          <p:nvPr>
            <p:ph type="body" idx="1"/>
          </p:nvPr>
        </p:nvSpPr>
        <p:spPr/>
        <p:txBody>
          <a:bodyPr/>
          <a:lstStyle/>
          <a:p>
            <a:pPr>
              <a:lnSpc>
                <a:spcPct val="90000"/>
              </a:lnSpc>
            </a:pPr>
            <a:r>
              <a:rPr lang="fi-FI" altLang="en-US" sz="2400"/>
              <a:t>Memahami dan menggunakan analisis kombinatorial untuk kejadian kompleks: permutasi dan kombinasi</a:t>
            </a:r>
            <a:endParaRPr lang="en-US" altLang="en-US" sz="2400">
              <a:solidFill>
                <a:schemeClr val="hlink"/>
              </a:solidFill>
            </a:endParaRPr>
          </a:p>
          <a:p>
            <a:pPr>
              <a:lnSpc>
                <a:spcPct val="90000"/>
              </a:lnSpc>
            </a:pPr>
            <a:r>
              <a:rPr lang="en-US" altLang="en-US" sz="2400">
                <a:solidFill>
                  <a:srgbClr val="008000"/>
                </a:solidFill>
              </a:rPr>
              <a:t>Mendefinisikan terminologi-terminologi penting dalam probabilitas dan menjelaskan bagaimana probabilitas kejadian sederhana ditentukan</a:t>
            </a:r>
          </a:p>
          <a:p>
            <a:pPr>
              <a:lnSpc>
                <a:spcPct val="90000"/>
              </a:lnSpc>
            </a:pPr>
            <a:r>
              <a:rPr lang="en-US" altLang="en-US" sz="2400">
                <a:solidFill>
                  <a:srgbClr val="0000CC"/>
                </a:solidFill>
              </a:rPr>
              <a:t>Memahami dan menjelaskan konsep-konsep mengenai kejadian-kejadian bersyarat, bebas dan </a:t>
            </a:r>
            <a:r>
              <a:rPr lang="en-US" altLang="en-US" sz="2400" i="1">
                <a:solidFill>
                  <a:srgbClr val="0000CC"/>
                </a:solidFill>
              </a:rPr>
              <a:t>mutually exclusive</a:t>
            </a:r>
            <a:endParaRPr lang="en-US" altLang="en-US" sz="2400">
              <a:solidFill>
                <a:srgbClr val="0000CC"/>
              </a:solidFill>
            </a:endParaRPr>
          </a:p>
          <a:p>
            <a:pPr>
              <a:lnSpc>
                <a:spcPct val="90000"/>
              </a:lnSpc>
            </a:pPr>
            <a:r>
              <a:rPr lang="en-US" altLang="en-US" sz="2400">
                <a:solidFill>
                  <a:schemeClr val="tx2"/>
                </a:solidFill>
              </a:rPr>
              <a:t>Menggunakan dengan benar dan tepat aturan perkalian dan penjumlahan dalam melakukan perhitungan probabilitas</a:t>
            </a:r>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ampungan Kaki 5">
            <a:extLst>
              <a:ext uri="{FF2B5EF4-FFF2-40B4-BE49-F238E27FC236}">
                <a16:creationId xmlns:a16="http://schemas.microsoft.com/office/drawing/2014/main" id="{C6365E37-A5F4-4774-991D-BF8B83B09D87}"/>
              </a:ext>
            </a:extLst>
          </p:cNvPr>
          <p:cNvSpPr>
            <a:spLocks noGrp="1"/>
          </p:cNvSpPr>
          <p:nvPr>
            <p:ph type="ftr" sz="quarter" idx="11"/>
          </p:nvPr>
        </p:nvSpPr>
        <p:spPr/>
        <p:txBody>
          <a:bodyPr/>
          <a:lstStyle/>
          <a:p>
            <a:r>
              <a:rPr lang="en-US" altLang="en-US"/>
              <a:t>Bab 3. Konsep Dasar Statistika</a:t>
            </a:r>
          </a:p>
        </p:txBody>
      </p:sp>
      <p:sp>
        <p:nvSpPr>
          <p:cNvPr id="25611" name="Rectangle 11">
            <a:extLst>
              <a:ext uri="{FF2B5EF4-FFF2-40B4-BE49-F238E27FC236}">
                <a16:creationId xmlns:a16="http://schemas.microsoft.com/office/drawing/2014/main" id="{5227FF9D-E331-4CC9-88C3-7D092BC50388}"/>
              </a:ext>
            </a:extLst>
          </p:cNvPr>
          <p:cNvSpPr>
            <a:spLocks noGrp="1" noChangeArrowheads="1"/>
          </p:cNvSpPr>
          <p:nvPr>
            <p:ph type="title"/>
          </p:nvPr>
        </p:nvSpPr>
        <p:spPr/>
        <p:txBody>
          <a:bodyPr/>
          <a:lstStyle/>
          <a:p>
            <a:pPr algn="l"/>
            <a:r>
              <a:rPr lang="en-US" altLang="en-US" sz="4000" b="1">
                <a:solidFill>
                  <a:srgbClr val="FF0000"/>
                </a:solidFill>
              </a:rPr>
              <a:t>3. Konsep Probabilitas</a:t>
            </a:r>
          </a:p>
        </p:txBody>
      </p:sp>
      <p:sp>
        <p:nvSpPr>
          <p:cNvPr id="25603" name="Rectangle 3">
            <a:extLst>
              <a:ext uri="{FF2B5EF4-FFF2-40B4-BE49-F238E27FC236}">
                <a16:creationId xmlns:a16="http://schemas.microsoft.com/office/drawing/2014/main" id="{982B138B-B1E0-4E78-8A71-6E1FBA5F1D4C}"/>
              </a:ext>
            </a:extLst>
          </p:cNvPr>
          <p:cNvSpPr>
            <a:spLocks noGrp="1" noChangeArrowheads="1"/>
          </p:cNvSpPr>
          <p:nvPr>
            <p:ph type="body" sz="half" idx="1"/>
          </p:nvPr>
        </p:nvSpPr>
        <p:spPr>
          <a:xfrm>
            <a:off x="2209800" y="1268414"/>
            <a:ext cx="7918450" cy="4897437"/>
          </a:xfrm>
        </p:spPr>
        <p:txBody>
          <a:bodyPr/>
          <a:lstStyle/>
          <a:p>
            <a:r>
              <a:rPr lang="en-US" altLang="en-US"/>
              <a:t>Diagram Venn</a:t>
            </a:r>
          </a:p>
          <a:p>
            <a:pPr>
              <a:buFontTx/>
              <a:buNone/>
            </a:pPr>
            <a:endParaRPr lang="en-US" altLang="en-US"/>
          </a:p>
          <a:p>
            <a:pPr>
              <a:buFontTx/>
              <a:buNone/>
            </a:pPr>
            <a:endParaRPr lang="en-US" altLang="en-US"/>
          </a:p>
          <a:p>
            <a:pPr>
              <a:buFontTx/>
              <a:buNone/>
            </a:pPr>
            <a:endParaRPr lang="en-US" altLang="en-US"/>
          </a:p>
          <a:p>
            <a:pPr>
              <a:buFontTx/>
              <a:buNone/>
            </a:pPr>
            <a:endParaRPr lang="en-US" altLang="en-US"/>
          </a:p>
          <a:p>
            <a:pPr>
              <a:buFontTx/>
              <a:buNone/>
            </a:pPr>
            <a:r>
              <a:rPr lang="en-US" altLang="en-US"/>
              <a:t>Konsep Probabilitas         Teori Himpunan</a:t>
            </a:r>
          </a:p>
          <a:p>
            <a:pPr>
              <a:buFontTx/>
              <a:buNone/>
            </a:pPr>
            <a:r>
              <a:rPr lang="en-US" altLang="en-US"/>
              <a:t>-  Ruang sampel, S          - Himpunan semesta S</a:t>
            </a:r>
          </a:p>
          <a:p>
            <a:pPr>
              <a:buFontTx/>
              <a:buChar char="-"/>
            </a:pPr>
            <a:r>
              <a:rPr lang="en-US" altLang="en-US"/>
              <a:t>Kejadian, A                  - Himpunan bagian A</a:t>
            </a:r>
          </a:p>
          <a:p>
            <a:pPr>
              <a:buFontTx/>
              <a:buChar char="-"/>
            </a:pPr>
            <a:r>
              <a:rPr lang="en-US" altLang="en-US"/>
              <a:t>Titik sampel                - Anggota himpunan</a:t>
            </a:r>
          </a:p>
        </p:txBody>
      </p:sp>
      <p:sp>
        <p:nvSpPr>
          <p:cNvPr id="25616" name="Rectangle 16">
            <a:extLst>
              <a:ext uri="{FF2B5EF4-FFF2-40B4-BE49-F238E27FC236}">
                <a16:creationId xmlns:a16="http://schemas.microsoft.com/office/drawing/2014/main" id="{42856775-6545-439B-B7C1-965CF87755AD}"/>
              </a:ext>
            </a:extLst>
          </p:cNvPr>
          <p:cNvSpPr>
            <a:spLocks noChangeArrowheads="1"/>
          </p:cNvSpPr>
          <p:nvPr/>
        </p:nvSpPr>
        <p:spPr bwMode="auto">
          <a:xfrm>
            <a:off x="3863975" y="1773239"/>
            <a:ext cx="3600450" cy="201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25617" name="Oval 17">
            <a:extLst>
              <a:ext uri="{FF2B5EF4-FFF2-40B4-BE49-F238E27FC236}">
                <a16:creationId xmlns:a16="http://schemas.microsoft.com/office/drawing/2014/main" id="{5D636BD4-177C-458F-BDAE-5E34FB47C4F8}"/>
              </a:ext>
            </a:extLst>
          </p:cNvPr>
          <p:cNvSpPr>
            <a:spLocks noChangeArrowheads="1"/>
          </p:cNvSpPr>
          <p:nvPr/>
        </p:nvSpPr>
        <p:spPr bwMode="auto">
          <a:xfrm>
            <a:off x="4727575" y="2276476"/>
            <a:ext cx="2089150" cy="12239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25618" name="Text Box 18">
            <a:extLst>
              <a:ext uri="{FF2B5EF4-FFF2-40B4-BE49-F238E27FC236}">
                <a16:creationId xmlns:a16="http://schemas.microsoft.com/office/drawing/2014/main" id="{3FD7F2B5-BB19-4014-BD9A-AC23F44DA330}"/>
              </a:ext>
            </a:extLst>
          </p:cNvPr>
          <p:cNvSpPr txBox="1">
            <a:spLocks noChangeArrowheads="1"/>
          </p:cNvSpPr>
          <p:nvPr/>
        </p:nvSpPr>
        <p:spPr bwMode="auto">
          <a:xfrm>
            <a:off x="5519739" y="2636838"/>
            <a:ext cx="43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A</a:t>
            </a:r>
          </a:p>
        </p:txBody>
      </p:sp>
      <p:sp>
        <p:nvSpPr>
          <p:cNvPr id="25619" name="Text Box 19">
            <a:extLst>
              <a:ext uri="{FF2B5EF4-FFF2-40B4-BE49-F238E27FC236}">
                <a16:creationId xmlns:a16="http://schemas.microsoft.com/office/drawing/2014/main" id="{4CFF110A-972F-4E2B-B419-9ED7D6F896E6}"/>
              </a:ext>
            </a:extLst>
          </p:cNvPr>
          <p:cNvSpPr txBox="1">
            <a:spLocks noChangeArrowheads="1"/>
          </p:cNvSpPr>
          <p:nvPr/>
        </p:nvSpPr>
        <p:spPr bwMode="auto">
          <a:xfrm>
            <a:off x="3863975" y="1773238"/>
            <a:ext cx="290464" cy="36933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t>
            </a:r>
          </a:p>
        </p:txBody>
      </p:sp>
      <p:graphicFrame>
        <p:nvGraphicFramePr>
          <p:cNvPr id="25621" name="Object 21">
            <a:extLst>
              <a:ext uri="{FF2B5EF4-FFF2-40B4-BE49-F238E27FC236}">
                <a16:creationId xmlns:a16="http://schemas.microsoft.com/office/drawing/2014/main" id="{0D9D6886-41B5-4062-A811-AA43EB32C030}"/>
              </a:ext>
            </a:extLst>
          </p:cNvPr>
          <p:cNvGraphicFramePr>
            <a:graphicFrameLocks noGrp="1" noChangeAspect="1"/>
          </p:cNvGraphicFramePr>
          <p:nvPr>
            <p:ph sz="half" idx="2"/>
          </p:nvPr>
        </p:nvGraphicFramePr>
        <p:xfrm>
          <a:off x="4151313" y="2708275"/>
          <a:ext cx="323850" cy="433388"/>
        </p:xfrm>
        <a:graphic>
          <a:graphicData uri="http://schemas.openxmlformats.org/presentationml/2006/ole">
            <mc:AlternateContent xmlns:mc="http://schemas.openxmlformats.org/markup-compatibility/2006">
              <mc:Choice xmlns:v="urn:schemas-microsoft-com:vml" Requires="v">
                <p:oleObj spid="_x0000_s10245" name="Equation" r:id="rId3" imgW="152280" imgH="203040" progId="Equation.3">
                  <p:embed/>
                </p:oleObj>
              </mc:Choice>
              <mc:Fallback>
                <p:oleObj name="Equation" r:id="rId3" imgW="152280" imgH="203040" progId="Equation.3">
                  <p:embed/>
                  <p:pic>
                    <p:nvPicPr>
                      <p:cNvPr id="25621" name="Object 21">
                        <a:extLst>
                          <a:ext uri="{FF2B5EF4-FFF2-40B4-BE49-F238E27FC236}">
                            <a16:creationId xmlns:a16="http://schemas.microsoft.com/office/drawing/2014/main" id="{0D9D6886-41B5-4062-A811-AA43EB32C0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3" y="2708275"/>
                        <a:ext cx="32385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EB54C3F2-3382-49A7-A5CD-C1CC3D07F348}"/>
              </a:ext>
            </a:extLst>
          </p:cNvPr>
          <p:cNvSpPr>
            <a:spLocks noGrp="1"/>
          </p:cNvSpPr>
          <p:nvPr>
            <p:ph type="ftr" sz="quarter" idx="11"/>
          </p:nvPr>
        </p:nvSpPr>
        <p:spPr/>
        <p:txBody>
          <a:bodyPr/>
          <a:lstStyle/>
          <a:p>
            <a:r>
              <a:rPr lang="en-US" altLang="en-US"/>
              <a:t>Bab 3. Konsep Dasar Statistika</a:t>
            </a:r>
          </a:p>
        </p:txBody>
      </p:sp>
      <p:sp>
        <p:nvSpPr>
          <p:cNvPr id="93186" name="Rectangle 2">
            <a:extLst>
              <a:ext uri="{FF2B5EF4-FFF2-40B4-BE49-F238E27FC236}">
                <a16:creationId xmlns:a16="http://schemas.microsoft.com/office/drawing/2014/main" id="{10F78328-C6D3-4A25-A301-622A50CF8DF4}"/>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93187" name="Rectangle 3">
            <a:extLst>
              <a:ext uri="{FF2B5EF4-FFF2-40B4-BE49-F238E27FC236}">
                <a16:creationId xmlns:a16="http://schemas.microsoft.com/office/drawing/2014/main" id="{93BC7118-C533-490F-8494-35E3CC380A04}"/>
              </a:ext>
            </a:extLst>
          </p:cNvPr>
          <p:cNvSpPr>
            <a:spLocks noGrp="1" noChangeArrowheads="1"/>
          </p:cNvSpPr>
          <p:nvPr>
            <p:ph type="body" idx="1"/>
          </p:nvPr>
        </p:nvSpPr>
        <p:spPr/>
        <p:txBody>
          <a:bodyPr/>
          <a:lstStyle/>
          <a:p>
            <a:pPr marL="609600" indent="-609600"/>
            <a:r>
              <a:rPr lang="en-US" altLang="en-US"/>
              <a:t>Digram Pohon: cara untuk mendapatkan ruang sampel</a:t>
            </a:r>
          </a:p>
          <a:p>
            <a:pPr marL="990600" lvl="1" indent="-533400">
              <a:buNone/>
            </a:pPr>
            <a:r>
              <a:rPr lang="en-US" altLang="en-US"/>
              <a:t>  Contoh:</a:t>
            </a:r>
            <a:r>
              <a:rPr lang="sv-SE" altLang="ko-KR">
                <a:ea typeface="굴림" panose="020B0600000101010101" pitchFamily="34" charset="-127"/>
              </a:rPr>
              <a:t>	</a:t>
            </a:r>
          </a:p>
          <a:p>
            <a:pPr marL="1371600" lvl="2" indent="-457200">
              <a:buNone/>
            </a:pPr>
            <a:r>
              <a:rPr lang="sv-SE" altLang="ko-KR">
                <a:ea typeface="굴림" panose="020B0600000101010101" pitchFamily="34" charset="-127"/>
              </a:rPr>
              <a:t>     Andaikan tiga barang dipilih secara acak pada proses pembuatan. Setiap barang diamati dan diklasifikasi apakah cacat, D, atau tidak cacat, N. Buatlah diagram pohon ruang sampelnya</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4">
            <a:extLst>
              <a:ext uri="{FF2B5EF4-FFF2-40B4-BE49-F238E27FC236}">
                <a16:creationId xmlns:a16="http://schemas.microsoft.com/office/drawing/2014/main" id="{CAA51619-2F0A-425A-B89E-3C005A0F5061}"/>
              </a:ext>
            </a:extLst>
          </p:cNvPr>
          <p:cNvSpPr>
            <a:spLocks noGrp="1"/>
          </p:cNvSpPr>
          <p:nvPr>
            <p:ph type="ftr" sz="quarter" idx="11"/>
          </p:nvPr>
        </p:nvSpPr>
        <p:spPr/>
        <p:txBody>
          <a:bodyPr/>
          <a:lstStyle/>
          <a:p>
            <a:r>
              <a:rPr lang="en-US" altLang="en-US"/>
              <a:t>Bab 3. Konsep Dasar Statistika</a:t>
            </a:r>
          </a:p>
        </p:txBody>
      </p:sp>
      <p:sp>
        <p:nvSpPr>
          <p:cNvPr id="94210" name="Rectangle 2">
            <a:extLst>
              <a:ext uri="{FF2B5EF4-FFF2-40B4-BE49-F238E27FC236}">
                <a16:creationId xmlns:a16="http://schemas.microsoft.com/office/drawing/2014/main" id="{923AB0FA-415D-4D11-9EFA-F801365B6AA2}"/>
              </a:ext>
            </a:extLst>
          </p:cNvPr>
          <p:cNvSpPr>
            <a:spLocks noGrp="1" noChangeArrowheads="1"/>
          </p:cNvSpPr>
          <p:nvPr>
            <p:ph type="title"/>
          </p:nvPr>
        </p:nvSpPr>
        <p:spPr/>
        <p:txBody>
          <a:bodyPr/>
          <a:lstStyle/>
          <a:p>
            <a:r>
              <a:rPr lang="en-US" altLang="en-US" b="1">
                <a:solidFill>
                  <a:srgbClr val="FF0000"/>
                </a:solidFill>
              </a:rPr>
              <a:t>3. Konsep Probabilitas</a:t>
            </a:r>
          </a:p>
        </p:txBody>
      </p:sp>
      <p:pic>
        <p:nvPicPr>
          <p:cNvPr id="94211" name="Picture 3">
            <a:extLst>
              <a:ext uri="{FF2B5EF4-FFF2-40B4-BE49-F238E27FC236}">
                <a16:creationId xmlns:a16="http://schemas.microsoft.com/office/drawing/2014/main" id="{64D4C2AE-AD51-46F5-BAC3-2A790786975C}"/>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28053" t="30711" r="28380" b="29601"/>
          <a:stretch>
            <a:fillRect/>
          </a:stretch>
        </p:blipFill>
        <p:spPr>
          <a:xfrm>
            <a:off x="2208214" y="1635125"/>
            <a:ext cx="7775575" cy="3881438"/>
          </a:xfrm>
        </p:spPr>
      </p:pic>
      <p:sp>
        <p:nvSpPr>
          <p:cNvPr id="94212" name="Rectangle 4">
            <a:extLst>
              <a:ext uri="{FF2B5EF4-FFF2-40B4-BE49-F238E27FC236}">
                <a16:creationId xmlns:a16="http://schemas.microsoft.com/office/drawing/2014/main" id="{32FB65F2-4176-4860-9C3B-2E0362D2FA94}"/>
              </a:ext>
            </a:extLst>
          </p:cNvPr>
          <p:cNvSpPr>
            <a:spLocks noChangeArrowheads="1"/>
          </p:cNvSpPr>
          <p:nvPr/>
        </p:nvSpPr>
        <p:spPr bwMode="auto">
          <a:xfrm>
            <a:off x="3071814" y="5513302"/>
            <a:ext cx="5343383" cy="74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5756" tIns="152352" rIns="0" bIns="38088" anchor="ctr">
            <a:spAutoFit/>
          </a:bodyPr>
          <a:lstStyle/>
          <a:p>
            <a:pPr eaLnBrk="1" hangingPunct="1"/>
            <a:r>
              <a:rPr lang="sv-SE" altLang="ko-KR">
                <a:ea typeface="굴림" panose="020B0600000101010101" pitchFamily="34" charset="-127"/>
              </a:rPr>
              <a:t>S = {DDD, DDN, DND, DNN, NDD, NDN, NND, NNN}</a:t>
            </a:r>
            <a:endParaRPr lang="en-US" altLang="ko-KR" b="1">
              <a:ea typeface="굴림" panose="020B0600000101010101" pitchFamily="34" charset="-127"/>
            </a:endParaRPr>
          </a:p>
          <a:p>
            <a:endParaRPr lang="en-US" altLang="ko-KR">
              <a:latin typeface="Arial" panose="020B0604020202020204" pitchFamily="34" charset="0"/>
              <a:ea typeface="굴림" panose="020B0600000101010101" pitchFamily="34"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5">
            <a:extLst>
              <a:ext uri="{FF2B5EF4-FFF2-40B4-BE49-F238E27FC236}">
                <a16:creationId xmlns:a16="http://schemas.microsoft.com/office/drawing/2014/main" id="{D3B12F40-2B6B-4C25-948D-ACF3F4652510}"/>
              </a:ext>
            </a:extLst>
          </p:cNvPr>
          <p:cNvSpPr>
            <a:spLocks noGrp="1"/>
          </p:cNvSpPr>
          <p:nvPr>
            <p:ph type="ftr" sz="quarter" idx="11"/>
          </p:nvPr>
        </p:nvSpPr>
        <p:spPr/>
        <p:txBody>
          <a:bodyPr/>
          <a:lstStyle/>
          <a:p>
            <a:r>
              <a:rPr lang="en-US" altLang="en-US"/>
              <a:t>Bab 3. Konsep Dasar Statistika</a:t>
            </a:r>
          </a:p>
        </p:txBody>
      </p:sp>
      <p:sp>
        <p:nvSpPr>
          <p:cNvPr id="33794" name="Rectangle 2">
            <a:extLst>
              <a:ext uri="{FF2B5EF4-FFF2-40B4-BE49-F238E27FC236}">
                <a16:creationId xmlns:a16="http://schemas.microsoft.com/office/drawing/2014/main" id="{C74226D5-41FB-40BA-8BF7-587EB89B9A65}"/>
              </a:ext>
            </a:extLst>
          </p:cNvPr>
          <p:cNvSpPr>
            <a:spLocks noGrp="1" noChangeArrowheads="1"/>
          </p:cNvSpPr>
          <p:nvPr>
            <p:ph type="title"/>
          </p:nvPr>
        </p:nvSpPr>
        <p:spPr/>
        <p:txBody>
          <a:bodyPr/>
          <a:lstStyle/>
          <a:p>
            <a:pPr algn="l"/>
            <a:r>
              <a:rPr lang="en-US" altLang="en-US" sz="4000" b="1">
                <a:solidFill>
                  <a:srgbClr val="FF0000"/>
                </a:solidFill>
              </a:rPr>
              <a:t>3. Konsep Probabilitas</a:t>
            </a:r>
          </a:p>
        </p:txBody>
      </p:sp>
      <p:sp>
        <p:nvSpPr>
          <p:cNvPr id="33795" name="Rectangle 3">
            <a:extLst>
              <a:ext uri="{FF2B5EF4-FFF2-40B4-BE49-F238E27FC236}">
                <a16:creationId xmlns:a16="http://schemas.microsoft.com/office/drawing/2014/main" id="{D4ED75CA-388A-47A9-B425-1815F35E3A81}"/>
              </a:ext>
            </a:extLst>
          </p:cNvPr>
          <p:cNvSpPr>
            <a:spLocks noGrp="1" noChangeArrowheads="1"/>
          </p:cNvSpPr>
          <p:nvPr>
            <p:ph type="body" sz="half" idx="1"/>
          </p:nvPr>
        </p:nvSpPr>
        <p:spPr>
          <a:xfrm>
            <a:off x="2209800" y="1268413"/>
            <a:ext cx="7989888" cy="4608512"/>
          </a:xfrm>
        </p:spPr>
        <p:txBody>
          <a:bodyPr/>
          <a:lstStyle/>
          <a:p>
            <a:r>
              <a:rPr lang="en-US" altLang="en-US"/>
              <a:t>Bila kejadian A terjadi dalam m cara pada ruang sampel S yang terjadi dalam n cara, maka probabilitas kejadian A adalah</a:t>
            </a:r>
          </a:p>
          <a:p>
            <a:endParaRPr lang="en-US" altLang="en-US"/>
          </a:p>
          <a:p>
            <a:endParaRPr lang="en-US" altLang="en-US"/>
          </a:p>
        </p:txBody>
      </p:sp>
      <p:graphicFrame>
        <p:nvGraphicFramePr>
          <p:cNvPr id="33796" name="Object 4">
            <a:extLst>
              <a:ext uri="{FF2B5EF4-FFF2-40B4-BE49-F238E27FC236}">
                <a16:creationId xmlns:a16="http://schemas.microsoft.com/office/drawing/2014/main" id="{B96D68D1-903F-499C-B0D3-8E80D92C3197}"/>
              </a:ext>
            </a:extLst>
          </p:cNvPr>
          <p:cNvGraphicFramePr>
            <a:graphicFrameLocks noGrp="1" noChangeAspect="1"/>
          </p:cNvGraphicFramePr>
          <p:nvPr>
            <p:ph sz="half" idx="2"/>
          </p:nvPr>
        </p:nvGraphicFramePr>
        <p:xfrm>
          <a:off x="4654551" y="2781301"/>
          <a:ext cx="2087563" cy="790575"/>
        </p:xfrm>
        <a:graphic>
          <a:graphicData uri="http://schemas.openxmlformats.org/presentationml/2006/ole">
            <mc:AlternateContent xmlns:mc="http://schemas.openxmlformats.org/markup-compatibility/2006">
              <mc:Choice xmlns:v="urn:schemas-microsoft-com:vml" Requires="v">
                <p:oleObj spid="_x0000_s11269" name="Equation" r:id="rId3" imgW="1104840" imgH="419040" progId="Equation.3">
                  <p:embed/>
                </p:oleObj>
              </mc:Choice>
              <mc:Fallback>
                <p:oleObj name="Equation" r:id="rId3" imgW="1104840" imgH="419040" progId="Equation.3">
                  <p:embed/>
                  <p:pic>
                    <p:nvPicPr>
                      <p:cNvPr id="33796" name="Object 4">
                        <a:extLst>
                          <a:ext uri="{FF2B5EF4-FFF2-40B4-BE49-F238E27FC236}">
                            <a16:creationId xmlns:a16="http://schemas.microsoft.com/office/drawing/2014/main" id="{B96D68D1-903F-499C-B0D3-8E80D92C31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551" y="2781301"/>
                        <a:ext cx="2087563"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4">
            <a:extLst>
              <a:ext uri="{FF2B5EF4-FFF2-40B4-BE49-F238E27FC236}">
                <a16:creationId xmlns:a16="http://schemas.microsoft.com/office/drawing/2014/main" id="{C5292D0B-4608-41B5-93D5-94069B03BB89}"/>
              </a:ext>
            </a:extLst>
          </p:cNvPr>
          <p:cNvSpPr>
            <a:spLocks noGrp="1"/>
          </p:cNvSpPr>
          <p:nvPr>
            <p:ph type="ftr" sz="quarter" idx="11"/>
          </p:nvPr>
        </p:nvSpPr>
        <p:spPr/>
        <p:txBody>
          <a:bodyPr/>
          <a:lstStyle/>
          <a:p>
            <a:r>
              <a:rPr lang="en-US" altLang="en-US"/>
              <a:t>Bab 3. Konsep Dasar Statistika</a:t>
            </a:r>
          </a:p>
        </p:txBody>
      </p:sp>
      <p:sp>
        <p:nvSpPr>
          <p:cNvPr id="91138" name="Rectangle 2">
            <a:extLst>
              <a:ext uri="{FF2B5EF4-FFF2-40B4-BE49-F238E27FC236}">
                <a16:creationId xmlns:a16="http://schemas.microsoft.com/office/drawing/2014/main" id="{D81E5E7F-B5F0-4697-B098-98C691C96D3D}"/>
              </a:ext>
            </a:extLst>
          </p:cNvPr>
          <p:cNvSpPr>
            <a:spLocks noGrp="1" noChangeArrowheads="1"/>
          </p:cNvSpPr>
          <p:nvPr>
            <p:ph type="title"/>
          </p:nvPr>
        </p:nvSpPr>
        <p:spPr/>
        <p:txBody>
          <a:bodyPr/>
          <a:lstStyle/>
          <a:p>
            <a:r>
              <a:rPr lang="en-US" altLang="en-US" b="1">
                <a:solidFill>
                  <a:srgbClr val="FF0000"/>
                </a:solidFill>
              </a:rPr>
              <a:t>3. Konsep Probabilitas</a:t>
            </a:r>
          </a:p>
        </p:txBody>
      </p:sp>
      <p:pic>
        <p:nvPicPr>
          <p:cNvPr id="91139" name="Picture 3">
            <a:extLst>
              <a:ext uri="{FF2B5EF4-FFF2-40B4-BE49-F238E27FC236}">
                <a16:creationId xmlns:a16="http://schemas.microsoft.com/office/drawing/2014/main" id="{F533946E-B8CB-4D92-B03B-65534B28C11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22443" t="23900" r="18605" b="50508"/>
          <a:stretch>
            <a:fillRect/>
          </a:stretch>
        </p:blipFill>
        <p:spPr>
          <a:xfrm>
            <a:off x="1774826" y="1989139"/>
            <a:ext cx="8569325" cy="3311525"/>
          </a:xfrm>
        </p:spPr>
      </p:pic>
      <p:sp>
        <p:nvSpPr>
          <p:cNvPr id="91140" name="Rectangle 4">
            <a:extLst>
              <a:ext uri="{FF2B5EF4-FFF2-40B4-BE49-F238E27FC236}">
                <a16:creationId xmlns:a16="http://schemas.microsoft.com/office/drawing/2014/main" id="{7FE040E2-29C4-4DC9-97A3-C46011B30A24}"/>
              </a:ext>
            </a:extLst>
          </p:cNvPr>
          <p:cNvSpPr>
            <a:spLocks noChangeArrowheads="1"/>
          </p:cNvSpPr>
          <p:nvPr/>
        </p:nvSpPr>
        <p:spPr bwMode="auto">
          <a:xfrm>
            <a:off x="2279651" y="1484314"/>
            <a:ext cx="3744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Sifat probabilitas kejadian 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ampungan Kaki 4">
            <a:extLst>
              <a:ext uri="{FF2B5EF4-FFF2-40B4-BE49-F238E27FC236}">
                <a16:creationId xmlns:a16="http://schemas.microsoft.com/office/drawing/2014/main" id="{DD1E2429-1C4C-48BB-B759-3047E2ED2ACB}"/>
              </a:ext>
            </a:extLst>
          </p:cNvPr>
          <p:cNvSpPr>
            <a:spLocks noGrp="1"/>
          </p:cNvSpPr>
          <p:nvPr>
            <p:ph type="ftr" sz="quarter" idx="11"/>
          </p:nvPr>
        </p:nvSpPr>
        <p:spPr/>
        <p:txBody>
          <a:bodyPr/>
          <a:lstStyle/>
          <a:p>
            <a:r>
              <a:rPr lang="en-US" altLang="en-US"/>
              <a:t>Bab 3. Konsep Dasar Statistika</a:t>
            </a:r>
          </a:p>
        </p:txBody>
      </p:sp>
      <p:sp>
        <p:nvSpPr>
          <p:cNvPr id="89090" name="Rectangle 2">
            <a:extLst>
              <a:ext uri="{FF2B5EF4-FFF2-40B4-BE49-F238E27FC236}">
                <a16:creationId xmlns:a16="http://schemas.microsoft.com/office/drawing/2014/main" id="{52EFFE99-A9B7-4B40-BE0E-DEE1264C377C}"/>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89091" name="Rectangle 3">
            <a:extLst>
              <a:ext uri="{FF2B5EF4-FFF2-40B4-BE49-F238E27FC236}">
                <a16:creationId xmlns:a16="http://schemas.microsoft.com/office/drawing/2014/main" id="{509B1533-F224-4BE6-BEB8-A1483E2C4254}"/>
              </a:ext>
            </a:extLst>
          </p:cNvPr>
          <p:cNvSpPr>
            <a:spLocks noGrp="1" noChangeArrowheads="1"/>
          </p:cNvSpPr>
          <p:nvPr>
            <p:ph type="body" idx="1"/>
          </p:nvPr>
        </p:nvSpPr>
        <p:spPr/>
        <p:txBody>
          <a:bodyPr/>
          <a:lstStyle/>
          <a:p>
            <a:pPr marL="609600" indent="-609600">
              <a:lnSpc>
                <a:spcPct val="80000"/>
              </a:lnSpc>
            </a:pPr>
            <a:r>
              <a:rPr lang="en-US" altLang="ja-JP" sz="2400">
                <a:ea typeface="MS PGothic" panose="020B0600070205080204" pitchFamily="34" charset="-128"/>
              </a:rPr>
              <a:t>  = daerah 1 dan 4</a:t>
            </a:r>
          </a:p>
          <a:p>
            <a:pPr marL="609600" indent="-609600">
              <a:lnSpc>
                <a:spcPct val="80000"/>
              </a:lnSpc>
            </a:pPr>
            <a:r>
              <a:rPr lang="en-US" altLang="ja-JP" sz="2400">
                <a:ea typeface="MS PGothic" panose="020B0600070205080204" pitchFamily="34" charset="-128"/>
              </a:rPr>
              <a:t>  = daerah 1 dan 3</a:t>
            </a:r>
          </a:p>
          <a:p>
            <a:pPr marL="609600" indent="-609600">
              <a:lnSpc>
                <a:spcPct val="80000"/>
              </a:lnSpc>
            </a:pPr>
            <a:r>
              <a:rPr lang="en-US" altLang="ja-JP" sz="2400">
                <a:ea typeface="MS PGothic" panose="020B0600070205080204" pitchFamily="34" charset="-128"/>
              </a:rPr>
              <a:t>  = daerah 1 dan 2</a:t>
            </a:r>
          </a:p>
          <a:p>
            <a:pPr marL="609600" indent="-609600">
              <a:lnSpc>
                <a:spcPct val="80000"/>
              </a:lnSpc>
            </a:pPr>
            <a:r>
              <a:rPr lang="en-US" altLang="ja-JP" sz="2400">
                <a:ea typeface="MS PGothic" panose="020B0600070205080204" pitchFamily="34" charset="-128"/>
              </a:rPr>
              <a:t>  = daerah 1, 2, 3, 4, 5, dan 6</a:t>
            </a:r>
          </a:p>
          <a:p>
            <a:pPr marL="609600" indent="-609600">
              <a:lnSpc>
                <a:spcPct val="80000"/>
              </a:lnSpc>
            </a:pPr>
            <a:r>
              <a:rPr lang="en-US" altLang="ja-JP" sz="2400">
                <a:ea typeface="MS PGothic" panose="020B0600070205080204" pitchFamily="34" charset="-128"/>
              </a:rPr>
              <a:t>  = daerah 1, 2, 3, 4, 6, dan 7</a:t>
            </a:r>
          </a:p>
          <a:p>
            <a:pPr marL="609600" indent="-609600">
              <a:lnSpc>
                <a:spcPct val="80000"/>
              </a:lnSpc>
            </a:pPr>
            <a:r>
              <a:rPr lang="en-US" altLang="ja-JP" sz="2400">
                <a:ea typeface="MS PGothic" panose="020B0600070205080204" pitchFamily="34" charset="-128"/>
              </a:rPr>
              <a:t>  = daerah 1, 2, 3, 4, 5, dan 7</a:t>
            </a:r>
          </a:p>
          <a:p>
            <a:pPr marL="609600" indent="-609600">
              <a:lnSpc>
                <a:spcPct val="80000"/>
              </a:lnSpc>
            </a:pPr>
            <a:r>
              <a:rPr lang="en-US" altLang="ja-JP" sz="2400">
                <a:ea typeface="MS PGothic" panose="020B0600070205080204" pitchFamily="34" charset="-128"/>
              </a:rPr>
              <a:t>       = daerah 1</a:t>
            </a:r>
          </a:p>
          <a:p>
            <a:pPr marL="609600" indent="-609600">
              <a:lnSpc>
                <a:spcPct val="80000"/>
              </a:lnSpc>
            </a:pPr>
            <a:r>
              <a:rPr lang="en-US" altLang="ja-JP" sz="2400">
                <a:ea typeface="MS PGothic" panose="020B0600070205080204" pitchFamily="34" charset="-128"/>
              </a:rPr>
              <a:t>       = daerah 2 dan 5</a:t>
            </a:r>
          </a:p>
          <a:p>
            <a:pPr marL="609600" indent="-609600">
              <a:lnSpc>
                <a:spcPct val="80000"/>
              </a:lnSpc>
            </a:pPr>
            <a:r>
              <a:rPr lang="en-US" altLang="ja-JP" sz="2400">
                <a:ea typeface="MS PGothic" panose="020B0600070205080204" pitchFamily="34" charset="-128"/>
              </a:rPr>
              <a:t>       = daerah 4, 5, dan 6</a:t>
            </a:r>
            <a:endParaRPr lang="en-US" altLang="en-US" sz="2400"/>
          </a:p>
        </p:txBody>
      </p:sp>
      <p:grpSp>
        <p:nvGrpSpPr>
          <p:cNvPr id="89092" name="Group 4">
            <a:extLst>
              <a:ext uri="{FF2B5EF4-FFF2-40B4-BE49-F238E27FC236}">
                <a16:creationId xmlns:a16="http://schemas.microsoft.com/office/drawing/2014/main" id="{7C975C87-9DB1-411B-AB54-C31A720D09B9}"/>
              </a:ext>
            </a:extLst>
          </p:cNvPr>
          <p:cNvGrpSpPr>
            <a:grpSpLocks/>
          </p:cNvGrpSpPr>
          <p:nvPr/>
        </p:nvGrpSpPr>
        <p:grpSpPr bwMode="auto">
          <a:xfrm>
            <a:off x="7032625" y="1628776"/>
            <a:ext cx="3098800" cy="1984375"/>
            <a:chOff x="3501" y="11640"/>
            <a:chExt cx="4881" cy="3125"/>
          </a:xfrm>
        </p:grpSpPr>
        <p:sp>
          <p:nvSpPr>
            <p:cNvPr id="89093" name="Rectangle 5">
              <a:extLst>
                <a:ext uri="{FF2B5EF4-FFF2-40B4-BE49-F238E27FC236}">
                  <a16:creationId xmlns:a16="http://schemas.microsoft.com/office/drawing/2014/main" id="{CF633A14-8309-4D36-BAA4-768A921D5CDD}"/>
                </a:ext>
              </a:extLst>
            </p:cNvPr>
            <p:cNvSpPr>
              <a:spLocks noChangeArrowheads="1"/>
            </p:cNvSpPr>
            <p:nvPr/>
          </p:nvSpPr>
          <p:spPr bwMode="auto">
            <a:xfrm>
              <a:off x="3501" y="11640"/>
              <a:ext cx="4881" cy="3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FF"/>
                  </a:solidFill>
                </a14:hiddenFill>
              </a:ext>
            </a:extLst>
          </p:spPr>
          <p:txBody>
            <a:bodyPr anchor="ctr"/>
            <a:lstStyle/>
            <a:p>
              <a:endParaRPr lang="en-ID"/>
            </a:p>
          </p:txBody>
        </p:sp>
        <p:sp>
          <p:nvSpPr>
            <p:cNvPr id="89094" name="Oval 6">
              <a:extLst>
                <a:ext uri="{FF2B5EF4-FFF2-40B4-BE49-F238E27FC236}">
                  <a16:creationId xmlns:a16="http://schemas.microsoft.com/office/drawing/2014/main" id="{C267FD62-5BA7-4857-A848-E3DDBB2487B9}"/>
                </a:ext>
              </a:extLst>
            </p:cNvPr>
            <p:cNvSpPr>
              <a:spLocks noChangeArrowheads="1"/>
            </p:cNvSpPr>
            <p:nvPr/>
          </p:nvSpPr>
          <p:spPr bwMode="auto">
            <a:xfrm>
              <a:off x="4300" y="11729"/>
              <a:ext cx="1952" cy="1965"/>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anchor="ctr"/>
            <a:lstStyle/>
            <a:p>
              <a:endParaRPr lang="en-ID"/>
            </a:p>
          </p:txBody>
        </p:sp>
        <p:sp>
          <p:nvSpPr>
            <p:cNvPr id="89095" name="Oval 7">
              <a:extLst>
                <a:ext uri="{FF2B5EF4-FFF2-40B4-BE49-F238E27FC236}">
                  <a16:creationId xmlns:a16="http://schemas.microsoft.com/office/drawing/2014/main" id="{92493C0E-9F02-4303-A056-0BF1EAD8E25B}"/>
                </a:ext>
              </a:extLst>
            </p:cNvPr>
            <p:cNvSpPr>
              <a:spLocks noChangeArrowheads="1"/>
            </p:cNvSpPr>
            <p:nvPr/>
          </p:nvSpPr>
          <p:spPr bwMode="auto">
            <a:xfrm>
              <a:off x="4921" y="12711"/>
              <a:ext cx="1952" cy="196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ID"/>
            </a:p>
          </p:txBody>
        </p:sp>
        <p:sp>
          <p:nvSpPr>
            <p:cNvPr id="89096" name="Oval 8">
              <a:extLst>
                <a:ext uri="{FF2B5EF4-FFF2-40B4-BE49-F238E27FC236}">
                  <a16:creationId xmlns:a16="http://schemas.microsoft.com/office/drawing/2014/main" id="{1C976C0C-A293-4675-8691-42F8AB318E41}"/>
                </a:ext>
              </a:extLst>
            </p:cNvPr>
            <p:cNvSpPr>
              <a:spLocks noChangeArrowheads="1"/>
            </p:cNvSpPr>
            <p:nvPr/>
          </p:nvSpPr>
          <p:spPr bwMode="auto">
            <a:xfrm>
              <a:off x="5631" y="11729"/>
              <a:ext cx="1952" cy="1965"/>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anchor="ctr"/>
            <a:lstStyle/>
            <a:p>
              <a:endParaRPr lang="en-ID"/>
            </a:p>
          </p:txBody>
        </p:sp>
        <p:sp>
          <p:nvSpPr>
            <p:cNvPr id="89097" name="Text Box 9">
              <a:extLst>
                <a:ext uri="{FF2B5EF4-FFF2-40B4-BE49-F238E27FC236}">
                  <a16:creationId xmlns:a16="http://schemas.microsoft.com/office/drawing/2014/main" id="{BA4102E8-C2EE-477E-B644-0B7285F12351}"/>
                </a:ext>
              </a:extLst>
            </p:cNvPr>
            <p:cNvSpPr txBox="1">
              <a:spLocks noChangeArrowheads="1"/>
            </p:cNvSpPr>
            <p:nvPr/>
          </p:nvSpPr>
          <p:spPr bwMode="auto">
            <a:xfrm>
              <a:off x="3681" y="12298"/>
              <a:ext cx="481" cy="84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b="1">
                  <a:solidFill>
                    <a:srgbClr val="000000"/>
                  </a:solidFill>
                  <a:effectLst>
                    <a:outerShdw blurRad="38100" dist="38100" dir="2700000" algn="tl">
                      <a:srgbClr val="C0C0C0"/>
                    </a:outerShdw>
                  </a:effectLst>
                  <a:latin typeface="Arial" panose="020B0604020202020204" pitchFamily="34" charset="0"/>
                </a:rPr>
                <a:t>A</a:t>
              </a:r>
              <a:endParaRPr lang="en-US" altLang="en-US"/>
            </a:p>
          </p:txBody>
        </p:sp>
        <p:sp>
          <p:nvSpPr>
            <p:cNvPr id="89098" name="Text Box 10">
              <a:extLst>
                <a:ext uri="{FF2B5EF4-FFF2-40B4-BE49-F238E27FC236}">
                  <a16:creationId xmlns:a16="http://schemas.microsoft.com/office/drawing/2014/main" id="{D7BD75ED-A4C4-4EC0-9C3D-554707126C1F}"/>
                </a:ext>
              </a:extLst>
            </p:cNvPr>
            <p:cNvSpPr txBox="1">
              <a:spLocks noChangeArrowheads="1"/>
            </p:cNvSpPr>
            <p:nvPr/>
          </p:nvSpPr>
          <p:spPr bwMode="auto">
            <a:xfrm>
              <a:off x="7583" y="12369"/>
              <a:ext cx="598" cy="77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b="1">
                  <a:solidFill>
                    <a:srgbClr val="000000"/>
                  </a:solidFill>
                  <a:effectLst>
                    <a:outerShdw blurRad="38100" dist="38100" dir="2700000" algn="tl">
                      <a:srgbClr val="C0C0C0"/>
                    </a:outerShdw>
                  </a:effectLst>
                  <a:latin typeface="Arial" panose="020B0604020202020204" pitchFamily="34" charset="0"/>
                </a:rPr>
                <a:t>B</a:t>
              </a:r>
              <a:endParaRPr lang="en-US" altLang="en-US"/>
            </a:p>
          </p:txBody>
        </p:sp>
        <p:sp>
          <p:nvSpPr>
            <p:cNvPr id="89099" name="Text Box 11">
              <a:extLst>
                <a:ext uri="{FF2B5EF4-FFF2-40B4-BE49-F238E27FC236}">
                  <a16:creationId xmlns:a16="http://schemas.microsoft.com/office/drawing/2014/main" id="{D324DEB4-353C-47E4-BB1B-8CBE72E0A0EF}"/>
                </a:ext>
              </a:extLst>
            </p:cNvPr>
            <p:cNvSpPr txBox="1">
              <a:spLocks noChangeArrowheads="1"/>
            </p:cNvSpPr>
            <p:nvPr/>
          </p:nvSpPr>
          <p:spPr bwMode="auto">
            <a:xfrm>
              <a:off x="4401" y="13798"/>
              <a:ext cx="548" cy="78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b="1">
                  <a:solidFill>
                    <a:srgbClr val="000000"/>
                  </a:solidFill>
                  <a:effectLst>
                    <a:outerShdw blurRad="38100" dist="38100" dir="2700000" algn="tl">
                      <a:srgbClr val="C0C0C0"/>
                    </a:outerShdw>
                  </a:effectLst>
                  <a:latin typeface="Arial" panose="020B0604020202020204" pitchFamily="34" charset="0"/>
                </a:rPr>
                <a:t>C</a:t>
              </a:r>
              <a:endParaRPr lang="en-US" altLang="en-US"/>
            </a:p>
          </p:txBody>
        </p:sp>
        <p:sp>
          <p:nvSpPr>
            <p:cNvPr id="89100" name="Text Box 12">
              <a:extLst>
                <a:ext uri="{FF2B5EF4-FFF2-40B4-BE49-F238E27FC236}">
                  <a16:creationId xmlns:a16="http://schemas.microsoft.com/office/drawing/2014/main" id="{DB88E20A-03F0-4F07-873E-AEDA075EDA37}"/>
                </a:ext>
              </a:extLst>
            </p:cNvPr>
            <p:cNvSpPr txBox="1">
              <a:spLocks noChangeArrowheads="1"/>
            </p:cNvSpPr>
            <p:nvPr/>
          </p:nvSpPr>
          <p:spPr bwMode="auto">
            <a:xfrm>
              <a:off x="7641" y="13865"/>
              <a:ext cx="481" cy="76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b="1">
                  <a:solidFill>
                    <a:srgbClr val="000000"/>
                  </a:solidFill>
                  <a:effectLst>
                    <a:outerShdw blurRad="38100" dist="38100" dir="2700000" algn="tl">
                      <a:srgbClr val="C0C0C0"/>
                    </a:outerShdw>
                  </a:effectLst>
                  <a:latin typeface="Arial" panose="020B0604020202020204" pitchFamily="34" charset="0"/>
                </a:rPr>
                <a:t>S</a:t>
              </a:r>
              <a:endParaRPr lang="en-US" altLang="en-US"/>
            </a:p>
          </p:txBody>
        </p:sp>
        <p:sp>
          <p:nvSpPr>
            <p:cNvPr id="89101" name="Text Box 13">
              <a:extLst>
                <a:ext uri="{FF2B5EF4-FFF2-40B4-BE49-F238E27FC236}">
                  <a16:creationId xmlns:a16="http://schemas.microsoft.com/office/drawing/2014/main" id="{760A3E43-D0A8-4C84-A8A8-B55D6DAAC196}"/>
                </a:ext>
              </a:extLst>
            </p:cNvPr>
            <p:cNvSpPr txBox="1">
              <a:spLocks noChangeArrowheads="1"/>
            </p:cNvSpPr>
            <p:nvPr/>
          </p:nvSpPr>
          <p:spPr bwMode="auto">
            <a:xfrm>
              <a:off x="4861" y="12265"/>
              <a:ext cx="545" cy="70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a:solidFill>
                    <a:srgbClr val="000000"/>
                  </a:solidFill>
                  <a:effectLst>
                    <a:outerShdw blurRad="38100" dist="38100" dir="2700000" algn="tl">
                      <a:srgbClr val="C0C0C0"/>
                    </a:outerShdw>
                  </a:effectLst>
                  <a:latin typeface="Arial" panose="020B0604020202020204" pitchFamily="34" charset="0"/>
                </a:rPr>
                <a:t>5</a:t>
              </a:r>
              <a:endParaRPr lang="en-US" altLang="en-US"/>
            </a:p>
          </p:txBody>
        </p:sp>
        <p:sp>
          <p:nvSpPr>
            <p:cNvPr id="89102" name="Text Box 14">
              <a:extLst>
                <a:ext uri="{FF2B5EF4-FFF2-40B4-BE49-F238E27FC236}">
                  <a16:creationId xmlns:a16="http://schemas.microsoft.com/office/drawing/2014/main" id="{EFE9BDCF-EB69-46FE-B91E-111ACB8D690A}"/>
                </a:ext>
              </a:extLst>
            </p:cNvPr>
            <p:cNvSpPr txBox="1">
              <a:spLocks noChangeArrowheads="1"/>
            </p:cNvSpPr>
            <p:nvPr/>
          </p:nvSpPr>
          <p:spPr bwMode="auto">
            <a:xfrm>
              <a:off x="5671" y="12640"/>
              <a:ext cx="530" cy="86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a:solidFill>
                    <a:srgbClr val="000000"/>
                  </a:solidFill>
                  <a:effectLst>
                    <a:outerShdw blurRad="38100" dist="38100" dir="2700000" algn="tl">
                      <a:srgbClr val="C0C0C0"/>
                    </a:outerShdw>
                  </a:effectLst>
                  <a:latin typeface="Arial" panose="020B0604020202020204" pitchFamily="34" charset="0"/>
                </a:rPr>
                <a:t>1</a:t>
              </a:r>
              <a:endParaRPr lang="en-US" altLang="en-US"/>
            </a:p>
          </p:txBody>
        </p:sp>
        <p:sp>
          <p:nvSpPr>
            <p:cNvPr id="89103" name="Text Box 15">
              <a:extLst>
                <a:ext uri="{FF2B5EF4-FFF2-40B4-BE49-F238E27FC236}">
                  <a16:creationId xmlns:a16="http://schemas.microsoft.com/office/drawing/2014/main" id="{C7370242-C642-4320-A228-D9ECDAF49B31}"/>
                </a:ext>
              </a:extLst>
            </p:cNvPr>
            <p:cNvSpPr txBox="1">
              <a:spLocks noChangeArrowheads="1"/>
            </p:cNvSpPr>
            <p:nvPr/>
          </p:nvSpPr>
          <p:spPr bwMode="auto">
            <a:xfrm>
              <a:off x="5676" y="12005"/>
              <a:ext cx="540" cy="72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a:solidFill>
                    <a:srgbClr val="000000"/>
                  </a:solidFill>
                  <a:effectLst>
                    <a:outerShdw blurRad="38100" dist="38100" dir="2700000" algn="tl">
                      <a:srgbClr val="C0C0C0"/>
                    </a:outerShdw>
                  </a:effectLst>
                  <a:latin typeface="Arial" panose="020B0604020202020204" pitchFamily="34" charset="0"/>
                </a:rPr>
                <a:t>4</a:t>
              </a:r>
              <a:endParaRPr lang="en-US" altLang="en-US"/>
            </a:p>
          </p:txBody>
        </p:sp>
        <p:sp>
          <p:nvSpPr>
            <p:cNvPr id="89104" name="Text Box 16">
              <a:extLst>
                <a:ext uri="{FF2B5EF4-FFF2-40B4-BE49-F238E27FC236}">
                  <a16:creationId xmlns:a16="http://schemas.microsoft.com/office/drawing/2014/main" id="{A893F1E1-CD6A-48F8-B3FD-853275EA58F9}"/>
                </a:ext>
              </a:extLst>
            </p:cNvPr>
            <p:cNvSpPr txBox="1">
              <a:spLocks noChangeArrowheads="1"/>
            </p:cNvSpPr>
            <p:nvPr/>
          </p:nvSpPr>
          <p:spPr bwMode="auto">
            <a:xfrm>
              <a:off x="5194" y="12815"/>
              <a:ext cx="437" cy="63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a:solidFill>
                    <a:srgbClr val="000000"/>
                  </a:solidFill>
                  <a:effectLst>
                    <a:outerShdw blurRad="38100" dist="38100" dir="2700000" algn="tl">
                      <a:srgbClr val="C0C0C0"/>
                    </a:outerShdw>
                  </a:effectLst>
                  <a:latin typeface="Arial" panose="020B0604020202020204" pitchFamily="34" charset="0"/>
                </a:rPr>
                <a:t>2</a:t>
              </a:r>
              <a:endParaRPr lang="en-US" altLang="en-US"/>
            </a:p>
          </p:txBody>
        </p:sp>
        <p:sp>
          <p:nvSpPr>
            <p:cNvPr id="89105" name="Text Box 17">
              <a:extLst>
                <a:ext uri="{FF2B5EF4-FFF2-40B4-BE49-F238E27FC236}">
                  <a16:creationId xmlns:a16="http://schemas.microsoft.com/office/drawing/2014/main" id="{6533D9E9-E229-4DBD-AF22-7D1BCA47BBB6}"/>
                </a:ext>
              </a:extLst>
            </p:cNvPr>
            <p:cNvSpPr txBox="1">
              <a:spLocks noChangeArrowheads="1"/>
            </p:cNvSpPr>
            <p:nvPr/>
          </p:nvSpPr>
          <p:spPr bwMode="auto">
            <a:xfrm>
              <a:off x="6204" y="12915"/>
              <a:ext cx="507" cy="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a:solidFill>
                    <a:srgbClr val="000000"/>
                  </a:solidFill>
                  <a:effectLst>
                    <a:outerShdw blurRad="38100" dist="38100" dir="2700000" algn="tl">
                      <a:srgbClr val="C0C0C0"/>
                    </a:outerShdw>
                  </a:effectLst>
                  <a:latin typeface="Arial" panose="020B0604020202020204" pitchFamily="34" charset="0"/>
                </a:rPr>
                <a:t>3</a:t>
              </a:r>
              <a:endParaRPr lang="en-US" altLang="en-US"/>
            </a:p>
          </p:txBody>
        </p:sp>
        <p:sp>
          <p:nvSpPr>
            <p:cNvPr id="89106" name="Text Box 18">
              <a:extLst>
                <a:ext uri="{FF2B5EF4-FFF2-40B4-BE49-F238E27FC236}">
                  <a16:creationId xmlns:a16="http://schemas.microsoft.com/office/drawing/2014/main" id="{31A6CF1F-572A-4D69-A338-95A58C00FC10}"/>
                </a:ext>
              </a:extLst>
            </p:cNvPr>
            <p:cNvSpPr txBox="1">
              <a:spLocks noChangeArrowheads="1"/>
            </p:cNvSpPr>
            <p:nvPr/>
          </p:nvSpPr>
          <p:spPr bwMode="auto">
            <a:xfrm>
              <a:off x="5661" y="13674"/>
              <a:ext cx="555" cy="64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a:solidFill>
                    <a:srgbClr val="000000"/>
                  </a:solidFill>
                  <a:effectLst>
                    <a:outerShdw blurRad="38100" dist="38100" dir="2700000" algn="tl">
                      <a:srgbClr val="C0C0C0"/>
                    </a:outerShdw>
                  </a:effectLst>
                  <a:latin typeface="Arial" panose="020B0604020202020204" pitchFamily="34" charset="0"/>
                </a:rPr>
                <a:t>7</a:t>
              </a:r>
              <a:endParaRPr lang="en-US" altLang="en-US"/>
            </a:p>
          </p:txBody>
        </p:sp>
        <p:sp>
          <p:nvSpPr>
            <p:cNvPr id="89107" name="Text Box 19">
              <a:extLst>
                <a:ext uri="{FF2B5EF4-FFF2-40B4-BE49-F238E27FC236}">
                  <a16:creationId xmlns:a16="http://schemas.microsoft.com/office/drawing/2014/main" id="{42878D4A-0663-49CD-A9AB-A4D567E938CA}"/>
                </a:ext>
              </a:extLst>
            </p:cNvPr>
            <p:cNvSpPr txBox="1">
              <a:spLocks noChangeArrowheads="1"/>
            </p:cNvSpPr>
            <p:nvPr/>
          </p:nvSpPr>
          <p:spPr bwMode="auto">
            <a:xfrm>
              <a:off x="6622" y="12336"/>
              <a:ext cx="479" cy="62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a:solidFill>
                    <a:srgbClr val="000000"/>
                  </a:solidFill>
                  <a:effectLst>
                    <a:outerShdw blurRad="38100" dist="38100" dir="2700000" algn="tl">
                      <a:srgbClr val="C0C0C0"/>
                    </a:outerShdw>
                  </a:effectLst>
                  <a:latin typeface="Arial" panose="020B0604020202020204" pitchFamily="34" charset="0"/>
                </a:rPr>
                <a:t>6</a:t>
              </a:r>
              <a:endParaRPr lang="en-US" altLang="en-US"/>
            </a:p>
          </p:txBody>
        </p:sp>
      </p:grpSp>
      <p:sp>
        <p:nvSpPr>
          <p:cNvPr id="89109" name="Rectangle 21">
            <a:extLst>
              <a:ext uri="{FF2B5EF4-FFF2-40B4-BE49-F238E27FC236}">
                <a16:creationId xmlns:a16="http://schemas.microsoft.com/office/drawing/2014/main" id="{224E3EF9-57E3-4687-AD73-12EB84C8B1BB}"/>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9108" name="Object 20">
            <a:extLst>
              <a:ext uri="{FF2B5EF4-FFF2-40B4-BE49-F238E27FC236}">
                <a16:creationId xmlns:a16="http://schemas.microsoft.com/office/drawing/2014/main" id="{FACA5FA3-F13B-4D23-B18C-140DFE047227}"/>
              </a:ext>
            </a:extLst>
          </p:cNvPr>
          <p:cNvGraphicFramePr>
            <a:graphicFrameLocks noChangeAspect="1"/>
          </p:cNvGraphicFramePr>
          <p:nvPr/>
        </p:nvGraphicFramePr>
        <p:xfrm>
          <a:off x="2409826" y="1685925"/>
          <a:ext cx="576263" cy="222250"/>
        </p:xfrm>
        <a:graphic>
          <a:graphicData uri="http://schemas.openxmlformats.org/presentationml/2006/ole">
            <mc:AlternateContent xmlns:mc="http://schemas.openxmlformats.org/markup-compatibility/2006">
              <mc:Choice xmlns:v="urn:schemas-microsoft-com:vml" Requires="v">
                <p:oleObj spid="_x0000_s12317" name="Equation" r:id="rId3" imgW="418918" imgH="165028" progId="Equation.3">
                  <p:embed/>
                </p:oleObj>
              </mc:Choice>
              <mc:Fallback>
                <p:oleObj name="Equation" r:id="rId3" imgW="418918" imgH="165028" progId="Equation.3">
                  <p:embed/>
                  <p:pic>
                    <p:nvPicPr>
                      <p:cNvPr id="89108" name="Object 20">
                        <a:extLst>
                          <a:ext uri="{FF2B5EF4-FFF2-40B4-BE49-F238E27FC236}">
                            <a16:creationId xmlns:a16="http://schemas.microsoft.com/office/drawing/2014/main" id="{FACA5FA3-F13B-4D23-B18C-140DFE047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6" y="1685925"/>
                        <a:ext cx="576263" cy="22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1" name="Rectangle 23">
            <a:extLst>
              <a:ext uri="{FF2B5EF4-FFF2-40B4-BE49-F238E27FC236}">
                <a16:creationId xmlns:a16="http://schemas.microsoft.com/office/drawing/2014/main" id="{8E5BFD9D-6774-4A1C-999C-0DEDBEC0558E}"/>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9110" name="Object 22">
            <a:extLst>
              <a:ext uri="{FF2B5EF4-FFF2-40B4-BE49-F238E27FC236}">
                <a16:creationId xmlns:a16="http://schemas.microsoft.com/office/drawing/2014/main" id="{1B365000-7828-420E-B518-90C00479BC38}"/>
              </a:ext>
            </a:extLst>
          </p:cNvPr>
          <p:cNvGraphicFramePr>
            <a:graphicFrameLocks noChangeAspect="1"/>
          </p:cNvGraphicFramePr>
          <p:nvPr/>
        </p:nvGraphicFramePr>
        <p:xfrm>
          <a:off x="2409826" y="2032000"/>
          <a:ext cx="576263" cy="242888"/>
        </p:xfrm>
        <a:graphic>
          <a:graphicData uri="http://schemas.openxmlformats.org/presentationml/2006/ole">
            <mc:AlternateContent xmlns:mc="http://schemas.openxmlformats.org/markup-compatibility/2006">
              <mc:Choice xmlns:v="urn:schemas-microsoft-com:vml" Requires="v">
                <p:oleObj spid="_x0000_s12318" name="Equation" r:id="rId5" imgW="431425" imgH="177646" progId="Equation.3">
                  <p:embed/>
                </p:oleObj>
              </mc:Choice>
              <mc:Fallback>
                <p:oleObj name="Equation" r:id="rId5" imgW="431425" imgH="177646" progId="Equation.3">
                  <p:embed/>
                  <p:pic>
                    <p:nvPicPr>
                      <p:cNvPr id="89110" name="Object 22">
                        <a:extLst>
                          <a:ext uri="{FF2B5EF4-FFF2-40B4-BE49-F238E27FC236}">
                            <a16:creationId xmlns:a16="http://schemas.microsoft.com/office/drawing/2014/main" id="{1B365000-7828-420E-B518-90C00479BC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9826" y="2032000"/>
                        <a:ext cx="576263" cy="24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3" name="Rectangle 25">
            <a:extLst>
              <a:ext uri="{FF2B5EF4-FFF2-40B4-BE49-F238E27FC236}">
                <a16:creationId xmlns:a16="http://schemas.microsoft.com/office/drawing/2014/main" id="{5D42C073-E1A8-4A6B-8098-927AD91B7459}"/>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9112" name="Object 24">
            <a:extLst>
              <a:ext uri="{FF2B5EF4-FFF2-40B4-BE49-F238E27FC236}">
                <a16:creationId xmlns:a16="http://schemas.microsoft.com/office/drawing/2014/main" id="{54425C61-414B-4136-880F-B2164576DCBF}"/>
              </a:ext>
            </a:extLst>
          </p:cNvPr>
          <p:cNvGraphicFramePr>
            <a:graphicFrameLocks noChangeAspect="1"/>
          </p:cNvGraphicFramePr>
          <p:nvPr/>
        </p:nvGraphicFramePr>
        <p:xfrm>
          <a:off x="2381250" y="2378075"/>
          <a:ext cx="647700" cy="273050"/>
        </p:xfrm>
        <a:graphic>
          <a:graphicData uri="http://schemas.openxmlformats.org/presentationml/2006/ole">
            <mc:AlternateContent xmlns:mc="http://schemas.openxmlformats.org/markup-compatibility/2006">
              <mc:Choice xmlns:v="urn:schemas-microsoft-com:vml" Requires="v">
                <p:oleObj spid="_x0000_s12319" name="Equation" r:id="rId7" imgW="431425" imgH="177646" progId="Equation.3">
                  <p:embed/>
                </p:oleObj>
              </mc:Choice>
              <mc:Fallback>
                <p:oleObj name="Equation" r:id="rId7" imgW="431425" imgH="177646" progId="Equation.3">
                  <p:embed/>
                  <p:pic>
                    <p:nvPicPr>
                      <p:cNvPr id="89112" name="Object 24">
                        <a:extLst>
                          <a:ext uri="{FF2B5EF4-FFF2-40B4-BE49-F238E27FC236}">
                            <a16:creationId xmlns:a16="http://schemas.microsoft.com/office/drawing/2014/main" id="{54425C61-414B-4136-880F-B2164576DC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250" y="2378075"/>
                        <a:ext cx="647700"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5" name="Rectangle 27">
            <a:extLst>
              <a:ext uri="{FF2B5EF4-FFF2-40B4-BE49-F238E27FC236}">
                <a16:creationId xmlns:a16="http://schemas.microsoft.com/office/drawing/2014/main" id="{230A61EC-59BF-41FB-BA25-393A6A4E2E94}"/>
              </a:ext>
            </a:extLst>
          </p:cNvPr>
          <p:cNvSpPr>
            <a:spLocks noChangeArrowheads="1"/>
          </p:cNvSpPr>
          <p:nvPr/>
        </p:nvSpPr>
        <p:spPr bwMode="auto">
          <a:xfrm>
            <a:off x="1524001" y="3163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9114" name="Object 26">
            <a:extLst>
              <a:ext uri="{FF2B5EF4-FFF2-40B4-BE49-F238E27FC236}">
                <a16:creationId xmlns:a16="http://schemas.microsoft.com/office/drawing/2014/main" id="{B6ABFF7B-FB8B-4A16-9655-6B43839A8699}"/>
              </a:ext>
            </a:extLst>
          </p:cNvPr>
          <p:cNvGraphicFramePr>
            <a:graphicFrameLocks noChangeAspect="1"/>
          </p:cNvGraphicFramePr>
          <p:nvPr/>
        </p:nvGraphicFramePr>
        <p:xfrm>
          <a:off x="2424114" y="2751139"/>
          <a:ext cx="611187" cy="236537"/>
        </p:xfrm>
        <a:graphic>
          <a:graphicData uri="http://schemas.openxmlformats.org/presentationml/2006/ole">
            <mc:AlternateContent xmlns:mc="http://schemas.openxmlformats.org/markup-compatibility/2006">
              <mc:Choice xmlns:v="urn:schemas-microsoft-com:vml" Requires="v">
                <p:oleObj spid="_x0000_s12320" name="Equation" r:id="rId9" imgW="418918" imgH="165028" progId="Equation.3">
                  <p:embed/>
                </p:oleObj>
              </mc:Choice>
              <mc:Fallback>
                <p:oleObj name="Equation" r:id="rId9" imgW="418918" imgH="165028" progId="Equation.3">
                  <p:embed/>
                  <p:pic>
                    <p:nvPicPr>
                      <p:cNvPr id="89114" name="Object 26">
                        <a:extLst>
                          <a:ext uri="{FF2B5EF4-FFF2-40B4-BE49-F238E27FC236}">
                            <a16:creationId xmlns:a16="http://schemas.microsoft.com/office/drawing/2014/main" id="{B6ABFF7B-FB8B-4A16-9655-6B43839A86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4114" y="2751139"/>
                        <a:ext cx="611187" cy="236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7" name="Rectangle 29">
            <a:extLst>
              <a:ext uri="{FF2B5EF4-FFF2-40B4-BE49-F238E27FC236}">
                <a16:creationId xmlns:a16="http://schemas.microsoft.com/office/drawing/2014/main" id="{08EFC8BA-6CCD-4AA0-904B-B0E8F174EFBD}"/>
              </a:ext>
            </a:extLst>
          </p:cNvPr>
          <p:cNvSpPr>
            <a:spLocks noChangeArrowheads="1"/>
          </p:cNvSpPr>
          <p:nvPr/>
        </p:nvSpPr>
        <p:spPr bwMode="auto">
          <a:xfrm>
            <a:off x="1524001"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9116" name="Object 28">
            <a:extLst>
              <a:ext uri="{FF2B5EF4-FFF2-40B4-BE49-F238E27FC236}">
                <a16:creationId xmlns:a16="http://schemas.microsoft.com/office/drawing/2014/main" id="{12FAB6C1-C325-41EC-B737-9AE5DE1C8817}"/>
              </a:ext>
            </a:extLst>
          </p:cNvPr>
          <p:cNvGraphicFramePr>
            <a:graphicFrameLocks noChangeAspect="1"/>
          </p:cNvGraphicFramePr>
          <p:nvPr/>
        </p:nvGraphicFramePr>
        <p:xfrm>
          <a:off x="2393951" y="3098801"/>
          <a:ext cx="684213" cy="288925"/>
        </p:xfrm>
        <a:graphic>
          <a:graphicData uri="http://schemas.openxmlformats.org/presentationml/2006/ole">
            <mc:AlternateContent xmlns:mc="http://schemas.openxmlformats.org/markup-compatibility/2006">
              <mc:Choice xmlns:v="urn:schemas-microsoft-com:vml" Requires="v">
                <p:oleObj spid="_x0000_s12321" name="Equation" r:id="rId11" imgW="431425" imgH="177646" progId="Equation.3">
                  <p:embed/>
                </p:oleObj>
              </mc:Choice>
              <mc:Fallback>
                <p:oleObj name="Equation" r:id="rId11" imgW="431425" imgH="177646" progId="Equation.3">
                  <p:embed/>
                  <p:pic>
                    <p:nvPicPr>
                      <p:cNvPr id="89116" name="Object 28">
                        <a:extLst>
                          <a:ext uri="{FF2B5EF4-FFF2-40B4-BE49-F238E27FC236}">
                            <a16:creationId xmlns:a16="http://schemas.microsoft.com/office/drawing/2014/main" id="{12FAB6C1-C325-41EC-B737-9AE5DE1C881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3951" y="3098801"/>
                        <a:ext cx="684213"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9" name="Rectangle 31">
            <a:extLst>
              <a:ext uri="{FF2B5EF4-FFF2-40B4-BE49-F238E27FC236}">
                <a16:creationId xmlns:a16="http://schemas.microsoft.com/office/drawing/2014/main" id="{4578F6DF-DE7C-4D56-8606-FDA023CDF2AB}"/>
              </a:ext>
            </a:extLst>
          </p:cNvPr>
          <p:cNvSpPr>
            <a:spLocks noChangeArrowheads="1"/>
          </p:cNvSpPr>
          <p:nvPr/>
        </p:nvSpPr>
        <p:spPr bwMode="auto">
          <a:xfrm>
            <a:off x="1524001"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9118" name="Object 30">
            <a:extLst>
              <a:ext uri="{FF2B5EF4-FFF2-40B4-BE49-F238E27FC236}">
                <a16:creationId xmlns:a16="http://schemas.microsoft.com/office/drawing/2014/main" id="{9045A4CE-7BF0-4983-A9FF-0DC3E10424AD}"/>
              </a:ext>
            </a:extLst>
          </p:cNvPr>
          <p:cNvGraphicFramePr>
            <a:graphicFrameLocks noChangeAspect="1"/>
          </p:cNvGraphicFramePr>
          <p:nvPr/>
        </p:nvGraphicFramePr>
        <p:xfrm>
          <a:off x="2424114" y="3486151"/>
          <a:ext cx="611187" cy="258763"/>
        </p:xfrm>
        <a:graphic>
          <a:graphicData uri="http://schemas.openxmlformats.org/presentationml/2006/ole">
            <mc:AlternateContent xmlns:mc="http://schemas.openxmlformats.org/markup-compatibility/2006">
              <mc:Choice xmlns:v="urn:schemas-microsoft-com:vml" Requires="v">
                <p:oleObj spid="_x0000_s12322" name="Equation" r:id="rId13" imgW="431425" imgH="177646" progId="Equation.3">
                  <p:embed/>
                </p:oleObj>
              </mc:Choice>
              <mc:Fallback>
                <p:oleObj name="Equation" r:id="rId13" imgW="431425" imgH="177646" progId="Equation.3">
                  <p:embed/>
                  <p:pic>
                    <p:nvPicPr>
                      <p:cNvPr id="89118" name="Object 30">
                        <a:extLst>
                          <a:ext uri="{FF2B5EF4-FFF2-40B4-BE49-F238E27FC236}">
                            <a16:creationId xmlns:a16="http://schemas.microsoft.com/office/drawing/2014/main" id="{9045A4CE-7BF0-4983-A9FF-0DC3E10424A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4114" y="3486151"/>
                        <a:ext cx="611187"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21" name="Rectangle 33">
            <a:extLst>
              <a:ext uri="{FF2B5EF4-FFF2-40B4-BE49-F238E27FC236}">
                <a16:creationId xmlns:a16="http://schemas.microsoft.com/office/drawing/2014/main" id="{A64EBE9E-1ADC-43F6-BDE0-0DFDDCA880CB}"/>
              </a:ext>
            </a:extLst>
          </p:cNvPr>
          <p:cNvSpPr>
            <a:spLocks noChangeArrowheads="1"/>
          </p:cNvSpPr>
          <p:nvPr/>
        </p:nvSpPr>
        <p:spPr bwMode="auto">
          <a:xfrm>
            <a:off x="1524001"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9120" name="Object 32">
            <a:extLst>
              <a:ext uri="{FF2B5EF4-FFF2-40B4-BE49-F238E27FC236}">
                <a16:creationId xmlns:a16="http://schemas.microsoft.com/office/drawing/2014/main" id="{29325387-2CF9-4896-8882-FE8617BC3325}"/>
              </a:ext>
            </a:extLst>
          </p:cNvPr>
          <p:cNvGraphicFramePr>
            <a:graphicFrameLocks noChangeAspect="1"/>
          </p:cNvGraphicFramePr>
          <p:nvPr/>
        </p:nvGraphicFramePr>
        <p:xfrm>
          <a:off x="2351089" y="3860801"/>
          <a:ext cx="1042987" cy="271463"/>
        </p:xfrm>
        <a:graphic>
          <a:graphicData uri="http://schemas.openxmlformats.org/presentationml/2006/ole">
            <mc:AlternateContent xmlns:mc="http://schemas.openxmlformats.org/markup-compatibility/2006">
              <mc:Choice xmlns:v="urn:schemas-microsoft-com:vml" Requires="v">
                <p:oleObj spid="_x0000_s12323" name="Equation" r:id="rId15" imgW="698197" imgH="177723" progId="Equation.3">
                  <p:embed/>
                </p:oleObj>
              </mc:Choice>
              <mc:Fallback>
                <p:oleObj name="Equation" r:id="rId15" imgW="698197" imgH="177723" progId="Equation.3">
                  <p:embed/>
                  <p:pic>
                    <p:nvPicPr>
                      <p:cNvPr id="89120" name="Object 32">
                        <a:extLst>
                          <a:ext uri="{FF2B5EF4-FFF2-40B4-BE49-F238E27FC236}">
                            <a16:creationId xmlns:a16="http://schemas.microsoft.com/office/drawing/2014/main" id="{29325387-2CF9-4896-8882-FE8617BC332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1089" y="3860801"/>
                        <a:ext cx="1042987"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23" name="Rectangle 35">
            <a:extLst>
              <a:ext uri="{FF2B5EF4-FFF2-40B4-BE49-F238E27FC236}">
                <a16:creationId xmlns:a16="http://schemas.microsoft.com/office/drawing/2014/main" id="{7AF84194-465D-4437-93C5-F447172F4500}"/>
              </a:ext>
            </a:extLst>
          </p:cNvPr>
          <p:cNvSpPr>
            <a:spLocks noChangeArrowheads="1"/>
          </p:cNvSpPr>
          <p:nvPr/>
        </p:nvSpPr>
        <p:spPr bwMode="auto">
          <a:xfrm>
            <a:off x="1524001" y="3149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9122" name="Object 34">
            <a:extLst>
              <a:ext uri="{FF2B5EF4-FFF2-40B4-BE49-F238E27FC236}">
                <a16:creationId xmlns:a16="http://schemas.microsoft.com/office/drawing/2014/main" id="{D1C8E1B6-223A-430A-A038-5AD18F801426}"/>
              </a:ext>
            </a:extLst>
          </p:cNvPr>
          <p:cNvGraphicFramePr>
            <a:graphicFrameLocks noChangeAspect="1"/>
          </p:cNvGraphicFramePr>
          <p:nvPr/>
        </p:nvGraphicFramePr>
        <p:xfrm>
          <a:off x="2640013" y="4149725"/>
          <a:ext cx="684212" cy="304800"/>
        </p:xfrm>
        <a:graphic>
          <a:graphicData uri="http://schemas.openxmlformats.org/presentationml/2006/ole">
            <mc:AlternateContent xmlns:mc="http://schemas.openxmlformats.org/markup-compatibility/2006">
              <mc:Choice xmlns:v="urn:schemas-microsoft-com:vml" Requires="v">
                <p:oleObj spid="_x0000_s12324" name="Equation" r:id="rId17" imgW="431613" imgH="190417" progId="Equation.3">
                  <p:embed/>
                </p:oleObj>
              </mc:Choice>
              <mc:Fallback>
                <p:oleObj name="Equation" r:id="rId17" imgW="431613" imgH="190417" progId="Equation.3">
                  <p:embed/>
                  <p:pic>
                    <p:nvPicPr>
                      <p:cNvPr id="89122" name="Object 34">
                        <a:extLst>
                          <a:ext uri="{FF2B5EF4-FFF2-40B4-BE49-F238E27FC236}">
                            <a16:creationId xmlns:a16="http://schemas.microsoft.com/office/drawing/2014/main" id="{D1C8E1B6-223A-430A-A038-5AD18F80142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40013" y="4149725"/>
                        <a:ext cx="68421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25" name="Rectangle 37">
            <a:extLst>
              <a:ext uri="{FF2B5EF4-FFF2-40B4-BE49-F238E27FC236}">
                <a16:creationId xmlns:a16="http://schemas.microsoft.com/office/drawing/2014/main" id="{AB23FF95-77AA-4708-B539-5307451FF282}"/>
              </a:ext>
            </a:extLst>
          </p:cNvPr>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89124" name="Object 36">
            <a:extLst>
              <a:ext uri="{FF2B5EF4-FFF2-40B4-BE49-F238E27FC236}">
                <a16:creationId xmlns:a16="http://schemas.microsoft.com/office/drawing/2014/main" id="{C4BCB046-A3ED-4C92-A227-0105CEE0447A}"/>
              </a:ext>
            </a:extLst>
          </p:cNvPr>
          <p:cNvGraphicFramePr>
            <a:graphicFrameLocks noChangeAspect="1"/>
          </p:cNvGraphicFramePr>
          <p:nvPr/>
        </p:nvGraphicFramePr>
        <p:xfrm>
          <a:off x="2408238" y="4567239"/>
          <a:ext cx="1116012" cy="307975"/>
        </p:xfrm>
        <a:graphic>
          <a:graphicData uri="http://schemas.openxmlformats.org/presentationml/2006/ole">
            <mc:AlternateContent xmlns:mc="http://schemas.openxmlformats.org/markup-compatibility/2006">
              <mc:Choice xmlns:v="urn:schemas-microsoft-com:vml" Requires="v">
                <p:oleObj spid="_x0000_s12325" name="Equation" r:id="rId19" imgW="825500" imgH="228600" progId="Equation.3">
                  <p:embed/>
                </p:oleObj>
              </mc:Choice>
              <mc:Fallback>
                <p:oleObj name="Equation" r:id="rId19" imgW="825500" imgH="228600" progId="Equation.3">
                  <p:embed/>
                  <p:pic>
                    <p:nvPicPr>
                      <p:cNvPr id="89124" name="Object 36">
                        <a:extLst>
                          <a:ext uri="{FF2B5EF4-FFF2-40B4-BE49-F238E27FC236}">
                            <a16:creationId xmlns:a16="http://schemas.microsoft.com/office/drawing/2014/main" id="{C4BCB046-A3ED-4C92-A227-0105CEE0447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8238" y="4567239"/>
                        <a:ext cx="111601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4">
            <a:extLst>
              <a:ext uri="{FF2B5EF4-FFF2-40B4-BE49-F238E27FC236}">
                <a16:creationId xmlns:a16="http://schemas.microsoft.com/office/drawing/2014/main" id="{2922E43D-9F86-467C-948D-205E72F891C0}"/>
              </a:ext>
            </a:extLst>
          </p:cNvPr>
          <p:cNvSpPr>
            <a:spLocks noGrp="1"/>
          </p:cNvSpPr>
          <p:nvPr>
            <p:ph type="ftr" sz="quarter" idx="11"/>
          </p:nvPr>
        </p:nvSpPr>
        <p:spPr/>
        <p:txBody>
          <a:bodyPr/>
          <a:lstStyle/>
          <a:p>
            <a:r>
              <a:rPr lang="en-US" altLang="en-US"/>
              <a:t>Bab 3. Konsep Dasar Statistika</a:t>
            </a:r>
          </a:p>
        </p:txBody>
      </p:sp>
      <p:sp>
        <p:nvSpPr>
          <p:cNvPr id="90114" name="Rectangle 2">
            <a:extLst>
              <a:ext uri="{FF2B5EF4-FFF2-40B4-BE49-F238E27FC236}">
                <a16:creationId xmlns:a16="http://schemas.microsoft.com/office/drawing/2014/main" id="{52DFA123-BAC2-4963-B8DF-8E0D3A62DFB6}"/>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90118" name="Rectangle 6">
            <a:extLst>
              <a:ext uri="{FF2B5EF4-FFF2-40B4-BE49-F238E27FC236}">
                <a16:creationId xmlns:a16="http://schemas.microsoft.com/office/drawing/2014/main" id="{EC24060C-47E5-4FFC-A2B8-5B7EAF9EEF8B}"/>
              </a:ext>
            </a:extLst>
          </p:cNvPr>
          <p:cNvSpPr>
            <a:spLocks noGrp="1" noChangeArrowheads="1"/>
          </p:cNvSpPr>
          <p:nvPr>
            <p:ph type="body" idx="1"/>
          </p:nvPr>
        </p:nvSpPr>
        <p:spPr/>
        <p:txBody>
          <a:bodyPr/>
          <a:lstStyle/>
          <a:p>
            <a:r>
              <a:rPr lang="en-US" altLang="en-US"/>
              <a:t>Aksioma teori himpunan</a:t>
            </a:r>
          </a:p>
        </p:txBody>
      </p:sp>
      <p:pic>
        <p:nvPicPr>
          <p:cNvPr id="90119" name="Picture 7">
            <a:extLst>
              <a:ext uri="{FF2B5EF4-FFF2-40B4-BE49-F238E27FC236}">
                <a16:creationId xmlns:a16="http://schemas.microsoft.com/office/drawing/2014/main" id="{0D02B444-DF39-4549-BEF0-E4B8DECEB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760" t="34135" r="63907" b="35115"/>
          <a:stretch>
            <a:fillRect/>
          </a:stretch>
        </p:blipFill>
        <p:spPr bwMode="auto">
          <a:xfrm>
            <a:off x="2782889" y="2276475"/>
            <a:ext cx="4859337"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ampungan Kaki 6">
            <a:extLst>
              <a:ext uri="{FF2B5EF4-FFF2-40B4-BE49-F238E27FC236}">
                <a16:creationId xmlns:a16="http://schemas.microsoft.com/office/drawing/2014/main" id="{0FD67FBE-51F2-42F3-A77F-DB9AC9FD314A}"/>
              </a:ext>
            </a:extLst>
          </p:cNvPr>
          <p:cNvSpPr>
            <a:spLocks noGrp="1"/>
          </p:cNvSpPr>
          <p:nvPr>
            <p:ph type="ftr" sz="quarter" idx="11"/>
          </p:nvPr>
        </p:nvSpPr>
        <p:spPr/>
        <p:txBody>
          <a:bodyPr/>
          <a:lstStyle/>
          <a:p>
            <a:r>
              <a:rPr lang="en-US" altLang="en-US"/>
              <a:t>Bab 3. Konsep Dasar Statistika</a:t>
            </a:r>
          </a:p>
        </p:txBody>
      </p:sp>
      <p:sp>
        <p:nvSpPr>
          <p:cNvPr id="37893" name="Rectangle 5">
            <a:extLst>
              <a:ext uri="{FF2B5EF4-FFF2-40B4-BE49-F238E27FC236}">
                <a16:creationId xmlns:a16="http://schemas.microsoft.com/office/drawing/2014/main" id="{C5FA5F35-DBC5-409C-872C-5D4B393DEA28}"/>
              </a:ext>
            </a:extLst>
          </p:cNvPr>
          <p:cNvSpPr>
            <a:spLocks noGrp="1" noChangeArrowheads="1"/>
          </p:cNvSpPr>
          <p:nvPr>
            <p:ph type="title"/>
          </p:nvPr>
        </p:nvSpPr>
        <p:spPr/>
        <p:txBody>
          <a:bodyPr/>
          <a:lstStyle/>
          <a:p>
            <a:pPr algn="l"/>
            <a:r>
              <a:rPr lang="en-US" altLang="en-US" sz="4000" b="1">
                <a:solidFill>
                  <a:srgbClr val="FF0000"/>
                </a:solidFill>
              </a:rPr>
              <a:t>3. Konsep Probabilitas</a:t>
            </a:r>
          </a:p>
        </p:txBody>
      </p:sp>
      <p:sp>
        <p:nvSpPr>
          <p:cNvPr id="37891" name="Rectangle 3">
            <a:extLst>
              <a:ext uri="{FF2B5EF4-FFF2-40B4-BE49-F238E27FC236}">
                <a16:creationId xmlns:a16="http://schemas.microsoft.com/office/drawing/2014/main" id="{891A3E05-E139-4032-B80C-F7D5F70F5026}"/>
              </a:ext>
            </a:extLst>
          </p:cNvPr>
          <p:cNvSpPr>
            <a:spLocks noGrp="1" noChangeArrowheads="1"/>
          </p:cNvSpPr>
          <p:nvPr>
            <p:ph type="body" sz="half" idx="1"/>
          </p:nvPr>
        </p:nvSpPr>
        <p:spPr>
          <a:xfrm>
            <a:off x="2208214" y="1628775"/>
            <a:ext cx="7126287" cy="4217988"/>
          </a:xfrm>
        </p:spPr>
        <p:txBody>
          <a:bodyPr/>
          <a:lstStyle/>
          <a:p>
            <a:r>
              <a:rPr lang="en-US" altLang="en-US"/>
              <a:t>Probabilitas         dan </a:t>
            </a:r>
          </a:p>
        </p:txBody>
      </p:sp>
      <p:graphicFrame>
        <p:nvGraphicFramePr>
          <p:cNvPr id="37915" name="Object 27">
            <a:extLst>
              <a:ext uri="{FF2B5EF4-FFF2-40B4-BE49-F238E27FC236}">
                <a16:creationId xmlns:a16="http://schemas.microsoft.com/office/drawing/2014/main" id="{79146542-1083-4A03-9BFC-939D15A854AE}"/>
              </a:ext>
            </a:extLst>
          </p:cNvPr>
          <p:cNvGraphicFramePr>
            <a:graphicFrameLocks noGrp="1" noChangeAspect="1"/>
          </p:cNvGraphicFramePr>
          <p:nvPr>
            <p:ph sz="quarter" idx="2"/>
          </p:nvPr>
        </p:nvGraphicFramePr>
        <p:xfrm>
          <a:off x="4625976" y="1679576"/>
          <a:ext cx="993775" cy="392113"/>
        </p:xfrm>
        <a:graphic>
          <a:graphicData uri="http://schemas.openxmlformats.org/presentationml/2006/ole">
            <mc:AlternateContent xmlns:mc="http://schemas.openxmlformats.org/markup-compatibility/2006">
              <mc:Choice xmlns:v="urn:schemas-microsoft-com:vml" Requires="v">
                <p:oleObj spid="_x0000_s13338" name="Equation" r:id="rId3" imgW="419040" imgH="164880" progId="Equation.3">
                  <p:embed/>
                </p:oleObj>
              </mc:Choice>
              <mc:Fallback>
                <p:oleObj name="Equation" r:id="rId3" imgW="419040" imgH="164880" progId="Equation.3">
                  <p:embed/>
                  <p:pic>
                    <p:nvPicPr>
                      <p:cNvPr id="37915" name="Object 27">
                        <a:extLst>
                          <a:ext uri="{FF2B5EF4-FFF2-40B4-BE49-F238E27FC236}">
                            <a16:creationId xmlns:a16="http://schemas.microsoft.com/office/drawing/2014/main" id="{79146542-1083-4A03-9BFC-939D15A8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976" y="1679576"/>
                        <a:ext cx="99377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8" name="Rectangle 10">
            <a:extLst>
              <a:ext uri="{FF2B5EF4-FFF2-40B4-BE49-F238E27FC236}">
                <a16:creationId xmlns:a16="http://schemas.microsoft.com/office/drawing/2014/main" id="{FF81B841-B47C-4250-87CC-57E6FB61509C}"/>
              </a:ext>
            </a:extLst>
          </p:cNvPr>
          <p:cNvSpPr>
            <a:spLocks noChangeArrowheads="1"/>
          </p:cNvSpPr>
          <p:nvPr/>
        </p:nvSpPr>
        <p:spPr bwMode="auto">
          <a:xfrm>
            <a:off x="5302251" y="2511426"/>
            <a:ext cx="1757363" cy="1330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37899" name="Oval 11">
            <a:extLst>
              <a:ext uri="{FF2B5EF4-FFF2-40B4-BE49-F238E27FC236}">
                <a16:creationId xmlns:a16="http://schemas.microsoft.com/office/drawing/2014/main" id="{54D894EB-8EA0-4AD2-A9B3-CC80D9B44691}"/>
              </a:ext>
            </a:extLst>
          </p:cNvPr>
          <p:cNvSpPr>
            <a:spLocks noChangeArrowheads="1"/>
          </p:cNvSpPr>
          <p:nvPr/>
        </p:nvSpPr>
        <p:spPr bwMode="auto">
          <a:xfrm>
            <a:off x="5529263" y="2763838"/>
            <a:ext cx="812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A</a:t>
            </a:r>
            <a:endParaRPr lang="en-US" altLang="en-US" sz="2400">
              <a:latin typeface="Times New Roman" panose="02020603050405020304" pitchFamily="18" charset="0"/>
            </a:endParaRPr>
          </a:p>
        </p:txBody>
      </p:sp>
      <p:sp>
        <p:nvSpPr>
          <p:cNvPr id="37900" name="Rectangle 12">
            <a:extLst>
              <a:ext uri="{FF2B5EF4-FFF2-40B4-BE49-F238E27FC236}">
                <a16:creationId xmlns:a16="http://schemas.microsoft.com/office/drawing/2014/main" id="{66FD268F-9773-46A9-9698-9A503B639EA7}"/>
              </a:ext>
            </a:extLst>
          </p:cNvPr>
          <p:cNvSpPr>
            <a:spLocks noChangeArrowheads="1"/>
          </p:cNvSpPr>
          <p:nvPr/>
        </p:nvSpPr>
        <p:spPr bwMode="auto">
          <a:xfrm>
            <a:off x="8070851" y="2544764"/>
            <a:ext cx="1757363" cy="13303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37901" name="Oval 13">
            <a:extLst>
              <a:ext uri="{FF2B5EF4-FFF2-40B4-BE49-F238E27FC236}">
                <a16:creationId xmlns:a16="http://schemas.microsoft.com/office/drawing/2014/main" id="{85357176-FA49-4D9E-8F92-0B530302237A}"/>
              </a:ext>
            </a:extLst>
          </p:cNvPr>
          <p:cNvSpPr>
            <a:spLocks noChangeArrowheads="1"/>
          </p:cNvSpPr>
          <p:nvPr/>
        </p:nvSpPr>
        <p:spPr bwMode="auto">
          <a:xfrm>
            <a:off x="6129338" y="2752725"/>
            <a:ext cx="812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B</a:t>
            </a:r>
            <a:endParaRPr lang="en-US" altLang="en-US" sz="2400">
              <a:latin typeface="Times New Roman" panose="02020603050405020304" pitchFamily="18" charset="0"/>
            </a:endParaRPr>
          </a:p>
        </p:txBody>
      </p:sp>
      <p:sp>
        <p:nvSpPr>
          <p:cNvPr id="37902" name="Oval 14">
            <a:extLst>
              <a:ext uri="{FF2B5EF4-FFF2-40B4-BE49-F238E27FC236}">
                <a16:creationId xmlns:a16="http://schemas.microsoft.com/office/drawing/2014/main" id="{7A1B9D0B-F270-4022-8737-07549716B37D}"/>
              </a:ext>
            </a:extLst>
          </p:cNvPr>
          <p:cNvSpPr>
            <a:spLocks noChangeArrowheads="1"/>
          </p:cNvSpPr>
          <p:nvPr/>
        </p:nvSpPr>
        <p:spPr bwMode="auto">
          <a:xfrm>
            <a:off x="8569325" y="2746375"/>
            <a:ext cx="812800" cy="9144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A</a:t>
            </a:r>
            <a:endParaRPr lang="en-US" altLang="en-US" sz="2400">
              <a:latin typeface="Times New Roman" panose="02020603050405020304" pitchFamily="18" charset="0"/>
            </a:endParaRPr>
          </a:p>
        </p:txBody>
      </p:sp>
      <p:graphicFrame>
        <p:nvGraphicFramePr>
          <p:cNvPr id="37903" name="Object 15">
            <a:extLst>
              <a:ext uri="{FF2B5EF4-FFF2-40B4-BE49-F238E27FC236}">
                <a16:creationId xmlns:a16="http://schemas.microsoft.com/office/drawing/2014/main" id="{A01D5D7E-D2B0-4925-860B-968BB0881D0E}"/>
              </a:ext>
            </a:extLst>
          </p:cNvPr>
          <p:cNvGraphicFramePr>
            <a:graphicFrameLocks noChangeAspect="1"/>
          </p:cNvGraphicFramePr>
          <p:nvPr/>
        </p:nvGraphicFramePr>
        <p:xfrm>
          <a:off x="5781676" y="3854450"/>
          <a:ext cx="911225" cy="355600"/>
        </p:xfrm>
        <a:graphic>
          <a:graphicData uri="http://schemas.openxmlformats.org/presentationml/2006/ole">
            <mc:AlternateContent xmlns:mc="http://schemas.openxmlformats.org/markup-compatibility/2006">
              <mc:Choice xmlns:v="urn:schemas-microsoft-com:vml" Requires="v">
                <p:oleObj spid="_x0000_s13339" name="Equation" r:id="rId5" imgW="419040" imgH="164880" progId="Equation.3">
                  <p:embed/>
                </p:oleObj>
              </mc:Choice>
              <mc:Fallback>
                <p:oleObj name="Equation" r:id="rId5" imgW="419040" imgH="164880" progId="Equation.3">
                  <p:embed/>
                  <p:pic>
                    <p:nvPicPr>
                      <p:cNvPr id="37903" name="Object 15">
                        <a:extLst>
                          <a:ext uri="{FF2B5EF4-FFF2-40B4-BE49-F238E27FC236}">
                            <a16:creationId xmlns:a16="http://schemas.microsoft.com/office/drawing/2014/main" id="{A01D5D7E-D2B0-4925-860B-968BB0881D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1676" y="3854450"/>
                        <a:ext cx="9112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4" name="Object 16">
            <a:extLst>
              <a:ext uri="{FF2B5EF4-FFF2-40B4-BE49-F238E27FC236}">
                <a16:creationId xmlns:a16="http://schemas.microsoft.com/office/drawing/2014/main" id="{EB4F3ECC-E0D6-492C-B7A3-569822FD37C9}"/>
              </a:ext>
            </a:extLst>
          </p:cNvPr>
          <p:cNvGraphicFramePr>
            <a:graphicFrameLocks noChangeAspect="1"/>
          </p:cNvGraphicFramePr>
          <p:nvPr/>
        </p:nvGraphicFramePr>
        <p:xfrm>
          <a:off x="8824913" y="3856038"/>
          <a:ext cx="355600" cy="436562"/>
        </p:xfrm>
        <a:graphic>
          <a:graphicData uri="http://schemas.openxmlformats.org/presentationml/2006/ole">
            <mc:AlternateContent xmlns:mc="http://schemas.openxmlformats.org/markup-compatibility/2006">
              <mc:Choice xmlns:v="urn:schemas-microsoft-com:vml" Requires="v">
                <p:oleObj spid="_x0000_s13340" name="Equation" r:id="rId7" imgW="152280" imgH="203040" progId="Equation.3">
                  <p:embed/>
                </p:oleObj>
              </mc:Choice>
              <mc:Fallback>
                <p:oleObj name="Equation" r:id="rId7" imgW="152280" imgH="203040" progId="Equation.3">
                  <p:embed/>
                  <p:pic>
                    <p:nvPicPr>
                      <p:cNvPr id="37904" name="Object 16">
                        <a:extLst>
                          <a:ext uri="{FF2B5EF4-FFF2-40B4-BE49-F238E27FC236}">
                            <a16:creationId xmlns:a16="http://schemas.microsoft.com/office/drawing/2014/main" id="{EB4F3ECC-E0D6-492C-B7A3-569822FD37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4913" y="3856038"/>
                        <a:ext cx="35560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6" name="Oval 18">
            <a:extLst>
              <a:ext uri="{FF2B5EF4-FFF2-40B4-BE49-F238E27FC236}">
                <a16:creationId xmlns:a16="http://schemas.microsoft.com/office/drawing/2014/main" id="{FD1D84DE-6D66-4C54-BEC6-868CE0288819}"/>
              </a:ext>
            </a:extLst>
          </p:cNvPr>
          <p:cNvSpPr>
            <a:spLocks noChangeArrowheads="1"/>
          </p:cNvSpPr>
          <p:nvPr/>
        </p:nvSpPr>
        <p:spPr bwMode="auto">
          <a:xfrm>
            <a:off x="6138864" y="2916239"/>
            <a:ext cx="193675" cy="611187"/>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graphicFrame>
        <p:nvGraphicFramePr>
          <p:cNvPr id="37907" name="Object 19">
            <a:extLst>
              <a:ext uri="{FF2B5EF4-FFF2-40B4-BE49-F238E27FC236}">
                <a16:creationId xmlns:a16="http://schemas.microsoft.com/office/drawing/2014/main" id="{BEB61FE9-54AF-490B-B65D-AF38625EC417}"/>
              </a:ext>
            </a:extLst>
          </p:cNvPr>
          <p:cNvGraphicFramePr>
            <a:graphicFrameLocks noChangeAspect="1"/>
          </p:cNvGraphicFramePr>
          <p:nvPr/>
        </p:nvGraphicFramePr>
        <p:xfrm>
          <a:off x="8142288" y="2595563"/>
          <a:ext cx="355600" cy="436562"/>
        </p:xfrm>
        <a:graphic>
          <a:graphicData uri="http://schemas.openxmlformats.org/presentationml/2006/ole">
            <mc:AlternateContent xmlns:mc="http://schemas.openxmlformats.org/markup-compatibility/2006">
              <mc:Choice xmlns:v="urn:schemas-microsoft-com:vml" Requires="v">
                <p:oleObj spid="_x0000_s13341" name="Equation" r:id="rId9" imgW="152280" imgH="203040" progId="Equation.3">
                  <p:embed/>
                </p:oleObj>
              </mc:Choice>
              <mc:Fallback>
                <p:oleObj name="Equation" r:id="rId9" imgW="152280" imgH="203040" progId="Equation.3">
                  <p:embed/>
                  <p:pic>
                    <p:nvPicPr>
                      <p:cNvPr id="37907" name="Object 19">
                        <a:extLst>
                          <a:ext uri="{FF2B5EF4-FFF2-40B4-BE49-F238E27FC236}">
                            <a16:creationId xmlns:a16="http://schemas.microsoft.com/office/drawing/2014/main" id="{BEB61FE9-54AF-490B-B65D-AF38625EC4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2288" y="2595563"/>
                        <a:ext cx="35560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7" name="Object 29">
            <a:extLst>
              <a:ext uri="{FF2B5EF4-FFF2-40B4-BE49-F238E27FC236}">
                <a16:creationId xmlns:a16="http://schemas.microsoft.com/office/drawing/2014/main" id="{A7483FCB-2CB0-49F8-97BA-E96A345BED4E}"/>
              </a:ext>
            </a:extLst>
          </p:cNvPr>
          <p:cNvGraphicFramePr>
            <a:graphicFrameLocks noGrp="1" noChangeAspect="1"/>
          </p:cNvGraphicFramePr>
          <p:nvPr>
            <p:ph sz="quarter" idx="3"/>
          </p:nvPr>
        </p:nvGraphicFramePr>
        <p:xfrm>
          <a:off x="6165850" y="1701801"/>
          <a:ext cx="909638" cy="358775"/>
        </p:xfrm>
        <a:graphic>
          <a:graphicData uri="http://schemas.openxmlformats.org/presentationml/2006/ole">
            <mc:AlternateContent xmlns:mc="http://schemas.openxmlformats.org/markup-compatibility/2006">
              <mc:Choice xmlns:v="urn:schemas-microsoft-com:vml" Requires="v">
                <p:oleObj spid="_x0000_s13342" name="Equation" r:id="rId10" imgW="419040" imgH="164880" progId="Equation.3">
                  <p:embed/>
                </p:oleObj>
              </mc:Choice>
              <mc:Fallback>
                <p:oleObj name="Equation" r:id="rId10" imgW="419040" imgH="164880" progId="Equation.3">
                  <p:embed/>
                  <p:pic>
                    <p:nvPicPr>
                      <p:cNvPr id="37917" name="Object 29">
                        <a:extLst>
                          <a:ext uri="{FF2B5EF4-FFF2-40B4-BE49-F238E27FC236}">
                            <a16:creationId xmlns:a16="http://schemas.microsoft.com/office/drawing/2014/main" id="{A7483FCB-2CB0-49F8-97BA-E96A345BE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5850" y="1701801"/>
                        <a:ext cx="90963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9" name="Object 31">
            <a:extLst>
              <a:ext uri="{FF2B5EF4-FFF2-40B4-BE49-F238E27FC236}">
                <a16:creationId xmlns:a16="http://schemas.microsoft.com/office/drawing/2014/main" id="{FD21D2E9-8679-4B8B-B7F4-0AEAFF2A6BBC}"/>
              </a:ext>
            </a:extLst>
          </p:cNvPr>
          <p:cNvGraphicFramePr>
            <a:graphicFrameLocks noChangeAspect="1"/>
          </p:cNvGraphicFramePr>
          <p:nvPr/>
        </p:nvGraphicFramePr>
        <p:xfrm>
          <a:off x="5591175" y="4724400"/>
          <a:ext cx="4776788" cy="465138"/>
        </p:xfrm>
        <a:graphic>
          <a:graphicData uri="http://schemas.openxmlformats.org/presentationml/2006/ole">
            <mc:AlternateContent xmlns:mc="http://schemas.openxmlformats.org/markup-compatibility/2006">
              <mc:Choice xmlns:v="urn:schemas-microsoft-com:vml" Requires="v">
                <p:oleObj spid="_x0000_s13343" name="Equation" r:id="rId11" imgW="2197080" imgH="215640" progId="Equation.3">
                  <p:embed/>
                </p:oleObj>
              </mc:Choice>
              <mc:Fallback>
                <p:oleObj name="Equation" r:id="rId11" imgW="2197080" imgH="215640" progId="Equation.3">
                  <p:embed/>
                  <p:pic>
                    <p:nvPicPr>
                      <p:cNvPr id="37919" name="Object 31">
                        <a:extLst>
                          <a:ext uri="{FF2B5EF4-FFF2-40B4-BE49-F238E27FC236}">
                            <a16:creationId xmlns:a16="http://schemas.microsoft.com/office/drawing/2014/main" id="{FD21D2E9-8679-4B8B-B7F4-0AEAFF2A6B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1175" y="4724400"/>
                        <a:ext cx="4776788"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923" name="Group 35">
            <a:extLst>
              <a:ext uri="{FF2B5EF4-FFF2-40B4-BE49-F238E27FC236}">
                <a16:creationId xmlns:a16="http://schemas.microsoft.com/office/drawing/2014/main" id="{0DB35C00-CC14-4E64-8DD3-9D939CC98DB0}"/>
              </a:ext>
            </a:extLst>
          </p:cNvPr>
          <p:cNvGrpSpPr>
            <a:grpSpLocks/>
          </p:cNvGrpSpPr>
          <p:nvPr/>
        </p:nvGrpSpPr>
        <p:grpSpPr bwMode="auto">
          <a:xfrm>
            <a:off x="2428876" y="2552701"/>
            <a:ext cx="1757363" cy="1700213"/>
            <a:chOff x="570" y="1301"/>
            <a:chExt cx="1107" cy="1071"/>
          </a:xfrm>
        </p:grpSpPr>
        <p:sp>
          <p:nvSpPr>
            <p:cNvPr id="37894" name="Rectangle 6">
              <a:extLst>
                <a:ext uri="{FF2B5EF4-FFF2-40B4-BE49-F238E27FC236}">
                  <a16:creationId xmlns:a16="http://schemas.microsoft.com/office/drawing/2014/main" id="{3F108734-45CA-4F38-8B74-1E828E52B944}"/>
                </a:ext>
              </a:extLst>
            </p:cNvPr>
            <p:cNvSpPr>
              <a:spLocks noChangeArrowheads="1"/>
            </p:cNvSpPr>
            <p:nvPr/>
          </p:nvSpPr>
          <p:spPr bwMode="auto">
            <a:xfrm>
              <a:off x="570" y="1301"/>
              <a:ext cx="1107" cy="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graphicFrame>
          <p:nvGraphicFramePr>
            <p:cNvPr id="37897" name="Object 9">
              <a:extLst>
                <a:ext uri="{FF2B5EF4-FFF2-40B4-BE49-F238E27FC236}">
                  <a16:creationId xmlns:a16="http://schemas.microsoft.com/office/drawing/2014/main" id="{CB296C94-4E57-44C9-A600-D57D2E180C9A}"/>
                </a:ext>
              </a:extLst>
            </p:cNvPr>
            <p:cNvGraphicFramePr>
              <a:graphicFrameLocks noChangeAspect="1"/>
            </p:cNvGraphicFramePr>
            <p:nvPr/>
          </p:nvGraphicFramePr>
          <p:xfrm>
            <a:off x="882" y="2148"/>
            <a:ext cx="574" cy="224"/>
          </p:xfrm>
          <a:graphic>
            <a:graphicData uri="http://schemas.openxmlformats.org/presentationml/2006/ole">
              <mc:AlternateContent xmlns:mc="http://schemas.openxmlformats.org/markup-compatibility/2006">
                <mc:Choice xmlns:v="urn:schemas-microsoft-com:vml" Requires="v">
                  <p:oleObj spid="_x0000_s13344" name="Equation" r:id="rId13" imgW="419040" imgH="164880" progId="Equation.3">
                    <p:embed/>
                  </p:oleObj>
                </mc:Choice>
                <mc:Fallback>
                  <p:oleObj name="Equation" r:id="rId13" imgW="419040" imgH="164880" progId="Equation.3">
                    <p:embed/>
                    <p:pic>
                      <p:nvPicPr>
                        <p:cNvPr id="37897" name="Object 9">
                          <a:extLst>
                            <a:ext uri="{FF2B5EF4-FFF2-40B4-BE49-F238E27FC236}">
                              <a16:creationId xmlns:a16="http://schemas.microsoft.com/office/drawing/2014/main" id="{CB296C94-4E57-44C9-A600-D57D2E180C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2" y="2148"/>
                          <a:ext cx="57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1" name="Oval 33">
              <a:extLst>
                <a:ext uri="{FF2B5EF4-FFF2-40B4-BE49-F238E27FC236}">
                  <a16:creationId xmlns:a16="http://schemas.microsoft.com/office/drawing/2014/main" id="{B2A3C856-A7B7-426E-8FDE-3BB793B0333B}"/>
                </a:ext>
              </a:extLst>
            </p:cNvPr>
            <p:cNvSpPr>
              <a:spLocks noChangeArrowheads="1"/>
            </p:cNvSpPr>
            <p:nvPr/>
          </p:nvSpPr>
          <p:spPr bwMode="auto">
            <a:xfrm>
              <a:off x="1081" y="1396"/>
              <a:ext cx="512" cy="57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B</a:t>
              </a:r>
              <a:endParaRPr lang="en-US" altLang="en-US" sz="2400">
                <a:latin typeface="Times New Roman" panose="02020603050405020304" pitchFamily="18" charset="0"/>
              </a:endParaRPr>
            </a:p>
          </p:txBody>
        </p:sp>
        <p:sp>
          <p:nvSpPr>
            <p:cNvPr id="37920" name="Oval 32">
              <a:extLst>
                <a:ext uri="{FF2B5EF4-FFF2-40B4-BE49-F238E27FC236}">
                  <a16:creationId xmlns:a16="http://schemas.microsoft.com/office/drawing/2014/main" id="{2E582E87-446E-4DAA-8251-DA6E71A5ACB3}"/>
                </a:ext>
              </a:extLst>
            </p:cNvPr>
            <p:cNvSpPr>
              <a:spLocks noChangeArrowheads="1"/>
            </p:cNvSpPr>
            <p:nvPr/>
          </p:nvSpPr>
          <p:spPr bwMode="auto">
            <a:xfrm>
              <a:off x="703" y="1403"/>
              <a:ext cx="512" cy="57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A</a:t>
              </a:r>
              <a:endParaRPr lang="en-US" altLang="en-US" sz="2400">
                <a:latin typeface="Times New Roman" panose="02020603050405020304" pitchFamily="18" charset="0"/>
              </a:endParaRPr>
            </a:p>
          </p:txBody>
        </p:sp>
        <p:sp>
          <p:nvSpPr>
            <p:cNvPr id="37922" name="Oval 34">
              <a:extLst>
                <a:ext uri="{FF2B5EF4-FFF2-40B4-BE49-F238E27FC236}">
                  <a16:creationId xmlns:a16="http://schemas.microsoft.com/office/drawing/2014/main" id="{29B5E713-003D-4CFF-881F-EA6F92D7396F}"/>
                </a:ext>
              </a:extLst>
            </p:cNvPr>
            <p:cNvSpPr>
              <a:spLocks noChangeArrowheads="1"/>
            </p:cNvSpPr>
            <p:nvPr/>
          </p:nvSpPr>
          <p:spPr bwMode="auto">
            <a:xfrm>
              <a:off x="1075" y="1398"/>
              <a:ext cx="512" cy="576"/>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sp>
        <p:nvSpPr>
          <p:cNvPr id="37924" name="Text Box 36">
            <a:extLst>
              <a:ext uri="{FF2B5EF4-FFF2-40B4-BE49-F238E27FC236}">
                <a16:creationId xmlns:a16="http://schemas.microsoft.com/office/drawing/2014/main" id="{D5772590-A0F6-4E7B-B64D-B3F10EA97BC1}"/>
              </a:ext>
            </a:extLst>
          </p:cNvPr>
          <p:cNvSpPr txBox="1">
            <a:spLocks noChangeArrowheads="1"/>
          </p:cNvSpPr>
          <p:nvPr/>
        </p:nvSpPr>
        <p:spPr bwMode="auto">
          <a:xfrm>
            <a:off x="2071689" y="4700589"/>
            <a:ext cx="3116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ym typeface="Wingdings" panose="05000000000000000000" pitchFamily="2" charset="2"/>
              </a:rPr>
              <a:t>Aturan penjumlahan </a:t>
            </a:r>
            <a:endParaRPr lang="en-US" altLang="en-US" sz="2400"/>
          </a:p>
        </p:txBody>
      </p:sp>
      <p:sp>
        <p:nvSpPr>
          <p:cNvPr id="37926" name="Rectangle 38">
            <a:extLst>
              <a:ext uri="{FF2B5EF4-FFF2-40B4-BE49-F238E27FC236}">
                <a16:creationId xmlns:a16="http://schemas.microsoft.com/office/drawing/2014/main" id="{1E7E9E51-4E93-440A-9A70-DB29B78A23F6}"/>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37925" name="Object 37">
            <a:extLst>
              <a:ext uri="{FF2B5EF4-FFF2-40B4-BE49-F238E27FC236}">
                <a16:creationId xmlns:a16="http://schemas.microsoft.com/office/drawing/2014/main" id="{939E568F-F953-48A7-A775-65A001BE3646}"/>
              </a:ext>
            </a:extLst>
          </p:cNvPr>
          <p:cNvGraphicFramePr>
            <a:graphicFrameLocks noChangeAspect="1"/>
          </p:cNvGraphicFramePr>
          <p:nvPr/>
        </p:nvGraphicFramePr>
        <p:xfrm>
          <a:off x="2782888" y="5300664"/>
          <a:ext cx="7416800" cy="757237"/>
        </p:xfrm>
        <a:graphic>
          <a:graphicData uri="http://schemas.openxmlformats.org/presentationml/2006/ole">
            <mc:AlternateContent xmlns:mc="http://schemas.openxmlformats.org/markup-compatibility/2006">
              <mc:Choice xmlns:v="urn:schemas-microsoft-com:vml" Requires="v">
                <p:oleObj spid="_x0000_s13345" name="Equation" r:id="rId15" imgW="4292280" imgH="431640" progId="Equation.3">
                  <p:embed/>
                </p:oleObj>
              </mc:Choice>
              <mc:Fallback>
                <p:oleObj name="Equation" r:id="rId15" imgW="4292280" imgH="431640" progId="Equation.3">
                  <p:embed/>
                  <p:pic>
                    <p:nvPicPr>
                      <p:cNvPr id="37925" name="Object 37">
                        <a:extLst>
                          <a:ext uri="{FF2B5EF4-FFF2-40B4-BE49-F238E27FC236}">
                            <a16:creationId xmlns:a16="http://schemas.microsoft.com/office/drawing/2014/main" id="{939E568F-F953-48A7-A775-65A001BE36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2888" y="5300664"/>
                        <a:ext cx="741680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ampungan Kaki 5">
            <a:extLst>
              <a:ext uri="{FF2B5EF4-FFF2-40B4-BE49-F238E27FC236}">
                <a16:creationId xmlns:a16="http://schemas.microsoft.com/office/drawing/2014/main" id="{A8D8F087-B841-4DE4-9D33-F68B083D33B6}"/>
              </a:ext>
            </a:extLst>
          </p:cNvPr>
          <p:cNvSpPr>
            <a:spLocks noGrp="1"/>
          </p:cNvSpPr>
          <p:nvPr>
            <p:ph type="ftr" sz="quarter" idx="11"/>
          </p:nvPr>
        </p:nvSpPr>
        <p:spPr/>
        <p:txBody>
          <a:bodyPr/>
          <a:lstStyle/>
          <a:p>
            <a:r>
              <a:rPr lang="en-US" altLang="en-US"/>
              <a:t>Bab 3. Konsep Dasar Statistika</a:t>
            </a:r>
          </a:p>
        </p:txBody>
      </p:sp>
      <p:sp>
        <p:nvSpPr>
          <p:cNvPr id="40962" name="Rectangle 2">
            <a:extLst>
              <a:ext uri="{FF2B5EF4-FFF2-40B4-BE49-F238E27FC236}">
                <a16:creationId xmlns:a16="http://schemas.microsoft.com/office/drawing/2014/main" id="{58BA2829-2B14-451A-B6F0-586CFAF5B6F4}"/>
              </a:ext>
            </a:extLst>
          </p:cNvPr>
          <p:cNvSpPr>
            <a:spLocks noGrp="1" noChangeArrowheads="1"/>
          </p:cNvSpPr>
          <p:nvPr>
            <p:ph type="title"/>
          </p:nvPr>
        </p:nvSpPr>
        <p:spPr/>
        <p:txBody>
          <a:bodyPr/>
          <a:lstStyle/>
          <a:p>
            <a:pPr algn="l"/>
            <a:r>
              <a:rPr lang="en-US" altLang="en-US" sz="4000" b="1">
                <a:solidFill>
                  <a:srgbClr val="FF0000"/>
                </a:solidFill>
              </a:rPr>
              <a:t>3. Konsep Probabilitas</a:t>
            </a:r>
          </a:p>
        </p:txBody>
      </p:sp>
      <p:sp>
        <p:nvSpPr>
          <p:cNvPr id="40963" name="Rectangle 3">
            <a:extLst>
              <a:ext uri="{FF2B5EF4-FFF2-40B4-BE49-F238E27FC236}">
                <a16:creationId xmlns:a16="http://schemas.microsoft.com/office/drawing/2014/main" id="{1AE0CA3F-F653-4700-B0D8-18409F6875C8}"/>
              </a:ext>
            </a:extLst>
          </p:cNvPr>
          <p:cNvSpPr>
            <a:spLocks noGrp="1" noChangeArrowheads="1"/>
          </p:cNvSpPr>
          <p:nvPr>
            <p:ph type="body" sz="half" idx="1"/>
          </p:nvPr>
        </p:nvSpPr>
        <p:spPr/>
        <p:txBody>
          <a:bodyPr/>
          <a:lstStyle/>
          <a:p>
            <a:r>
              <a:rPr lang="en-US" altLang="en-US"/>
              <a:t>De-Morgan Law</a:t>
            </a:r>
          </a:p>
        </p:txBody>
      </p:sp>
      <p:graphicFrame>
        <p:nvGraphicFramePr>
          <p:cNvPr id="40964" name="Object 4">
            <a:extLst>
              <a:ext uri="{FF2B5EF4-FFF2-40B4-BE49-F238E27FC236}">
                <a16:creationId xmlns:a16="http://schemas.microsoft.com/office/drawing/2014/main" id="{AD71BA91-886F-4AF8-972A-4DD41EE607DC}"/>
              </a:ext>
            </a:extLst>
          </p:cNvPr>
          <p:cNvGraphicFramePr>
            <a:graphicFrameLocks noChangeAspect="1"/>
          </p:cNvGraphicFramePr>
          <p:nvPr/>
        </p:nvGraphicFramePr>
        <p:xfrm>
          <a:off x="3287714" y="2636838"/>
          <a:ext cx="5241925" cy="577850"/>
        </p:xfrm>
        <a:graphic>
          <a:graphicData uri="http://schemas.openxmlformats.org/presentationml/2006/ole">
            <mc:AlternateContent xmlns:mc="http://schemas.openxmlformats.org/markup-compatibility/2006">
              <mc:Choice xmlns:v="urn:schemas-microsoft-com:vml" Requires="v">
                <p:oleObj spid="_x0000_s14353" name="Equation" r:id="rId3" imgW="2273040" imgH="228600" progId="Equation.3">
                  <p:embed/>
                </p:oleObj>
              </mc:Choice>
              <mc:Fallback>
                <p:oleObj name="Equation" r:id="rId3" imgW="2273040" imgH="228600" progId="Equation.3">
                  <p:embed/>
                  <p:pic>
                    <p:nvPicPr>
                      <p:cNvPr id="40964" name="Object 4">
                        <a:extLst>
                          <a:ext uri="{FF2B5EF4-FFF2-40B4-BE49-F238E27FC236}">
                            <a16:creationId xmlns:a16="http://schemas.microsoft.com/office/drawing/2014/main" id="{AD71BA91-886F-4AF8-972A-4DD41EE607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4" y="2636838"/>
                        <a:ext cx="52419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5" name="Rectangle 5">
            <a:extLst>
              <a:ext uri="{FF2B5EF4-FFF2-40B4-BE49-F238E27FC236}">
                <a16:creationId xmlns:a16="http://schemas.microsoft.com/office/drawing/2014/main" id="{66188A0D-4D3D-4326-89F7-A3A20515E29C}"/>
              </a:ext>
            </a:extLst>
          </p:cNvPr>
          <p:cNvSpPr>
            <a:spLocks noChangeArrowheads="1"/>
          </p:cNvSpPr>
          <p:nvPr/>
        </p:nvSpPr>
        <p:spPr bwMode="auto">
          <a:xfrm>
            <a:off x="2043113" y="3281364"/>
            <a:ext cx="1757362" cy="1330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40966" name="Oval 6">
            <a:extLst>
              <a:ext uri="{FF2B5EF4-FFF2-40B4-BE49-F238E27FC236}">
                <a16:creationId xmlns:a16="http://schemas.microsoft.com/office/drawing/2014/main" id="{579B059B-4B1F-4367-9DF2-D38B2A642D57}"/>
              </a:ext>
            </a:extLst>
          </p:cNvPr>
          <p:cNvSpPr>
            <a:spLocks noChangeArrowheads="1"/>
          </p:cNvSpPr>
          <p:nvPr/>
        </p:nvSpPr>
        <p:spPr bwMode="auto">
          <a:xfrm>
            <a:off x="2259013" y="3492500"/>
            <a:ext cx="8128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A</a:t>
            </a:r>
            <a:endParaRPr lang="en-US" altLang="en-US" sz="2400">
              <a:latin typeface="Times New Roman" panose="02020603050405020304" pitchFamily="18" charset="0"/>
            </a:endParaRPr>
          </a:p>
        </p:txBody>
      </p:sp>
      <p:sp>
        <p:nvSpPr>
          <p:cNvPr id="40967" name="Oval 7">
            <a:extLst>
              <a:ext uri="{FF2B5EF4-FFF2-40B4-BE49-F238E27FC236}">
                <a16:creationId xmlns:a16="http://schemas.microsoft.com/office/drawing/2014/main" id="{85045761-4711-43E5-9736-E30183A02E16}"/>
              </a:ext>
            </a:extLst>
          </p:cNvPr>
          <p:cNvSpPr>
            <a:spLocks noChangeArrowheads="1"/>
          </p:cNvSpPr>
          <p:nvPr/>
        </p:nvSpPr>
        <p:spPr bwMode="auto">
          <a:xfrm>
            <a:off x="2859088" y="3502025"/>
            <a:ext cx="8128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B</a:t>
            </a:r>
            <a:endParaRPr lang="en-US" altLang="en-US" sz="2400">
              <a:latin typeface="Times New Roman" panose="02020603050405020304" pitchFamily="18" charset="0"/>
            </a:endParaRPr>
          </a:p>
        </p:txBody>
      </p:sp>
      <p:graphicFrame>
        <p:nvGraphicFramePr>
          <p:cNvPr id="40968" name="Object 8">
            <a:extLst>
              <a:ext uri="{FF2B5EF4-FFF2-40B4-BE49-F238E27FC236}">
                <a16:creationId xmlns:a16="http://schemas.microsoft.com/office/drawing/2014/main" id="{42971AF8-E829-4B9F-B3D6-220A4423F642}"/>
              </a:ext>
            </a:extLst>
          </p:cNvPr>
          <p:cNvGraphicFramePr>
            <a:graphicFrameLocks noChangeAspect="1"/>
          </p:cNvGraphicFramePr>
          <p:nvPr/>
        </p:nvGraphicFramePr>
        <p:xfrm>
          <a:off x="2513014" y="4727575"/>
          <a:ext cx="911225" cy="355600"/>
        </p:xfrm>
        <a:graphic>
          <a:graphicData uri="http://schemas.openxmlformats.org/presentationml/2006/ole">
            <mc:AlternateContent xmlns:mc="http://schemas.openxmlformats.org/markup-compatibility/2006">
              <mc:Choice xmlns:v="urn:schemas-microsoft-com:vml" Requires="v">
                <p:oleObj spid="_x0000_s14354" name="Equation" r:id="rId5" imgW="419040" imgH="164880" progId="Equation.3">
                  <p:embed/>
                </p:oleObj>
              </mc:Choice>
              <mc:Fallback>
                <p:oleObj name="Equation" r:id="rId5" imgW="419040" imgH="164880" progId="Equation.3">
                  <p:embed/>
                  <p:pic>
                    <p:nvPicPr>
                      <p:cNvPr id="40968" name="Object 8">
                        <a:extLst>
                          <a:ext uri="{FF2B5EF4-FFF2-40B4-BE49-F238E27FC236}">
                            <a16:creationId xmlns:a16="http://schemas.microsoft.com/office/drawing/2014/main" id="{42971AF8-E829-4B9F-B3D6-220A4423F6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014" y="4727575"/>
                        <a:ext cx="9112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Rectangle 9">
            <a:extLst>
              <a:ext uri="{FF2B5EF4-FFF2-40B4-BE49-F238E27FC236}">
                <a16:creationId xmlns:a16="http://schemas.microsoft.com/office/drawing/2014/main" id="{A679DC2D-CE8B-4B89-B981-5F8227A57DBB}"/>
              </a:ext>
            </a:extLst>
          </p:cNvPr>
          <p:cNvSpPr>
            <a:spLocks noChangeArrowheads="1"/>
          </p:cNvSpPr>
          <p:nvPr/>
        </p:nvSpPr>
        <p:spPr bwMode="auto">
          <a:xfrm>
            <a:off x="4135438" y="3302001"/>
            <a:ext cx="1757362" cy="1330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40970" name="Oval 10">
            <a:extLst>
              <a:ext uri="{FF2B5EF4-FFF2-40B4-BE49-F238E27FC236}">
                <a16:creationId xmlns:a16="http://schemas.microsoft.com/office/drawing/2014/main" id="{E49FF2A5-7DA3-4383-870B-5C91244C33B3}"/>
              </a:ext>
            </a:extLst>
          </p:cNvPr>
          <p:cNvSpPr>
            <a:spLocks noChangeArrowheads="1"/>
          </p:cNvSpPr>
          <p:nvPr/>
        </p:nvSpPr>
        <p:spPr bwMode="auto">
          <a:xfrm>
            <a:off x="4351338" y="3513138"/>
            <a:ext cx="812800" cy="9144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A</a:t>
            </a:r>
            <a:endParaRPr lang="en-US" altLang="en-US" sz="2400">
              <a:latin typeface="Times New Roman" panose="02020603050405020304" pitchFamily="18" charset="0"/>
            </a:endParaRPr>
          </a:p>
        </p:txBody>
      </p:sp>
      <p:sp>
        <p:nvSpPr>
          <p:cNvPr id="40971" name="Oval 11">
            <a:extLst>
              <a:ext uri="{FF2B5EF4-FFF2-40B4-BE49-F238E27FC236}">
                <a16:creationId xmlns:a16="http://schemas.microsoft.com/office/drawing/2014/main" id="{4B045E7C-8B5F-45C7-A835-7FBD554245D1}"/>
              </a:ext>
            </a:extLst>
          </p:cNvPr>
          <p:cNvSpPr>
            <a:spLocks noChangeArrowheads="1"/>
          </p:cNvSpPr>
          <p:nvPr/>
        </p:nvSpPr>
        <p:spPr bwMode="auto">
          <a:xfrm>
            <a:off x="4951413" y="3522663"/>
            <a:ext cx="812800" cy="9144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B</a:t>
            </a:r>
            <a:endParaRPr lang="en-US" altLang="en-US" sz="2400">
              <a:latin typeface="Times New Roman" panose="02020603050405020304" pitchFamily="18" charset="0"/>
            </a:endParaRPr>
          </a:p>
        </p:txBody>
      </p:sp>
      <p:graphicFrame>
        <p:nvGraphicFramePr>
          <p:cNvPr id="40972" name="Object 12">
            <a:extLst>
              <a:ext uri="{FF2B5EF4-FFF2-40B4-BE49-F238E27FC236}">
                <a16:creationId xmlns:a16="http://schemas.microsoft.com/office/drawing/2014/main" id="{DF57CDF9-7D55-4532-863F-2FC886F0BB13}"/>
              </a:ext>
            </a:extLst>
          </p:cNvPr>
          <p:cNvGraphicFramePr>
            <a:graphicFrameLocks noChangeAspect="1"/>
          </p:cNvGraphicFramePr>
          <p:nvPr/>
        </p:nvGraphicFramePr>
        <p:xfrm>
          <a:off x="4605339" y="4706938"/>
          <a:ext cx="911225" cy="438150"/>
        </p:xfrm>
        <a:graphic>
          <a:graphicData uri="http://schemas.openxmlformats.org/presentationml/2006/ole">
            <mc:AlternateContent xmlns:mc="http://schemas.openxmlformats.org/markup-compatibility/2006">
              <mc:Choice xmlns:v="urn:schemas-microsoft-com:vml" Requires="v">
                <p:oleObj spid="_x0000_s14355" name="Equation" r:id="rId7" imgW="419040" imgH="203040" progId="Equation.3">
                  <p:embed/>
                </p:oleObj>
              </mc:Choice>
              <mc:Fallback>
                <p:oleObj name="Equation" r:id="rId7" imgW="419040" imgH="203040" progId="Equation.3">
                  <p:embed/>
                  <p:pic>
                    <p:nvPicPr>
                      <p:cNvPr id="40972" name="Object 12">
                        <a:extLst>
                          <a:ext uri="{FF2B5EF4-FFF2-40B4-BE49-F238E27FC236}">
                            <a16:creationId xmlns:a16="http://schemas.microsoft.com/office/drawing/2014/main" id="{DF57CDF9-7D55-4532-863F-2FC886F0BB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5339" y="4706938"/>
                        <a:ext cx="911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3" name="Rectangle 13">
            <a:extLst>
              <a:ext uri="{FF2B5EF4-FFF2-40B4-BE49-F238E27FC236}">
                <a16:creationId xmlns:a16="http://schemas.microsoft.com/office/drawing/2014/main" id="{FE266B3A-348C-4DF2-B725-92A55A2E34E6}"/>
              </a:ext>
            </a:extLst>
          </p:cNvPr>
          <p:cNvSpPr>
            <a:spLocks noChangeArrowheads="1"/>
          </p:cNvSpPr>
          <p:nvPr/>
        </p:nvSpPr>
        <p:spPr bwMode="auto">
          <a:xfrm>
            <a:off x="6223001" y="3314701"/>
            <a:ext cx="1757363" cy="1330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40974" name="Oval 14">
            <a:extLst>
              <a:ext uri="{FF2B5EF4-FFF2-40B4-BE49-F238E27FC236}">
                <a16:creationId xmlns:a16="http://schemas.microsoft.com/office/drawing/2014/main" id="{68493F49-BC52-435C-A934-8268B1354E9D}"/>
              </a:ext>
            </a:extLst>
          </p:cNvPr>
          <p:cNvSpPr>
            <a:spLocks noChangeArrowheads="1"/>
          </p:cNvSpPr>
          <p:nvPr/>
        </p:nvSpPr>
        <p:spPr bwMode="auto">
          <a:xfrm>
            <a:off x="6438900" y="3525838"/>
            <a:ext cx="812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A</a:t>
            </a:r>
            <a:endParaRPr lang="en-US" altLang="en-US" sz="2400">
              <a:latin typeface="Times New Roman" panose="02020603050405020304" pitchFamily="18" charset="0"/>
            </a:endParaRPr>
          </a:p>
        </p:txBody>
      </p:sp>
      <p:sp>
        <p:nvSpPr>
          <p:cNvPr id="40975" name="Oval 15">
            <a:extLst>
              <a:ext uri="{FF2B5EF4-FFF2-40B4-BE49-F238E27FC236}">
                <a16:creationId xmlns:a16="http://schemas.microsoft.com/office/drawing/2014/main" id="{041B453B-1317-4AA3-9D60-37493ADFE7B0}"/>
              </a:ext>
            </a:extLst>
          </p:cNvPr>
          <p:cNvSpPr>
            <a:spLocks noChangeArrowheads="1"/>
          </p:cNvSpPr>
          <p:nvPr/>
        </p:nvSpPr>
        <p:spPr bwMode="auto">
          <a:xfrm>
            <a:off x="7038975" y="3535363"/>
            <a:ext cx="812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B</a:t>
            </a:r>
            <a:endParaRPr lang="en-US" altLang="en-US" sz="2400">
              <a:latin typeface="Times New Roman" panose="02020603050405020304" pitchFamily="18" charset="0"/>
            </a:endParaRPr>
          </a:p>
        </p:txBody>
      </p:sp>
      <p:graphicFrame>
        <p:nvGraphicFramePr>
          <p:cNvPr id="40976" name="Object 16">
            <a:extLst>
              <a:ext uri="{FF2B5EF4-FFF2-40B4-BE49-F238E27FC236}">
                <a16:creationId xmlns:a16="http://schemas.microsoft.com/office/drawing/2014/main" id="{CCCAA6F2-0C3F-4836-A3B9-7FF7A54AA438}"/>
              </a:ext>
            </a:extLst>
          </p:cNvPr>
          <p:cNvGraphicFramePr>
            <a:graphicFrameLocks noChangeAspect="1"/>
          </p:cNvGraphicFramePr>
          <p:nvPr/>
        </p:nvGraphicFramePr>
        <p:xfrm>
          <a:off x="8832851" y="4719638"/>
          <a:ext cx="911225" cy="438150"/>
        </p:xfrm>
        <a:graphic>
          <a:graphicData uri="http://schemas.openxmlformats.org/presentationml/2006/ole">
            <mc:AlternateContent xmlns:mc="http://schemas.openxmlformats.org/markup-compatibility/2006">
              <mc:Choice xmlns:v="urn:schemas-microsoft-com:vml" Requires="v">
                <p:oleObj spid="_x0000_s14356" name="Equation" r:id="rId9" imgW="419040" imgH="203040" progId="Equation.3">
                  <p:embed/>
                </p:oleObj>
              </mc:Choice>
              <mc:Fallback>
                <p:oleObj name="Equation" r:id="rId9" imgW="419040" imgH="203040" progId="Equation.3">
                  <p:embed/>
                  <p:pic>
                    <p:nvPicPr>
                      <p:cNvPr id="40976" name="Object 16">
                        <a:extLst>
                          <a:ext uri="{FF2B5EF4-FFF2-40B4-BE49-F238E27FC236}">
                            <a16:creationId xmlns:a16="http://schemas.microsoft.com/office/drawing/2014/main" id="{CCCAA6F2-0C3F-4836-A3B9-7FF7A54AA4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32851" y="4719638"/>
                        <a:ext cx="911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7" name="Rectangle 17">
            <a:extLst>
              <a:ext uri="{FF2B5EF4-FFF2-40B4-BE49-F238E27FC236}">
                <a16:creationId xmlns:a16="http://schemas.microsoft.com/office/drawing/2014/main" id="{8BADA357-2C30-4D22-969F-5C59B820E5F4}"/>
              </a:ext>
            </a:extLst>
          </p:cNvPr>
          <p:cNvSpPr>
            <a:spLocks noChangeArrowheads="1"/>
          </p:cNvSpPr>
          <p:nvPr/>
        </p:nvSpPr>
        <p:spPr bwMode="auto">
          <a:xfrm>
            <a:off x="8389938" y="3332164"/>
            <a:ext cx="1757362" cy="1330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40978" name="Oval 18">
            <a:extLst>
              <a:ext uri="{FF2B5EF4-FFF2-40B4-BE49-F238E27FC236}">
                <a16:creationId xmlns:a16="http://schemas.microsoft.com/office/drawing/2014/main" id="{BBF28BC8-BF21-4CEE-9AAC-685630B2AFED}"/>
              </a:ext>
            </a:extLst>
          </p:cNvPr>
          <p:cNvSpPr>
            <a:spLocks noChangeArrowheads="1"/>
          </p:cNvSpPr>
          <p:nvPr/>
        </p:nvSpPr>
        <p:spPr bwMode="auto">
          <a:xfrm>
            <a:off x="8616950" y="3584575"/>
            <a:ext cx="812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A</a:t>
            </a:r>
            <a:endParaRPr lang="en-US" altLang="en-US" sz="2400">
              <a:latin typeface="Times New Roman" panose="02020603050405020304" pitchFamily="18" charset="0"/>
            </a:endParaRPr>
          </a:p>
        </p:txBody>
      </p:sp>
      <p:sp>
        <p:nvSpPr>
          <p:cNvPr id="40979" name="Oval 19">
            <a:extLst>
              <a:ext uri="{FF2B5EF4-FFF2-40B4-BE49-F238E27FC236}">
                <a16:creationId xmlns:a16="http://schemas.microsoft.com/office/drawing/2014/main" id="{AD1D6FA5-B574-4B14-ACC8-4409913F8186}"/>
              </a:ext>
            </a:extLst>
          </p:cNvPr>
          <p:cNvSpPr>
            <a:spLocks noChangeArrowheads="1"/>
          </p:cNvSpPr>
          <p:nvPr/>
        </p:nvSpPr>
        <p:spPr bwMode="auto">
          <a:xfrm>
            <a:off x="9217025" y="3573463"/>
            <a:ext cx="812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B</a:t>
            </a:r>
            <a:endParaRPr lang="en-US" altLang="en-US" sz="2400">
              <a:latin typeface="Times New Roman" panose="02020603050405020304" pitchFamily="18" charset="0"/>
            </a:endParaRPr>
          </a:p>
        </p:txBody>
      </p:sp>
      <p:sp>
        <p:nvSpPr>
          <p:cNvPr id="40981" name="Oval 21">
            <a:extLst>
              <a:ext uri="{FF2B5EF4-FFF2-40B4-BE49-F238E27FC236}">
                <a16:creationId xmlns:a16="http://schemas.microsoft.com/office/drawing/2014/main" id="{496DC9F3-5048-4D2F-BE40-41DFE0B62E4E}"/>
              </a:ext>
            </a:extLst>
          </p:cNvPr>
          <p:cNvSpPr>
            <a:spLocks noChangeArrowheads="1"/>
          </p:cNvSpPr>
          <p:nvPr/>
        </p:nvSpPr>
        <p:spPr bwMode="auto">
          <a:xfrm>
            <a:off x="6443663" y="3516313"/>
            <a:ext cx="812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41010" name="Oval 50">
            <a:extLst>
              <a:ext uri="{FF2B5EF4-FFF2-40B4-BE49-F238E27FC236}">
                <a16:creationId xmlns:a16="http://schemas.microsoft.com/office/drawing/2014/main" id="{6F054BE9-9DE1-4591-9A43-5C863598FA2C}"/>
              </a:ext>
            </a:extLst>
          </p:cNvPr>
          <p:cNvSpPr>
            <a:spLocks noChangeArrowheads="1"/>
          </p:cNvSpPr>
          <p:nvPr/>
        </p:nvSpPr>
        <p:spPr bwMode="auto">
          <a:xfrm>
            <a:off x="7046914" y="3687764"/>
            <a:ext cx="193675" cy="611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graphicFrame>
        <p:nvGraphicFramePr>
          <p:cNvPr id="41011" name="Object 51">
            <a:extLst>
              <a:ext uri="{FF2B5EF4-FFF2-40B4-BE49-F238E27FC236}">
                <a16:creationId xmlns:a16="http://schemas.microsoft.com/office/drawing/2014/main" id="{A391FA2A-3C59-4872-A16E-4AC522C427A5}"/>
              </a:ext>
            </a:extLst>
          </p:cNvPr>
          <p:cNvGraphicFramePr>
            <a:graphicFrameLocks noGrp="1" noChangeAspect="1"/>
          </p:cNvGraphicFramePr>
          <p:nvPr>
            <p:ph sz="half" idx="2"/>
          </p:nvPr>
        </p:nvGraphicFramePr>
        <p:xfrm>
          <a:off x="6672263" y="4724401"/>
          <a:ext cx="1008062" cy="396875"/>
        </p:xfrm>
        <a:graphic>
          <a:graphicData uri="http://schemas.openxmlformats.org/presentationml/2006/ole">
            <mc:AlternateContent xmlns:mc="http://schemas.openxmlformats.org/markup-compatibility/2006">
              <mc:Choice xmlns:v="urn:schemas-microsoft-com:vml" Requires="v">
                <p:oleObj spid="_x0000_s14357" name="Equation" r:id="rId11" imgW="419040" imgH="164880" progId="Equation.3">
                  <p:embed/>
                </p:oleObj>
              </mc:Choice>
              <mc:Fallback>
                <p:oleObj name="Equation" r:id="rId11" imgW="419040" imgH="164880" progId="Equation.3">
                  <p:embed/>
                  <p:pic>
                    <p:nvPicPr>
                      <p:cNvPr id="41011" name="Object 51">
                        <a:extLst>
                          <a:ext uri="{FF2B5EF4-FFF2-40B4-BE49-F238E27FC236}">
                            <a16:creationId xmlns:a16="http://schemas.microsoft.com/office/drawing/2014/main" id="{A391FA2A-3C59-4872-A16E-4AC522C427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72263" y="4724401"/>
                        <a:ext cx="10080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3" name="Oval 53">
            <a:extLst>
              <a:ext uri="{FF2B5EF4-FFF2-40B4-BE49-F238E27FC236}">
                <a16:creationId xmlns:a16="http://schemas.microsoft.com/office/drawing/2014/main" id="{A8251684-596E-4E43-B371-94F00AA48588}"/>
              </a:ext>
            </a:extLst>
          </p:cNvPr>
          <p:cNvSpPr>
            <a:spLocks noChangeArrowheads="1"/>
          </p:cNvSpPr>
          <p:nvPr/>
        </p:nvSpPr>
        <p:spPr bwMode="auto">
          <a:xfrm>
            <a:off x="9228139" y="3730625"/>
            <a:ext cx="193675" cy="61118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4">
            <a:extLst>
              <a:ext uri="{FF2B5EF4-FFF2-40B4-BE49-F238E27FC236}">
                <a16:creationId xmlns:a16="http://schemas.microsoft.com/office/drawing/2014/main" id="{A853B371-5E4F-46AD-936A-5C6A9907D6AE}"/>
              </a:ext>
            </a:extLst>
          </p:cNvPr>
          <p:cNvSpPr>
            <a:spLocks noGrp="1"/>
          </p:cNvSpPr>
          <p:nvPr>
            <p:ph type="ftr" sz="quarter" idx="11"/>
          </p:nvPr>
        </p:nvSpPr>
        <p:spPr/>
        <p:txBody>
          <a:bodyPr/>
          <a:lstStyle/>
          <a:p>
            <a:r>
              <a:rPr lang="en-US" altLang="en-US"/>
              <a:t>Bab 3. Konsep Dasar Statistika</a:t>
            </a:r>
          </a:p>
        </p:txBody>
      </p:sp>
      <p:sp>
        <p:nvSpPr>
          <p:cNvPr id="102402" name="Rectangle 2">
            <a:extLst>
              <a:ext uri="{FF2B5EF4-FFF2-40B4-BE49-F238E27FC236}">
                <a16:creationId xmlns:a16="http://schemas.microsoft.com/office/drawing/2014/main" id="{C4DB0C0B-5A16-4F23-946A-CD6497A40912}"/>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2403" name="Rectangle 3">
            <a:extLst>
              <a:ext uri="{FF2B5EF4-FFF2-40B4-BE49-F238E27FC236}">
                <a16:creationId xmlns:a16="http://schemas.microsoft.com/office/drawing/2014/main" id="{12A5E20C-9DD1-44FE-A43B-D913232149E1}"/>
              </a:ext>
            </a:extLst>
          </p:cNvPr>
          <p:cNvSpPr>
            <a:spLocks noGrp="1" noChangeArrowheads="1"/>
          </p:cNvSpPr>
          <p:nvPr>
            <p:ph type="body" idx="1"/>
          </p:nvPr>
        </p:nvSpPr>
        <p:spPr/>
        <p:txBody>
          <a:bodyPr/>
          <a:lstStyle/>
          <a:p>
            <a:pPr>
              <a:lnSpc>
                <a:spcPct val="90000"/>
              </a:lnSpc>
              <a:buFontTx/>
              <a:buNone/>
            </a:pPr>
            <a:r>
              <a:rPr lang="es-ES" altLang="ko-KR" sz="2400">
                <a:ea typeface="굴림" panose="020B0600000101010101" pitchFamily="34" charset="-127"/>
              </a:rPr>
              <a:t>Contoh:</a:t>
            </a:r>
          </a:p>
          <a:p>
            <a:pPr>
              <a:lnSpc>
                <a:spcPct val="90000"/>
              </a:lnSpc>
              <a:buFontTx/>
              <a:buNone/>
            </a:pPr>
            <a:r>
              <a:rPr lang="es-ES" altLang="ko-KR" sz="2400">
                <a:ea typeface="굴림" panose="020B0600000101010101" pitchFamily="34" charset="-127"/>
              </a:rPr>
              <a:t>	Kemungkinan bahwa Paula lulus ujian matematika adalah 2/3, dan kemungkinan ia lulus Bahasa Inggris adalah 4/9. Bila probabilitas lulus keduanya adalah ¼, berapakah probabilitas Paula dapat paling tidak lulus salah satu dari kedua pelajaran tersebut?</a:t>
            </a:r>
            <a:endParaRPr lang="es-ES" altLang="ko-KR" sz="2400" b="1">
              <a:ea typeface="굴림" panose="020B0600000101010101" pitchFamily="34" charset="-127"/>
            </a:endParaRPr>
          </a:p>
          <a:p>
            <a:pPr>
              <a:lnSpc>
                <a:spcPct val="90000"/>
              </a:lnSpc>
              <a:buFontTx/>
              <a:buNone/>
            </a:pPr>
            <a:r>
              <a:rPr lang="es-ES" altLang="ko-KR" sz="2400" b="1">
                <a:ea typeface="굴림" panose="020B0600000101010101" pitchFamily="34" charset="-127"/>
              </a:rPr>
              <a:t>	Penyelesaian:</a:t>
            </a:r>
            <a:endParaRPr lang="es-ES" altLang="ko-KR" sz="2400">
              <a:ea typeface="굴림" panose="020B0600000101010101" pitchFamily="34" charset="-127"/>
            </a:endParaRPr>
          </a:p>
          <a:p>
            <a:pPr>
              <a:lnSpc>
                <a:spcPct val="90000"/>
              </a:lnSpc>
              <a:buFontTx/>
              <a:buNone/>
            </a:pPr>
            <a:r>
              <a:rPr lang="es-ES" altLang="ko-KR" sz="2400">
                <a:ea typeface="굴림" panose="020B0600000101010101" pitchFamily="34" charset="-127"/>
              </a:rPr>
              <a:t>	Bila </a:t>
            </a:r>
            <a:r>
              <a:rPr lang="es-ES" altLang="ko-KR" sz="2400" i="1">
                <a:ea typeface="굴림" panose="020B0600000101010101" pitchFamily="34" charset="-127"/>
              </a:rPr>
              <a:t>M</a:t>
            </a:r>
            <a:r>
              <a:rPr lang="es-ES" altLang="ko-KR" sz="2400">
                <a:ea typeface="굴림" panose="020B0600000101010101" pitchFamily="34" charset="-127"/>
              </a:rPr>
              <a:t> adalah kejadian “lulus matematika,” dan </a:t>
            </a:r>
            <a:r>
              <a:rPr lang="es-ES" altLang="ko-KR" sz="2400" i="1">
                <a:ea typeface="굴림" panose="020B0600000101010101" pitchFamily="34" charset="-127"/>
              </a:rPr>
              <a:t>E</a:t>
            </a:r>
            <a:r>
              <a:rPr lang="es-ES" altLang="ko-KR" sz="2400">
                <a:ea typeface="굴림" panose="020B0600000101010101" pitchFamily="34" charset="-127"/>
              </a:rPr>
              <a:t> adalah kejadian “lulus Bahasa Inggris,” maka dengan aturan penjumlahan kita dapatkan</a:t>
            </a:r>
            <a:endParaRPr lang="en-US" altLang="en-US" sz="2400"/>
          </a:p>
        </p:txBody>
      </p:sp>
      <p:sp>
        <p:nvSpPr>
          <p:cNvPr id="102405" name="Rectangle 5">
            <a:extLst>
              <a:ext uri="{FF2B5EF4-FFF2-40B4-BE49-F238E27FC236}">
                <a16:creationId xmlns:a16="http://schemas.microsoft.com/office/drawing/2014/main" id="{C1DDCC65-AE97-4B54-AC0F-F6105D522D71}"/>
              </a:ext>
            </a:extLst>
          </p:cNvPr>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2404" name="Object 4">
            <a:extLst>
              <a:ext uri="{FF2B5EF4-FFF2-40B4-BE49-F238E27FC236}">
                <a16:creationId xmlns:a16="http://schemas.microsoft.com/office/drawing/2014/main" id="{F24DD0F1-F1C2-415F-A135-804A71DF22CE}"/>
              </a:ext>
            </a:extLst>
          </p:cNvPr>
          <p:cNvGraphicFramePr>
            <a:graphicFrameLocks noChangeAspect="1"/>
          </p:cNvGraphicFramePr>
          <p:nvPr/>
        </p:nvGraphicFramePr>
        <p:xfrm>
          <a:off x="3143250" y="5516564"/>
          <a:ext cx="5329238" cy="592137"/>
        </p:xfrm>
        <a:graphic>
          <a:graphicData uri="http://schemas.openxmlformats.org/presentationml/2006/ole">
            <mc:AlternateContent xmlns:mc="http://schemas.openxmlformats.org/markup-compatibility/2006">
              <mc:Choice xmlns:v="urn:schemas-microsoft-com:vml" Requires="v">
                <p:oleObj spid="_x0000_s15365" name="Equation" r:id="rId3" imgW="3517900" imgH="393700" progId="Equation.3">
                  <p:embed/>
                </p:oleObj>
              </mc:Choice>
              <mc:Fallback>
                <p:oleObj name="Equation" r:id="rId3" imgW="3517900" imgH="393700" progId="Equation.3">
                  <p:embed/>
                  <p:pic>
                    <p:nvPicPr>
                      <p:cNvPr id="102404" name="Object 4">
                        <a:extLst>
                          <a:ext uri="{FF2B5EF4-FFF2-40B4-BE49-F238E27FC236}">
                            <a16:creationId xmlns:a16="http://schemas.microsoft.com/office/drawing/2014/main" id="{F24DD0F1-F1C2-415F-A135-804A71DF2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5516564"/>
                        <a:ext cx="5329238"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6A744E14-D5E5-44F3-BA54-2085B955C065}"/>
              </a:ext>
            </a:extLst>
          </p:cNvPr>
          <p:cNvSpPr>
            <a:spLocks noGrp="1"/>
          </p:cNvSpPr>
          <p:nvPr>
            <p:ph type="ftr" sz="quarter" idx="11"/>
          </p:nvPr>
        </p:nvSpPr>
        <p:spPr/>
        <p:txBody>
          <a:bodyPr/>
          <a:lstStyle/>
          <a:p>
            <a:r>
              <a:rPr lang="en-US" altLang="en-US"/>
              <a:t>Bab 3. Konsep Dasar Statistika</a:t>
            </a:r>
          </a:p>
        </p:txBody>
      </p:sp>
      <p:sp>
        <p:nvSpPr>
          <p:cNvPr id="4098" name="Rectangle 2">
            <a:extLst>
              <a:ext uri="{FF2B5EF4-FFF2-40B4-BE49-F238E27FC236}">
                <a16:creationId xmlns:a16="http://schemas.microsoft.com/office/drawing/2014/main" id="{46447FD3-454F-484D-8EB0-88EED1A3D17D}"/>
              </a:ext>
            </a:extLst>
          </p:cNvPr>
          <p:cNvSpPr>
            <a:spLocks noGrp="1" noChangeArrowheads="1"/>
          </p:cNvSpPr>
          <p:nvPr>
            <p:ph type="title"/>
          </p:nvPr>
        </p:nvSpPr>
        <p:spPr>
          <a:xfrm>
            <a:off x="2424113" y="404814"/>
            <a:ext cx="6870700" cy="987425"/>
          </a:xfrm>
        </p:spPr>
        <p:txBody>
          <a:bodyPr/>
          <a:lstStyle/>
          <a:p>
            <a:r>
              <a:rPr lang="en-US" altLang="en-US" sz="4000">
                <a:solidFill>
                  <a:srgbClr val="FF0000"/>
                </a:solidFill>
                <a:latin typeface="Algerian" panose="04020705040A02060702" pitchFamily="82" charset="0"/>
              </a:rPr>
              <a:t>AGENDA</a:t>
            </a:r>
          </a:p>
        </p:txBody>
      </p:sp>
      <p:sp>
        <p:nvSpPr>
          <p:cNvPr id="4099" name="Rectangle 3">
            <a:extLst>
              <a:ext uri="{FF2B5EF4-FFF2-40B4-BE49-F238E27FC236}">
                <a16:creationId xmlns:a16="http://schemas.microsoft.com/office/drawing/2014/main" id="{7241CA9F-44F4-40F9-A85F-84B766C882CF}"/>
              </a:ext>
            </a:extLst>
          </p:cNvPr>
          <p:cNvSpPr>
            <a:spLocks noGrp="1" noChangeArrowheads="1"/>
          </p:cNvSpPr>
          <p:nvPr>
            <p:ph type="body" idx="1"/>
          </p:nvPr>
        </p:nvSpPr>
        <p:spPr/>
        <p:txBody>
          <a:bodyPr/>
          <a:lstStyle/>
          <a:p>
            <a:r>
              <a:rPr lang="en-US" altLang="en-US" b="1">
                <a:solidFill>
                  <a:schemeClr val="tx2"/>
                </a:solidFill>
              </a:rPr>
              <a:t>Pendahuluan</a:t>
            </a:r>
          </a:p>
          <a:p>
            <a:r>
              <a:rPr lang="en-US" altLang="en-US" b="1">
                <a:solidFill>
                  <a:schemeClr val="folHlink"/>
                </a:solidFill>
              </a:rPr>
              <a:t>Permutasi dan Kombinasi</a:t>
            </a:r>
          </a:p>
          <a:p>
            <a:r>
              <a:rPr lang="en-US" altLang="en-US" b="1">
                <a:solidFill>
                  <a:schemeClr val="hlink"/>
                </a:solidFill>
              </a:rPr>
              <a:t>Konsep Probabilitas</a:t>
            </a:r>
          </a:p>
          <a:p>
            <a:endParaRPr lang="en-US" altLang="en-US" b="1">
              <a:solidFill>
                <a:schemeClr val="hlink"/>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4">
            <a:extLst>
              <a:ext uri="{FF2B5EF4-FFF2-40B4-BE49-F238E27FC236}">
                <a16:creationId xmlns:a16="http://schemas.microsoft.com/office/drawing/2014/main" id="{3AB88402-75C4-4ABB-853D-03AAF86E1D7A}"/>
              </a:ext>
            </a:extLst>
          </p:cNvPr>
          <p:cNvSpPr>
            <a:spLocks noGrp="1"/>
          </p:cNvSpPr>
          <p:nvPr>
            <p:ph type="ftr" sz="quarter" idx="11"/>
          </p:nvPr>
        </p:nvSpPr>
        <p:spPr/>
        <p:txBody>
          <a:bodyPr/>
          <a:lstStyle/>
          <a:p>
            <a:r>
              <a:rPr lang="en-US" altLang="en-US"/>
              <a:t>Bab 3. Konsep Dasar Statistika</a:t>
            </a:r>
          </a:p>
        </p:txBody>
      </p:sp>
      <p:sp>
        <p:nvSpPr>
          <p:cNvPr id="104450" name="Rectangle 2">
            <a:extLst>
              <a:ext uri="{FF2B5EF4-FFF2-40B4-BE49-F238E27FC236}">
                <a16:creationId xmlns:a16="http://schemas.microsoft.com/office/drawing/2014/main" id="{BA83E41E-3C19-43B6-970B-2CC9A569D9F3}"/>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4451" name="Rectangle 3">
            <a:extLst>
              <a:ext uri="{FF2B5EF4-FFF2-40B4-BE49-F238E27FC236}">
                <a16:creationId xmlns:a16="http://schemas.microsoft.com/office/drawing/2014/main" id="{D293289D-CC0A-49EC-B0D1-0B0F725A3519}"/>
              </a:ext>
            </a:extLst>
          </p:cNvPr>
          <p:cNvSpPr>
            <a:spLocks noGrp="1" noChangeArrowheads="1"/>
          </p:cNvSpPr>
          <p:nvPr>
            <p:ph type="body" idx="1"/>
          </p:nvPr>
        </p:nvSpPr>
        <p:spPr/>
        <p:txBody>
          <a:bodyPr/>
          <a:lstStyle/>
          <a:p>
            <a:pPr>
              <a:buFontTx/>
              <a:buNone/>
            </a:pPr>
            <a:r>
              <a:rPr lang="sv-SE" altLang="en-US" sz="1800"/>
              <a:t>Contoh:</a:t>
            </a:r>
            <a:r>
              <a:rPr lang="sv-SE" altLang="en-US"/>
              <a:t>	</a:t>
            </a:r>
            <a:r>
              <a:rPr lang="sv-SE" altLang="en-US" sz="1400"/>
              <a:t>Sebuah sistem sembarang seperti yang ditunjukkan Gambar 3.6 tersusun atas  tiga tingkat. Sistem ini akan bekerja dengan baik jika ketiga tingkatnya berjalan dengan baik. Misalkan seluruh unit dalam setiap tingkat saling bebas dan masing-masing probabilitas berjalan baiknya adalah :</a:t>
            </a:r>
            <a:endParaRPr lang="en-US" altLang="en-US" sz="1400" i="1"/>
          </a:p>
          <a:p>
            <a:pPr>
              <a:buFontTx/>
              <a:buNone/>
            </a:pPr>
            <a:r>
              <a:rPr lang="en-US" altLang="en-US" sz="1400" i="1"/>
              <a:t>	P</a:t>
            </a:r>
            <a:r>
              <a:rPr lang="en-US" altLang="en-US" sz="1400"/>
              <a:t>(</a:t>
            </a:r>
            <a:r>
              <a:rPr lang="en-US" altLang="en-US" sz="1400" i="1"/>
              <a:t>A</a:t>
            </a:r>
            <a:r>
              <a:rPr lang="en-US" altLang="en-US" sz="1400"/>
              <a:t>) = 0,7	</a:t>
            </a:r>
            <a:r>
              <a:rPr lang="en-US" altLang="en-US" sz="1400" i="1"/>
              <a:t>P</a:t>
            </a:r>
            <a:r>
              <a:rPr lang="en-US" altLang="en-US" sz="1400"/>
              <a:t>(</a:t>
            </a:r>
            <a:r>
              <a:rPr lang="en-US" altLang="en-US" sz="1400" i="1"/>
              <a:t>B</a:t>
            </a:r>
            <a:r>
              <a:rPr lang="en-US" altLang="en-US" sz="1400"/>
              <a:t>) = 0,7	</a:t>
            </a:r>
            <a:r>
              <a:rPr lang="en-US" altLang="en-US" sz="1400" i="1"/>
              <a:t>P</a:t>
            </a:r>
            <a:r>
              <a:rPr lang="en-US" altLang="en-US" sz="1400"/>
              <a:t>(</a:t>
            </a:r>
            <a:r>
              <a:rPr lang="en-US" altLang="en-US" sz="1400" i="1"/>
              <a:t>C</a:t>
            </a:r>
            <a:r>
              <a:rPr lang="en-US" altLang="en-US" sz="1400"/>
              <a:t>) = 0,9	</a:t>
            </a:r>
            <a:r>
              <a:rPr lang="en-US" altLang="en-US" sz="1400" i="1"/>
              <a:t>P</a:t>
            </a:r>
            <a:r>
              <a:rPr lang="en-US" altLang="en-US" sz="1400"/>
              <a:t>(</a:t>
            </a:r>
            <a:r>
              <a:rPr lang="en-US" altLang="en-US" sz="1400" i="1"/>
              <a:t>D</a:t>
            </a:r>
            <a:r>
              <a:rPr lang="en-US" altLang="en-US" sz="1400"/>
              <a:t>) = 0,8</a:t>
            </a:r>
            <a:endParaRPr lang="en-US" altLang="en-US" sz="1400" i="1"/>
          </a:p>
          <a:p>
            <a:pPr>
              <a:buFontTx/>
              <a:buNone/>
            </a:pPr>
            <a:r>
              <a:rPr lang="en-US" altLang="en-US" sz="1400" i="1"/>
              <a:t>	P</a:t>
            </a:r>
            <a:r>
              <a:rPr lang="en-US" altLang="en-US" sz="1400"/>
              <a:t>(</a:t>
            </a:r>
            <a:r>
              <a:rPr lang="en-US" altLang="en-US" sz="1400" i="1"/>
              <a:t>E</a:t>
            </a:r>
            <a:r>
              <a:rPr lang="en-US" altLang="en-US" sz="1400"/>
              <a:t>) = 0,6	</a:t>
            </a:r>
            <a:r>
              <a:rPr lang="en-US" altLang="en-US" sz="1400" i="1"/>
              <a:t>P</a:t>
            </a:r>
            <a:r>
              <a:rPr lang="en-US" altLang="en-US" sz="1400"/>
              <a:t>(F) = 0,6	P(G) = 0,6</a:t>
            </a:r>
          </a:p>
          <a:p>
            <a:endParaRPr lang="en-US" altLang="en-US" sz="1400"/>
          </a:p>
        </p:txBody>
      </p:sp>
      <p:pic>
        <p:nvPicPr>
          <p:cNvPr id="104480" name="Picture 32">
            <a:extLst>
              <a:ext uri="{FF2B5EF4-FFF2-40B4-BE49-F238E27FC236}">
                <a16:creationId xmlns:a16="http://schemas.microsoft.com/office/drawing/2014/main" id="{45DC9EC7-5FE3-4DC0-A214-B365901EF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116" t="42122" r="24902" b="37196"/>
          <a:stretch>
            <a:fillRect/>
          </a:stretch>
        </p:blipFill>
        <p:spPr bwMode="auto">
          <a:xfrm>
            <a:off x="2711451" y="3500438"/>
            <a:ext cx="712946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ampungan Kaki 4">
            <a:extLst>
              <a:ext uri="{FF2B5EF4-FFF2-40B4-BE49-F238E27FC236}">
                <a16:creationId xmlns:a16="http://schemas.microsoft.com/office/drawing/2014/main" id="{E0DAFB63-5A8A-4BD0-ADCA-C3BA268D3DC6}"/>
              </a:ext>
            </a:extLst>
          </p:cNvPr>
          <p:cNvSpPr>
            <a:spLocks noGrp="1"/>
          </p:cNvSpPr>
          <p:nvPr>
            <p:ph type="ftr" sz="quarter" idx="11"/>
          </p:nvPr>
        </p:nvSpPr>
        <p:spPr/>
        <p:txBody>
          <a:bodyPr/>
          <a:lstStyle/>
          <a:p>
            <a:r>
              <a:rPr lang="en-US" altLang="en-US"/>
              <a:t>Bab 3. Konsep Dasar Statistika</a:t>
            </a:r>
          </a:p>
        </p:txBody>
      </p:sp>
      <p:sp>
        <p:nvSpPr>
          <p:cNvPr id="105474" name="Rectangle 2">
            <a:extLst>
              <a:ext uri="{FF2B5EF4-FFF2-40B4-BE49-F238E27FC236}">
                <a16:creationId xmlns:a16="http://schemas.microsoft.com/office/drawing/2014/main" id="{362BD50A-7503-463D-A7BA-9CECFEB0A9B4}"/>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5475" name="Rectangle 3">
            <a:extLst>
              <a:ext uri="{FF2B5EF4-FFF2-40B4-BE49-F238E27FC236}">
                <a16:creationId xmlns:a16="http://schemas.microsoft.com/office/drawing/2014/main" id="{54D4E58A-6D8E-4D07-A072-87E8BE9623EE}"/>
              </a:ext>
            </a:extLst>
          </p:cNvPr>
          <p:cNvSpPr>
            <a:spLocks noGrp="1" noChangeArrowheads="1"/>
          </p:cNvSpPr>
          <p:nvPr>
            <p:ph type="body" idx="1"/>
          </p:nvPr>
        </p:nvSpPr>
        <p:spPr/>
        <p:txBody>
          <a:bodyPr/>
          <a:lstStyle/>
          <a:p>
            <a:pPr>
              <a:buFontTx/>
              <a:buNone/>
            </a:pPr>
            <a:r>
              <a:rPr lang="en-US" altLang="en-US"/>
              <a:t>Penyelesaian:</a:t>
            </a:r>
          </a:p>
        </p:txBody>
      </p:sp>
      <p:sp>
        <p:nvSpPr>
          <p:cNvPr id="105477" name="Rectangle 5">
            <a:extLst>
              <a:ext uri="{FF2B5EF4-FFF2-40B4-BE49-F238E27FC236}">
                <a16:creationId xmlns:a16="http://schemas.microsoft.com/office/drawing/2014/main" id="{E013094A-5DCE-47CB-A2E0-F167FC0FA726}"/>
              </a:ext>
            </a:extLst>
          </p:cNvPr>
          <p:cNvSpPr>
            <a:spLocks noChangeArrowheads="1"/>
          </p:cNvSpPr>
          <p:nvPr/>
        </p:nvSpPr>
        <p:spPr bwMode="auto">
          <a:xfrm>
            <a:off x="1524001" y="25156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5476" name="Object 4">
            <a:extLst>
              <a:ext uri="{FF2B5EF4-FFF2-40B4-BE49-F238E27FC236}">
                <a16:creationId xmlns:a16="http://schemas.microsoft.com/office/drawing/2014/main" id="{F61611A9-2120-4DD8-908C-6F25CF0263B2}"/>
              </a:ext>
            </a:extLst>
          </p:cNvPr>
          <p:cNvGraphicFramePr>
            <a:graphicFrameLocks noChangeAspect="1"/>
          </p:cNvGraphicFramePr>
          <p:nvPr/>
        </p:nvGraphicFramePr>
        <p:xfrm>
          <a:off x="2711451" y="2276475"/>
          <a:ext cx="7129463" cy="2508250"/>
        </p:xfrm>
        <a:graphic>
          <a:graphicData uri="http://schemas.openxmlformats.org/presentationml/2006/ole">
            <mc:AlternateContent xmlns:mc="http://schemas.openxmlformats.org/markup-compatibility/2006">
              <mc:Choice xmlns:v="urn:schemas-microsoft-com:vml" Requires="v">
                <p:oleObj spid="_x0000_s16392" r:id="rId3" imgW="4140200" imgH="1460500" progId="Equation.3">
                  <p:embed/>
                </p:oleObj>
              </mc:Choice>
              <mc:Fallback>
                <p:oleObj r:id="rId3" imgW="4140200" imgH="1460500" progId="Equation.3">
                  <p:embed/>
                  <p:pic>
                    <p:nvPicPr>
                      <p:cNvPr id="105476" name="Object 4">
                        <a:extLst>
                          <a:ext uri="{FF2B5EF4-FFF2-40B4-BE49-F238E27FC236}">
                            <a16:creationId xmlns:a16="http://schemas.microsoft.com/office/drawing/2014/main" id="{F61611A9-2120-4DD8-908C-6F25CF026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1" y="2276475"/>
                        <a:ext cx="7129463" cy="250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9" name="Rectangle 7">
            <a:extLst>
              <a:ext uri="{FF2B5EF4-FFF2-40B4-BE49-F238E27FC236}">
                <a16:creationId xmlns:a16="http://schemas.microsoft.com/office/drawing/2014/main" id="{07ADBD56-C760-4321-A4E6-1DA24FF886CD}"/>
              </a:ext>
            </a:extLst>
          </p:cNvPr>
          <p:cNvSpPr>
            <a:spLocks noChangeArrowheads="1"/>
          </p:cNvSpPr>
          <p:nvPr/>
        </p:nvSpPr>
        <p:spPr bwMode="auto">
          <a:xfrm>
            <a:off x="1524001" y="3072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5478" name="Object 6">
            <a:extLst>
              <a:ext uri="{FF2B5EF4-FFF2-40B4-BE49-F238E27FC236}">
                <a16:creationId xmlns:a16="http://schemas.microsoft.com/office/drawing/2014/main" id="{1E6BBD82-43E8-4485-974A-62830D5A0A9B}"/>
              </a:ext>
            </a:extLst>
          </p:cNvPr>
          <p:cNvGraphicFramePr>
            <a:graphicFrameLocks noChangeAspect="1"/>
          </p:cNvGraphicFramePr>
          <p:nvPr/>
        </p:nvGraphicFramePr>
        <p:xfrm>
          <a:off x="2640014" y="4868864"/>
          <a:ext cx="7488237" cy="631825"/>
        </p:xfrm>
        <a:graphic>
          <a:graphicData uri="http://schemas.openxmlformats.org/presentationml/2006/ole">
            <mc:AlternateContent xmlns:mc="http://schemas.openxmlformats.org/markup-compatibility/2006">
              <mc:Choice xmlns:v="urn:schemas-microsoft-com:vml" Requires="v">
                <p:oleObj spid="_x0000_s16393" r:id="rId5" imgW="4064000" imgH="342900" progId="Equation.3">
                  <p:embed/>
                </p:oleObj>
              </mc:Choice>
              <mc:Fallback>
                <p:oleObj r:id="rId5" imgW="4064000" imgH="342900" progId="Equation.3">
                  <p:embed/>
                  <p:pic>
                    <p:nvPicPr>
                      <p:cNvPr id="105478" name="Object 6">
                        <a:extLst>
                          <a:ext uri="{FF2B5EF4-FFF2-40B4-BE49-F238E27FC236}">
                            <a16:creationId xmlns:a16="http://schemas.microsoft.com/office/drawing/2014/main" id="{1E6BBD82-43E8-4485-974A-62830D5A0A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014" y="4868864"/>
                        <a:ext cx="7488237"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0" name="Rectangle 8">
            <a:extLst>
              <a:ext uri="{FF2B5EF4-FFF2-40B4-BE49-F238E27FC236}">
                <a16:creationId xmlns:a16="http://schemas.microsoft.com/office/drawing/2014/main" id="{0B23ADB6-D547-403C-BA7F-A49251E1E7F4}"/>
              </a:ext>
            </a:extLst>
          </p:cNvPr>
          <p:cNvSpPr>
            <a:spLocks noChangeArrowheads="1"/>
          </p:cNvSpPr>
          <p:nvPr/>
        </p:nvSpPr>
        <p:spPr bwMode="auto">
          <a:xfrm>
            <a:off x="2424113" y="5516564"/>
            <a:ext cx="78486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a:t>Jadi sistem tersebut secara keseluruhan memiliki 61,3 % </a:t>
            </a:r>
          </a:p>
          <a:p>
            <a:pPr eaLnBrk="1" hangingPunct="1"/>
            <a:r>
              <a:rPr lang="en-US" altLang="en-US"/>
              <a:t>kemungkinan dapat berjalan dengan baik.</a:t>
            </a:r>
          </a:p>
          <a:p>
            <a:endParaRPr lang="en-US" altLang="en-US">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ampungan Kaki 6">
            <a:extLst>
              <a:ext uri="{FF2B5EF4-FFF2-40B4-BE49-F238E27FC236}">
                <a16:creationId xmlns:a16="http://schemas.microsoft.com/office/drawing/2014/main" id="{8877E7F8-22E7-445F-8ADD-761D55396FF5}"/>
              </a:ext>
            </a:extLst>
          </p:cNvPr>
          <p:cNvSpPr>
            <a:spLocks noGrp="1"/>
          </p:cNvSpPr>
          <p:nvPr>
            <p:ph type="ftr" sz="quarter" idx="11"/>
          </p:nvPr>
        </p:nvSpPr>
        <p:spPr/>
        <p:txBody>
          <a:bodyPr/>
          <a:lstStyle/>
          <a:p>
            <a:r>
              <a:rPr lang="en-US" altLang="en-US"/>
              <a:t>Bab 3. Konsep Dasar Statistika</a:t>
            </a:r>
          </a:p>
        </p:txBody>
      </p:sp>
      <p:sp>
        <p:nvSpPr>
          <p:cNvPr id="41986" name="Rectangle 2">
            <a:extLst>
              <a:ext uri="{FF2B5EF4-FFF2-40B4-BE49-F238E27FC236}">
                <a16:creationId xmlns:a16="http://schemas.microsoft.com/office/drawing/2014/main" id="{766C713A-39AE-48D0-8E7D-8674AC00A4C6}"/>
              </a:ext>
            </a:extLst>
          </p:cNvPr>
          <p:cNvSpPr>
            <a:spLocks noGrp="1" noChangeArrowheads="1"/>
          </p:cNvSpPr>
          <p:nvPr>
            <p:ph type="title"/>
          </p:nvPr>
        </p:nvSpPr>
        <p:spPr/>
        <p:txBody>
          <a:bodyPr/>
          <a:lstStyle/>
          <a:p>
            <a:pPr algn="l"/>
            <a:r>
              <a:rPr lang="en-US" altLang="en-US" sz="4000" b="1">
                <a:solidFill>
                  <a:srgbClr val="FF0000"/>
                </a:solidFill>
              </a:rPr>
              <a:t>3. Konsep Probabilitas</a:t>
            </a:r>
          </a:p>
        </p:txBody>
      </p:sp>
      <p:sp>
        <p:nvSpPr>
          <p:cNvPr id="41987" name="Rectangle 3">
            <a:extLst>
              <a:ext uri="{FF2B5EF4-FFF2-40B4-BE49-F238E27FC236}">
                <a16:creationId xmlns:a16="http://schemas.microsoft.com/office/drawing/2014/main" id="{6267FA6D-103C-40D2-BB1A-7D5D75478D65}"/>
              </a:ext>
            </a:extLst>
          </p:cNvPr>
          <p:cNvSpPr>
            <a:spLocks noGrp="1" noChangeArrowheads="1"/>
          </p:cNvSpPr>
          <p:nvPr>
            <p:ph type="body" sz="half" idx="1"/>
          </p:nvPr>
        </p:nvSpPr>
        <p:spPr>
          <a:xfrm>
            <a:off x="2208213" y="1628775"/>
            <a:ext cx="7631112" cy="4217988"/>
          </a:xfrm>
        </p:spPr>
        <p:txBody>
          <a:bodyPr/>
          <a:lstStyle/>
          <a:p>
            <a:r>
              <a:rPr lang="en-US" altLang="en-US"/>
              <a:t>Dua Kejadian Saling Lepas</a:t>
            </a:r>
          </a:p>
          <a:p>
            <a:pPr>
              <a:buFontTx/>
              <a:buNone/>
            </a:pPr>
            <a:r>
              <a:rPr lang="en-US" altLang="en-US"/>
              <a:t>	Dua kejadian saling lepas terjadi bila A dan B dua kejadian sembarang pada S dan berlaku          maka A dan B dua kejadian saling lepas (mutually exclusive, ME)  </a:t>
            </a:r>
          </a:p>
        </p:txBody>
      </p:sp>
      <p:graphicFrame>
        <p:nvGraphicFramePr>
          <p:cNvPr id="41988" name="Object 4">
            <a:extLst>
              <a:ext uri="{FF2B5EF4-FFF2-40B4-BE49-F238E27FC236}">
                <a16:creationId xmlns:a16="http://schemas.microsoft.com/office/drawing/2014/main" id="{B425B884-25DD-4C8C-B93D-AEB91AD8CD40}"/>
              </a:ext>
            </a:extLst>
          </p:cNvPr>
          <p:cNvGraphicFramePr>
            <a:graphicFrameLocks noGrp="1" noChangeAspect="1"/>
          </p:cNvGraphicFramePr>
          <p:nvPr>
            <p:ph sz="quarter" idx="2"/>
          </p:nvPr>
        </p:nvGraphicFramePr>
        <p:xfrm>
          <a:off x="3816351" y="3113088"/>
          <a:ext cx="1127125" cy="315912"/>
        </p:xfrm>
        <a:graphic>
          <a:graphicData uri="http://schemas.openxmlformats.org/presentationml/2006/ole">
            <mc:AlternateContent xmlns:mc="http://schemas.openxmlformats.org/markup-compatibility/2006">
              <mc:Choice xmlns:v="urn:schemas-microsoft-com:vml" Requires="v">
                <p:oleObj spid="_x0000_s17419" name="Equation" r:id="rId3" imgW="634680" imgH="177480" progId="Equation.3">
                  <p:embed/>
                </p:oleObj>
              </mc:Choice>
              <mc:Fallback>
                <p:oleObj name="Equation" r:id="rId3" imgW="634680" imgH="177480" progId="Equation.3">
                  <p:embed/>
                  <p:pic>
                    <p:nvPicPr>
                      <p:cNvPr id="41988" name="Object 4">
                        <a:extLst>
                          <a:ext uri="{FF2B5EF4-FFF2-40B4-BE49-F238E27FC236}">
                            <a16:creationId xmlns:a16="http://schemas.microsoft.com/office/drawing/2014/main" id="{B425B884-25DD-4C8C-B93D-AEB91AD8C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51" y="3113088"/>
                        <a:ext cx="1127125"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 name="Rectangle 6">
            <a:extLst>
              <a:ext uri="{FF2B5EF4-FFF2-40B4-BE49-F238E27FC236}">
                <a16:creationId xmlns:a16="http://schemas.microsoft.com/office/drawing/2014/main" id="{3E205990-9391-4F8E-A09C-FE50CDDECB96}"/>
              </a:ext>
            </a:extLst>
          </p:cNvPr>
          <p:cNvSpPr>
            <a:spLocks noChangeArrowheads="1"/>
          </p:cNvSpPr>
          <p:nvPr/>
        </p:nvSpPr>
        <p:spPr bwMode="auto">
          <a:xfrm>
            <a:off x="3648076" y="4295776"/>
            <a:ext cx="1757363" cy="1330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a:p>
        </p:txBody>
      </p:sp>
      <p:sp>
        <p:nvSpPr>
          <p:cNvPr id="41991" name="Oval 7">
            <a:extLst>
              <a:ext uri="{FF2B5EF4-FFF2-40B4-BE49-F238E27FC236}">
                <a16:creationId xmlns:a16="http://schemas.microsoft.com/office/drawing/2014/main" id="{46BFB2AE-D1FC-46AA-94D9-2FC894E6D95F}"/>
              </a:ext>
            </a:extLst>
          </p:cNvPr>
          <p:cNvSpPr>
            <a:spLocks noChangeArrowheads="1"/>
          </p:cNvSpPr>
          <p:nvPr/>
        </p:nvSpPr>
        <p:spPr bwMode="auto">
          <a:xfrm>
            <a:off x="4597400" y="4430714"/>
            <a:ext cx="731838" cy="833437"/>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B</a:t>
            </a:r>
            <a:endParaRPr lang="en-US" altLang="en-US" sz="2400">
              <a:latin typeface="Times New Roman" panose="02020603050405020304" pitchFamily="18" charset="0"/>
            </a:endParaRPr>
          </a:p>
        </p:txBody>
      </p:sp>
      <p:sp>
        <p:nvSpPr>
          <p:cNvPr id="41992" name="Oval 8">
            <a:extLst>
              <a:ext uri="{FF2B5EF4-FFF2-40B4-BE49-F238E27FC236}">
                <a16:creationId xmlns:a16="http://schemas.microsoft.com/office/drawing/2014/main" id="{C1F47803-3012-40D9-93B9-85B880191851}"/>
              </a:ext>
            </a:extLst>
          </p:cNvPr>
          <p:cNvSpPr>
            <a:spLocks noChangeArrowheads="1"/>
          </p:cNvSpPr>
          <p:nvPr/>
        </p:nvSpPr>
        <p:spPr bwMode="auto">
          <a:xfrm>
            <a:off x="3771900" y="4443414"/>
            <a:ext cx="731838" cy="833437"/>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i="1">
                <a:latin typeface="Times New Roman" panose="02020603050405020304" pitchFamily="18" charset="0"/>
              </a:rPr>
              <a:t>A</a:t>
            </a:r>
            <a:endParaRPr lang="en-US" altLang="en-US" sz="2400">
              <a:latin typeface="Times New Roman" panose="02020603050405020304" pitchFamily="18" charset="0"/>
            </a:endParaRPr>
          </a:p>
        </p:txBody>
      </p:sp>
      <p:graphicFrame>
        <p:nvGraphicFramePr>
          <p:cNvPr id="41993" name="Object 9">
            <a:extLst>
              <a:ext uri="{FF2B5EF4-FFF2-40B4-BE49-F238E27FC236}">
                <a16:creationId xmlns:a16="http://schemas.microsoft.com/office/drawing/2014/main" id="{C5415B8F-AF10-46D4-894E-1B34ECEFA774}"/>
              </a:ext>
            </a:extLst>
          </p:cNvPr>
          <p:cNvGraphicFramePr>
            <a:graphicFrameLocks noChangeAspect="1"/>
          </p:cNvGraphicFramePr>
          <p:nvPr/>
        </p:nvGraphicFramePr>
        <p:xfrm>
          <a:off x="3830638" y="5684838"/>
          <a:ext cx="1435100" cy="336550"/>
        </p:xfrm>
        <a:graphic>
          <a:graphicData uri="http://schemas.openxmlformats.org/presentationml/2006/ole">
            <mc:AlternateContent xmlns:mc="http://schemas.openxmlformats.org/markup-compatibility/2006">
              <mc:Choice xmlns:v="urn:schemas-microsoft-com:vml" Requires="v">
                <p:oleObj spid="_x0000_s17420" name="Equation" r:id="rId5" imgW="660240" imgH="203040" progId="Equation.3">
                  <p:embed/>
                </p:oleObj>
              </mc:Choice>
              <mc:Fallback>
                <p:oleObj name="Equation" r:id="rId5" imgW="660240" imgH="203040" progId="Equation.3">
                  <p:embed/>
                  <p:pic>
                    <p:nvPicPr>
                      <p:cNvPr id="41993" name="Object 9">
                        <a:extLst>
                          <a:ext uri="{FF2B5EF4-FFF2-40B4-BE49-F238E27FC236}">
                            <a16:creationId xmlns:a16="http://schemas.microsoft.com/office/drawing/2014/main" id="{C5415B8F-AF10-46D4-894E-1B34ECEFA7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0638" y="5684838"/>
                        <a:ext cx="14351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4" name="Object 10">
            <a:extLst>
              <a:ext uri="{FF2B5EF4-FFF2-40B4-BE49-F238E27FC236}">
                <a16:creationId xmlns:a16="http://schemas.microsoft.com/office/drawing/2014/main" id="{A132478A-1E27-4A5B-8841-AC6F5E72086C}"/>
              </a:ext>
            </a:extLst>
          </p:cNvPr>
          <p:cNvGraphicFramePr>
            <a:graphicFrameLocks noGrp="1" noChangeAspect="1"/>
          </p:cNvGraphicFramePr>
          <p:nvPr>
            <p:ph sz="quarter" idx="3"/>
          </p:nvPr>
        </p:nvGraphicFramePr>
        <p:xfrm>
          <a:off x="5692775" y="5086351"/>
          <a:ext cx="2965450" cy="422275"/>
        </p:xfrm>
        <a:graphic>
          <a:graphicData uri="http://schemas.openxmlformats.org/presentationml/2006/ole">
            <mc:AlternateContent xmlns:mc="http://schemas.openxmlformats.org/markup-compatibility/2006">
              <mc:Choice xmlns:v="urn:schemas-microsoft-com:vml" Requires="v">
                <p:oleObj spid="_x0000_s17421" name="Equation" r:id="rId7" imgW="1523880" imgH="215640" progId="Equation.3">
                  <p:embed/>
                </p:oleObj>
              </mc:Choice>
              <mc:Fallback>
                <p:oleObj name="Equation" r:id="rId7" imgW="1523880" imgH="215640" progId="Equation.3">
                  <p:embed/>
                  <p:pic>
                    <p:nvPicPr>
                      <p:cNvPr id="41994" name="Object 10">
                        <a:extLst>
                          <a:ext uri="{FF2B5EF4-FFF2-40B4-BE49-F238E27FC236}">
                            <a16:creationId xmlns:a16="http://schemas.microsoft.com/office/drawing/2014/main" id="{A132478A-1E27-4A5B-8841-AC6F5E7208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2775" y="5086351"/>
                        <a:ext cx="296545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5">
            <a:extLst>
              <a:ext uri="{FF2B5EF4-FFF2-40B4-BE49-F238E27FC236}">
                <a16:creationId xmlns:a16="http://schemas.microsoft.com/office/drawing/2014/main" id="{2D17A0BB-9451-464F-949E-04F15201B147}"/>
              </a:ext>
            </a:extLst>
          </p:cNvPr>
          <p:cNvSpPr>
            <a:spLocks noGrp="1"/>
          </p:cNvSpPr>
          <p:nvPr>
            <p:ph type="ftr" sz="quarter" idx="11"/>
          </p:nvPr>
        </p:nvSpPr>
        <p:spPr/>
        <p:txBody>
          <a:bodyPr/>
          <a:lstStyle/>
          <a:p>
            <a:r>
              <a:rPr lang="en-US" altLang="en-US"/>
              <a:t>Bab 3. Konsep Dasar Statistika</a:t>
            </a:r>
          </a:p>
        </p:txBody>
      </p:sp>
      <p:sp>
        <p:nvSpPr>
          <p:cNvPr id="45058" name="Rectangle 2">
            <a:extLst>
              <a:ext uri="{FF2B5EF4-FFF2-40B4-BE49-F238E27FC236}">
                <a16:creationId xmlns:a16="http://schemas.microsoft.com/office/drawing/2014/main" id="{9B551E44-BC10-4E1F-B519-589093178E27}"/>
              </a:ext>
            </a:extLst>
          </p:cNvPr>
          <p:cNvSpPr>
            <a:spLocks noGrp="1" noChangeArrowheads="1"/>
          </p:cNvSpPr>
          <p:nvPr>
            <p:ph type="title"/>
          </p:nvPr>
        </p:nvSpPr>
        <p:spPr/>
        <p:txBody>
          <a:bodyPr/>
          <a:lstStyle/>
          <a:p>
            <a:pPr algn="l"/>
            <a:r>
              <a:rPr lang="en-US" altLang="en-US" b="1">
                <a:solidFill>
                  <a:srgbClr val="FF0000"/>
                </a:solidFill>
              </a:rPr>
              <a:t>3. Konsep Probabilitas</a:t>
            </a:r>
          </a:p>
        </p:txBody>
      </p:sp>
      <p:sp>
        <p:nvSpPr>
          <p:cNvPr id="45059" name="Rectangle 3">
            <a:extLst>
              <a:ext uri="{FF2B5EF4-FFF2-40B4-BE49-F238E27FC236}">
                <a16:creationId xmlns:a16="http://schemas.microsoft.com/office/drawing/2014/main" id="{61CCB589-9BD0-4499-BFC1-D134DF5FC9D8}"/>
              </a:ext>
            </a:extLst>
          </p:cNvPr>
          <p:cNvSpPr>
            <a:spLocks noGrp="1" noChangeArrowheads="1"/>
          </p:cNvSpPr>
          <p:nvPr>
            <p:ph type="body" sz="half" idx="1"/>
          </p:nvPr>
        </p:nvSpPr>
        <p:spPr>
          <a:xfrm>
            <a:off x="2208213" y="1628775"/>
            <a:ext cx="7415212" cy="4217988"/>
          </a:xfrm>
        </p:spPr>
        <p:txBody>
          <a:bodyPr/>
          <a:lstStyle/>
          <a:p>
            <a:r>
              <a:rPr lang="en-US" altLang="en-US"/>
              <a:t>Dua Kejadian Saling Bebas</a:t>
            </a:r>
          </a:p>
          <a:p>
            <a:pPr>
              <a:buFontTx/>
              <a:buNone/>
            </a:pPr>
            <a:r>
              <a:rPr lang="en-US" altLang="en-US"/>
              <a:t>	Dikatakan saling bebas jika kejadian A tidak mempengaruhi kejadian B dan sebaliknya kejadian B tidak mempengaruhi kejadian A</a:t>
            </a:r>
          </a:p>
        </p:txBody>
      </p:sp>
      <p:graphicFrame>
        <p:nvGraphicFramePr>
          <p:cNvPr id="45060" name="Object 4">
            <a:extLst>
              <a:ext uri="{FF2B5EF4-FFF2-40B4-BE49-F238E27FC236}">
                <a16:creationId xmlns:a16="http://schemas.microsoft.com/office/drawing/2014/main" id="{12850ED9-0C1D-4459-A980-A548DB822179}"/>
              </a:ext>
            </a:extLst>
          </p:cNvPr>
          <p:cNvGraphicFramePr>
            <a:graphicFrameLocks noGrp="1" noChangeAspect="1"/>
          </p:cNvGraphicFramePr>
          <p:nvPr>
            <p:ph sz="half" idx="2"/>
          </p:nvPr>
        </p:nvGraphicFramePr>
        <p:xfrm>
          <a:off x="4586288" y="4294189"/>
          <a:ext cx="3446462" cy="509587"/>
        </p:xfrm>
        <a:graphic>
          <a:graphicData uri="http://schemas.openxmlformats.org/presentationml/2006/ole">
            <mc:AlternateContent xmlns:mc="http://schemas.openxmlformats.org/markup-compatibility/2006">
              <mc:Choice xmlns:v="urn:schemas-microsoft-com:vml" Requires="v">
                <p:oleObj spid="_x0000_s18437" name="Equation" r:id="rId3" imgW="1460160" imgH="215640" progId="Equation.3">
                  <p:embed/>
                </p:oleObj>
              </mc:Choice>
              <mc:Fallback>
                <p:oleObj name="Equation" r:id="rId3" imgW="1460160" imgH="215640" progId="Equation.3">
                  <p:embed/>
                  <p:pic>
                    <p:nvPicPr>
                      <p:cNvPr id="45060" name="Object 4">
                        <a:extLst>
                          <a:ext uri="{FF2B5EF4-FFF2-40B4-BE49-F238E27FC236}">
                            <a16:creationId xmlns:a16="http://schemas.microsoft.com/office/drawing/2014/main" id="{12850ED9-0C1D-4459-A980-A548DB8221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288" y="4294189"/>
                        <a:ext cx="344646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4">
            <a:extLst>
              <a:ext uri="{FF2B5EF4-FFF2-40B4-BE49-F238E27FC236}">
                <a16:creationId xmlns:a16="http://schemas.microsoft.com/office/drawing/2014/main" id="{0A054D9E-D1B0-4B2F-BF00-96B7ACBDDB15}"/>
              </a:ext>
            </a:extLst>
          </p:cNvPr>
          <p:cNvSpPr>
            <a:spLocks noGrp="1"/>
          </p:cNvSpPr>
          <p:nvPr>
            <p:ph type="ftr" sz="quarter" idx="11"/>
          </p:nvPr>
        </p:nvSpPr>
        <p:spPr/>
        <p:txBody>
          <a:bodyPr/>
          <a:lstStyle/>
          <a:p>
            <a:r>
              <a:rPr lang="en-US" altLang="en-US"/>
              <a:t>Bab 3. Konsep Dasar Statistika</a:t>
            </a:r>
          </a:p>
        </p:txBody>
      </p:sp>
      <p:sp>
        <p:nvSpPr>
          <p:cNvPr id="103426" name="Rectangle 2">
            <a:extLst>
              <a:ext uri="{FF2B5EF4-FFF2-40B4-BE49-F238E27FC236}">
                <a16:creationId xmlns:a16="http://schemas.microsoft.com/office/drawing/2014/main" id="{787F699C-0711-4590-8A0F-F4FEC7E6751D}"/>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3427" name="Rectangle 3">
            <a:extLst>
              <a:ext uri="{FF2B5EF4-FFF2-40B4-BE49-F238E27FC236}">
                <a16:creationId xmlns:a16="http://schemas.microsoft.com/office/drawing/2014/main" id="{992255D1-6A68-4AFD-BC0C-838EA7FD04FA}"/>
              </a:ext>
            </a:extLst>
          </p:cNvPr>
          <p:cNvSpPr>
            <a:spLocks noGrp="1" noChangeArrowheads="1"/>
          </p:cNvSpPr>
          <p:nvPr>
            <p:ph type="body" idx="1"/>
          </p:nvPr>
        </p:nvSpPr>
        <p:spPr/>
        <p:txBody>
          <a:bodyPr/>
          <a:lstStyle/>
          <a:p>
            <a:pPr>
              <a:lnSpc>
                <a:spcPct val="80000"/>
              </a:lnSpc>
              <a:buFontTx/>
              <a:buNone/>
            </a:pPr>
            <a:r>
              <a:rPr lang="en-US" altLang="en-US" sz="2000"/>
              <a:t>Contoh:</a:t>
            </a:r>
          </a:p>
          <a:p>
            <a:pPr>
              <a:lnSpc>
                <a:spcPct val="80000"/>
              </a:lnSpc>
            </a:pPr>
            <a:r>
              <a:rPr lang="en-US" altLang="en-US" sz="2000"/>
              <a:t>Diketahui bahwa 30% mesin cuci buatan pabrik X memerlukan perbaikan (</a:t>
            </a:r>
            <a:r>
              <a:rPr lang="en-US" altLang="en-US" sz="2000" i="1"/>
              <a:t>service</a:t>
            </a:r>
            <a:r>
              <a:rPr lang="en-US" altLang="en-US" sz="2000"/>
              <a:t>) selagi masih dalam masa  garansi, sementara hanya 10% mesin pengering buatan pabrik yang sama yang membutuhkan perbaikan. Jika sesorang membeli satu set yang terdiri dari mesin cuci dan mesin pengering probabilitas kedua mesin tersebut memerlukan perbaikan selama masih dalam masa garansi dapat ditentukan dengan hukum perkalian. Jika </a:t>
            </a:r>
            <a:r>
              <a:rPr lang="en-US" altLang="en-US" sz="2000" i="1"/>
              <a:t>C</a:t>
            </a:r>
            <a:r>
              <a:rPr lang="en-US" altLang="en-US" sz="2000"/>
              <a:t> adalah peristiwa mesin cuci memerlukan perbaikan dan </a:t>
            </a:r>
            <a:r>
              <a:rPr lang="en-US" altLang="en-US" sz="2000" i="1"/>
              <a:t>K </a:t>
            </a:r>
            <a:r>
              <a:rPr lang="en-US" altLang="en-US" sz="2000"/>
              <a:t>adalah peristiwa mesin pengering memerlukan perbaikan. Maka </a:t>
            </a:r>
            <a:r>
              <a:rPr lang="en-US" altLang="en-US" sz="2000" i="1"/>
              <a:t>P</a:t>
            </a:r>
            <a:r>
              <a:rPr lang="en-US" altLang="en-US" sz="2000"/>
              <a:t>(</a:t>
            </a:r>
            <a:r>
              <a:rPr lang="en-US" altLang="en-US" sz="2000" i="1"/>
              <a:t>C</a:t>
            </a:r>
            <a:r>
              <a:rPr lang="en-US" altLang="en-US" sz="2000"/>
              <a:t>) = 0,3 dan </a:t>
            </a:r>
            <a:r>
              <a:rPr lang="en-US" altLang="en-US" sz="2000" i="1"/>
              <a:t>P</a:t>
            </a:r>
            <a:r>
              <a:rPr lang="en-US" altLang="en-US" sz="2000"/>
              <a:t>(</a:t>
            </a:r>
            <a:r>
              <a:rPr lang="en-US" altLang="en-US" sz="2000" i="1"/>
              <a:t>K</a:t>
            </a:r>
            <a:r>
              <a:rPr lang="en-US" altLang="en-US" sz="2000"/>
              <a:t>) = 0,1. Dengan asumsi bahwa mesin cuci dan mesin pengering berfungsi secara terpisah (saling bebas) satu sama lainnya, maka probabilitas keduanya memerlukan perbaikan selama masa garansi adalah:</a:t>
            </a:r>
          </a:p>
        </p:txBody>
      </p:sp>
      <p:sp>
        <p:nvSpPr>
          <p:cNvPr id="103429" name="Rectangle 5">
            <a:extLst>
              <a:ext uri="{FF2B5EF4-FFF2-40B4-BE49-F238E27FC236}">
                <a16:creationId xmlns:a16="http://schemas.microsoft.com/office/drawing/2014/main" id="{AD50305E-4B93-4883-B518-C208F203778B}"/>
              </a:ext>
            </a:extLst>
          </p:cNvPr>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3428" name="Object 4">
            <a:extLst>
              <a:ext uri="{FF2B5EF4-FFF2-40B4-BE49-F238E27FC236}">
                <a16:creationId xmlns:a16="http://schemas.microsoft.com/office/drawing/2014/main" id="{065D5FF1-2CDE-4F09-A323-82A931E8F380}"/>
              </a:ext>
            </a:extLst>
          </p:cNvPr>
          <p:cNvGraphicFramePr>
            <a:graphicFrameLocks noChangeAspect="1"/>
          </p:cNvGraphicFramePr>
          <p:nvPr/>
        </p:nvGraphicFramePr>
        <p:xfrm>
          <a:off x="3287714" y="5445126"/>
          <a:ext cx="6192837" cy="417513"/>
        </p:xfrm>
        <a:graphic>
          <a:graphicData uri="http://schemas.openxmlformats.org/presentationml/2006/ole">
            <mc:AlternateContent xmlns:mc="http://schemas.openxmlformats.org/markup-compatibility/2006">
              <mc:Choice xmlns:v="urn:schemas-microsoft-com:vml" Requires="v">
                <p:oleObj spid="_x0000_s19461" r:id="rId3" imgW="2959100" imgH="203200" progId="Equation.DSMT4">
                  <p:embed/>
                </p:oleObj>
              </mc:Choice>
              <mc:Fallback>
                <p:oleObj r:id="rId3" imgW="2959100" imgH="203200" progId="Equation.DSMT4">
                  <p:embed/>
                  <p:pic>
                    <p:nvPicPr>
                      <p:cNvPr id="103428" name="Object 4">
                        <a:extLst>
                          <a:ext uri="{FF2B5EF4-FFF2-40B4-BE49-F238E27FC236}">
                            <a16:creationId xmlns:a16="http://schemas.microsoft.com/office/drawing/2014/main" id="{065D5FF1-2CDE-4F09-A323-82A931E8F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4" y="5445126"/>
                        <a:ext cx="6192837"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6">
            <a:extLst>
              <a:ext uri="{FF2B5EF4-FFF2-40B4-BE49-F238E27FC236}">
                <a16:creationId xmlns:a16="http://schemas.microsoft.com/office/drawing/2014/main" id="{EAC8DA81-8D07-4CB2-87F6-BF6B9BC1440E}"/>
              </a:ext>
            </a:extLst>
          </p:cNvPr>
          <p:cNvSpPr>
            <a:spLocks noGrp="1"/>
          </p:cNvSpPr>
          <p:nvPr>
            <p:ph type="ftr" sz="quarter" idx="11"/>
          </p:nvPr>
        </p:nvSpPr>
        <p:spPr/>
        <p:txBody>
          <a:bodyPr/>
          <a:lstStyle/>
          <a:p>
            <a:r>
              <a:rPr lang="en-US" altLang="en-US"/>
              <a:t>Bab 3. Konsep Dasar Statistika</a:t>
            </a:r>
          </a:p>
        </p:txBody>
      </p:sp>
      <p:sp>
        <p:nvSpPr>
          <p:cNvPr id="47106" name="Rectangle 2">
            <a:extLst>
              <a:ext uri="{FF2B5EF4-FFF2-40B4-BE49-F238E27FC236}">
                <a16:creationId xmlns:a16="http://schemas.microsoft.com/office/drawing/2014/main" id="{B3BFF63C-1869-4A7C-B11A-69B2AE57D4CC}"/>
              </a:ext>
            </a:extLst>
          </p:cNvPr>
          <p:cNvSpPr>
            <a:spLocks noGrp="1" noChangeArrowheads="1"/>
          </p:cNvSpPr>
          <p:nvPr>
            <p:ph type="title"/>
          </p:nvPr>
        </p:nvSpPr>
        <p:spPr/>
        <p:txBody>
          <a:bodyPr/>
          <a:lstStyle/>
          <a:p>
            <a:pPr algn="l"/>
            <a:r>
              <a:rPr lang="en-US" altLang="en-US" b="1">
                <a:solidFill>
                  <a:srgbClr val="FF0000"/>
                </a:solidFill>
              </a:rPr>
              <a:t>3. Konsep Probabilitas</a:t>
            </a:r>
          </a:p>
        </p:txBody>
      </p:sp>
      <p:sp>
        <p:nvSpPr>
          <p:cNvPr id="47107" name="Rectangle 3">
            <a:extLst>
              <a:ext uri="{FF2B5EF4-FFF2-40B4-BE49-F238E27FC236}">
                <a16:creationId xmlns:a16="http://schemas.microsoft.com/office/drawing/2014/main" id="{1CE8BEBA-DFF6-46A7-A885-E26F8AFF13A7}"/>
              </a:ext>
            </a:extLst>
          </p:cNvPr>
          <p:cNvSpPr>
            <a:spLocks noGrp="1" noChangeArrowheads="1"/>
          </p:cNvSpPr>
          <p:nvPr>
            <p:ph type="body" sz="half" idx="1"/>
          </p:nvPr>
        </p:nvSpPr>
        <p:spPr>
          <a:xfrm>
            <a:off x="2209800" y="1268414"/>
            <a:ext cx="7558088" cy="4752975"/>
          </a:xfrm>
        </p:spPr>
        <p:txBody>
          <a:bodyPr/>
          <a:lstStyle/>
          <a:p>
            <a:r>
              <a:rPr lang="en-US" altLang="en-US"/>
              <a:t>Probabilitas Bersyarat</a:t>
            </a:r>
          </a:p>
          <a:p>
            <a:pPr>
              <a:buFontTx/>
              <a:buNone/>
            </a:pPr>
            <a:r>
              <a:rPr lang="en-US" altLang="en-US"/>
              <a:t>	probabilitas terjadinya kejadian A bila kejadian B telah terjadi</a:t>
            </a:r>
          </a:p>
          <a:p>
            <a:endParaRPr lang="en-US" altLang="en-US"/>
          </a:p>
          <a:p>
            <a:endParaRPr lang="en-US" altLang="en-US"/>
          </a:p>
          <a:p>
            <a:r>
              <a:rPr lang="en-US" altLang="en-US"/>
              <a:t>Untuk dua kejadian saling bebas</a:t>
            </a:r>
          </a:p>
          <a:p>
            <a:endParaRPr lang="en-US" altLang="en-US"/>
          </a:p>
          <a:p>
            <a:pPr>
              <a:buFontTx/>
              <a:buNone/>
            </a:pPr>
            <a:r>
              <a:rPr lang="en-US" altLang="en-US"/>
              <a:t>	</a:t>
            </a:r>
          </a:p>
          <a:p>
            <a:pPr>
              <a:buFontTx/>
              <a:buNone/>
            </a:pPr>
            <a:endParaRPr lang="en-US" altLang="en-US"/>
          </a:p>
          <a:p>
            <a:pPr>
              <a:buFontTx/>
              <a:buNone/>
            </a:pPr>
            <a:endParaRPr lang="en-US" altLang="en-US"/>
          </a:p>
        </p:txBody>
      </p:sp>
      <p:graphicFrame>
        <p:nvGraphicFramePr>
          <p:cNvPr id="47108" name="Object 4">
            <a:extLst>
              <a:ext uri="{FF2B5EF4-FFF2-40B4-BE49-F238E27FC236}">
                <a16:creationId xmlns:a16="http://schemas.microsoft.com/office/drawing/2014/main" id="{832B8BA0-86F7-419D-B028-81FB468D8448}"/>
              </a:ext>
            </a:extLst>
          </p:cNvPr>
          <p:cNvGraphicFramePr>
            <a:graphicFrameLocks noGrp="1" noChangeAspect="1"/>
          </p:cNvGraphicFramePr>
          <p:nvPr>
            <p:ph sz="quarter" idx="2"/>
          </p:nvPr>
        </p:nvGraphicFramePr>
        <p:xfrm>
          <a:off x="2854326" y="2924176"/>
          <a:ext cx="6480175" cy="874713"/>
        </p:xfrm>
        <a:graphic>
          <a:graphicData uri="http://schemas.openxmlformats.org/presentationml/2006/ole">
            <mc:AlternateContent xmlns:mc="http://schemas.openxmlformats.org/markup-compatibility/2006">
              <mc:Choice xmlns:v="urn:schemas-microsoft-com:vml" Requires="v">
                <p:oleObj spid="_x0000_s20488" name="Equation" r:id="rId3" imgW="3098520" imgH="419040" progId="Equation.3">
                  <p:embed/>
                </p:oleObj>
              </mc:Choice>
              <mc:Fallback>
                <p:oleObj name="Equation" r:id="rId3" imgW="3098520" imgH="419040" progId="Equation.3">
                  <p:embed/>
                  <p:pic>
                    <p:nvPicPr>
                      <p:cNvPr id="47108" name="Object 4">
                        <a:extLst>
                          <a:ext uri="{FF2B5EF4-FFF2-40B4-BE49-F238E27FC236}">
                            <a16:creationId xmlns:a16="http://schemas.microsoft.com/office/drawing/2014/main" id="{832B8BA0-86F7-419D-B028-81FB468D8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326" y="2924176"/>
                        <a:ext cx="6480175"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6">
            <a:extLst>
              <a:ext uri="{FF2B5EF4-FFF2-40B4-BE49-F238E27FC236}">
                <a16:creationId xmlns:a16="http://schemas.microsoft.com/office/drawing/2014/main" id="{3E6067F0-B177-4D89-81C4-86F7EF038578}"/>
              </a:ext>
            </a:extLst>
          </p:cNvPr>
          <p:cNvGraphicFramePr>
            <a:graphicFrameLocks noGrp="1" noChangeAspect="1"/>
          </p:cNvGraphicFramePr>
          <p:nvPr>
            <p:ph sz="quarter" idx="3"/>
          </p:nvPr>
        </p:nvGraphicFramePr>
        <p:xfrm>
          <a:off x="4006850" y="4681539"/>
          <a:ext cx="4465638" cy="547687"/>
        </p:xfrm>
        <a:graphic>
          <a:graphicData uri="http://schemas.openxmlformats.org/presentationml/2006/ole">
            <mc:AlternateContent xmlns:mc="http://schemas.openxmlformats.org/markup-compatibility/2006">
              <mc:Choice xmlns:v="urn:schemas-microsoft-com:vml" Requires="v">
                <p:oleObj spid="_x0000_s20489" name="Equation" r:id="rId5" imgW="2082600" imgH="253800" progId="Equation.3">
                  <p:embed/>
                </p:oleObj>
              </mc:Choice>
              <mc:Fallback>
                <p:oleObj name="Equation" r:id="rId5" imgW="2082600" imgH="253800" progId="Equation.3">
                  <p:embed/>
                  <p:pic>
                    <p:nvPicPr>
                      <p:cNvPr id="47110" name="Object 6">
                        <a:extLst>
                          <a:ext uri="{FF2B5EF4-FFF2-40B4-BE49-F238E27FC236}">
                            <a16:creationId xmlns:a16="http://schemas.microsoft.com/office/drawing/2014/main" id="{3E6067F0-B177-4D89-81C4-86F7EF0385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6850" y="4681539"/>
                        <a:ext cx="4465638"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ampungan Kaki 5">
            <a:extLst>
              <a:ext uri="{FF2B5EF4-FFF2-40B4-BE49-F238E27FC236}">
                <a16:creationId xmlns:a16="http://schemas.microsoft.com/office/drawing/2014/main" id="{A9467A15-E57F-44CE-9AAE-9F97AA16E97E}"/>
              </a:ext>
            </a:extLst>
          </p:cNvPr>
          <p:cNvSpPr>
            <a:spLocks noGrp="1"/>
          </p:cNvSpPr>
          <p:nvPr>
            <p:ph type="ftr" sz="quarter" idx="11"/>
          </p:nvPr>
        </p:nvSpPr>
        <p:spPr/>
        <p:txBody>
          <a:bodyPr/>
          <a:lstStyle/>
          <a:p>
            <a:r>
              <a:rPr lang="en-US" altLang="en-US"/>
              <a:t>Bab 3. Konsep Dasar Statistika</a:t>
            </a:r>
          </a:p>
        </p:txBody>
      </p:sp>
      <p:sp>
        <p:nvSpPr>
          <p:cNvPr id="76802" name="Rectangle 2">
            <a:extLst>
              <a:ext uri="{FF2B5EF4-FFF2-40B4-BE49-F238E27FC236}">
                <a16:creationId xmlns:a16="http://schemas.microsoft.com/office/drawing/2014/main" id="{D11A9E60-07D7-441C-A7E4-F1E6A9858C20}"/>
              </a:ext>
            </a:extLst>
          </p:cNvPr>
          <p:cNvSpPr>
            <a:spLocks noGrp="1" noChangeArrowheads="1"/>
          </p:cNvSpPr>
          <p:nvPr>
            <p:ph type="title"/>
          </p:nvPr>
        </p:nvSpPr>
        <p:spPr/>
        <p:txBody>
          <a:bodyPr/>
          <a:lstStyle/>
          <a:p>
            <a:pPr algn="l"/>
            <a:r>
              <a:rPr lang="en-US" altLang="en-US" b="1">
                <a:solidFill>
                  <a:srgbClr val="FF0000"/>
                </a:solidFill>
              </a:rPr>
              <a:t>3. Konsep Probabilitas</a:t>
            </a:r>
          </a:p>
        </p:txBody>
      </p:sp>
      <p:graphicFrame>
        <p:nvGraphicFramePr>
          <p:cNvPr id="76812" name="Object 12">
            <a:extLst>
              <a:ext uri="{FF2B5EF4-FFF2-40B4-BE49-F238E27FC236}">
                <a16:creationId xmlns:a16="http://schemas.microsoft.com/office/drawing/2014/main" id="{7F3FF507-F014-4D9B-88E7-9134392F4475}"/>
              </a:ext>
            </a:extLst>
          </p:cNvPr>
          <p:cNvGraphicFramePr>
            <a:graphicFrameLocks noGrp="1" noChangeAspect="1"/>
          </p:cNvGraphicFramePr>
          <p:nvPr>
            <p:ph sz="half" idx="1"/>
          </p:nvPr>
        </p:nvGraphicFramePr>
        <p:xfrm>
          <a:off x="4006850" y="4437064"/>
          <a:ext cx="4751388" cy="509587"/>
        </p:xfrm>
        <a:graphic>
          <a:graphicData uri="http://schemas.openxmlformats.org/presentationml/2006/ole">
            <mc:AlternateContent xmlns:mc="http://schemas.openxmlformats.org/markup-compatibility/2006">
              <mc:Choice xmlns:v="urn:schemas-microsoft-com:vml" Requires="v">
                <p:oleObj spid="_x0000_s21512" name="Equation" r:id="rId3" imgW="2133360" imgH="228600" progId="Equation.3">
                  <p:embed/>
                </p:oleObj>
              </mc:Choice>
              <mc:Fallback>
                <p:oleObj name="Equation" r:id="rId3" imgW="2133360" imgH="228600" progId="Equation.3">
                  <p:embed/>
                  <p:pic>
                    <p:nvPicPr>
                      <p:cNvPr id="76812" name="Object 12">
                        <a:extLst>
                          <a:ext uri="{FF2B5EF4-FFF2-40B4-BE49-F238E27FC236}">
                            <a16:creationId xmlns:a16="http://schemas.microsoft.com/office/drawing/2014/main" id="{7F3FF507-F014-4D9B-88E7-9134392F4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850" y="4437064"/>
                        <a:ext cx="47513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4" name="Rectangle 4">
            <a:extLst>
              <a:ext uri="{FF2B5EF4-FFF2-40B4-BE49-F238E27FC236}">
                <a16:creationId xmlns:a16="http://schemas.microsoft.com/office/drawing/2014/main" id="{67CF9164-2920-4461-9191-002D74650F0A}"/>
              </a:ext>
            </a:extLst>
          </p:cNvPr>
          <p:cNvSpPr>
            <a:spLocks noChangeArrowheads="1"/>
          </p:cNvSpPr>
          <p:nvPr/>
        </p:nvSpPr>
        <p:spPr bwMode="auto">
          <a:xfrm>
            <a:off x="3216275" y="1773239"/>
            <a:ext cx="3671888" cy="201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1">
              <a:solidFill>
                <a:srgbClr val="FF0000"/>
              </a:solidFill>
            </a:endParaRPr>
          </a:p>
        </p:txBody>
      </p:sp>
      <p:sp>
        <p:nvSpPr>
          <p:cNvPr id="76805" name="Oval 5">
            <a:extLst>
              <a:ext uri="{FF2B5EF4-FFF2-40B4-BE49-F238E27FC236}">
                <a16:creationId xmlns:a16="http://schemas.microsoft.com/office/drawing/2014/main" id="{5DFB338C-1F1B-4A0F-9220-E0F53D32BF10}"/>
              </a:ext>
            </a:extLst>
          </p:cNvPr>
          <p:cNvSpPr>
            <a:spLocks noChangeArrowheads="1"/>
          </p:cNvSpPr>
          <p:nvPr/>
        </p:nvSpPr>
        <p:spPr bwMode="auto">
          <a:xfrm>
            <a:off x="3648076" y="2276475"/>
            <a:ext cx="2879725" cy="10810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76806" name="Line 6">
            <a:extLst>
              <a:ext uri="{FF2B5EF4-FFF2-40B4-BE49-F238E27FC236}">
                <a16:creationId xmlns:a16="http://schemas.microsoft.com/office/drawing/2014/main" id="{2D95C25A-BD06-42FB-BC14-DFABA6BD1769}"/>
              </a:ext>
            </a:extLst>
          </p:cNvPr>
          <p:cNvSpPr>
            <a:spLocks noChangeShapeType="1"/>
          </p:cNvSpPr>
          <p:nvPr/>
        </p:nvSpPr>
        <p:spPr bwMode="auto">
          <a:xfrm>
            <a:off x="4511675" y="1773239"/>
            <a:ext cx="0"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D"/>
          </a:p>
        </p:txBody>
      </p:sp>
      <p:sp>
        <p:nvSpPr>
          <p:cNvPr id="76807" name="Line 7">
            <a:extLst>
              <a:ext uri="{FF2B5EF4-FFF2-40B4-BE49-F238E27FC236}">
                <a16:creationId xmlns:a16="http://schemas.microsoft.com/office/drawing/2014/main" id="{EE65D049-F07F-4694-BFB4-E0EA37C40CA8}"/>
              </a:ext>
            </a:extLst>
          </p:cNvPr>
          <p:cNvSpPr>
            <a:spLocks noChangeShapeType="1"/>
          </p:cNvSpPr>
          <p:nvPr/>
        </p:nvSpPr>
        <p:spPr bwMode="auto">
          <a:xfrm>
            <a:off x="5664200" y="1773239"/>
            <a:ext cx="0"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D"/>
          </a:p>
        </p:txBody>
      </p:sp>
      <p:sp>
        <p:nvSpPr>
          <p:cNvPr id="76808" name="Text Box 8">
            <a:extLst>
              <a:ext uri="{FF2B5EF4-FFF2-40B4-BE49-F238E27FC236}">
                <a16:creationId xmlns:a16="http://schemas.microsoft.com/office/drawing/2014/main" id="{63C1FF22-F46E-4716-93C6-A69AB56C7F57}"/>
              </a:ext>
            </a:extLst>
          </p:cNvPr>
          <p:cNvSpPr txBox="1">
            <a:spLocks noChangeArrowheads="1"/>
          </p:cNvSpPr>
          <p:nvPr/>
        </p:nvSpPr>
        <p:spPr bwMode="auto">
          <a:xfrm>
            <a:off x="3216275" y="1773238"/>
            <a:ext cx="293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a:t>
            </a:r>
          </a:p>
        </p:txBody>
      </p:sp>
      <p:sp>
        <p:nvSpPr>
          <p:cNvPr id="76809" name="Text Box 9">
            <a:extLst>
              <a:ext uri="{FF2B5EF4-FFF2-40B4-BE49-F238E27FC236}">
                <a16:creationId xmlns:a16="http://schemas.microsoft.com/office/drawing/2014/main" id="{97A90BD1-4704-49E4-8CDC-C96D1EA63579}"/>
              </a:ext>
            </a:extLst>
          </p:cNvPr>
          <p:cNvSpPr txBox="1">
            <a:spLocks noChangeArrowheads="1"/>
          </p:cNvSpPr>
          <p:nvPr/>
        </p:nvSpPr>
        <p:spPr bwMode="auto">
          <a:xfrm>
            <a:off x="3863975" y="1916113"/>
            <a:ext cx="4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a:t>
            </a:r>
            <a:r>
              <a:rPr lang="en-US" altLang="en-US" b="1" baseline="-25000"/>
              <a:t>1</a:t>
            </a:r>
          </a:p>
        </p:txBody>
      </p:sp>
      <p:sp>
        <p:nvSpPr>
          <p:cNvPr id="76810" name="Text Box 10">
            <a:extLst>
              <a:ext uri="{FF2B5EF4-FFF2-40B4-BE49-F238E27FC236}">
                <a16:creationId xmlns:a16="http://schemas.microsoft.com/office/drawing/2014/main" id="{7B2637D4-B680-47F2-A477-5C313634C327}"/>
              </a:ext>
            </a:extLst>
          </p:cNvPr>
          <p:cNvSpPr txBox="1">
            <a:spLocks noChangeArrowheads="1"/>
          </p:cNvSpPr>
          <p:nvPr/>
        </p:nvSpPr>
        <p:spPr bwMode="auto">
          <a:xfrm>
            <a:off x="4872038" y="1844675"/>
            <a:ext cx="4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a:t>
            </a:r>
            <a:r>
              <a:rPr lang="en-US" altLang="en-US" b="1" baseline="-25000"/>
              <a:t>2</a:t>
            </a:r>
          </a:p>
        </p:txBody>
      </p:sp>
      <p:sp>
        <p:nvSpPr>
          <p:cNvPr id="76811" name="Text Box 11">
            <a:extLst>
              <a:ext uri="{FF2B5EF4-FFF2-40B4-BE49-F238E27FC236}">
                <a16:creationId xmlns:a16="http://schemas.microsoft.com/office/drawing/2014/main" id="{3DD6E19A-275C-4099-8B23-77F47A33C9D0}"/>
              </a:ext>
            </a:extLst>
          </p:cNvPr>
          <p:cNvSpPr txBox="1">
            <a:spLocks noChangeArrowheads="1"/>
          </p:cNvSpPr>
          <p:nvPr/>
        </p:nvSpPr>
        <p:spPr bwMode="auto">
          <a:xfrm>
            <a:off x="5880100" y="1916113"/>
            <a:ext cx="4026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a:t>
            </a:r>
            <a:r>
              <a:rPr lang="en-US" altLang="en-US" b="1" baseline="-25000"/>
              <a:t>3</a:t>
            </a:r>
          </a:p>
        </p:txBody>
      </p:sp>
      <p:graphicFrame>
        <p:nvGraphicFramePr>
          <p:cNvPr id="76814" name="Object 14">
            <a:extLst>
              <a:ext uri="{FF2B5EF4-FFF2-40B4-BE49-F238E27FC236}">
                <a16:creationId xmlns:a16="http://schemas.microsoft.com/office/drawing/2014/main" id="{7C65CCD4-7349-4EC9-90AC-28591D8DC77C}"/>
              </a:ext>
            </a:extLst>
          </p:cNvPr>
          <p:cNvGraphicFramePr>
            <a:graphicFrameLocks noGrp="1" noChangeAspect="1"/>
          </p:cNvGraphicFramePr>
          <p:nvPr>
            <p:ph sz="half" idx="2"/>
          </p:nvPr>
        </p:nvGraphicFramePr>
        <p:xfrm>
          <a:off x="2998788" y="5229225"/>
          <a:ext cx="6875462" cy="496888"/>
        </p:xfrm>
        <a:graphic>
          <a:graphicData uri="http://schemas.openxmlformats.org/presentationml/2006/ole">
            <mc:AlternateContent xmlns:mc="http://schemas.openxmlformats.org/markup-compatibility/2006">
              <mc:Choice xmlns:v="urn:schemas-microsoft-com:vml" Requires="v">
                <p:oleObj spid="_x0000_s21513" name="Equation" r:id="rId5" imgW="3530520" imgH="253800" progId="Equation.3">
                  <p:embed/>
                </p:oleObj>
              </mc:Choice>
              <mc:Fallback>
                <p:oleObj name="Equation" r:id="rId5" imgW="3530520" imgH="253800" progId="Equation.3">
                  <p:embed/>
                  <p:pic>
                    <p:nvPicPr>
                      <p:cNvPr id="76814" name="Object 14">
                        <a:extLst>
                          <a:ext uri="{FF2B5EF4-FFF2-40B4-BE49-F238E27FC236}">
                            <a16:creationId xmlns:a16="http://schemas.microsoft.com/office/drawing/2014/main" id="{7C65CCD4-7349-4EC9-90AC-28591D8DC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8788" y="5229225"/>
                        <a:ext cx="6875462"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5">
            <a:extLst>
              <a:ext uri="{FF2B5EF4-FFF2-40B4-BE49-F238E27FC236}">
                <a16:creationId xmlns:a16="http://schemas.microsoft.com/office/drawing/2014/main" id="{98947EED-15D1-4789-A31B-3EF729E883EC}"/>
              </a:ext>
            </a:extLst>
          </p:cNvPr>
          <p:cNvSpPr>
            <a:spLocks noGrp="1"/>
          </p:cNvSpPr>
          <p:nvPr>
            <p:ph type="ftr" sz="quarter" idx="11"/>
          </p:nvPr>
        </p:nvSpPr>
        <p:spPr/>
        <p:txBody>
          <a:bodyPr/>
          <a:lstStyle/>
          <a:p>
            <a:r>
              <a:rPr lang="en-US" altLang="en-US"/>
              <a:t>Bab 3. Konsep Dasar Statistika</a:t>
            </a:r>
          </a:p>
        </p:txBody>
      </p:sp>
      <p:sp>
        <p:nvSpPr>
          <p:cNvPr id="79874" name="Rectangle 2">
            <a:extLst>
              <a:ext uri="{FF2B5EF4-FFF2-40B4-BE49-F238E27FC236}">
                <a16:creationId xmlns:a16="http://schemas.microsoft.com/office/drawing/2014/main" id="{2B767BA9-F669-40A9-AFAD-4371A14A60C1}"/>
              </a:ext>
            </a:extLst>
          </p:cNvPr>
          <p:cNvSpPr>
            <a:spLocks noGrp="1" noChangeArrowheads="1"/>
          </p:cNvSpPr>
          <p:nvPr>
            <p:ph type="title"/>
          </p:nvPr>
        </p:nvSpPr>
        <p:spPr/>
        <p:txBody>
          <a:bodyPr/>
          <a:lstStyle/>
          <a:p>
            <a:pPr algn="l"/>
            <a:r>
              <a:rPr lang="en-US" altLang="en-US" b="1">
                <a:solidFill>
                  <a:srgbClr val="FF0000"/>
                </a:solidFill>
              </a:rPr>
              <a:t>3. Konsep Probabilitas</a:t>
            </a:r>
          </a:p>
        </p:txBody>
      </p:sp>
      <p:graphicFrame>
        <p:nvGraphicFramePr>
          <p:cNvPr id="79876" name="Object 4">
            <a:extLst>
              <a:ext uri="{FF2B5EF4-FFF2-40B4-BE49-F238E27FC236}">
                <a16:creationId xmlns:a16="http://schemas.microsoft.com/office/drawing/2014/main" id="{EBAEE558-F7C2-4949-AFFB-7EEF6E83BE75}"/>
              </a:ext>
            </a:extLst>
          </p:cNvPr>
          <p:cNvGraphicFramePr>
            <a:graphicFrameLocks noGrp="1" noChangeAspect="1"/>
          </p:cNvGraphicFramePr>
          <p:nvPr>
            <p:ph sz="half" idx="1"/>
          </p:nvPr>
        </p:nvGraphicFramePr>
        <p:xfrm>
          <a:off x="3286126" y="1484313"/>
          <a:ext cx="5616575" cy="3295650"/>
        </p:xfrm>
        <a:graphic>
          <a:graphicData uri="http://schemas.openxmlformats.org/presentationml/2006/ole">
            <mc:AlternateContent xmlns:mc="http://schemas.openxmlformats.org/markup-compatibility/2006">
              <mc:Choice xmlns:v="urn:schemas-microsoft-com:vml" Requires="v">
                <p:oleObj spid="_x0000_s22536" name="Equation" r:id="rId3" imgW="2489040" imgH="1460160" progId="Equation.3">
                  <p:embed/>
                </p:oleObj>
              </mc:Choice>
              <mc:Fallback>
                <p:oleObj name="Equation" r:id="rId3" imgW="2489040" imgH="1460160" progId="Equation.3">
                  <p:embed/>
                  <p:pic>
                    <p:nvPicPr>
                      <p:cNvPr id="79876" name="Object 4">
                        <a:extLst>
                          <a:ext uri="{FF2B5EF4-FFF2-40B4-BE49-F238E27FC236}">
                            <a16:creationId xmlns:a16="http://schemas.microsoft.com/office/drawing/2014/main" id="{EBAEE558-F7C2-4949-AFFB-7EEF6E83B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6" y="1484313"/>
                        <a:ext cx="5616575" cy="329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a:extLst>
              <a:ext uri="{FF2B5EF4-FFF2-40B4-BE49-F238E27FC236}">
                <a16:creationId xmlns:a16="http://schemas.microsoft.com/office/drawing/2014/main" id="{A92BAB5B-2DB5-4590-AAAB-C14A4E4B5D0C}"/>
              </a:ext>
            </a:extLst>
          </p:cNvPr>
          <p:cNvGraphicFramePr>
            <a:graphicFrameLocks noGrp="1" noChangeAspect="1"/>
          </p:cNvGraphicFramePr>
          <p:nvPr>
            <p:ph sz="half" idx="2"/>
          </p:nvPr>
        </p:nvGraphicFramePr>
        <p:xfrm>
          <a:off x="1847851" y="4868863"/>
          <a:ext cx="5688013" cy="1092200"/>
        </p:xfrm>
        <a:graphic>
          <a:graphicData uri="http://schemas.openxmlformats.org/presentationml/2006/ole">
            <mc:AlternateContent xmlns:mc="http://schemas.openxmlformats.org/markup-compatibility/2006">
              <mc:Choice xmlns:v="urn:schemas-microsoft-com:vml" Requires="v">
                <p:oleObj spid="_x0000_s22537" name="Equation" r:id="rId5" imgW="2450880" imgH="469800" progId="Equation.3">
                  <p:embed/>
                </p:oleObj>
              </mc:Choice>
              <mc:Fallback>
                <p:oleObj name="Equation" r:id="rId5" imgW="2450880" imgH="469800" progId="Equation.3">
                  <p:embed/>
                  <p:pic>
                    <p:nvPicPr>
                      <p:cNvPr id="79878" name="Object 6">
                        <a:extLst>
                          <a:ext uri="{FF2B5EF4-FFF2-40B4-BE49-F238E27FC236}">
                            <a16:creationId xmlns:a16="http://schemas.microsoft.com/office/drawing/2014/main" id="{A92BAB5B-2DB5-4590-AAAB-C14A4E4B5D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1" y="4868863"/>
                        <a:ext cx="5688013"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0" name="Text Box 8">
            <a:extLst>
              <a:ext uri="{FF2B5EF4-FFF2-40B4-BE49-F238E27FC236}">
                <a16:creationId xmlns:a16="http://schemas.microsoft.com/office/drawing/2014/main" id="{D73F8430-A826-4928-8E1F-646F9905A54D}"/>
              </a:ext>
            </a:extLst>
          </p:cNvPr>
          <p:cNvSpPr txBox="1">
            <a:spLocks noChangeArrowheads="1"/>
          </p:cNvSpPr>
          <p:nvPr/>
        </p:nvSpPr>
        <p:spPr bwMode="auto">
          <a:xfrm>
            <a:off x="7804151" y="5181601"/>
            <a:ext cx="21872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sym typeface="Wingdings" panose="05000000000000000000" pitchFamily="2" charset="2"/>
              </a:rPr>
              <a:t> Aturan Bayes</a:t>
            </a:r>
            <a:endParaRPr lang="en-US" altLang="en-US" sz="240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4">
            <a:extLst>
              <a:ext uri="{FF2B5EF4-FFF2-40B4-BE49-F238E27FC236}">
                <a16:creationId xmlns:a16="http://schemas.microsoft.com/office/drawing/2014/main" id="{08DD4138-56F5-4E07-B6DA-8F3D8C617BFA}"/>
              </a:ext>
            </a:extLst>
          </p:cNvPr>
          <p:cNvSpPr>
            <a:spLocks noGrp="1"/>
          </p:cNvSpPr>
          <p:nvPr>
            <p:ph type="ftr" sz="quarter" idx="11"/>
          </p:nvPr>
        </p:nvSpPr>
        <p:spPr/>
        <p:txBody>
          <a:bodyPr/>
          <a:lstStyle/>
          <a:p>
            <a:r>
              <a:rPr lang="en-US" altLang="en-US"/>
              <a:t>Bab 3. Konsep Dasar Statistika</a:t>
            </a:r>
          </a:p>
        </p:txBody>
      </p:sp>
      <p:sp>
        <p:nvSpPr>
          <p:cNvPr id="108546" name="Rectangle 2">
            <a:extLst>
              <a:ext uri="{FF2B5EF4-FFF2-40B4-BE49-F238E27FC236}">
                <a16:creationId xmlns:a16="http://schemas.microsoft.com/office/drawing/2014/main" id="{813A91BE-B315-43FB-9451-64207ADA1CE5}"/>
              </a:ext>
            </a:extLst>
          </p:cNvPr>
          <p:cNvSpPr>
            <a:spLocks noGrp="1" noChangeArrowheads="1"/>
          </p:cNvSpPr>
          <p:nvPr>
            <p:ph type="title"/>
          </p:nvPr>
        </p:nvSpPr>
        <p:spPr/>
        <p:txBody>
          <a:bodyPr/>
          <a:lstStyle/>
          <a:p>
            <a:r>
              <a:rPr lang="en-US" altLang="en-US" b="1">
                <a:solidFill>
                  <a:srgbClr val="FF0000"/>
                </a:solidFill>
              </a:rPr>
              <a:t>3. Konsep Probabilitas</a:t>
            </a:r>
          </a:p>
        </p:txBody>
      </p:sp>
      <p:pic>
        <p:nvPicPr>
          <p:cNvPr id="108547" name="Picture 3">
            <a:extLst>
              <a:ext uri="{FF2B5EF4-FFF2-40B4-BE49-F238E27FC236}">
                <a16:creationId xmlns:a16="http://schemas.microsoft.com/office/drawing/2014/main" id="{9F72CD0B-802C-44A1-BB6F-EC5B76CDE830}"/>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29002" t="44621" r="26093" b="33421"/>
          <a:stretch>
            <a:fillRect/>
          </a:stretch>
        </p:blipFill>
        <p:spPr>
          <a:xfrm>
            <a:off x="2279650" y="2060576"/>
            <a:ext cx="7920038" cy="3770313"/>
          </a:xfrm>
        </p:spPr>
      </p:pic>
      <p:sp>
        <p:nvSpPr>
          <p:cNvPr id="108548" name="Text Box 4">
            <a:extLst>
              <a:ext uri="{FF2B5EF4-FFF2-40B4-BE49-F238E27FC236}">
                <a16:creationId xmlns:a16="http://schemas.microsoft.com/office/drawing/2014/main" id="{21FB4112-6FA9-4EE8-9F47-F3EBFB28BBD8}"/>
              </a:ext>
            </a:extLst>
          </p:cNvPr>
          <p:cNvSpPr txBox="1">
            <a:spLocks noChangeArrowheads="1"/>
          </p:cNvSpPr>
          <p:nvPr/>
        </p:nvSpPr>
        <p:spPr bwMode="auto">
          <a:xfrm>
            <a:off x="2619376" y="1389063"/>
            <a:ext cx="29971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Pohon Probabilitas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7D4FB1AF-0BAA-4C86-8BF6-06952D67AF82}"/>
              </a:ext>
            </a:extLst>
          </p:cNvPr>
          <p:cNvSpPr>
            <a:spLocks noGrp="1"/>
          </p:cNvSpPr>
          <p:nvPr>
            <p:ph type="ftr" sz="quarter" idx="11"/>
          </p:nvPr>
        </p:nvSpPr>
        <p:spPr/>
        <p:txBody>
          <a:bodyPr/>
          <a:lstStyle/>
          <a:p>
            <a:r>
              <a:rPr lang="en-US" altLang="en-US"/>
              <a:t>Bab 3. Konsep Dasar Statistika</a:t>
            </a:r>
          </a:p>
        </p:txBody>
      </p:sp>
      <p:sp>
        <p:nvSpPr>
          <p:cNvPr id="106498" name="Rectangle 2">
            <a:extLst>
              <a:ext uri="{FF2B5EF4-FFF2-40B4-BE49-F238E27FC236}">
                <a16:creationId xmlns:a16="http://schemas.microsoft.com/office/drawing/2014/main" id="{F3D350E4-755A-42D8-875F-6853878DE63E}"/>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6499" name="Rectangle 3">
            <a:extLst>
              <a:ext uri="{FF2B5EF4-FFF2-40B4-BE49-F238E27FC236}">
                <a16:creationId xmlns:a16="http://schemas.microsoft.com/office/drawing/2014/main" id="{93BD1241-1E06-4B57-A546-0B3ECC1A9FE9}"/>
              </a:ext>
            </a:extLst>
          </p:cNvPr>
          <p:cNvSpPr>
            <a:spLocks noGrp="1" noChangeArrowheads="1"/>
          </p:cNvSpPr>
          <p:nvPr>
            <p:ph type="body" idx="1"/>
          </p:nvPr>
        </p:nvSpPr>
        <p:spPr/>
        <p:txBody>
          <a:bodyPr/>
          <a:lstStyle/>
          <a:p>
            <a:pPr>
              <a:lnSpc>
                <a:spcPct val="80000"/>
              </a:lnSpc>
              <a:buFontTx/>
              <a:buNone/>
            </a:pPr>
            <a:r>
              <a:rPr lang="en-US" altLang="en-US" sz="2000"/>
              <a:t>Contoh</a:t>
            </a:r>
          </a:p>
          <a:p>
            <a:pPr>
              <a:lnSpc>
                <a:spcPct val="80000"/>
              </a:lnSpc>
              <a:buFontTx/>
              <a:buNone/>
            </a:pPr>
            <a:r>
              <a:rPr lang="en-US" altLang="en-US" sz="2000"/>
              <a:t>	Vendor I, II, III, dan IV menyediakan seluruh keperluan bantalan bush yang dibeli oleh perusahaan Sumber Teknik sebanyak masing-masing 25 %, 35 %, 10 % dan 30 %. Dari pengalaman selama ini diketahui bahwa vendor I, II, III, dan IV masing-masing mengirimkan 20 %, 5 %, 30 % dan 10 % bantalan bush yang cacat. Maka probabilitas bahwa sebuah bantalan yang dipilih secara acak merupakan bantalan yang cacat dapat dihitung sebagai berikut. Misalkan </a:t>
            </a:r>
            <a:r>
              <a:rPr lang="en-US" altLang="en-US" sz="2000" i="1"/>
              <a:t>A</a:t>
            </a:r>
            <a:r>
              <a:rPr lang="en-US" altLang="en-US" sz="2000"/>
              <a:t> adalah peristiwa pemilihan sebuah bantalan yang cacat, dan </a:t>
            </a:r>
            <a:r>
              <a:rPr lang="en-US" altLang="en-US" sz="2000" i="1"/>
              <a:t>B</a:t>
            </a:r>
            <a:r>
              <a:rPr lang="en-US" altLang="en-US" sz="2000"/>
              <a:t>1, </a:t>
            </a:r>
            <a:r>
              <a:rPr lang="en-US" altLang="en-US" sz="2000" i="1"/>
              <a:t>B</a:t>
            </a:r>
            <a:r>
              <a:rPr lang="en-US" altLang="en-US" sz="2000"/>
              <a:t>2, </a:t>
            </a:r>
            <a:r>
              <a:rPr lang="en-US" altLang="en-US" sz="2000" i="1"/>
              <a:t>B</a:t>
            </a:r>
            <a:r>
              <a:rPr lang="en-US" altLang="en-US" sz="2000"/>
              <a:t>3, dan </a:t>
            </a:r>
            <a:r>
              <a:rPr lang="en-US" altLang="en-US" sz="2000" i="1"/>
              <a:t>B</a:t>
            </a:r>
            <a:r>
              <a:rPr lang="en-US" altLang="en-US" sz="2000"/>
              <a:t>4, adalah peristiwa pemilihan bantalan dari vendor I, II, III, dan IV.</a:t>
            </a:r>
            <a:r>
              <a:rPr lang="en-US" altLang="en-US" sz="18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Kaki 4">
            <a:extLst>
              <a:ext uri="{FF2B5EF4-FFF2-40B4-BE49-F238E27FC236}">
                <a16:creationId xmlns:a16="http://schemas.microsoft.com/office/drawing/2014/main" id="{8A1B8DF2-6601-41C8-9892-63F1FAADB094}"/>
              </a:ext>
            </a:extLst>
          </p:cNvPr>
          <p:cNvSpPr>
            <a:spLocks noGrp="1"/>
          </p:cNvSpPr>
          <p:nvPr>
            <p:ph type="ftr" sz="quarter" idx="11"/>
          </p:nvPr>
        </p:nvSpPr>
        <p:spPr/>
        <p:txBody>
          <a:bodyPr/>
          <a:lstStyle/>
          <a:p>
            <a:r>
              <a:rPr lang="en-US" altLang="en-US"/>
              <a:t>Bab 3. Konsep Dasar Statistika</a:t>
            </a:r>
          </a:p>
        </p:txBody>
      </p:sp>
      <p:sp>
        <p:nvSpPr>
          <p:cNvPr id="29698" name="Rectangle 2">
            <a:extLst>
              <a:ext uri="{FF2B5EF4-FFF2-40B4-BE49-F238E27FC236}">
                <a16:creationId xmlns:a16="http://schemas.microsoft.com/office/drawing/2014/main" id="{D082DA18-6AAC-4FFA-B9A8-8619616D04DC}"/>
              </a:ext>
            </a:extLst>
          </p:cNvPr>
          <p:cNvSpPr>
            <a:spLocks noGrp="1" noChangeArrowheads="1"/>
          </p:cNvSpPr>
          <p:nvPr>
            <p:ph type="title"/>
          </p:nvPr>
        </p:nvSpPr>
        <p:spPr/>
        <p:txBody>
          <a:bodyPr/>
          <a:lstStyle/>
          <a:p>
            <a:pPr algn="l"/>
            <a:r>
              <a:rPr lang="en-US" altLang="en-US" sz="3600" b="1">
                <a:solidFill>
                  <a:srgbClr val="FF0000"/>
                </a:solidFill>
              </a:rPr>
              <a:t>1. Pendahuluan</a:t>
            </a:r>
          </a:p>
        </p:txBody>
      </p:sp>
      <p:sp>
        <p:nvSpPr>
          <p:cNvPr id="29699" name="Rectangle 3">
            <a:extLst>
              <a:ext uri="{FF2B5EF4-FFF2-40B4-BE49-F238E27FC236}">
                <a16:creationId xmlns:a16="http://schemas.microsoft.com/office/drawing/2014/main" id="{BEB69B50-E515-4D80-85B9-2290F4ABADDF}"/>
              </a:ext>
            </a:extLst>
          </p:cNvPr>
          <p:cNvSpPr>
            <a:spLocks noGrp="1" noChangeArrowheads="1"/>
          </p:cNvSpPr>
          <p:nvPr>
            <p:ph type="body" idx="1"/>
          </p:nvPr>
        </p:nvSpPr>
        <p:spPr/>
        <p:txBody>
          <a:bodyPr/>
          <a:lstStyle/>
          <a:p>
            <a:pPr>
              <a:lnSpc>
                <a:spcPct val="90000"/>
              </a:lnSpc>
            </a:pPr>
            <a:r>
              <a:rPr lang="en-US" altLang="en-US" sz="2400" b="1">
                <a:solidFill>
                  <a:srgbClr val="FF0000"/>
                </a:solidFill>
              </a:rPr>
              <a:t>Probabilitas </a:t>
            </a:r>
          </a:p>
          <a:p>
            <a:pPr lvl="1">
              <a:lnSpc>
                <a:spcPct val="90000"/>
              </a:lnSpc>
            </a:pPr>
            <a:r>
              <a:rPr lang="en-US" altLang="en-US" sz="2000"/>
              <a:t>intepretasi keluaran peluang yang terjadi dalam suatu percobaan</a:t>
            </a:r>
          </a:p>
          <a:p>
            <a:pPr lvl="1">
              <a:lnSpc>
                <a:spcPct val="90000"/>
              </a:lnSpc>
            </a:pPr>
            <a:r>
              <a:rPr lang="en-US" altLang="en-US" sz="2000"/>
              <a:t>Tingkat kepastian dari munculnya hasil percobaan statistik</a:t>
            </a:r>
          </a:p>
          <a:p>
            <a:pPr lvl="1">
              <a:lnSpc>
                <a:spcPct val="90000"/>
              </a:lnSpc>
            </a:pPr>
            <a:r>
              <a:rPr lang="en-US" altLang="en-US" sz="2000"/>
              <a:t>Dilambangkan dengan P</a:t>
            </a:r>
          </a:p>
          <a:p>
            <a:pPr>
              <a:lnSpc>
                <a:spcPct val="90000"/>
              </a:lnSpc>
            </a:pPr>
            <a:r>
              <a:rPr lang="en-US" altLang="en-US" sz="2400"/>
              <a:t>Konsep probabilitas berasal dari permainan yang dilakukan pengamatan untuk diperoleh fakta (empiris) kemudian diformulakan kedalam konsep dan dilakukan pengujian</a:t>
            </a:r>
          </a:p>
          <a:p>
            <a:pPr>
              <a:lnSpc>
                <a:spcPct val="90000"/>
              </a:lnSpc>
            </a:pPr>
            <a:r>
              <a:rPr lang="en-US" altLang="en-US" sz="2400"/>
              <a:t>Matematika </a:t>
            </a:r>
            <a:r>
              <a:rPr lang="en-US" altLang="en-US" sz="2400">
                <a:solidFill>
                  <a:schemeClr val="tx2"/>
                </a:solidFill>
              </a:rPr>
              <a:t>permutasi</a:t>
            </a:r>
            <a:r>
              <a:rPr lang="en-US" altLang="en-US" sz="2400"/>
              <a:t> dan </a:t>
            </a:r>
            <a:r>
              <a:rPr lang="en-US" altLang="en-US" sz="2400">
                <a:solidFill>
                  <a:schemeClr val="tx2"/>
                </a:solidFill>
              </a:rPr>
              <a:t>kombinasi</a:t>
            </a:r>
            <a:r>
              <a:rPr lang="en-US" altLang="en-US" sz="2400"/>
              <a:t> banyak digunakan dalam probabilitas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mpungan Kaki 4">
            <a:extLst>
              <a:ext uri="{FF2B5EF4-FFF2-40B4-BE49-F238E27FC236}">
                <a16:creationId xmlns:a16="http://schemas.microsoft.com/office/drawing/2014/main" id="{B55F89E9-71EE-4AEB-B981-7B35A452C036}"/>
              </a:ext>
            </a:extLst>
          </p:cNvPr>
          <p:cNvSpPr>
            <a:spLocks noGrp="1"/>
          </p:cNvSpPr>
          <p:nvPr>
            <p:ph type="ftr" sz="quarter" idx="11"/>
          </p:nvPr>
        </p:nvSpPr>
        <p:spPr/>
        <p:txBody>
          <a:bodyPr/>
          <a:lstStyle/>
          <a:p>
            <a:r>
              <a:rPr lang="en-US" altLang="en-US"/>
              <a:t>Bab 3. Konsep Dasar Statistika</a:t>
            </a:r>
          </a:p>
        </p:txBody>
      </p:sp>
      <p:sp>
        <p:nvSpPr>
          <p:cNvPr id="107522" name="Rectangle 2">
            <a:extLst>
              <a:ext uri="{FF2B5EF4-FFF2-40B4-BE49-F238E27FC236}">
                <a16:creationId xmlns:a16="http://schemas.microsoft.com/office/drawing/2014/main" id="{D0A8BDAD-5907-4E16-AE85-C41F0E9C6BD8}"/>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7523" name="Rectangle 3">
            <a:extLst>
              <a:ext uri="{FF2B5EF4-FFF2-40B4-BE49-F238E27FC236}">
                <a16:creationId xmlns:a16="http://schemas.microsoft.com/office/drawing/2014/main" id="{EE706C61-6752-46B5-B898-4C4681D6D1C5}"/>
              </a:ext>
            </a:extLst>
          </p:cNvPr>
          <p:cNvSpPr>
            <a:spLocks noGrp="1" noChangeArrowheads="1"/>
          </p:cNvSpPr>
          <p:nvPr>
            <p:ph type="body" idx="1"/>
          </p:nvPr>
        </p:nvSpPr>
        <p:spPr/>
        <p:txBody>
          <a:bodyPr/>
          <a:lstStyle/>
          <a:p>
            <a:endParaRPr lang="en-US" altLang="en-US"/>
          </a:p>
          <a:p>
            <a:endParaRPr lang="en-US" altLang="en-US"/>
          </a:p>
          <a:p>
            <a:endParaRPr lang="en-US" altLang="en-US"/>
          </a:p>
          <a:p>
            <a:r>
              <a:rPr lang="en-US" altLang="en-US" sz="2400"/>
              <a:t>Kemudian jika terpilih sebuah bantalan cacat, maka probabilitas bantalan cacat itu berasal dari vendor III adalah:</a:t>
            </a:r>
          </a:p>
        </p:txBody>
      </p:sp>
      <p:sp>
        <p:nvSpPr>
          <p:cNvPr id="107525" name="Rectangle 5">
            <a:extLst>
              <a:ext uri="{FF2B5EF4-FFF2-40B4-BE49-F238E27FC236}">
                <a16:creationId xmlns:a16="http://schemas.microsoft.com/office/drawing/2014/main" id="{060B9DBD-B0AE-435B-AA0A-3D6BAF0C4A8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7524" name="Object 4">
            <a:extLst>
              <a:ext uri="{FF2B5EF4-FFF2-40B4-BE49-F238E27FC236}">
                <a16:creationId xmlns:a16="http://schemas.microsoft.com/office/drawing/2014/main" id="{791F43D3-94A3-49AA-A4E7-2047BC974154}"/>
              </a:ext>
            </a:extLst>
          </p:cNvPr>
          <p:cNvGraphicFramePr>
            <a:graphicFrameLocks noChangeAspect="1"/>
          </p:cNvGraphicFramePr>
          <p:nvPr/>
        </p:nvGraphicFramePr>
        <p:xfrm>
          <a:off x="2566988" y="1773238"/>
          <a:ext cx="8101012" cy="1612900"/>
        </p:xfrm>
        <a:graphic>
          <a:graphicData uri="http://schemas.openxmlformats.org/presentationml/2006/ole">
            <mc:AlternateContent xmlns:mc="http://schemas.openxmlformats.org/markup-compatibility/2006">
              <mc:Choice xmlns:v="urn:schemas-microsoft-com:vml" Requires="v">
                <p:oleObj spid="_x0000_s23560" r:id="rId3" imgW="4356100" imgH="863600" progId="Equation.DSMT4">
                  <p:embed/>
                </p:oleObj>
              </mc:Choice>
              <mc:Fallback>
                <p:oleObj r:id="rId3" imgW="4356100" imgH="863600" progId="Equation.DSMT4">
                  <p:embed/>
                  <p:pic>
                    <p:nvPicPr>
                      <p:cNvPr id="107524" name="Object 4">
                        <a:extLst>
                          <a:ext uri="{FF2B5EF4-FFF2-40B4-BE49-F238E27FC236}">
                            <a16:creationId xmlns:a16="http://schemas.microsoft.com/office/drawing/2014/main" id="{791F43D3-94A3-49AA-A4E7-2047BC974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1773238"/>
                        <a:ext cx="8101012"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7" name="Rectangle 7">
            <a:extLst>
              <a:ext uri="{FF2B5EF4-FFF2-40B4-BE49-F238E27FC236}">
                <a16:creationId xmlns:a16="http://schemas.microsoft.com/office/drawing/2014/main" id="{FAE0E39E-5C77-46C7-9A5A-8286887A9038}"/>
              </a:ext>
            </a:extLst>
          </p:cNvPr>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7526" name="Object 6">
            <a:extLst>
              <a:ext uri="{FF2B5EF4-FFF2-40B4-BE49-F238E27FC236}">
                <a16:creationId xmlns:a16="http://schemas.microsoft.com/office/drawing/2014/main" id="{37599B6E-62B7-4B79-9228-11226DF141ED}"/>
              </a:ext>
            </a:extLst>
          </p:cNvPr>
          <p:cNvGraphicFramePr>
            <a:graphicFrameLocks noChangeAspect="1"/>
          </p:cNvGraphicFramePr>
          <p:nvPr/>
        </p:nvGraphicFramePr>
        <p:xfrm>
          <a:off x="3648076" y="4652963"/>
          <a:ext cx="5184775" cy="919162"/>
        </p:xfrm>
        <a:graphic>
          <a:graphicData uri="http://schemas.openxmlformats.org/presentationml/2006/ole">
            <mc:AlternateContent xmlns:mc="http://schemas.openxmlformats.org/markup-compatibility/2006">
              <mc:Choice xmlns:v="urn:schemas-microsoft-com:vml" Requires="v">
                <p:oleObj spid="_x0000_s23561" r:id="rId5" imgW="2362200" imgH="419100" progId="Equation.DSMT4">
                  <p:embed/>
                </p:oleObj>
              </mc:Choice>
              <mc:Fallback>
                <p:oleObj r:id="rId5" imgW="2362200" imgH="419100" progId="Equation.DSMT4">
                  <p:embed/>
                  <p:pic>
                    <p:nvPicPr>
                      <p:cNvPr id="107526" name="Object 6">
                        <a:extLst>
                          <a:ext uri="{FF2B5EF4-FFF2-40B4-BE49-F238E27FC236}">
                            <a16:creationId xmlns:a16="http://schemas.microsoft.com/office/drawing/2014/main" id="{37599B6E-62B7-4B79-9228-11226DF141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076" y="4652963"/>
                        <a:ext cx="5184775"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mpungan Kaki 4">
            <a:extLst>
              <a:ext uri="{FF2B5EF4-FFF2-40B4-BE49-F238E27FC236}">
                <a16:creationId xmlns:a16="http://schemas.microsoft.com/office/drawing/2014/main" id="{D297DBEA-0F46-4F17-B77E-2278F0D99BBB}"/>
              </a:ext>
            </a:extLst>
          </p:cNvPr>
          <p:cNvSpPr>
            <a:spLocks noGrp="1"/>
          </p:cNvSpPr>
          <p:nvPr>
            <p:ph type="ftr" sz="quarter" idx="11"/>
          </p:nvPr>
        </p:nvSpPr>
        <p:spPr/>
        <p:txBody>
          <a:bodyPr/>
          <a:lstStyle/>
          <a:p>
            <a:r>
              <a:rPr lang="en-US" altLang="en-US"/>
              <a:t>Bab 3. Konsep Dasar Statistika</a:t>
            </a:r>
          </a:p>
        </p:txBody>
      </p:sp>
      <p:sp>
        <p:nvSpPr>
          <p:cNvPr id="109570" name="Rectangle 2">
            <a:extLst>
              <a:ext uri="{FF2B5EF4-FFF2-40B4-BE49-F238E27FC236}">
                <a16:creationId xmlns:a16="http://schemas.microsoft.com/office/drawing/2014/main" id="{DE182DA4-8A32-4994-BE77-4FDCD67B1D6B}"/>
              </a:ext>
            </a:extLst>
          </p:cNvPr>
          <p:cNvSpPr>
            <a:spLocks noGrp="1" noChangeArrowheads="1"/>
          </p:cNvSpPr>
          <p:nvPr>
            <p:ph type="title"/>
          </p:nvPr>
        </p:nvSpPr>
        <p:spPr/>
        <p:txBody>
          <a:bodyPr/>
          <a:lstStyle/>
          <a:p>
            <a:r>
              <a:rPr lang="en-US" altLang="en-US" b="1">
                <a:solidFill>
                  <a:srgbClr val="FF0000"/>
                </a:solidFill>
              </a:rPr>
              <a:t>3. Konsep Probabilitas</a:t>
            </a:r>
          </a:p>
        </p:txBody>
      </p:sp>
      <p:sp>
        <p:nvSpPr>
          <p:cNvPr id="109571" name="Rectangle 3">
            <a:extLst>
              <a:ext uri="{FF2B5EF4-FFF2-40B4-BE49-F238E27FC236}">
                <a16:creationId xmlns:a16="http://schemas.microsoft.com/office/drawing/2014/main" id="{CAD209A6-3168-4AC4-B6FF-BFEB89330AF0}"/>
              </a:ext>
            </a:extLst>
          </p:cNvPr>
          <p:cNvSpPr>
            <a:spLocks noGrp="1" noChangeArrowheads="1"/>
          </p:cNvSpPr>
          <p:nvPr>
            <p:ph type="body" idx="1"/>
          </p:nvPr>
        </p:nvSpPr>
        <p:spPr/>
        <p:txBody>
          <a:bodyPr/>
          <a:lstStyle/>
          <a:p>
            <a:pPr>
              <a:lnSpc>
                <a:spcPct val="80000"/>
              </a:lnSpc>
              <a:buFontTx/>
              <a:buNone/>
            </a:pPr>
            <a:r>
              <a:rPr lang="en-US" altLang="en-US" sz="2400"/>
              <a:t>Contoh:</a:t>
            </a:r>
          </a:p>
          <a:p>
            <a:pPr>
              <a:lnSpc>
                <a:spcPct val="80000"/>
              </a:lnSpc>
              <a:buFontTx/>
              <a:buNone/>
            </a:pPr>
            <a:r>
              <a:rPr lang="sv-SE" altLang="ko-KR" sz="2400">
                <a:ea typeface="굴림" panose="020B0600000101010101" pitchFamily="34" charset="-127"/>
              </a:rPr>
              <a:t>	Sebuah tas berisi 4 bola putih dan 3 bola hitam, dan tas yang kedua berisi 3 bola putih dan 5 bola hitam. Satu bola diambil dari tas pertama dan diletakkan tanpa terlihat di dalam tas yang kedua. Berapa probabilitas bahwa sebuah bola yang sekarang ditarik dari tas kedua adalah hitam?</a:t>
            </a:r>
          </a:p>
          <a:p>
            <a:pPr>
              <a:lnSpc>
                <a:spcPct val="80000"/>
              </a:lnSpc>
              <a:buFontTx/>
              <a:buNone/>
            </a:pPr>
            <a:r>
              <a:rPr lang="es-ES" altLang="ko-KR" sz="2400" b="1">
                <a:ea typeface="굴림" panose="020B0600000101010101" pitchFamily="34" charset="-127"/>
              </a:rPr>
              <a:t>	Penyelesaian: </a:t>
            </a:r>
            <a:endParaRPr lang="es-ES" altLang="ko-KR" sz="2400">
              <a:ea typeface="굴림" panose="020B0600000101010101" pitchFamily="34" charset="-127"/>
            </a:endParaRPr>
          </a:p>
          <a:p>
            <a:pPr>
              <a:lnSpc>
                <a:spcPct val="80000"/>
              </a:lnSpc>
              <a:buFontTx/>
              <a:buNone/>
            </a:pPr>
            <a:r>
              <a:rPr lang="es-ES" altLang="ko-KR" sz="2400">
                <a:ea typeface="굴림" panose="020B0600000101010101" pitchFamily="34" charset="-127"/>
              </a:rPr>
              <a:t>	Ambil </a:t>
            </a:r>
            <a:r>
              <a:rPr lang="es-ES" altLang="ko-KR" sz="2400" i="1">
                <a:ea typeface="굴림" panose="020B0600000101010101" pitchFamily="34" charset="-127"/>
              </a:rPr>
              <a:t>B1</a:t>
            </a:r>
            <a:r>
              <a:rPr lang="es-ES" altLang="ko-KR" sz="2400">
                <a:ea typeface="굴림" panose="020B0600000101010101" pitchFamily="34" charset="-127"/>
              </a:rPr>
              <a:t>, </a:t>
            </a:r>
            <a:r>
              <a:rPr lang="es-ES" altLang="ko-KR" sz="2400" i="1">
                <a:ea typeface="굴림" panose="020B0600000101010101" pitchFamily="34" charset="-127"/>
              </a:rPr>
              <a:t>B2</a:t>
            </a:r>
            <a:r>
              <a:rPr lang="es-ES" altLang="ko-KR" sz="2400">
                <a:ea typeface="굴림" panose="020B0600000101010101" pitchFamily="34" charset="-127"/>
              </a:rPr>
              <a:t> dan </a:t>
            </a:r>
            <a:r>
              <a:rPr lang="es-ES" altLang="ko-KR" sz="2400" i="1">
                <a:ea typeface="굴림" panose="020B0600000101010101" pitchFamily="34" charset="-127"/>
              </a:rPr>
              <a:t>W1</a:t>
            </a:r>
            <a:r>
              <a:rPr lang="es-ES" altLang="ko-KR" sz="2400">
                <a:ea typeface="굴림" panose="020B0600000101010101" pitchFamily="34" charset="-127"/>
              </a:rPr>
              <a:t> mewakili secara berurut penarikan sebuah bola hitam dari tas 1, sebuah bola hitam dari tas 2, dan sebuah bola putih dari tas 1. Kita tertarik kepada gabungan dari kejadian saling terpisah         dan </a:t>
            </a:r>
            <a:endParaRPr lang="en-US" altLang="en-US" sz="2400"/>
          </a:p>
        </p:txBody>
      </p:sp>
      <p:sp>
        <p:nvSpPr>
          <p:cNvPr id="109573" name="Rectangle 5">
            <a:extLst>
              <a:ext uri="{FF2B5EF4-FFF2-40B4-BE49-F238E27FC236}">
                <a16:creationId xmlns:a16="http://schemas.microsoft.com/office/drawing/2014/main" id="{7F26CBE0-080C-4551-B3FD-32394A23B913}"/>
              </a:ext>
            </a:extLst>
          </p:cNvPr>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9572" name="Object 4">
            <a:extLst>
              <a:ext uri="{FF2B5EF4-FFF2-40B4-BE49-F238E27FC236}">
                <a16:creationId xmlns:a16="http://schemas.microsoft.com/office/drawing/2014/main" id="{E80392A1-531C-4939-8EC8-0E05B242BC9F}"/>
              </a:ext>
            </a:extLst>
          </p:cNvPr>
          <p:cNvGraphicFramePr>
            <a:graphicFrameLocks noChangeAspect="1"/>
          </p:cNvGraphicFramePr>
          <p:nvPr/>
        </p:nvGraphicFramePr>
        <p:xfrm>
          <a:off x="4800600" y="5373688"/>
          <a:ext cx="647700" cy="304800"/>
        </p:xfrm>
        <a:graphic>
          <a:graphicData uri="http://schemas.openxmlformats.org/presentationml/2006/ole">
            <mc:AlternateContent xmlns:mc="http://schemas.openxmlformats.org/markup-compatibility/2006">
              <mc:Choice xmlns:v="urn:schemas-microsoft-com:vml" Requires="v">
                <p:oleObj spid="_x0000_s24584" r:id="rId3" imgW="482391" imgH="228501" progId="Equation.DSMT4">
                  <p:embed/>
                </p:oleObj>
              </mc:Choice>
              <mc:Fallback>
                <p:oleObj r:id="rId3" imgW="482391" imgH="228501" progId="Equation.DSMT4">
                  <p:embed/>
                  <p:pic>
                    <p:nvPicPr>
                      <p:cNvPr id="109572" name="Object 4">
                        <a:extLst>
                          <a:ext uri="{FF2B5EF4-FFF2-40B4-BE49-F238E27FC236}">
                            <a16:creationId xmlns:a16="http://schemas.microsoft.com/office/drawing/2014/main" id="{E80392A1-531C-4939-8EC8-0E05B242BC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5373688"/>
                        <a:ext cx="647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5" name="Rectangle 7">
            <a:extLst>
              <a:ext uri="{FF2B5EF4-FFF2-40B4-BE49-F238E27FC236}">
                <a16:creationId xmlns:a16="http://schemas.microsoft.com/office/drawing/2014/main" id="{E824886E-A71D-46D9-B5AD-1ABD08588521}"/>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09574" name="Object 6">
            <a:extLst>
              <a:ext uri="{FF2B5EF4-FFF2-40B4-BE49-F238E27FC236}">
                <a16:creationId xmlns:a16="http://schemas.microsoft.com/office/drawing/2014/main" id="{343DA542-EAC7-485F-A922-E8B9349FAFB4}"/>
              </a:ext>
            </a:extLst>
          </p:cNvPr>
          <p:cNvGraphicFramePr>
            <a:graphicFrameLocks noChangeAspect="1"/>
          </p:cNvGraphicFramePr>
          <p:nvPr/>
        </p:nvGraphicFramePr>
        <p:xfrm>
          <a:off x="6096000" y="5445125"/>
          <a:ext cx="649288" cy="300038"/>
        </p:xfrm>
        <a:graphic>
          <a:graphicData uri="http://schemas.openxmlformats.org/presentationml/2006/ole">
            <mc:AlternateContent xmlns:mc="http://schemas.openxmlformats.org/markup-compatibility/2006">
              <mc:Choice xmlns:v="urn:schemas-microsoft-com:vml" Requires="v">
                <p:oleObj spid="_x0000_s24585" r:id="rId5" imgW="495085" imgH="228501" progId="Equation.DSMT4">
                  <p:embed/>
                </p:oleObj>
              </mc:Choice>
              <mc:Fallback>
                <p:oleObj r:id="rId5" imgW="495085" imgH="228501" progId="Equation.DSMT4">
                  <p:embed/>
                  <p:pic>
                    <p:nvPicPr>
                      <p:cNvPr id="109574" name="Object 6">
                        <a:extLst>
                          <a:ext uri="{FF2B5EF4-FFF2-40B4-BE49-F238E27FC236}">
                            <a16:creationId xmlns:a16="http://schemas.microsoft.com/office/drawing/2014/main" id="{343DA542-EAC7-485F-A922-E8B9349FAF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5445125"/>
                        <a:ext cx="649288"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ampungan Kaki 4">
            <a:extLst>
              <a:ext uri="{FF2B5EF4-FFF2-40B4-BE49-F238E27FC236}">
                <a16:creationId xmlns:a16="http://schemas.microsoft.com/office/drawing/2014/main" id="{70EBECD9-F12B-4C42-ACE7-4EDC27694C1F}"/>
              </a:ext>
            </a:extLst>
          </p:cNvPr>
          <p:cNvSpPr>
            <a:spLocks noGrp="1"/>
          </p:cNvSpPr>
          <p:nvPr>
            <p:ph type="ftr" sz="quarter" idx="11"/>
          </p:nvPr>
        </p:nvSpPr>
        <p:spPr/>
        <p:txBody>
          <a:bodyPr/>
          <a:lstStyle/>
          <a:p>
            <a:r>
              <a:rPr lang="en-US" altLang="en-US"/>
              <a:t>Bab 3. Konsep Dasar Statistika</a:t>
            </a:r>
          </a:p>
        </p:txBody>
      </p:sp>
      <p:sp>
        <p:nvSpPr>
          <p:cNvPr id="110594" name="Rectangle 2">
            <a:extLst>
              <a:ext uri="{FF2B5EF4-FFF2-40B4-BE49-F238E27FC236}">
                <a16:creationId xmlns:a16="http://schemas.microsoft.com/office/drawing/2014/main" id="{9B73F2F9-23CE-40EC-8F39-4E5CFFFB8B27}"/>
              </a:ext>
            </a:extLst>
          </p:cNvPr>
          <p:cNvSpPr>
            <a:spLocks noGrp="1" noChangeArrowheads="1"/>
          </p:cNvSpPr>
          <p:nvPr>
            <p:ph type="title"/>
          </p:nvPr>
        </p:nvSpPr>
        <p:spPr/>
        <p:txBody>
          <a:bodyPr/>
          <a:lstStyle/>
          <a:p>
            <a:r>
              <a:rPr lang="en-US" altLang="en-US" b="1">
                <a:solidFill>
                  <a:srgbClr val="FF0000"/>
                </a:solidFill>
              </a:rPr>
              <a:t>3. Konsep Probabilitas</a:t>
            </a:r>
          </a:p>
        </p:txBody>
      </p:sp>
      <p:pic>
        <p:nvPicPr>
          <p:cNvPr id="110597" name="Picture 5">
            <a:extLst>
              <a:ext uri="{FF2B5EF4-FFF2-40B4-BE49-F238E27FC236}">
                <a16:creationId xmlns:a16="http://schemas.microsoft.com/office/drawing/2014/main" id="{6163DF7F-EDDB-4323-B322-D2FA025F69B4}"/>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25735" t="36830" r="27022" b="28302"/>
          <a:stretch>
            <a:fillRect/>
          </a:stretch>
        </p:blipFill>
        <p:spPr>
          <a:xfrm>
            <a:off x="2351088" y="1557339"/>
            <a:ext cx="7200900" cy="2911475"/>
          </a:xfrm>
          <a:solidFill>
            <a:srgbClr val="FFFFFF"/>
          </a:solidFill>
          <a:ln/>
        </p:spPr>
      </p:pic>
      <p:sp>
        <p:nvSpPr>
          <p:cNvPr id="110599" name="Rectangle 7">
            <a:extLst>
              <a:ext uri="{FF2B5EF4-FFF2-40B4-BE49-F238E27FC236}">
                <a16:creationId xmlns:a16="http://schemas.microsoft.com/office/drawing/2014/main" id="{5DA1C639-8B5A-45B7-AE32-06C88758CFAB}"/>
              </a:ext>
            </a:extLst>
          </p:cNvPr>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10598" name="Object 6">
            <a:extLst>
              <a:ext uri="{FF2B5EF4-FFF2-40B4-BE49-F238E27FC236}">
                <a16:creationId xmlns:a16="http://schemas.microsoft.com/office/drawing/2014/main" id="{8B3140DB-3D60-498B-B8C8-17544305DB8A}"/>
              </a:ext>
            </a:extLst>
          </p:cNvPr>
          <p:cNvGraphicFramePr>
            <a:graphicFrameLocks noChangeAspect="1"/>
          </p:cNvGraphicFramePr>
          <p:nvPr/>
        </p:nvGraphicFramePr>
        <p:xfrm>
          <a:off x="2927350" y="4581525"/>
          <a:ext cx="5761038" cy="458788"/>
        </p:xfrm>
        <a:graphic>
          <a:graphicData uri="http://schemas.openxmlformats.org/presentationml/2006/ole">
            <mc:AlternateContent xmlns:mc="http://schemas.openxmlformats.org/markup-compatibility/2006">
              <mc:Choice xmlns:v="urn:schemas-microsoft-com:vml" Requires="v">
                <p:oleObj spid="_x0000_s25611" r:id="rId4" imgW="3467100" imgH="279400" progId="Equation.DSMT4">
                  <p:embed/>
                </p:oleObj>
              </mc:Choice>
              <mc:Fallback>
                <p:oleObj r:id="rId4" imgW="3467100" imgH="279400" progId="Equation.DSMT4">
                  <p:embed/>
                  <p:pic>
                    <p:nvPicPr>
                      <p:cNvPr id="110598" name="Object 6">
                        <a:extLst>
                          <a:ext uri="{FF2B5EF4-FFF2-40B4-BE49-F238E27FC236}">
                            <a16:creationId xmlns:a16="http://schemas.microsoft.com/office/drawing/2014/main" id="{8B3140DB-3D60-498B-B8C8-17544305DB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4581525"/>
                        <a:ext cx="5761038"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01" name="Rectangle 9">
            <a:extLst>
              <a:ext uri="{FF2B5EF4-FFF2-40B4-BE49-F238E27FC236}">
                <a16:creationId xmlns:a16="http://schemas.microsoft.com/office/drawing/2014/main" id="{60B15309-1E07-4338-B146-3C896AAEA3EB}"/>
              </a:ext>
            </a:extLst>
          </p:cNvPr>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10600" name="Object 8">
            <a:extLst>
              <a:ext uri="{FF2B5EF4-FFF2-40B4-BE49-F238E27FC236}">
                <a16:creationId xmlns:a16="http://schemas.microsoft.com/office/drawing/2014/main" id="{B832A5C8-D039-4E67-A959-998E745FAFF2}"/>
              </a:ext>
            </a:extLst>
          </p:cNvPr>
          <p:cNvGraphicFramePr>
            <a:graphicFrameLocks noChangeAspect="1"/>
          </p:cNvGraphicFramePr>
          <p:nvPr/>
        </p:nvGraphicFramePr>
        <p:xfrm>
          <a:off x="5880101" y="5084763"/>
          <a:ext cx="4105275" cy="501650"/>
        </p:xfrm>
        <a:graphic>
          <a:graphicData uri="http://schemas.openxmlformats.org/presentationml/2006/ole">
            <mc:AlternateContent xmlns:mc="http://schemas.openxmlformats.org/markup-compatibility/2006">
              <mc:Choice xmlns:v="urn:schemas-microsoft-com:vml" Requires="v">
                <p:oleObj spid="_x0000_s25612" r:id="rId6" imgW="2260600" imgH="279400" progId="Equation.DSMT4">
                  <p:embed/>
                </p:oleObj>
              </mc:Choice>
              <mc:Fallback>
                <p:oleObj r:id="rId6" imgW="2260600" imgH="279400" progId="Equation.DSMT4">
                  <p:embed/>
                  <p:pic>
                    <p:nvPicPr>
                      <p:cNvPr id="110600" name="Object 8">
                        <a:extLst>
                          <a:ext uri="{FF2B5EF4-FFF2-40B4-BE49-F238E27FC236}">
                            <a16:creationId xmlns:a16="http://schemas.microsoft.com/office/drawing/2014/main" id="{B832A5C8-D039-4E67-A959-998E745FAF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0101" y="5084763"/>
                        <a:ext cx="410527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03" name="Rectangle 11">
            <a:extLst>
              <a:ext uri="{FF2B5EF4-FFF2-40B4-BE49-F238E27FC236}">
                <a16:creationId xmlns:a16="http://schemas.microsoft.com/office/drawing/2014/main" id="{B384EE70-C9B6-43AF-913C-F41216C079B4}"/>
              </a:ext>
            </a:extLst>
          </p:cNvPr>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110602" name="Object 10">
            <a:extLst>
              <a:ext uri="{FF2B5EF4-FFF2-40B4-BE49-F238E27FC236}">
                <a16:creationId xmlns:a16="http://schemas.microsoft.com/office/drawing/2014/main" id="{613E2C05-6D40-43AA-8DC8-4886AD5480CA}"/>
              </a:ext>
            </a:extLst>
          </p:cNvPr>
          <p:cNvGraphicFramePr>
            <a:graphicFrameLocks noChangeAspect="1"/>
          </p:cNvGraphicFramePr>
          <p:nvPr/>
        </p:nvGraphicFramePr>
        <p:xfrm>
          <a:off x="5880101" y="5661025"/>
          <a:ext cx="2016125" cy="482600"/>
        </p:xfrm>
        <a:graphic>
          <a:graphicData uri="http://schemas.openxmlformats.org/presentationml/2006/ole">
            <mc:AlternateContent xmlns:mc="http://schemas.openxmlformats.org/markup-compatibility/2006">
              <mc:Choice xmlns:v="urn:schemas-microsoft-com:vml" Requires="v">
                <p:oleObj spid="_x0000_s25613" r:id="rId8" imgW="1790700" imgH="431800" progId="Equation.DSMT4">
                  <p:embed/>
                </p:oleObj>
              </mc:Choice>
              <mc:Fallback>
                <p:oleObj r:id="rId8" imgW="1790700" imgH="431800" progId="Equation.DSMT4">
                  <p:embed/>
                  <p:pic>
                    <p:nvPicPr>
                      <p:cNvPr id="110602" name="Object 10">
                        <a:extLst>
                          <a:ext uri="{FF2B5EF4-FFF2-40B4-BE49-F238E27FC236}">
                            <a16:creationId xmlns:a16="http://schemas.microsoft.com/office/drawing/2014/main" id="{613E2C05-6D40-43AA-8DC8-4886AD5480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80101" y="5661025"/>
                        <a:ext cx="20161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5">
            <a:extLst>
              <a:ext uri="{FF2B5EF4-FFF2-40B4-BE49-F238E27FC236}">
                <a16:creationId xmlns:a16="http://schemas.microsoft.com/office/drawing/2014/main" id="{67A8E96C-F35C-444F-8A17-281FC371C7E8}"/>
              </a:ext>
            </a:extLst>
          </p:cNvPr>
          <p:cNvSpPr>
            <a:spLocks noGrp="1"/>
          </p:cNvSpPr>
          <p:nvPr>
            <p:ph type="ftr" sz="quarter" idx="11"/>
          </p:nvPr>
        </p:nvSpPr>
        <p:spPr/>
        <p:txBody>
          <a:bodyPr/>
          <a:lstStyle/>
          <a:p>
            <a:r>
              <a:rPr lang="en-US" altLang="en-US"/>
              <a:t>Bab 3. Konsep Dasar Statistika</a:t>
            </a:r>
          </a:p>
        </p:txBody>
      </p:sp>
      <p:sp>
        <p:nvSpPr>
          <p:cNvPr id="16386" name="Rectangle 2">
            <a:extLst>
              <a:ext uri="{FF2B5EF4-FFF2-40B4-BE49-F238E27FC236}">
                <a16:creationId xmlns:a16="http://schemas.microsoft.com/office/drawing/2014/main" id="{A6402543-5333-4DB4-9326-1A232DA049F3}"/>
              </a:ext>
            </a:extLst>
          </p:cNvPr>
          <p:cNvSpPr>
            <a:spLocks noGrp="1" noChangeArrowheads="1"/>
          </p:cNvSpPr>
          <p:nvPr>
            <p:ph type="title"/>
          </p:nvPr>
        </p:nvSpPr>
        <p:spPr>
          <a:xfrm>
            <a:off x="2209801" y="152401"/>
            <a:ext cx="7631113" cy="1044575"/>
          </a:xfrm>
        </p:spPr>
        <p:txBody>
          <a:bodyPr/>
          <a:lstStyle/>
          <a:p>
            <a:pPr algn="l"/>
            <a:r>
              <a:rPr lang="en-US" altLang="en-US" sz="3600" b="1">
                <a:solidFill>
                  <a:srgbClr val="FF0000"/>
                </a:solidFill>
              </a:rPr>
              <a:t>2. Permutasi dan Kombinasi</a:t>
            </a:r>
            <a:r>
              <a:rPr lang="en-US" altLang="en-US"/>
              <a:t> </a:t>
            </a:r>
          </a:p>
        </p:txBody>
      </p:sp>
      <p:sp>
        <p:nvSpPr>
          <p:cNvPr id="16387" name="Rectangle 3">
            <a:extLst>
              <a:ext uri="{FF2B5EF4-FFF2-40B4-BE49-F238E27FC236}">
                <a16:creationId xmlns:a16="http://schemas.microsoft.com/office/drawing/2014/main" id="{CA00D3EF-C496-456F-B23C-CE87EEF855B3}"/>
              </a:ext>
            </a:extLst>
          </p:cNvPr>
          <p:cNvSpPr>
            <a:spLocks noGrp="1" noChangeArrowheads="1"/>
          </p:cNvSpPr>
          <p:nvPr>
            <p:ph type="body" sz="half" idx="1"/>
          </p:nvPr>
        </p:nvSpPr>
        <p:spPr>
          <a:xfrm>
            <a:off x="2209800" y="1268414"/>
            <a:ext cx="7989888" cy="4217987"/>
          </a:xfrm>
        </p:spPr>
        <p:txBody>
          <a:bodyPr/>
          <a:lstStyle/>
          <a:p>
            <a:r>
              <a:rPr lang="en-US" altLang="en-US" b="1">
                <a:solidFill>
                  <a:srgbClr val="FF0000"/>
                </a:solidFill>
              </a:rPr>
              <a:t>Faktorial</a:t>
            </a:r>
          </a:p>
          <a:p>
            <a:pPr>
              <a:buFontTx/>
              <a:buNone/>
            </a:pPr>
            <a:r>
              <a:rPr lang="en-US" altLang="en-US"/>
              <a:t>                        </a:t>
            </a:r>
            <a:r>
              <a:rPr lang="en-US" altLang="en-US" i="1"/>
              <a:t>	n! = n(n-1)(n-2)…3.2.1</a:t>
            </a:r>
          </a:p>
          <a:p>
            <a:pPr>
              <a:buFontTx/>
              <a:buNone/>
            </a:pPr>
            <a:r>
              <a:rPr lang="en-US" altLang="en-US" i="1"/>
              <a:t>				0! = 1 dan 1! = 1</a:t>
            </a:r>
          </a:p>
          <a:p>
            <a:r>
              <a:rPr lang="en-US" altLang="en-US" b="1">
                <a:solidFill>
                  <a:srgbClr val="FF0000"/>
                </a:solidFill>
              </a:rPr>
              <a:t>Permutasi</a:t>
            </a:r>
            <a:r>
              <a:rPr lang="en-US" altLang="en-US" b="1"/>
              <a:t> </a:t>
            </a:r>
          </a:p>
          <a:p>
            <a:pPr>
              <a:buFontTx/>
              <a:buNone/>
            </a:pPr>
            <a:r>
              <a:rPr lang="en-US" altLang="en-US"/>
              <a:t>	susunan yang dibentuk dari anggota suatu himpunan dengan mengambil seluruh atau sebagian anggota himpunan dan </a:t>
            </a:r>
            <a:r>
              <a:rPr lang="en-US" altLang="en-US" u="sng">
                <a:solidFill>
                  <a:schemeClr val="tx2"/>
                </a:solidFill>
              </a:rPr>
              <a:t>memberi arti</a:t>
            </a:r>
            <a:r>
              <a:rPr lang="en-US" altLang="en-US"/>
              <a:t> pada urutan anggota dari susunan</a:t>
            </a:r>
          </a:p>
        </p:txBody>
      </p:sp>
      <p:graphicFrame>
        <p:nvGraphicFramePr>
          <p:cNvPr id="16391" name="Object 7">
            <a:extLst>
              <a:ext uri="{FF2B5EF4-FFF2-40B4-BE49-F238E27FC236}">
                <a16:creationId xmlns:a16="http://schemas.microsoft.com/office/drawing/2014/main" id="{37753B7E-A16C-47C2-9037-20A9A35F68F3}"/>
              </a:ext>
            </a:extLst>
          </p:cNvPr>
          <p:cNvGraphicFramePr>
            <a:graphicFrameLocks noGrp="1" noChangeAspect="1"/>
          </p:cNvGraphicFramePr>
          <p:nvPr>
            <p:ph sz="half" idx="2"/>
          </p:nvPr>
        </p:nvGraphicFramePr>
        <p:xfrm>
          <a:off x="5664200" y="5241925"/>
          <a:ext cx="1689100" cy="831850"/>
        </p:xfrm>
        <a:graphic>
          <a:graphicData uri="http://schemas.openxmlformats.org/presentationml/2006/ole">
            <mc:AlternateContent xmlns:mc="http://schemas.openxmlformats.org/markup-compatibility/2006">
              <mc:Choice xmlns:v="urn:schemas-microsoft-com:vml" Requires="v">
                <p:oleObj spid="_x0000_s1029" name="Equation" r:id="rId3" imgW="850680" imgH="419040" progId="Equation.3">
                  <p:embed/>
                </p:oleObj>
              </mc:Choice>
              <mc:Fallback>
                <p:oleObj name="Equation" r:id="rId3" imgW="850680" imgH="419040" progId="Equation.3">
                  <p:embed/>
                  <p:pic>
                    <p:nvPicPr>
                      <p:cNvPr id="16391" name="Object 7">
                        <a:extLst>
                          <a:ext uri="{FF2B5EF4-FFF2-40B4-BE49-F238E27FC236}">
                            <a16:creationId xmlns:a16="http://schemas.microsoft.com/office/drawing/2014/main" id="{37753B7E-A16C-47C2-9037-20A9A35F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5241925"/>
                        <a:ext cx="16891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6">
            <a:extLst>
              <a:ext uri="{FF2B5EF4-FFF2-40B4-BE49-F238E27FC236}">
                <a16:creationId xmlns:a16="http://schemas.microsoft.com/office/drawing/2014/main" id="{B32E52EE-2D95-4C6A-81BD-3F614538AE73}"/>
              </a:ext>
            </a:extLst>
          </p:cNvPr>
          <p:cNvSpPr>
            <a:spLocks noGrp="1"/>
          </p:cNvSpPr>
          <p:nvPr>
            <p:ph type="ftr" sz="quarter" idx="11"/>
          </p:nvPr>
        </p:nvSpPr>
        <p:spPr/>
        <p:txBody>
          <a:bodyPr/>
          <a:lstStyle/>
          <a:p>
            <a:r>
              <a:rPr lang="en-US" altLang="en-US"/>
              <a:t>Bab 3. Konsep Dasar Statistika</a:t>
            </a:r>
          </a:p>
        </p:txBody>
      </p:sp>
      <p:sp>
        <p:nvSpPr>
          <p:cNvPr id="97282" name="Rectangle 2">
            <a:extLst>
              <a:ext uri="{FF2B5EF4-FFF2-40B4-BE49-F238E27FC236}">
                <a16:creationId xmlns:a16="http://schemas.microsoft.com/office/drawing/2014/main" id="{4C7A7393-A932-448E-93F5-6D424C86A7F7}"/>
              </a:ext>
            </a:extLst>
          </p:cNvPr>
          <p:cNvSpPr>
            <a:spLocks noGrp="1" noChangeArrowheads="1"/>
          </p:cNvSpPr>
          <p:nvPr>
            <p:ph type="title"/>
          </p:nvPr>
        </p:nvSpPr>
        <p:spPr>
          <a:xfrm>
            <a:off x="2209800" y="152401"/>
            <a:ext cx="7918450" cy="1044575"/>
          </a:xfrm>
          <a:noFill/>
          <a:ln/>
        </p:spPr>
        <p:txBody>
          <a:bodyPr/>
          <a:lstStyle/>
          <a:p>
            <a:pPr algn="l"/>
            <a:r>
              <a:rPr lang="en-US" altLang="en-US" sz="3600" b="1">
                <a:solidFill>
                  <a:srgbClr val="FF0000"/>
                </a:solidFill>
              </a:rPr>
              <a:t>2. Permutasi dan Kombinasi (Con’t)</a:t>
            </a:r>
            <a:endParaRPr lang="en-US" altLang="en-US"/>
          </a:p>
        </p:txBody>
      </p:sp>
      <p:sp>
        <p:nvSpPr>
          <p:cNvPr id="97283" name="Rectangle 3">
            <a:extLst>
              <a:ext uri="{FF2B5EF4-FFF2-40B4-BE49-F238E27FC236}">
                <a16:creationId xmlns:a16="http://schemas.microsoft.com/office/drawing/2014/main" id="{E9B07EAE-6164-40F1-A03B-F70806CBC36A}"/>
              </a:ext>
            </a:extLst>
          </p:cNvPr>
          <p:cNvSpPr>
            <a:spLocks noGrp="1" noChangeArrowheads="1"/>
          </p:cNvSpPr>
          <p:nvPr>
            <p:ph type="body" sz="half" idx="1"/>
          </p:nvPr>
        </p:nvSpPr>
        <p:spPr>
          <a:xfrm>
            <a:off x="2209800" y="1268413"/>
            <a:ext cx="7558088" cy="4824412"/>
          </a:xfrm>
        </p:spPr>
        <p:txBody>
          <a:bodyPr/>
          <a:lstStyle/>
          <a:p>
            <a:r>
              <a:rPr lang="en-US" altLang="en-US"/>
              <a:t>Contoh</a:t>
            </a:r>
          </a:p>
          <a:p>
            <a:pPr>
              <a:buFontTx/>
              <a:buNone/>
            </a:pPr>
            <a:r>
              <a:rPr lang="en-US" altLang="en-US"/>
              <a:t>	</a:t>
            </a:r>
            <a:r>
              <a:rPr lang="en-US" altLang="en-US">
                <a:solidFill>
                  <a:srgbClr val="FF0000"/>
                </a:solidFill>
              </a:rPr>
              <a:t>Himpunan {a,b,c}</a:t>
            </a:r>
            <a:r>
              <a:rPr lang="en-US" altLang="en-US"/>
              <a:t> </a:t>
            </a:r>
          </a:p>
          <a:p>
            <a:pPr>
              <a:buFontTx/>
              <a:buNone/>
            </a:pPr>
            <a:r>
              <a:rPr lang="en-US" altLang="en-US"/>
              <a:t>	diambil 3 anggota, diperoleh susunan:</a:t>
            </a:r>
          </a:p>
          <a:p>
            <a:pPr>
              <a:buFontTx/>
              <a:buNone/>
            </a:pPr>
            <a:r>
              <a:rPr lang="en-US" altLang="en-US"/>
              <a:t>		</a:t>
            </a:r>
            <a:r>
              <a:rPr lang="en-US" altLang="en-US" i="1">
                <a:solidFill>
                  <a:srgbClr val="FF0000"/>
                </a:solidFill>
              </a:rPr>
              <a:t>abc; acb; bac; bca; cab; cba</a:t>
            </a:r>
          </a:p>
          <a:p>
            <a:pPr>
              <a:buFontTx/>
              <a:buNone/>
            </a:pPr>
            <a:r>
              <a:rPr lang="en-US" altLang="en-US" i="1">
                <a:solidFill>
                  <a:srgbClr val="FF0000"/>
                </a:solidFill>
              </a:rPr>
              <a:t>	</a:t>
            </a:r>
          </a:p>
          <a:p>
            <a:pPr>
              <a:buFontTx/>
              <a:buNone/>
            </a:pPr>
            <a:endParaRPr lang="en-US" altLang="en-US" i="1">
              <a:solidFill>
                <a:srgbClr val="FF0000"/>
              </a:solidFill>
            </a:endParaRPr>
          </a:p>
          <a:p>
            <a:pPr>
              <a:buFontTx/>
              <a:buNone/>
            </a:pPr>
            <a:r>
              <a:rPr lang="en-US" altLang="en-US"/>
              <a:t>	diambil 2 anggota, diperoleh susunan:</a:t>
            </a:r>
          </a:p>
          <a:p>
            <a:pPr>
              <a:buFontTx/>
              <a:buNone/>
            </a:pPr>
            <a:r>
              <a:rPr lang="en-US" altLang="en-US"/>
              <a:t>			</a:t>
            </a:r>
            <a:r>
              <a:rPr lang="en-US" altLang="en-US" i="1">
                <a:solidFill>
                  <a:srgbClr val="FF0000"/>
                </a:solidFill>
              </a:rPr>
              <a:t>ab; ba; bc; cb; ac; ca</a:t>
            </a:r>
          </a:p>
        </p:txBody>
      </p:sp>
      <p:graphicFrame>
        <p:nvGraphicFramePr>
          <p:cNvPr id="97284" name="Object 4">
            <a:extLst>
              <a:ext uri="{FF2B5EF4-FFF2-40B4-BE49-F238E27FC236}">
                <a16:creationId xmlns:a16="http://schemas.microsoft.com/office/drawing/2014/main" id="{15E61BFA-7D11-4B12-96FB-C3EB8292FA63}"/>
              </a:ext>
            </a:extLst>
          </p:cNvPr>
          <p:cNvGraphicFramePr>
            <a:graphicFrameLocks noGrp="1" noChangeAspect="1"/>
          </p:cNvGraphicFramePr>
          <p:nvPr>
            <p:ph sz="quarter" idx="2"/>
          </p:nvPr>
        </p:nvGraphicFramePr>
        <p:xfrm>
          <a:off x="4870451" y="3644900"/>
          <a:ext cx="2232025" cy="889000"/>
        </p:xfrm>
        <a:graphic>
          <a:graphicData uri="http://schemas.openxmlformats.org/presentationml/2006/ole">
            <mc:AlternateContent xmlns:mc="http://schemas.openxmlformats.org/markup-compatibility/2006">
              <mc:Choice xmlns:v="urn:schemas-microsoft-com:vml" Requires="v">
                <p:oleObj spid="_x0000_s2056" name="Equation" r:id="rId3" imgW="1054080" imgH="419040" progId="Equation.3">
                  <p:embed/>
                </p:oleObj>
              </mc:Choice>
              <mc:Fallback>
                <p:oleObj name="Equation" r:id="rId3" imgW="1054080" imgH="419040" progId="Equation.3">
                  <p:embed/>
                  <p:pic>
                    <p:nvPicPr>
                      <p:cNvPr id="97284" name="Object 4">
                        <a:extLst>
                          <a:ext uri="{FF2B5EF4-FFF2-40B4-BE49-F238E27FC236}">
                            <a16:creationId xmlns:a16="http://schemas.microsoft.com/office/drawing/2014/main" id="{15E61BFA-7D11-4B12-96FB-C3EB8292F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1" y="3644900"/>
                        <a:ext cx="223202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Object 5">
            <a:extLst>
              <a:ext uri="{FF2B5EF4-FFF2-40B4-BE49-F238E27FC236}">
                <a16:creationId xmlns:a16="http://schemas.microsoft.com/office/drawing/2014/main" id="{DA57EEB6-B5A5-42C0-8F27-94F05AE7D931}"/>
              </a:ext>
            </a:extLst>
          </p:cNvPr>
          <p:cNvGraphicFramePr>
            <a:graphicFrameLocks noGrp="1" noChangeAspect="1"/>
          </p:cNvGraphicFramePr>
          <p:nvPr>
            <p:ph sz="quarter" idx="3"/>
          </p:nvPr>
        </p:nvGraphicFramePr>
        <p:xfrm>
          <a:off x="5303838" y="5300663"/>
          <a:ext cx="1871662" cy="735012"/>
        </p:xfrm>
        <a:graphic>
          <a:graphicData uri="http://schemas.openxmlformats.org/presentationml/2006/ole">
            <mc:AlternateContent xmlns:mc="http://schemas.openxmlformats.org/markup-compatibility/2006">
              <mc:Choice xmlns:v="urn:schemas-microsoft-com:vml" Requires="v">
                <p:oleObj spid="_x0000_s2057" name="Equation" r:id="rId5" imgW="1066680" imgH="419040" progId="Equation.3">
                  <p:embed/>
                </p:oleObj>
              </mc:Choice>
              <mc:Fallback>
                <p:oleObj name="Equation" r:id="rId5" imgW="1066680" imgH="419040" progId="Equation.3">
                  <p:embed/>
                  <p:pic>
                    <p:nvPicPr>
                      <p:cNvPr id="97285" name="Object 5">
                        <a:extLst>
                          <a:ext uri="{FF2B5EF4-FFF2-40B4-BE49-F238E27FC236}">
                            <a16:creationId xmlns:a16="http://schemas.microsoft.com/office/drawing/2014/main" id="{DA57EEB6-B5A5-42C0-8F27-94F05AE7D9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3838" y="5300663"/>
                        <a:ext cx="1871662"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4">
            <a:extLst>
              <a:ext uri="{FF2B5EF4-FFF2-40B4-BE49-F238E27FC236}">
                <a16:creationId xmlns:a16="http://schemas.microsoft.com/office/drawing/2014/main" id="{37E372E7-BC7E-4EBD-B8CB-CD3FF02BC14E}"/>
              </a:ext>
            </a:extLst>
          </p:cNvPr>
          <p:cNvSpPr>
            <a:spLocks noGrp="1"/>
          </p:cNvSpPr>
          <p:nvPr>
            <p:ph type="ftr" sz="quarter" idx="11"/>
          </p:nvPr>
        </p:nvSpPr>
        <p:spPr/>
        <p:txBody>
          <a:bodyPr/>
          <a:lstStyle/>
          <a:p>
            <a:r>
              <a:rPr lang="en-US" altLang="en-US"/>
              <a:t>Bab 3. Konsep Dasar Statistika</a:t>
            </a:r>
          </a:p>
        </p:txBody>
      </p:sp>
      <p:sp>
        <p:nvSpPr>
          <p:cNvPr id="95234" name="Rectangle 2">
            <a:extLst>
              <a:ext uri="{FF2B5EF4-FFF2-40B4-BE49-F238E27FC236}">
                <a16:creationId xmlns:a16="http://schemas.microsoft.com/office/drawing/2014/main" id="{84A8C392-FC3E-4ED7-A637-D37C0178A596}"/>
              </a:ext>
            </a:extLst>
          </p:cNvPr>
          <p:cNvSpPr>
            <a:spLocks noGrp="1" noChangeArrowheads="1"/>
          </p:cNvSpPr>
          <p:nvPr>
            <p:ph type="title"/>
          </p:nvPr>
        </p:nvSpPr>
        <p:spPr/>
        <p:txBody>
          <a:bodyPr/>
          <a:lstStyle/>
          <a:p>
            <a:r>
              <a:rPr lang="en-US" altLang="en-US" sz="3600" b="1">
                <a:solidFill>
                  <a:srgbClr val="FF0000"/>
                </a:solidFill>
              </a:rPr>
              <a:t>2. Permutasi dan Kombinasi</a:t>
            </a:r>
          </a:p>
        </p:txBody>
      </p:sp>
      <p:sp>
        <p:nvSpPr>
          <p:cNvPr id="95235" name="Rectangle 3">
            <a:extLst>
              <a:ext uri="{FF2B5EF4-FFF2-40B4-BE49-F238E27FC236}">
                <a16:creationId xmlns:a16="http://schemas.microsoft.com/office/drawing/2014/main" id="{CC399736-9D06-4B00-866E-A0E577105CAA}"/>
              </a:ext>
            </a:extLst>
          </p:cNvPr>
          <p:cNvSpPr>
            <a:spLocks noGrp="1" noChangeArrowheads="1"/>
          </p:cNvSpPr>
          <p:nvPr>
            <p:ph type="body" idx="1"/>
          </p:nvPr>
        </p:nvSpPr>
        <p:spPr/>
        <p:txBody>
          <a:bodyPr/>
          <a:lstStyle/>
          <a:p>
            <a:r>
              <a:rPr lang="sv-SE" altLang="ko-KR" b="1">
                <a:ea typeface="굴림" panose="020B0600000101010101" pitchFamily="34" charset="-127"/>
              </a:rPr>
              <a:t>Contoh </a:t>
            </a:r>
            <a:endParaRPr lang="en-US" altLang="ko-KR" b="1" i="1">
              <a:ea typeface="굴림" panose="020B0600000101010101" pitchFamily="34" charset="-127"/>
            </a:endParaRPr>
          </a:p>
          <a:p>
            <a:pPr>
              <a:buFontTx/>
              <a:buNone/>
            </a:pPr>
            <a:r>
              <a:rPr lang="sv-SE" altLang="ko-KR">
                <a:ea typeface="굴림" panose="020B0600000101010101" pitchFamily="34" charset="-127"/>
              </a:rPr>
              <a:t>	Berapa banyak carakah cabang dari PII menjadwalkan 3 pembicara untuk 3 pertemuan yang berbeda bila mereka hadir pada masing-masing dari 5 janji yang mungkin?</a:t>
            </a:r>
            <a:endParaRPr lang="sv-SE" altLang="ko-KR" b="1">
              <a:ea typeface="굴림" panose="020B0600000101010101" pitchFamily="34" charset="-127"/>
            </a:endParaRPr>
          </a:p>
          <a:p>
            <a:pPr>
              <a:buFontTx/>
              <a:buNone/>
            </a:pPr>
            <a:r>
              <a:rPr lang="sv-SE" altLang="ko-KR" b="1">
                <a:ea typeface="굴림" panose="020B0600000101010101" pitchFamily="34" charset="-127"/>
              </a:rPr>
              <a:t>	Penyelesaian:</a:t>
            </a:r>
            <a:endParaRPr lang="sv-SE" altLang="ko-KR">
              <a:ea typeface="굴림" panose="020B0600000101010101" pitchFamily="34" charset="-127"/>
            </a:endParaRPr>
          </a:p>
          <a:p>
            <a:pPr>
              <a:buFontTx/>
              <a:buNone/>
            </a:pPr>
            <a:r>
              <a:rPr lang="sv-SE" altLang="ko-KR">
                <a:ea typeface="굴림" panose="020B0600000101010101" pitchFamily="34" charset="-127"/>
              </a:rPr>
              <a:t>	Jumlah total jadwal yang mungkin adalah</a:t>
            </a:r>
            <a:endParaRPr lang="en-US" altLang="ko-KR" b="1">
              <a:ea typeface="굴림" panose="020B0600000101010101" pitchFamily="34" charset="-127"/>
            </a:endParaRPr>
          </a:p>
          <a:p>
            <a:pPr>
              <a:buFontTx/>
              <a:buNone/>
            </a:pPr>
            <a:endParaRPr lang="en-US" altLang="en-US"/>
          </a:p>
        </p:txBody>
      </p:sp>
      <p:sp>
        <p:nvSpPr>
          <p:cNvPr id="95237" name="Rectangle 5">
            <a:extLst>
              <a:ext uri="{FF2B5EF4-FFF2-40B4-BE49-F238E27FC236}">
                <a16:creationId xmlns:a16="http://schemas.microsoft.com/office/drawing/2014/main" id="{4B2839C3-3D73-48DE-8AEA-9D59B6EB73B9}"/>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95236" name="Object 4">
            <a:extLst>
              <a:ext uri="{FF2B5EF4-FFF2-40B4-BE49-F238E27FC236}">
                <a16:creationId xmlns:a16="http://schemas.microsoft.com/office/drawing/2014/main" id="{85A0D9C9-39E4-41FF-BB90-0AC3A4E424B4}"/>
              </a:ext>
            </a:extLst>
          </p:cNvPr>
          <p:cNvGraphicFramePr>
            <a:graphicFrameLocks noChangeAspect="1"/>
          </p:cNvGraphicFramePr>
          <p:nvPr/>
        </p:nvGraphicFramePr>
        <p:xfrm>
          <a:off x="4367213" y="5373688"/>
          <a:ext cx="3097212" cy="760412"/>
        </p:xfrm>
        <a:graphic>
          <a:graphicData uri="http://schemas.openxmlformats.org/presentationml/2006/ole">
            <mc:AlternateContent xmlns:mc="http://schemas.openxmlformats.org/markup-compatibility/2006">
              <mc:Choice xmlns:v="urn:schemas-microsoft-com:vml" Requires="v">
                <p:oleObj spid="_x0000_s3077" r:id="rId3" imgW="1586811" imgH="393529" progId="Equation.DSMT4">
                  <p:embed/>
                </p:oleObj>
              </mc:Choice>
              <mc:Fallback>
                <p:oleObj r:id="rId3" imgW="1586811" imgH="393529" progId="Equation.DSMT4">
                  <p:embed/>
                  <p:pic>
                    <p:nvPicPr>
                      <p:cNvPr id="95236" name="Object 4">
                        <a:extLst>
                          <a:ext uri="{FF2B5EF4-FFF2-40B4-BE49-F238E27FC236}">
                            <a16:creationId xmlns:a16="http://schemas.microsoft.com/office/drawing/2014/main" id="{85A0D9C9-39E4-41FF-BB90-0AC3A4E42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5373688"/>
                        <a:ext cx="3097212"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mpungan Kaki 5">
            <a:extLst>
              <a:ext uri="{FF2B5EF4-FFF2-40B4-BE49-F238E27FC236}">
                <a16:creationId xmlns:a16="http://schemas.microsoft.com/office/drawing/2014/main" id="{4040A204-CA63-442C-8FCD-72514F449C98}"/>
              </a:ext>
            </a:extLst>
          </p:cNvPr>
          <p:cNvSpPr>
            <a:spLocks noGrp="1"/>
          </p:cNvSpPr>
          <p:nvPr>
            <p:ph type="ftr" sz="quarter" idx="11"/>
          </p:nvPr>
        </p:nvSpPr>
        <p:spPr/>
        <p:txBody>
          <a:bodyPr/>
          <a:lstStyle/>
          <a:p>
            <a:r>
              <a:rPr lang="en-US" altLang="en-US"/>
              <a:t>Bab 3. Konsep Dasar Statistika</a:t>
            </a:r>
          </a:p>
        </p:txBody>
      </p:sp>
      <p:sp>
        <p:nvSpPr>
          <p:cNvPr id="35842" name="Rectangle 2">
            <a:extLst>
              <a:ext uri="{FF2B5EF4-FFF2-40B4-BE49-F238E27FC236}">
                <a16:creationId xmlns:a16="http://schemas.microsoft.com/office/drawing/2014/main" id="{650F55C7-1CA2-4A00-87E9-C51BEF6D31B1}"/>
              </a:ext>
            </a:extLst>
          </p:cNvPr>
          <p:cNvSpPr>
            <a:spLocks noGrp="1" noChangeArrowheads="1"/>
          </p:cNvSpPr>
          <p:nvPr>
            <p:ph type="title"/>
          </p:nvPr>
        </p:nvSpPr>
        <p:spPr/>
        <p:txBody>
          <a:bodyPr/>
          <a:lstStyle/>
          <a:p>
            <a:r>
              <a:rPr lang="en-US" altLang="en-US" sz="3600" b="1">
                <a:solidFill>
                  <a:srgbClr val="FF0000"/>
                </a:solidFill>
              </a:rPr>
              <a:t>2. Permutasi dan Kombinasi</a:t>
            </a:r>
          </a:p>
        </p:txBody>
      </p:sp>
      <p:sp>
        <p:nvSpPr>
          <p:cNvPr id="35843" name="Rectangle 3">
            <a:extLst>
              <a:ext uri="{FF2B5EF4-FFF2-40B4-BE49-F238E27FC236}">
                <a16:creationId xmlns:a16="http://schemas.microsoft.com/office/drawing/2014/main" id="{F1C48128-A20D-4098-86A6-7857D3DA4F56}"/>
              </a:ext>
            </a:extLst>
          </p:cNvPr>
          <p:cNvSpPr>
            <a:spLocks noGrp="1" noChangeArrowheads="1"/>
          </p:cNvSpPr>
          <p:nvPr>
            <p:ph type="body" sz="half" idx="1"/>
          </p:nvPr>
        </p:nvSpPr>
        <p:spPr>
          <a:xfrm>
            <a:off x="2208214" y="1628775"/>
            <a:ext cx="7342187" cy="4217988"/>
          </a:xfrm>
        </p:spPr>
        <p:txBody>
          <a:bodyPr/>
          <a:lstStyle/>
          <a:p>
            <a:r>
              <a:rPr lang="en-US" altLang="en-US"/>
              <a:t>Permutasi dari sebagian anggota yang sama. Banyaknya permutasi yang berlainan dari n sampel bila n</a:t>
            </a:r>
            <a:r>
              <a:rPr lang="en-US" altLang="en-US" baseline="-25000"/>
              <a:t>1</a:t>
            </a:r>
            <a:r>
              <a:rPr lang="en-US" altLang="en-US"/>
              <a:t> berjenis I, n</a:t>
            </a:r>
            <a:r>
              <a:rPr lang="en-US" altLang="en-US" baseline="-25000"/>
              <a:t>2</a:t>
            </a:r>
            <a:r>
              <a:rPr lang="en-US" altLang="en-US"/>
              <a:t> berjenis II, …, n</a:t>
            </a:r>
            <a:r>
              <a:rPr lang="en-US" altLang="en-US" baseline="-25000"/>
              <a:t>k</a:t>
            </a:r>
            <a:r>
              <a:rPr lang="en-US" altLang="en-US"/>
              <a:t> berjenis k diberikan oleh</a:t>
            </a:r>
          </a:p>
        </p:txBody>
      </p:sp>
      <p:graphicFrame>
        <p:nvGraphicFramePr>
          <p:cNvPr id="35844" name="Object 4">
            <a:extLst>
              <a:ext uri="{FF2B5EF4-FFF2-40B4-BE49-F238E27FC236}">
                <a16:creationId xmlns:a16="http://schemas.microsoft.com/office/drawing/2014/main" id="{6D047045-1F77-4150-9B14-4E05DDBD2649}"/>
              </a:ext>
            </a:extLst>
          </p:cNvPr>
          <p:cNvGraphicFramePr>
            <a:graphicFrameLocks noGrp="1" noChangeAspect="1"/>
          </p:cNvGraphicFramePr>
          <p:nvPr>
            <p:ph sz="half" idx="2"/>
          </p:nvPr>
        </p:nvGraphicFramePr>
        <p:xfrm>
          <a:off x="3933826" y="3789363"/>
          <a:ext cx="3744913" cy="914400"/>
        </p:xfrm>
        <a:graphic>
          <a:graphicData uri="http://schemas.openxmlformats.org/presentationml/2006/ole">
            <mc:AlternateContent xmlns:mc="http://schemas.openxmlformats.org/markup-compatibility/2006">
              <mc:Choice xmlns:v="urn:schemas-microsoft-com:vml" Requires="v">
                <p:oleObj spid="_x0000_s4101" name="Equation" r:id="rId3" imgW="1981080" imgH="482400" progId="Equation.3">
                  <p:embed/>
                </p:oleObj>
              </mc:Choice>
              <mc:Fallback>
                <p:oleObj name="Equation" r:id="rId3" imgW="1981080" imgH="482400" progId="Equation.3">
                  <p:embed/>
                  <p:pic>
                    <p:nvPicPr>
                      <p:cNvPr id="35844" name="Object 4">
                        <a:extLst>
                          <a:ext uri="{FF2B5EF4-FFF2-40B4-BE49-F238E27FC236}">
                            <a16:creationId xmlns:a16="http://schemas.microsoft.com/office/drawing/2014/main" id="{6D047045-1F77-4150-9B14-4E05DDBD2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826" y="3789363"/>
                        <a:ext cx="37449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aki 4">
            <a:extLst>
              <a:ext uri="{FF2B5EF4-FFF2-40B4-BE49-F238E27FC236}">
                <a16:creationId xmlns:a16="http://schemas.microsoft.com/office/drawing/2014/main" id="{B997B799-861F-40C2-8B2B-9C5A896EC048}"/>
              </a:ext>
            </a:extLst>
          </p:cNvPr>
          <p:cNvSpPr>
            <a:spLocks noGrp="1"/>
          </p:cNvSpPr>
          <p:nvPr>
            <p:ph type="ftr" sz="quarter" idx="11"/>
          </p:nvPr>
        </p:nvSpPr>
        <p:spPr/>
        <p:txBody>
          <a:bodyPr/>
          <a:lstStyle/>
          <a:p>
            <a:r>
              <a:rPr lang="en-US" altLang="en-US"/>
              <a:t>Bab 3. Konsep Dasar Statistika</a:t>
            </a:r>
          </a:p>
        </p:txBody>
      </p:sp>
      <p:sp>
        <p:nvSpPr>
          <p:cNvPr id="96258" name="Rectangle 2">
            <a:extLst>
              <a:ext uri="{FF2B5EF4-FFF2-40B4-BE49-F238E27FC236}">
                <a16:creationId xmlns:a16="http://schemas.microsoft.com/office/drawing/2014/main" id="{494A3923-4E08-41CB-BAB5-6FFA6A89E5BF}"/>
              </a:ext>
            </a:extLst>
          </p:cNvPr>
          <p:cNvSpPr>
            <a:spLocks noGrp="1" noChangeArrowheads="1"/>
          </p:cNvSpPr>
          <p:nvPr>
            <p:ph type="title"/>
          </p:nvPr>
        </p:nvSpPr>
        <p:spPr/>
        <p:txBody>
          <a:bodyPr/>
          <a:lstStyle/>
          <a:p>
            <a:r>
              <a:rPr lang="en-US" altLang="en-US" sz="3600" b="1">
                <a:solidFill>
                  <a:srgbClr val="FF0000"/>
                </a:solidFill>
              </a:rPr>
              <a:t>2. Permutasi dan Kombinasi</a:t>
            </a:r>
          </a:p>
        </p:txBody>
      </p:sp>
      <p:sp>
        <p:nvSpPr>
          <p:cNvPr id="96259" name="Rectangle 3">
            <a:extLst>
              <a:ext uri="{FF2B5EF4-FFF2-40B4-BE49-F238E27FC236}">
                <a16:creationId xmlns:a16="http://schemas.microsoft.com/office/drawing/2014/main" id="{B03BAD73-5A20-46F9-9DD7-A5FF9ED45B94}"/>
              </a:ext>
            </a:extLst>
          </p:cNvPr>
          <p:cNvSpPr>
            <a:spLocks noGrp="1" noChangeArrowheads="1"/>
          </p:cNvSpPr>
          <p:nvPr>
            <p:ph type="body" idx="1"/>
          </p:nvPr>
        </p:nvSpPr>
        <p:spPr/>
        <p:txBody>
          <a:bodyPr/>
          <a:lstStyle/>
          <a:p>
            <a:pPr>
              <a:buFontTx/>
              <a:buNone/>
            </a:pPr>
            <a:r>
              <a:rPr lang="sv-SE" altLang="ko-KR">
                <a:ea typeface="굴림" panose="020B0600000101010101" pitchFamily="34" charset="-127"/>
              </a:rPr>
              <a:t>Contoh</a:t>
            </a:r>
          </a:p>
          <a:p>
            <a:pPr>
              <a:buFontTx/>
              <a:buNone/>
            </a:pPr>
            <a:r>
              <a:rPr lang="sv-SE" altLang="ko-KR">
                <a:ea typeface="굴림" panose="020B0600000101010101" pitchFamily="34" charset="-127"/>
              </a:rPr>
              <a:t>	Dalam berapa carakah 7 ilmuwan dapat disatukan ke dalam kamar hotel dengan satu kamar tiga tempat tidur dan dengan dua kamar dua tempat tidur?</a:t>
            </a:r>
            <a:endParaRPr lang="en-US" altLang="ko-KR" b="1">
              <a:ea typeface="굴림" panose="020B0600000101010101" pitchFamily="34" charset="-127"/>
            </a:endParaRPr>
          </a:p>
          <a:p>
            <a:pPr>
              <a:buFontTx/>
              <a:buNone/>
            </a:pPr>
            <a:r>
              <a:rPr lang="en-US" altLang="ko-KR" b="1">
                <a:ea typeface="굴림" panose="020B0600000101010101" pitchFamily="34" charset="-127"/>
              </a:rPr>
              <a:t>  Penyelesaian:</a:t>
            </a:r>
            <a:endParaRPr lang="en-US" altLang="ko-KR">
              <a:ea typeface="굴림" panose="020B0600000101010101" pitchFamily="34" charset="-127"/>
            </a:endParaRPr>
          </a:p>
          <a:p>
            <a:pPr>
              <a:buFontTx/>
              <a:buNone/>
            </a:pPr>
            <a:r>
              <a:rPr lang="en-US" altLang="ko-KR">
                <a:ea typeface="굴림" panose="020B0600000101010101" pitchFamily="34" charset="-127"/>
              </a:rPr>
              <a:t>	Jumlah total partisi yang mungkin adalah</a:t>
            </a:r>
            <a:endParaRPr lang="en-US" altLang="ko-KR" b="1">
              <a:ea typeface="굴림" panose="020B0600000101010101" pitchFamily="34" charset="-127"/>
            </a:endParaRPr>
          </a:p>
          <a:p>
            <a:pPr>
              <a:buFontTx/>
              <a:buNone/>
            </a:pPr>
            <a:endParaRPr lang="en-US" altLang="en-US"/>
          </a:p>
        </p:txBody>
      </p:sp>
      <p:sp>
        <p:nvSpPr>
          <p:cNvPr id="96261" name="Rectangle 5">
            <a:extLst>
              <a:ext uri="{FF2B5EF4-FFF2-40B4-BE49-F238E27FC236}">
                <a16:creationId xmlns:a16="http://schemas.microsoft.com/office/drawing/2014/main" id="{7E8DA7DA-B997-470A-958A-16F992D3D973}"/>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D"/>
          </a:p>
        </p:txBody>
      </p:sp>
      <p:graphicFrame>
        <p:nvGraphicFramePr>
          <p:cNvPr id="96260" name="Object 4">
            <a:extLst>
              <a:ext uri="{FF2B5EF4-FFF2-40B4-BE49-F238E27FC236}">
                <a16:creationId xmlns:a16="http://schemas.microsoft.com/office/drawing/2014/main" id="{B2393A66-8C2D-4AA6-9BB5-084A58CEB8EE}"/>
              </a:ext>
            </a:extLst>
          </p:cNvPr>
          <p:cNvGraphicFramePr>
            <a:graphicFrameLocks noChangeAspect="1"/>
          </p:cNvGraphicFramePr>
          <p:nvPr/>
        </p:nvGraphicFramePr>
        <p:xfrm>
          <a:off x="4079875" y="5013325"/>
          <a:ext cx="2808288" cy="749300"/>
        </p:xfrm>
        <a:graphic>
          <a:graphicData uri="http://schemas.openxmlformats.org/presentationml/2006/ole">
            <mc:AlternateContent xmlns:mc="http://schemas.openxmlformats.org/markup-compatibility/2006">
              <mc:Choice xmlns:v="urn:schemas-microsoft-com:vml" Requires="v">
                <p:oleObj spid="_x0000_s5125" r:id="rId3" imgW="1714500" imgH="457200" progId="Equation.DSMT4">
                  <p:embed/>
                </p:oleObj>
              </mc:Choice>
              <mc:Fallback>
                <p:oleObj r:id="rId3" imgW="1714500" imgH="457200" progId="Equation.DSMT4">
                  <p:embed/>
                  <p:pic>
                    <p:nvPicPr>
                      <p:cNvPr id="96260" name="Object 4">
                        <a:extLst>
                          <a:ext uri="{FF2B5EF4-FFF2-40B4-BE49-F238E27FC236}">
                            <a16:creationId xmlns:a16="http://schemas.microsoft.com/office/drawing/2014/main" id="{B2393A66-8C2D-4AA6-9BB5-084A58CEB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75" y="5013325"/>
                        <a:ext cx="2808288"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F44E0C0F1F20D84AA745AA4F2F9F87B5" ma:contentTypeVersion="3" ma:contentTypeDescription="Buat sebuah dokumen baru." ma:contentTypeScope="" ma:versionID="6ae25d5dc3dd69b67e276b9fdb6af05d">
  <xsd:schema xmlns:xsd="http://www.w3.org/2001/XMLSchema" xmlns:xs="http://www.w3.org/2001/XMLSchema" xmlns:p="http://schemas.microsoft.com/office/2006/metadata/properties" xmlns:ns2="c0efcfce-2116-400f-ab52-279e91fc6017" targetNamespace="http://schemas.microsoft.com/office/2006/metadata/properties" ma:root="true" ma:fieldsID="9355780974dbc49ae6931c266f89ffbf"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CE1A71-1578-4A4F-AF30-6FBC3DEFB5FE}"/>
</file>

<file path=customXml/itemProps2.xml><?xml version="1.0" encoding="utf-8"?>
<ds:datastoreItem xmlns:ds="http://schemas.openxmlformats.org/officeDocument/2006/customXml" ds:itemID="{BDB0BE5B-B4DA-44D5-B8BE-E16934E1EFC9}"/>
</file>

<file path=customXml/itemProps3.xml><?xml version="1.0" encoding="utf-8"?>
<ds:datastoreItem xmlns:ds="http://schemas.openxmlformats.org/officeDocument/2006/customXml" ds:itemID="{5784C1B2-D635-48CC-9ED3-EEB12E931B80}"/>
</file>

<file path=docProps/app.xml><?xml version="1.0" encoding="utf-8"?>
<Properties xmlns="http://schemas.openxmlformats.org/officeDocument/2006/extended-properties" xmlns:vt="http://schemas.openxmlformats.org/officeDocument/2006/docPropsVTypes">
  <TotalTime>281</TotalTime>
  <Words>2450</Words>
  <Application>Microsoft Office PowerPoint</Application>
  <PresentationFormat>Layar Lebar</PresentationFormat>
  <Paragraphs>260</Paragraphs>
  <Slides>42</Slides>
  <Notes>0</Notes>
  <HiddenSlides>0</HiddenSlides>
  <MMClips>0</MMClips>
  <ScaleCrop>false</ScaleCrop>
  <HeadingPairs>
    <vt:vector size="8" baseType="variant">
      <vt:variant>
        <vt:lpstr>Font Dipakai</vt:lpstr>
      </vt:variant>
      <vt:variant>
        <vt:i4>5</vt:i4>
      </vt:variant>
      <vt:variant>
        <vt:lpstr>Tema</vt:lpstr>
      </vt:variant>
      <vt:variant>
        <vt:i4>1</vt:i4>
      </vt:variant>
      <vt:variant>
        <vt:lpstr>Server OLE Tertanam</vt:lpstr>
      </vt:variant>
      <vt:variant>
        <vt:i4>3</vt:i4>
      </vt:variant>
      <vt:variant>
        <vt:lpstr>Judul Slide</vt:lpstr>
      </vt:variant>
      <vt:variant>
        <vt:i4>42</vt:i4>
      </vt:variant>
    </vt:vector>
  </HeadingPairs>
  <TitlesOfParts>
    <vt:vector size="51" baseType="lpstr">
      <vt:lpstr>Algerian</vt:lpstr>
      <vt:lpstr>Arial</vt:lpstr>
      <vt:lpstr>Calibri</vt:lpstr>
      <vt:lpstr>Calibri Light</vt:lpstr>
      <vt:lpstr>Times New Roman</vt:lpstr>
      <vt:lpstr>Office Theme</vt:lpstr>
      <vt:lpstr>Equation</vt:lpstr>
      <vt:lpstr>Equation.DSMT4</vt:lpstr>
      <vt:lpstr>Equation.3</vt:lpstr>
      <vt:lpstr> PROBABILITAS</vt:lpstr>
      <vt:lpstr>Tujuan Pembelajaran</vt:lpstr>
      <vt:lpstr>AGENDA</vt:lpstr>
      <vt:lpstr>1. Pendahuluan</vt:lpstr>
      <vt:lpstr>2. Permutasi dan Kombinasi </vt:lpstr>
      <vt:lpstr>2. Permutasi dan Kombinasi (Con’t)</vt:lpstr>
      <vt:lpstr>2. Permutasi dan Kombinasi</vt:lpstr>
      <vt:lpstr>2. Permutasi dan Kombinasi</vt:lpstr>
      <vt:lpstr>2. Permutasi dan Kombinasi</vt:lpstr>
      <vt:lpstr>2. Permutasi dan Kombinasi (Con’t) </vt:lpstr>
      <vt:lpstr>2. Permutasi dan Kombinasi (Con’t) </vt:lpstr>
      <vt:lpstr>3. Konsep Probabilitas </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lpstr>3. Konsep Probabilitas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Tri Sutrisno</cp:lastModifiedBy>
  <cp:revision>6</cp:revision>
  <dcterms:created xsi:type="dcterms:W3CDTF">2020-06-08T01:30:48Z</dcterms:created>
  <dcterms:modified xsi:type="dcterms:W3CDTF">2021-03-03T13:04:40Z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