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11.xml" ContentType="application/vnd.openxmlformats-officedocument.presentationml.tags+xml"/>
  <Override PartName="/ppt/tags/tag10.xml" ContentType="application/vnd.openxmlformats-officedocument.presentationml.tags+xml"/>
  <Override PartName="/ppt/tags/tag6.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5" r:id="rId3"/>
    <p:sldId id="296" r:id="rId4"/>
    <p:sldId id="328" r:id="rId5"/>
    <p:sldId id="329" r:id="rId6"/>
    <p:sldId id="267" r:id="rId7"/>
    <p:sldId id="330" r:id="rId8"/>
    <p:sldId id="331" r:id="rId9"/>
    <p:sldId id="332" r:id="rId10"/>
    <p:sldId id="260" r:id="rId11"/>
    <p:sldId id="312" r:id="rId12"/>
    <p:sldId id="316" r:id="rId13"/>
    <p:sldId id="300" r:id="rId14"/>
    <p:sldId id="301" r:id="rId15"/>
    <p:sldId id="317" r:id="rId16"/>
    <p:sldId id="321" r:id="rId17"/>
    <p:sldId id="302" r:id="rId18"/>
    <p:sldId id="303" r:id="rId19"/>
    <p:sldId id="319" r:id="rId20"/>
    <p:sldId id="320" r:id="rId21"/>
    <p:sldId id="322" r:id="rId22"/>
    <p:sldId id="314" r:id="rId23"/>
    <p:sldId id="304" r:id="rId24"/>
    <p:sldId id="305" r:id="rId25"/>
    <p:sldId id="306" r:id="rId26"/>
    <p:sldId id="307" r:id="rId27"/>
    <p:sldId id="315" r:id="rId28"/>
    <p:sldId id="308" r:id="rId29"/>
    <p:sldId id="309" r:id="rId30"/>
    <p:sldId id="310" r:id="rId31"/>
    <p:sldId id="311" r:id="rId32"/>
    <p:sldId id="292" r:id="rId33"/>
    <p:sldId id="293" r:id="rId34"/>
    <p:sldId id="257" r:id="rId35"/>
    <p:sldId id="323" r:id="rId36"/>
    <p:sldId id="318" r:id="rId37"/>
    <p:sldId id="324" r:id="rId38"/>
    <p:sldId id="325" r:id="rId39"/>
    <p:sldId id="326" r:id="rId40"/>
    <p:sldId id="258" r:id="rId41"/>
    <p:sldId id="259" r:id="rId42"/>
    <p:sldId id="327" r:id="rId43"/>
    <p:sldId id="261" r:id="rId44"/>
    <p:sldId id="262" r:id="rId45"/>
    <p:sldId id="263" r:id="rId46"/>
    <p:sldId id="26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47D86-1203-424C-A71C-1A831AA06D37}" type="datetimeFigureOut">
              <a:rPr lang="en-ID" smtClean="0"/>
              <a:t>03/03/2021</a:t>
            </a:fld>
            <a:endParaRPr lang="en-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CEA71-EFC1-4B4C-A82E-088400C1583F}" type="slidenum">
              <a:rPr lang="en-ID" smtClean="0"/>
              <a:t>‹#›</a:t>
            </a:fld>
            <a:endParaRPr lang="en-ID"/>
          </a:p>
        </p:txBody>
      </p:sp>
    </p:spTree>
    <p:extLst>
      <p:ext uri="{BB962C8B-B14F-4D97-AF65-F5344CB8AC3E}">
        <p14:creationId xmlns:p14="http://schemas.microsoft.com/office/powerpoint/2010/main" val="326961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4A67C9A-D04E-4162-A4F6-6AAA55744E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FACC511-4129-404D-8F2C-C25CF0AE15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CD0BECA4-1147-4980-AC0F-F0DFC39758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3F71E8-45B2-49D4-ADD8-3A37A41C9A04}" type="slidenum">
              <a:rPr lang="en-US" altLang="en-US"/>
              <a:pPr eaLnBrk="1" hangingPunct="1"/>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3" name="Date Placeholder 2">
            <a:extLst>
              <a:ext uri="{FF2B5EF4-FFF2-40B4-BE49-F238E27FC236}">
                <a16:creationId xmlns:a16="http://schemas.microsoft.com/office/drawing/2014/main" id="{445E4DBE-FA59-4D39-AFD9-8C7AA2F0644C}"/>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5DFC6C26-EA43-45D9-B361-AEB15DC63906}"/>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6C3892DE-A560-40AC-9035-7932582DBB19}"/>
              </a:ext>
            </a:extLst>
          </p:cNvPr>
          <p:cNvSpPr>
            <a:spLocks noGrp="1"/>
          </p:cNvSpPr>
          <p:nvPr>
            <p:ph type="sldNum" sz="quarter" idx="12"/>
          </p:nvPr>
        </p:nvSpPr>
        <p:spPr>
          <a:xfrm>
            <a:off x="8737600" y="6245225"/>
            <a:ext cx="2844800" cy="476250"/>
          </a:xfrm>
        </p:spPr>
        <p:txBody>
          <a:bodyPr/>
          <a:lstStyle>
            <a:lvl1pPr>
              <a:defRPr/>
            </a:lvl1pPr>
          </a:lstStyle>
          <a:p>
            <a:fld id="{2B9CB6FA-D06A-4529-A7E5-D41A386ED37A}" type="slidenum">
              <a:rPr lang="en-US" altLang="en-US"/>
              <a:pPr/>
              <a:t>‹#›</a:t>
            </a:fld>
            <a:endParaRPr lang="en-US" altLang="en-US"/>
          </a:p>
        </p:txBody>
      </p:sp>
    </p:spTree>
    <p:extLst>
      <p:ext uri="{BB962C8B-B14F-4D97-AF65-F5344CB8AC3E}">
        <p14:creationId xmlns:p14="http://schemas.microsoft.com/office/powerpoint/2010/main" val="4179526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id-ID"/>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4836A9F9-AB87-4100-AF53-71DC997C4BD5}"/>
              </a:ext>
            </a:extLst>
          </p:cNvPr>
          <p:cNvSpPr>
            <a:spLocks noGrp="1"/>
          </p:cNvSpPr>
          <p:nvPr>
            <p:ph type="dt" sz="half" idx="10"/>
          </p:nvPr>
        </p:nvSpPr>
        <p:spPr>
          <a:xfrm>
            <a:off x="609600" y="6245225"/>
            <a:ext cx="2844800" cy="476250"/>
          </a:xfrm>
        </p:spPr>
        <p:txBody>
          <a:bodyPr/>
          <a:lstStyle>
            <a:lvl1pPr>
              <a:defRPr/>
            </a:lvl1pPr>
          </a:lstStyle>
          <a:p>
            <a:pPr>
              <a:defRPr/>
            </a:pPr>
            <a:endParaRPr lang="en-GB"/>
          </a:p>
        </p:txBody>
      </p:sp>
      <p:sp>
        <p:nvSpPr>
          <p:cNvPr id="6" name="Footer Placeholder 5">
            <a:extLst>
              <a:ext uri="{FF2B5EF4-FFF2-40B4-BE49-F238E27FC236}">
                <a16:creationId xmlns:a16="http://schemas.microsoft.com/office/drawing/2014/main" id="{A332B386-3B21-4BF2-A1D6-24270FE69908}"/>
              </a:ext>
            </a:extLst>
          </p:cNvPr>
          <p:cNvSpPr>
            <a:spLocks noGrp="1"/>
          </p:cNvSpPr>
          <p:nvPr>
            <p:ph type="ftr" sz="quarter" idx="11"/>
          </p:nvPr>
        </p:nvSpPr>
        <p:spPr>
          <a:xfrm>
            <a:off x="4165600" y="6245225"/>
            <a:ext cx="3860800" cy="476250"/>
          </a:xfrm>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8E127500-01A4-45D5-A610-27C331BBCFDA}"/>
              </a:ext>
            </a:extLst>
          </p:cNvPr>
          <p:cNvSpPr>
            <a:spLocks noGrp="1"/>
          </p:cNvSpPr>
          <p:nvPr>
            <p:ph type="sldNum" sz="quarter" idx="12"/>
          </p:nvPr>
        </p:nvSpPr>
        <p:spPr>
          <a:xfrm>
            <a:off x="8737600" y="6245225"/>
            <a:ext cx="2844800" cy="476250"/>
          </a:xfrm>
        </p:spPr>
        <p:txBody>
          <a:bodyPr/>
          <a:lstStyle>
            <a:lvl1pPr>
              <a:defRPr/>
            </a:lvl1pPr>
          </a:lstStyle>
          <a:p>
            <a:fld id="{3FD532A6-9DEA-45DF-B46F-03D09843EFE6}" type="slidenum">
              <a:rPr lang="en-GB" altLang="en-US"/>
              <a:pPr/>
              <a:t>‹#›</a:t>
            </a:fld>
            <a:endParaRPr lang="en-GB" altLang="en-US"/>
          </a:p>
        </p:txBody>
      </p:sp>
    </p:spTree>
    <p:extLst>
      <p:ext uri="{BB962C8B-B14F-4D97-AF65-F5344CB8AC3E}">
        <p14:creationId xmlns:p14="http://schemas.microsoft.com/office/powerpoint/2010/main" val="294908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Judul, Teks dan 2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F85CDC-824D-44BB-B5AE-7F89136796A1}"/>
              </a:ext>
            </a:extLst>
          </p:cNvPr>
          <p:cNvSpPr>
            <a:spLocks noGrp="1"/>
          </p:cNvSpPr>
          <p:nvPr>
            <p:ph type="title"/>
          </p:nvPr>
        </p:nvSpPr>
        <p:spPr>
          <a:xfrm>
            <a:off x="1871134" y="260351"/>
            <a:ext cx="9160933" cy="1044575"/>
          </a:xfrm>
        </p:spPr>
        <p:txBody>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67BA1117-377B-4A04-99C4-AC30BDF27661}"/>
              </a:ext>
            </a:extLst>
          </p:cNvPr>
          <p:cNvSpPr>
            <a:spLocks noGrp="1"/>
          </p:cNvSpPr>
          <p:nvPr>
            <p:ph type="body" sz="half" idx="1"/>
          </p:nvPr>
        </p:nvSpPr>
        <p:spPr>
          <a:xfrm>
            <a:off x="912284" y="1628775"/>
            <a:ext cx="5029200" cy="42179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Konten 3">
            <a:extLst>
              <a:ext uri="{FF2B5EF4-FFF2-40B4-BE49-F238E27FC236}">
                <a16:creationId xmlns:a16="http://schemas.microsoft.com/office/drawing/2014/main" id="{32071271-7E0F-449D-8399-CB70BFBDD15B}"/>
              </a:ext>
            </a:extLst>
          </p:cNvPr>
          <p:cNvSpPr>
            <a:spLocks noGrp="1"/>
          </p:cNvSpPr>
          <p:nvPr>
            <p:ph sz="quarter" idx="2"/>
          </p:nvPr>
        </p:nvSpPr>
        <p:spPr>
          <a:xfrm>
            <a:off x="6144684" y="1628775"/>
            <a:ext cx="5029200" cy="203200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Konten 4">
            <a:extLst>
              <a:ext uri="{FF2B5EF4-FFF2-40B4-BE49-F238E27FC236}">
                <a16:creationId xmlns:a16="http://schemas.microsoft.com/office/drawing/2014/main" id="{9B9622FA-1D55-481F-B64E-725549651229}"/>
              </a:ext>
            </a:extLst>
          </p:cNvPr>
          <p:cNvSpPr>
            <a:spLocks noGrp="1"/>
          </p:cNvSpPr>
          <p:nvPr>
            <p:ph sz="quarter" idx="3"/>
          </p:nvPr>
        </p:nvSpPr>
        <p:spPr>
          <a:xfrm>
            <a:off x="6144684" y="3813175"/>
            <a:ext cx="5029200" cy="2033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Tanggal 5">
            <a:extLst>
              <a:ext uri="{FF2B5EF4-FFF2-40B4-BE49-F238E27FC236}">
                <a16:creationId xmlns:a16="http://schemas.microsoft.com/office/drawing/2014/main" id="{19C17A87-8C6F-41EA-8081-BB2F1238CF7A}"/>
              </a:ext>
            </a:extLst>
          </p:cNvPr>
          <p:cNvSpPr>
            <a:spLocks noGrp="1"/>
          </p:cNvSpPr>
          <p:nvPr>
            <p:ph type="dt" sz="half" idx="10"/>
          </p:nvPr>
        </p:nvSpPr>
        <p:spPr>
          <a:xfrm>
            <a:off x="1828800" y="6248400"/>
            <a:ext cx="2540000" cy="457200"/>
          </a:xfrm>
        </p:spPr>
        <p:txBody>
          <a:bodyPr/>
          <a:lstStyle>
            <a:lvl1pPr>
              <a:defRPr/>
            </a:lvl1pPr>
          </a:lstStyle>
          <a:p>
            <a:endParaRPr lang="en-US" altLang="en-US"/>
          </a:p>
        </p:txBody>
      </p:sp>
      <p:sp>
        <p:nvSpPr>
          <p:cNvPr id="7" name="Tampungan Kaki 6">
            <a:extLst>
              <a:ext uri="{FF2B5EF4-FFF2-40B4-BE49-F238E27FC236}">
                <a16:creationId xmlns:a16="http://schemas.microsoft.com/office/drawing/2014/main" id="{090F3E14-E7B4-4049-80ED-5DD2B8882A4C}"/>
              </a:ext>
            </a:extLst>
          </p:cNvPr>
          <p:cNvSpPr>
            <a:spLocks noGrp="1"/>
          </p:cNvSpPr>
          <p:nvPr>
            <p:ph type="ftr" sz="quarter" idx="11"/>
          </p:nvPr>
        </p:nvSpPr>
        <p:spPr>
          <a:xfrm>
            <a:off x="4176184" y="6248400"/>
            <a:ext cx="4800600" cy="457200"/>
          </a:xfrm>
        </p:spPr>
        <p:txBody>
          <a:bodyPr/>
          <a:lstStyle>
            <a:lvl1pPr>
              <a:defRPr/>
            </a:lvl1pPr>
          </a:lstStyle>
          <a:p>
            <a:r>
              <a:rPr lang="en-US" altLang="en-US"/>
              <a:t>Bab 3. Konsep Dasar Statistika</a:t>
            </a:r>
          </a:p>
        </p:txBody>
      </p:sp>
      <p:sp>
        <p:nvSpPr>
          <p:cNvPr id="8" name="Tampungan Nomor Slide 7">
            <a:extLst>
              <a:ext uri="{FF2B5EF4-FFF2-40B4-BE49-F238E27FC236}">
                <a16:creationId xmlns:a16="http://schemas.microsoft.com/office/drawing/2014/main" id="{0B8586C5-D667-4680-A105-1A4EBF0568AE}"/>
              </a:ext>
            </a:extLst>
          </p:cNvPr>
          <p:cNvSpPr>
            <a:spLocks noGrp="1"/>
          </p:cNvSpPr>
          <p:nvPr>
            <p:ph type="sldNum" sz="quarter" idx="12"/>
          </p:nvPr>
        </p:nvSpPr>
        <p:spPr>
          <a:xfrm>
            <a:off x="8957733" y="6248400"/>
            <a:ext cx="2540000" cy="457200"/>
          </a:xfrm>
        </p:spPr>
        <p:txBody>
          <a:bodyPr/>
          <a:lstStyle>
            <a:lvl1pPr>
              <a:defRPr/>
            </a:lvl1pPr>
          </a:lstStyle>
          <a:p>
            <a:fld id="{2BF38C9D-3D28-423D-A096-71E2E26ED7B2}" type="slidenum">
              <a:rPr lang="en-US" altLang="en-US"/>
              <a:pPr/>
              <a:t>‹#›</a:t>
            </a:fld>
            <a:endParaRPr lang="en-US" altLang="en-US"/>
          </a:p>
        </p:txBody>
      </p:sp>
    </p:spTree>
    <p:extLst>
      <p:ext uri="{BB962C8B-B14F-4D97-AF65-F5344CB8AC3E}">
        <p14:creationId xmlns:p14="http://schemas.microsoft.com/office/powerpoint/2010/main" val="318451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8.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 Id="rId9"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6.png"/><Relationship Id="rId4" Type="http://schemas.openxmlformats.org/officeDocument/2006/relationships/image" Target="../media/image3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8.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Tri Sutrisno, </a:t>
            </a:r>
            <a:r>
              <a:rPr lang="en-US" b="1" dirty="0" err="1">
                <a:solidFill>
                  <a:schemeClr val="bg1"/>
                </a:solidFill>
                <a:latin typeface="Times New Roman" panose="02020603050405020304" pitchFamily="18" charset="0"/>
                <a:cs typeface="Times New Roman" panose="02020603050405020304" pitchFamily="18" charset="0"/>
              </a:rPr>
              <a:t>S.Si</a:t>
            </a:r>
            <a:r>
              <a:rPr lang="en-US" b="1" dirty="0">
                <a:solidFill>
                  <a:schemeClr val="bg1"/>
                </a:solidFill>
                <a:latin typeface="Times New Roman" panose="02020603050405020304" pitchFamily="18" charset="0"/>
                <a:cs typeface="Times New Roman" panose="02020603050405020304" pitchFamily="18" charset="0"/>
              </a:rPr>
              <a:t>., M.Sc.</a:t>
            </a:r>
          </a:p>
        </p:txBody>
      </p:sp>
      <p:sp>
        <p:nvSpPr>
          <p:cNvPr id="5" name="Title 1">
            <a:extLst>
              <a:ext uri="{FF2B5EF4-FFF2-40B4-BE49-F238E27FC236}">
                <a16:creationId xmlns:a16="http://schemas.microsoft.com/office/drawing/2014/main" id="{F46DDE1A-06B7-4927-8197-45207201A33B}"/>
              </a:ext>
            </a:extLst>
          </p:cNvPr>
          <p:cNvSpPr>
            <a:spLocks noGrp="1"/>
          </p:cNvSpPr>
          <p:nvPr>
            <p:ph type="ctrTitle"/>
          </p:nvPr>
        </p:nvSpPr>
        <p:spPr>
          <a:xfrm>
            <a:off x="1524000" y="1303338"/>
            <a:ext cx="9144000" cy="2387600"/>
          </a:xfrm>
          <a:ln>
            <a:miter lim="800000"/>
            <a:headEnd/>
            <a:tailEnd/>
          </a:ln>
        </p:spPr>
        <p:txBody>
          <a:bodyPr>
            <a:normAutofit/>
          </a:bodyPr>
          <a:lstStyle/>
          <a:p>
            <a:pPr>
              <a:defRPr/>
            </a:pPr>
            <a:r>
              <a:rPr lang="en-US" sz="4800" b="1" dirty="0">
                <a:solidFill>
                  <a:schemeClr val="bg1"/>
                </a:solidFill>
                <a:latin typeface="Times New Roman" panose="02020603050405020304" pitchFamily="18" charset="0"/>
                <a:cs typeface="Times New Roman" panose="02020603050405020304" pitchFamily="18" charset="0"/>
              </a:rPr>
              <a:t>PROBABILITAS BERSYARAT DAN KAIDAH BAYES</a:t>
            </a:r>
            <a:br>
              <a:rPr lang="en-US" sz="4800" b="1" dirty="0">
                <a:solidFill>
                  <a:schemeClr val="bg1"/>
                </a:solidFill>
                <a:latin typeface="Times New Roman" panose="02020603050405020304" pitchFamily="18" charset="0"/>
                <a:cs typeface="Times New Roman" panose="02020603050405020304" pitchFamily="18" charset="0"/>
              </a:rPr>
            </a:br>
            <a:endParaRPr lang="id-ID"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13592FA-3F21-4917-BB7A-DC1273BCCEB4}"/>
              </a:ext>
            </a:extLst>
          </p:cNvPr>
          <p:cNvSpPr>
            <a:spLocks noGrp="1" noChangeArrowheads="1"/>
          </p:cNvSpPr>
          <p:nvPr>
            <p:ph type="title"/>
          </p:nvPr>
        </p:nvSpPr>
        <p:spPr>
          <a:xfrm>
            <a:off x="2017713" y="404813"/>
            <a:ext cx="8229600" cy="1143000"/>
          </a:xfrm>
          <a:solidFill>
            <a:schemeClr val="accent6">
              <a:lumMod val="50000"/>
            </a:schemeClr>
          </a:solidFill>
        </p:spPr>
        <p:txBody>
          <a:bodyPr>
            <a:normAutofit/>
          </a:bodyPr>
          <a:lstStyle/>
          <a:p>
            <a:pPr>
              <a:defRPr/>
            </a:pPr>
            <a:r>
              <a:rPr lang="en-US" dirty="0" err="1">
                <a:solidFill>
                  <a:schemeClr val="bg1"/>
                </a:solidFill>
                <a:latin typeface="Meiryo" pitchFamily="34" charset="-128"/>
                <a:ea typeface="Meiryo" pitchFamily="34" charset="-128"/>
                <a:cs typeface="Meiryo" pitchFamily="34" charset="-128"/>
              </a:rPr>
              <a:t>Peluang</a:t>
            </a:r>
            <a:r>
              <a:rPr lang="en-US" dirty="0">
                <a:solidFill>
                  <a:schemeClr val="bg1"/>
                </a:solidFill>
                <a:latin typeface="Meiryo" pitchFamily="34" charset="-128"/>
                <a:ea typeface="Meiryo" pitchFamily="34" charset="-128"/>
                <a:cs typeface="Meiryo" pitchFamily="34" charset="-128"/>
              </a:rPr>
              <a:t> </a:t>
            </a:r>
            <a:r>
              <a:rPr lang="en-US" dirty="0" err="1">
                <a:solidFill>
                  <a:schemeClr val="bg1"/>
                </a:solidFill>
                <a:latin typeface="Meiryo" pitchFamily="34" charset="-128"/>
                <a:ea typeface="Meiryo" pitchFamily="34" charset="-128"/>
                <a:cs typeface="Meiryo" pitchFamily="34" charset="-128"/>
              </a:rPr>
              <a:t>suatu</a:t>
            </a:r>
            <a:r>
              <a:rPr lang="en-US" dirty="0">
                <a:solidFill>
                  <a:schemeClr val="bg1"/>
                </a:solidFill>
                <a:latin typeface="Meiryo" pitchFamily="34" charset="-128"/>
                <a:ea typeface="Meiryo" pitchFamily="34" charset="-128"/>
                <a:cs typeface="Meiryo" pitchFamily="34" charset="-128"/>
              </a:rPr>
              <a:t> </a:t>
            </a:r>
            <a:r>
              <a:rPr lang="en-US" dirty="0" err="1">
                <a:solidFill>
                  <a:schemeClr val="bg1"/>
                </a:solidFill>
                <a:latin typeface="Meiryo" pitchFamily="34" charset="-128"/>
                <a:ea typeface="Meiryo" pitchFamily="34" charset="-128"/>
                <a:cs typeface="Meiryo" pitchFamily="34" charset="-128"/>
              </a:rPr>
              <a:t>kejadian</a:t>
            </a:r>
            <a:endParaRPr lang="en-GB" dirty="0">
              <a:solidFill>
                <a:schemeClr val="bg1"/>
              </a:solidFill>
              <a:latin typeface="Meiryo" pitchFamily="34" charset="-128"/>
              <a:ea typeface="Meiryo" pitchFamily="34" charset="-128"/>
              <a:cs typeface="Meiryo" pitchFamily="34" charset="-128"/>
            </a:endParaRPr>
          </a:p>
        </p:txBody>
      </p:sp>
      <p:sp>
        <p:nvSpPr>
          <p:cNvPr id="12291" name="Rectangle 3">
            <a:extLst>
              <a:ext uri="{FF2B5EF4-FFF2-40B4-BE49-F238E27FC236}">
                <a16:creationId xmlns:a16="http://schemas.microsoft.com/office/drawing/2014/main" id="{80D1D002-DFD4-4DE6-8116-CE8416BBE9D8}"/>
              </a:ext>
            </a:extLst>
          </p:cNvPr>
          <p:cNvSpPr>
            <a:spLocks noGrp="1" noChangeArrowheads="1"/>
          </p:cNvSpPr>
          <p:nvPr>
            <p:ph idx="1"/>
          </p:nvPr>
        </p:nvSpPr>
        <p:spPr>
          <a:xfrm>
            <a:off x="1981200" y="1600201"/>
            <a:ext cx="8229600" cy="1108075"/>
          </a:xfrm>
          <a:solidFill>
            <a:srgbClr val="FFFFCC"/>
          </a:solidFill>
        </p:spPr>
        <p:txBody>
          <a:bodyPr>
            <a:normAutofit fontScale="92500" lnSpcReduction="10000"/>
          </a:bodyPr>
          <a:lstStyle/>
          <a:p>
            <a:pPr marL="274320" indent="-274320">
              <a:lnSpc>
                <a:spcPct val="80000"/>
              </a:lnSpc>
              <a:buClr>
                <a:schemeClr val="accent3"/>
              </a:buClr>
              <a:buFont typeface="Wingdings"/>
              <a:buChar char=""/>
              <a:defRPr/>
            </a:pPr>
            <a:r>
              <a:rPr lang="en-US" b="1" dirty="0" err="1"/>
              <a:t>Percobaan</a:t>
            </a:r>
            <a:r>
              <a:rPr lang="en-US" b="1" dirty="0"/>
              <a:t>: </a:t>
            </a:r>
          </a:p>
          <a:p>
            <a:pPr marL="274320" indent="-274320" algn="just">
              <a:lnSpc>
                <a:spcPct val="80000"/>
              </a:lnSpc>
              <a:buClr>
                <a:schemeClr val="accent3"/>
              </a:buClr>
              <a:buNone/>
              <a:defRPr/>
            </a:pPr>
            <a:r>
              <a:rPr lang="en-US" b="1" dirty="0"/>
              <a:t>    </a:t>
            </a:r>
            <a:r>
              <a:rPr lang="id-ID" b="1" dirty="0" err="1"/>
              <a:t>P</a:t>
            </a:r>
            <a:r>
              <a:rPr lang="en-US" b="1" dirty="0" err="1"/>
              <a:t>ercobaan</a:t>
            </a:r>
            <a:r>
              <a:rPr lang="en-US" b="1" dirty="0"/>
              <a:t> </a:t>
            </a:r>
            <a:r>
              <a:rPr lang="en-US" b="1" dirty="0" err="1"/>
              <a:t>adalah</a:t>
            </a:r>
            <a:r>
              <a:rPr lang="en-US" b="1" dirty="0"/>
              <a:t> </a:t>
            </a:r>
            <a:r>
              <a:rPr lang="en-US" b="1" dirty="0" err="1"/>
              <a:t>suatu</a:t>
            </a:r>
            <a:r>
              <a:rPr lang="en-US" b="1" dirty="0"/>
              <a:t> </a:t>
            </a:r>
            <a:r>
              <a:rPr lang="en-US" b="1" dirty="0" err="1"/>
              <a:t>tindakan</a:t>
            </a:r>
            <a:r>
              <a:rPr lang="en-US" b="1" dirty="0"/>
              <a:t> </a:t>
            </a:r>
            <a:r>
              <a:rPr lang="en-US" b="1" dirty="0" err="1"/>
              <a:t>atau</a:t>
            </a:r>
            <a:r>
              <a:rPr lang="en-US" b="1" dirty="0"/>
              <a:t> </a:t>
            </a:r>
            <a:r>
              <a:rPr lang="en-US" b="1" dirty="0" err="1"/>
              <a:t>kegiatan</a:t>
            </a:r>
            <a:r>
              <a:rPr lang="en-US" b="1" dirty="0"/>
              <a:t> yang </a:t>
            </a:r>
            <a:r>
              <a:rPr lang="en-US" b="1" dirty="0" err="1"/>
              <a:t>dapat</a:t>
            </a:r>
            <a:r>
              <a:rPr lang="en-US" b="1" dirty="0"/>
              <a:t> </a:t>
            </a:r>
            <a:r>
              <a:rPr lang="en-US" b="1" dirty="0" err="1"/>
              <a:t>memberikan</a:t>
            </a:r>
            <a:r>
              <a:rPr lang="en-US" b="1" dirty="0"/>
              <a:t> </a:t>
            </a:r>
            <a:r>
              <a:rPr lang="en-US" b="1" dirty="0" err="1"/>
              <a:t>beberapa</a:t>
            </a:r>
            <a:r>
              <a:rPr lang="en-US" b="1" dirty="0"/>
              <a:t> </a:t>
            </a:r>
            <a:r>
              <a:rPr lang="en-US" b="1" dirty="0" err="1"/>
              <a:t>kemungkinan</a:t>
            </a:r>
            <a:r>
              <a:rPr lang="en-US" b="1" dirty="0"/>
              <a:t> </a:t>
            </a:r>
            <a:r>
              <a:rPr lang="en-US" b="1" dirty="0" err="1"/>
              <a:t>hasil</a:t>
            </a:r>
            <a:endParaRPr lang="en-US" b="1" dirty="0"/>
          </a:p>
          <a:p>
            <a:pPr marL="274320" indent="-274320">
              <a:lnSpc>
                <a:spcPct val="80000"/>
              </a:lnSpc>
              <a:buClr>
                <a:schemeClr val="accent3"/>
              </a:buClr>
              <a:buNone/>
              <a:defRPr/>
            </a:pPr>
            <a:endParaRPr lang="en-GB" b="1" dirty="0"/>
          </a:p>
        </p:txBody>
      </p:sp>
      <p:sp>
        <p:nvSpPr>
          <p:cNvPr id="8196" name="Text Box 4">
            <a:extLst>
              <a:ext uri="{FF2B5EF4-FFF2-40B4-BE49-F238E27FC236}">
                <a16:creationId xmlns:a16="http://schemas.microsoft.com/office/drawing/2014/main" id="{0C430698-F595-49CE-BB60-18497BF38441}"/>
              </a:ext>
            </a:extLst>
          </p:cNvPr>
          <p:cNvSpPr txBox="1">
            <a:spLocks noChangeArrowheads="1"/>
          </p:cNvSpPr>
          <p:nvPr/>
        </p:nvSpPr>
        <p:spPr bwMode="auto">
          <a:xfrm>
            <a:off x="1992313" y="2781300"/>
            <a:ext cx="8280400" cy="13843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Char char="•"/>
            </a:pPr>
            <a:r>
              <a:rPr lang="en-US" altLang="en-US" sz="2800" b="1">
                <a:latin typeface="Calibri" panose="020F0502020204030204" pitchFamily="34" charset="0"/>
              </a:rPr>
              <a:t>  Ruang Sampel: </a:t>
            </a:r>
          </a:p>
          <a:p>
            <a:pPr algn="just" eaLnBrk="1" hangingPunct="1"/>
            <a:r>
              <a:rPr lang="en-US" altLang="en-US" sz="2800" b="1">
                <a:latin typeface="Calibri" panose="020F0502020204030204" pitchFamily="34" charset="0"/>
              </a:rPr>
              <a:t>  </a:t>
            </a:r>
            <a:r>
              <a:rPr lang="id-ID" altLang="en-US" sz="2800" b="1">
                <a:latin typeface="Calibri" panose="020F0502020204030204" pitchFamily="34" charset="0"/>
              </a:rPr>
              <a:t>R</a:t>
            </a:r>
            <a:r>
              <a:rPr lang="en-US" altLang="en-US" sz="2800" b="1">
                <a:latin typeface="Calibri" panose="020F0502020204030204" pitchFamily="34" charset="0"/>
              </a:rPr>
              <a:t>uang sampel adalah himpunan semua hasil yang      </a:t>
            </a:r>
          </a:p>
          <a:p>
            <a:pPr algn="just" eaLnBrk="1" hangingPunct="1"/>
            <a:r>
              <a:rPr lang="en-US" altLang="en-US" sz="2800" b="1">
                <a:latin typeface="Calibri" panose="020F0502020204030204" pitchFamily="34" charset="0"/>
              </a:rPr>
              <a:t>  mungkin dari suatu percobaan </a:t>
            </a:r>
            <a:endParaRPr lang="en-GB" altLang="en-US" sz="2800" b="1">
              <a:latin typeface="Calibri" panose="020F0502020204030204" pitchFamily="34" charset="0"/>
            </a:endParaRPr>
          </a:p>
        </p:txBody>
      </p:sp>
      <p:sp>
        <p:nvSpPr>
          <p:cNvPr id="8197" name="Text Box 5">
            <a:extLst>
              <a:ext uri="{FF2B5EF4-FFF2-40B4-BE49-F238E27FC236}">
                <a16:creationId xmlns:a16="http://schemas.microsoft.com/office/drawing/2014/main" id="{28FA7C1C-9CAE-4939-97A1-4423975D5D8C}"/>
              </a:ext>
            </a:extLst>
          </p:cNvPr>
          <p:cNvSpPr txBox="1">
            <a:spLocks noChangeArrowheads="1"/>
          </p:cNvSpPr>
          <p:nvPr/>
        </p:nvSpPr>
        <p:spPr bwMode="auto">
          <a:xfrm>
            <a:off x="2063751" y="4652963"/>
            <a:ext cx="7775575" cy="1600200"/>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Char char="•"/>
            </a:pPr>
            <a:r>
              <a:rPr lang="en-US" altLang="en-US" sz="2800" b="1">
                <a:latin typeface="Calibri" panose="020F0502020204030204" pitchFamily="34" charset="0"/>
              </a:rPr>
              <a:t> Kejadian: </a:t>
            </a:r>
          </a:p>
          <a:p>
            <a:pPr algn="just" eaLnBrk="1" hangingPunct="1">
              <a:spcBef>
                <a:spcPct val="50000"/>
              </a:spcBef>
            </a:pPr>
            <a:r>
              <a:rPr lang="en-US" altLang="en-US" sz="2800" b="1">
                <a:latin typeface="Calibri" panose="020F0502020204030204" pitchFamily="34" charset="0"/>
              </a:rPr>
              <a:t>   Kejadian (event) adalah salah satu subhimpunan  (subset) A dari ruang sampel S</a:t>
            </a:r>
            <a:endParaRPr lang="en-GB" altLang="en-US" sz="2800" b="1">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447E745-44CF-451A-BC2E-2771A1639032}"/>
              </a:ext>
            </a:extLst>
          </p:cNvPr>
          <p:cNvSpPr>
            <a:spLocks noGrp="1"/>
          </p:cNvSpPr>
          <p:nvPr>
            <p:ph type="title"/>
          </p:nvPr>
        </p:nvSpPr>
        <p:spPr>
          <a:xfrm>
            <a:off x="1981200" y="476250"/>
            <a:ext cx="8229600" cy="1143000"/>
          </a:xfrm>
        </p:spPr>
        <p:txBody>
          <a:bodyPr/>
          <a:lstStyle/>
          <a:p>
            <a:pPr eaLnBrk="1" hangingPunct="1"/>
            <a:r>
              <a:rPr lang="en-US" altLang="en-US">
                <a:solidFill>
                  <a:srgbClr val="08B7BF"/>
                </a:solidFill>
              </a:rPr>
              <a:t>Pendahuluan</a:t>
            </a:r>
          </a:p>
        </p:txBody>
      </p:sp>
      <p:sp>
        <p:nvSpPr>
          <p:cNvPr id="3" name="Content Placeholder 2">
            <a:extLst>
              <a:ext uri="{FF2B5EF4-FFF2-40B4-BE49-F238E27FC236}">
                <a16:creationId xmlns:a16="http://schemas.microsoft.com/office/drawing/2014/main" id="{FE692D97-5EE6-4E69-A55F-54559EC61C49}"/>
              </a:ext>
            </a:extLst>
          </p:cNvPr>
          <p:cNvSpPr>
            <a:spLocks noGrp="1"/>
          </p:cNvSpPr>
          <p:nvPr>
            <p:ph idx="1"/>
          </p:nvPr>
        </p:nvSpPr>
        <p:spPr>
          <a:xfrm>
            <a:off x="1825625" y="1527175"/>
            <a:ext cx="8504238" cy="4572000"/>
          </a:xfrm>
        </p:spPr>
        <p:txBody>
          <a:bodyPr>
            <a:normAutofit fontScale="92500" lnSpcReduction="10000"/>
          </a:bodyPr>
          <a:lstStyle/>
          <a:p>
            <a:pPr marL="274320" indent="-274320">
              <a:buClr>
                <a:schemeClr val="accent3"/>
              </a:buClr>
              <a:buFont typeface="Wingdings 2"/>
              <a:buChar char=""/>
              <a:defRPr/>
            </a:pPr>
            <a:r>
              <a:rPr lang="en-US" dirty="0" err="1"/>
              <a:t>Prediksi</a:t>
            </a:r>
            <a:r>
              <a:rPr lang="en-US" dirty="0"/>
              <a:t> </a:t>
            </a:r>
            <a:r>
              <a:rPr lang="en-US" dirty="0" err="1"/>
              <a:t>kejadian</a:t>
            </a:r>
            <a:r>
              <a:rPr lang="en-US" dirty="0"/>
              <a:t> </a:t>
            </a:r>
            <a:r>
              <a:rPr lang="en-US" dirty="0" err="1"/>
              <a:t>sangat</a:t>
            </a:r>
            <a:r>
              <a:rPr lang="en-US" dirty="0"/>
              <a:t> </a:t>
            </a:r>
            <a:r>
              <a:rPr lang="en-US" dirty="0" err="1"/>
              <a:t>diperlukan</a:t>
            </a:r>
            <a:r>
              <a:rPr lang="en-US" dirty="0"/>
              <a:t> </a:t>
            </a:r>
            <a:r>
              <a:rPr lang="en-US" dirty="0" err="1"/>
              <a:t>dan</a:t>
            </a:r>
            <a:r>
              <a:rPr lang="en-US" dirty="0"/>
              <a:t> </a:t>
            </a:r>
            <a:r>
              <a:rPr lang="en-US" dirty="0" err="1"/>
              <a:t>diminati</a:t>
            </a:r>
            <a:r>
              <a:rPr lang="en-US" dirty="0"/>
              <a:t> </a:t>
            </a:r>
            <a:r>
              <a:rPr lang="en-US" dirty="0" err="1"/>
              <a:t>dalam</a:t>
            </a:r>
            <a:r>
              <a:rPr lang="en-US" dirty="0"/>
              <a:t> </a:t>
            </a:r>
            <a:r>
              <a:rPr lang="en-US" dirty="0" err="1"/>
              <a:t>berbagai</a:t>
            </a:r>
            <a:r>
              <a:rPr lang="en-US" dirty="0"/>
              <a:t> </a:t>
            </a:r>
            <a:r>
              <a:rPr lang="en-US" dirty="0" err="1"/>
              <a:t>bidang</a:t>
            </a:r>
            <a:r>
              <a:rPr lang="en-US" dirty="0"/>
              <a:t> </a:t>
            </a:r>
            <a:r>
              <a:rPr lang="en-US" dirty="0" err="1"/>
              <a:t>kehidupan</a:t>
            </a:r>
            <a:r>
              <a:rPr lang="en-US" dirty="0"/>
              <a:t>. </a:t>
            </a:r>
            <a:r>
              <a:rPr lang="en-US" dirty="0" err="1"/>
              <a:t>Seperti</a:t>
            </a:r>
            <a:r>
              <a:rPr lang="en-US" dirty="0"/>
              <a:t> </a:t>
            </a:r>
            <a:r>
              <a:rPr lang="en-US" dirty="0" err="1"/>
              <a:t>peramalan</a:t>
            </a:r>
            <a:r>
              <a:rPr lang="en-US" dirty="0"/>
              <a:t> </a:t>
            </a:r>
            <a:r>
              <a:rPr lang="en-US" dirty="0" err="1"/>
              <a:t>cuaca</a:t>
            </a:r>
            <a:r>
              <a:rPr lang="en-US" dirty="0"/>
              <a:t>, </a:t>
            </a:r>
            <a:r>
              <a:rPr lang="en-US" dirty="0" err="1"/>
              <a:t>penelitian</a:t>
            </a:r>
            <a:r>
              <a:rPr lang="en-US" dirty="0"/>
              <a:t> </a:t>
            </a:r>
            <a:r>
              <a:rPr lang="en-US" dirty="0" err="1"/>
              <a:t>ilmiah</a:t>
            </a:r>
            <a:r>
              <a:rPr lang="en-US" dirty="0"/>
              <a:t>, </a:t>
            </a:r>
            <a:r>
              <a:rPr lang="en-US" dirty="0" err="1"/>
              <a:t>permainan</a:t>
            </a:r>
            <a:r>
              <a:rPr lang="en-US" dirty="0"/>
              <a:t>, </a:t>
            </a:r>
            <a:r>
              <a:rPr lang="en-US" dirty="0" err="1"/>
              <a:t>bisnis</a:t>
            </a:r>
            <a:r>
              <a:rPr lang="en-US" dirty="0"/>
              <a:t>, </a:t>
            </a:r>
            <a:r>
              <a:rPr lang="en-US" dirty="0" err="1"/>
              <a:t>dll</a:t>
            </a:r>
            <a:r>
              <a:rPr lang="en-US" dirty="0"/>
              <a:t>.</a:t>
            </a:r>
          </a:p>
          <a:p>
            <a:pPr marL="274320" indent="-274320">
              <a:buClr>
                <a:schemeClr val="accent3"/>
              </a:buClr>
              <a:buFont typeface="Wingdings 2"/>
              <a:buChar char=""/>
              <a:defRPr/>
            </a:pPr>
            <a:r>
              <a:rPr lang="en-US" dirty="0" err="1"/>
              <a:t>Ruang</a:t>
            </a:r>
            <a:r>
              <a:rPr lang="en-US" dirty="0"/>
              <a:t> </a:t>
            </a:r>
            <a:r>
              <a:rPr lang="en-US" dirty="0" err="1"/>
              <a:t>contoh</a:t>
            </a:r>
            <a:r>
              <a:rPr lang="en-US" dirty="0"/>
              <a:t> : </a:t>
            </a:r>
            <a:r>
              <a:rPr lang="en-US" dirty="0" err="1"/>
              <a:t>Himpunan</a:t>
            </a:r>
            <a:r>
              <a:rPr lang="en-US" dirty="0"/>
              <a:t> </a:t>
            </a:r>
            <a:r>
              <a:rPr lang="en-US" dirty="0" err="1"/>
              <a:t>semua</a:t>
            </a:r>
            <a:r>
              <a:rPr lang="en-US" dirty="0"/>
              <a:t> </a:t>
            </a:r>
            <a:r>
              <a:rPr lang="en-US" dirty="0" err="1"/>
              <a:t>kemungkinan</a:t>
            </a:r>
            <a:r>
              <a:rPr lang="en-US" dirty="0"/>
              <a:t> </a:t>
            </a:r>
            <a:r>
              <a:rPr lang="en-US" dirty="0" err="1"/>
              <a:t>hasil</a:t>
            </a:r>
            <a:r>
              <a:rPr lang="en-US" dirty="0"/>
              <a:t> </a:t>
            </a:r>
            <a:r>
              <a:rPr lang="en-US" dirty="0" err="1"/>
              <a:t>suatu</a:t>
            </a:r>
            <a:r>
              <a:rPr lang="en-US" dirty="0"/>
              <a:t> </a:t>
            </a:r>
            <a:r>
              <a:rPr lang="en-US" dirty="0" err="1"/>
              <a:t>percobaan</a:t>
            </a:r>
            <a:r>
              <a:rPr lang="en-US" dirty="0"/>
              <a:t>, </a:t>
            </a:r>
            <a:r>
              <a:rPr lang="en-US" dirty="0" err="1"/>
              <a:t>dan</a:t>
            </a:r>
            <a:r>
              <a:rPr lang="en-US" dirty="0"/>
              <a:t> </a:t>
            </a:r>
            <a:r>
              <a:rPr lang="en-US" dirty="0" err="1"/>
              <a:t>dilambangkan</a:t>
            </a:r>
            <a:r>
              <a:rPr lang="en-US" dirty="0"/>
              <a:t> </a:t>
            </a:r>
            <a:r>
              <a:rPr lang="en-US" dirty="0" err="1"/>
              <a:t>dengan</a:t>
            </a:r>
            <a:r>
              <a:rPr lang="en-US" dirty="0"/>
              <a:t> </a:t>
            </a:r>
            <a:r>
              <a:rPr lang="en-US" dirty="0" err="1"/>
              <a:t>huruf</a:t>
            </a:r>
            <a:r>
              <a:rPr lang="en-US" dirty="0"/>
              <a:t> S. </a:t>
            </a:r>
          </a:p>
          <a:p>
            <a:pPr marL="274320" indent="-274320">
              <a:buClr>
                <a:schemeClr val="accent3"/>
              </a:buClr>
              <a:buNone/>
              <a:defRPr/>
            </a:pPr>
            <a:r>
              <a:rPr lang="en-US" dirty="0"/>
              <a:t>	S = {1,2,3,4,5,6}  </a:t>
            </a:r>
            <a:r>
              <a:rPr lang="en-US" dirty="0" err="1"/>
              <a:t>adalah</a:t>
            </a:r>
            <a:r>
              <a:rPr lang="en-US" dirty="0"/>
              <a:t> </a:t>
            </a:r>
            <a:r>
              <a:rPr lang="en-US" dirty="0" err="1"/>
              <a:t>kejadian</a:t>
            </a:r>
            <a:r>
              <a:rPr lang="en-US" dirty="0"/>
              <a:t> </a:t>
            </a:r>
            <a:r>
              <a:rPr lang="en-US" dirty="0" err="1"/>
              <a:t>angka</a:t>
            </a:r>
            <a:r>
              <a:rPr lang="en-US" dirty="0"/>
              <a:t> </a:t>
            </a:r>
            <a:r>
              <a:rPr lang="en-US" dirty="0" err="1"/>
              <a:t>pada</a:t>
            </a:r>
            <a:r>
              <a:rPr lang="en-US" dirty="0"/>
              <a:t> </a:t>
            </a:r>
            <a:r>
              <a:rPr lang="en-US" dirty="0" err="1"/>
              <a:t>sebuah</a:t>
            </a:r>
            <a:r>
              <a:rPr lang="en-US" dirty="0"/>
              <a:t> </a:t>
            </a:r>
            <a:r>
              <a:rPr lang="en-US" dirty="0" err="1"/>
              <a:t>dadu</a:t>
            </a:r>
            <a:r>
              <a:rPr lang="en-US" dirty="0"/>
              <a:t>.</a:t>
            </a:r>
          </a:p>
          <a:p>
            <a:pPr marL="274320" indent="-274320">
              <a:buClr>
                <a:schemeClr val="accent3"/>
              </a:buClr>
              <a:buFont typeface="Wingdings 2"/>
              <a:buChar char=""/>
              <a:defRPr/>
            </a:pPr>
            <a:r>
              <a:rPr lang="en-US" dirty="0" err="1"/>
              <a:t>Kejadian</a:t>
            </a:r>
            <a:r>
              <a:rPr lang="en-US" dirty="0"/>
              <a:t> : </a:t>
            </a:r>
            <a:r>
              <a:rPr lang="en-US" dirty="0" err="1"/>
              <a:t>suatu</a:t>
            </a:r>
            <a:r>
              <a:rPr lang="en-US" dirty="0"/>
              <a:t> </a:t>
            </a:r>
            <a:r>
              <a:rPr lang="en-US" dirty="0" err="1"/>
              <a:t>himpunan</a:t>
            </a:r>
            <a:r>
              <a:rPr lang="en-US" dirty="0"/>
              <a:t> </a:t>
            </a:r>
            <a:r>
              <a:rPr lang="en-US" dirty="0" err="1"/>
              <a:t>bagian</a:t>
            </a:r>
            <a:r>
              <a:rPr lang="en-US" dirty="0"/>
              <a:t> </a:t>
            </a:r>
            <a:r>
              <a:rPr lang="en-US" dirty="0" err="1"/>
              <a:t>dari</a:t>
            </a:r>
            <a:r>
              <a:rPr lang="en-US" dirty="0"/>
              <a:t> </a:t>
            </a:r>
            <a:r>
              <a:rPr lang="en-US" dirty="0" err="1"/>
              <a:t>ruang</a:t>
            </a:r>
            <a:r>
              <a:rPr lang="en-US" dirty="0"/>
              <a:t> </a:t>
            </a:r>
            <a:r>
              <a:rPr lang="en-US" dirty="0" err="1"/>
              <a:t>contoh</a:t>
            </a:r>
            <a:r>
              <a:rPr lang="en-US" dirty="0"/>
              <a:t>.</a:t>
            </a:r>
          </a:p>
          <a:p>
            <a:pPr marL="274320" indent="-274320">
              <a:buClr>
                <a:schemeClr val="accent3"/>
              </a:buClr>
              <a:buNone/>
              <a:defRPr/>
            </a:pPr>
            <a:r>
              <a:rPr lang="en-US" dirty="0"/>
              <a:t>	S = {</a:t>
            </a:r>
            <a:r>
              <a:rPr lang="en-US" dirty="0" err="1"/>
              <a:t>merah</a:t>
            </a:r>
            <a:r>
              <a:rPr lang="en-US" dirty="0"/>
              <a:t>, </a:t>
            </a:r>
            <a:r>
              <a:rPr lang="en-US" dirty="0" err="1"/>
              <a:t>jingga</a:t>
            </a:r>
            <a:r>
              <a:rPr lang="en-US" dirty="0"/>
              <a:t>, </a:t>
            </a:r>
            <a:r>
              <a:rPr lang="en-US" dirty="0" err="1"/>
              <a:t>kuning</a:t>
            </a:r>
            <a:r>
              <a:rPr lang="en-US" dirty="0"/>
              <a:t>}</a:t>
            </a:r>
          </a:p>
          <a:p>
            <a:pPr marL="274320" indent="-274320">
              <a:buClr>
                <a:schemeClr val="accent3"/>
              </a:buClr>
              <a:buNone/>
              <a:defRPr/>
            </a:pPr>
            <a:r>
              <a:rPr lang="en-US" dirty="0"/>
              <a:t>	A = {</a:t>
            </a:r>
            <a:r>
              <a:rPr lang="en-US" dirty="0" err="1"/>
              <a:t>merah</a:t>
            </a:r>
            <a:r>
              <a:rPr lang="en-US" dirty="0"/>
              <a:t>}  </a:t>
            </a:r>
            <a:r>
              <a:rPr lang="en-US" dirty="0" err="1"/>
              <a:t>adalah</a:t>
            </a:r>
            <a:r>
              <a:rPr lang="en-US" dirty="0"/>
              <a:t> </a:t>
            </a:r>
            <a:r>
              <a:rPr lang="en-US" dirty="0" err="1"/>
              <a:t>kejadian</a:t>
            </a:r>
            <a:r>
              <a:rPr lang="en-US" dirty="0"/>
              <a:t> </a:t>
            </a:r>
            <a:r>
              <a:rPr lang="en-US" dirty="0" err="1"/>
              <a:t>sederhana</a:t>
            </a:r>
            <a:endParaRPr lang="en-US" dirty="0"/>
          </a:p>
          <a:p>
            <a:pPr marL="274320" indent="-274320">
              <a:buClr>
                <a:schemeClr val="accent3"/>
              </a:buClr>
              <a:buNone/>
              <a:defRPr/>
            </a:pPr>
            <a:r>
              <a:rPr lang="en-US" dirty="0"/>
              <a:t>	B = {</a:t>
            </a:r>
            <a:r>
              <a:rPr lang="en-US" dirty="0" err="1"/>
              <a:t>jingga</a:t>
            </a:r>
            <a:r>
              <a:rPr lang="en-US" dirty="0"/>
              <a:t> U </a:t>
            </a:r>
            <a:r>
              <a:rPr lang="en-US" dirty="0" err="1"/>
              <a:t>kuning</a:t>
            </a:r>
            <a:r>
              <a:rPr lang="en-US" dirty="0"/>
              <a:t>} = {</a:t>
            </a:r>
            <a:r>
              <a:rPr lang="en-US" dirty="0" err="1"/>
              <a:t>jingga</a:t>
            </a:r>
            <a:r>
              <a:rPr lang="en-US" dirty="0"/>
              <a:t>, </a:t>
            </a:r>
            <a:r>
              <a:rPr lang="en-US" dirty="0" err="1"/>
              <a:t>kuning</a:t>
            </a:r>
            <a:r>
              <a:rPr lang="en-US" dirty="0"/>
              <a:t>} </a:t>
            </a:r>
            <a:r>
              <a:rPr lang="en-US" dirty="0" err="1"/>
              <a:t>adalah</a:t>
            </a:r>
            <a:r>
              <a:rPr lang="en-US" dirty="0"/>
              <a:t> </a:t>
            </a:r>
            <a:r>
              <a:rPr lang="en-US" dirty="0" err="1"/>
              <a:t>kejadian</a:t>
            </a:r>
            <a:r>
              <a:rPr lang="en-US" dirty="0"/>
              <a:t> </a:t>
            </a:r>
            <a:r>
              <a:rPr lang="en-US" dirty="0" err="1"/>
              <a:t>majemuk</a:t>
            </a:r>
            <a:endParaRPr lang="en-US" dirty="0"/>
          </a:p>
          <a:p>
            <a:pPr marL="274320" indent="-274320">
              <a:buClr>
                <a:schemeClr val="accent3"/>
              </a:buClr>
              <a:buFont typeface="Wingdings 2"/>
              <a:buChar char=""/>
              <a:defRPr/>
            </a:pPr>
            <a:endParaRPr lang="en-US" dirty="0"/>
          </a:p>
        </p:txBody>
      </p:sp>
      <p:sp>
        <p:nvSpPr>
          <p:cNvPr id="9220" name="Rectangle 2">
            <a:extLst>
              <a:ext uri="{FF2B5EF4-FFF2-40B4-BE49-F238E27FC236}">
                <a16:creationId xmlns:a16="http://schemas.microsoft.com/office/drawing/2014/main" id="{C4316E70-955C-4AF6-9E55-36D47E65C6D4}"/>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149EA0E-BDE7-4561-AC09-451229D301C4}"/>
              </a:ext>
            </a:extLst>
          </p:cNvPr>
          <p:cNvSpPr>
            <a:spLocks noGrp="1"/>
          </p:cNvSpPr>
          <p:nvPr>
            <p:ph type="title"/>
          </p:nvPr>
        </p:nvSpPr>
        <p:spPr/>
        <p:txBody>
          <a:bodyPr/>
          <a:lstStyle/>
          <a:p>
            <a:r>
              <a:rPr lang="en-GB" altLang="en-US"/>
              <a:t>Contoh pakai peluang</a:t>
            </a:r>
          </a:p>
        </p:txBody>
      </p:sp>
      <p:sp>
        <p:nvSpPr>
          <p:cNvPr id="10243" name="Content Placeholder 2">
            <a:extLst>
              <a:ext uri="{FF2B5EF4-FFF2-40B4-BE49-F238E27FC236}">
                <a16:creationId xmlns:a16="http://schemas.microsoft.com/office/drawing/2014/main" id="{51E07980-39EB-4834-A384-C1DCBC4C8EC5}"/>
              </a:ext>
            </a:extLst>
          </p:cNvPr>
          <p:cNvSpPr>
            <a:spLocks noGrp="1"/>
          </p:cNvSpPr>
          <p:nvPr>
            <p:ph idx="1"/>
          </p:nvPr>
        </p:nvSpPr>
        <p:spPr/>
        <p:txBody>
          <a:bodyPr/>
          <a:lstStyle/>
          <a:p>
            <a:r>
              <a:rPr lang="en-GB" altLang="en-US"/>
              <a:t>Permainan </a:t>
            </a:r>
          </a:p>
          <a:p>
            <a:r>
              <a:rPr lang="en-GB" altLang="en-US"/>
              <a:t>Lomba / juara </a:t>
            </a:r>
          </a:p>
          <a:p>
            <a:r>
              <a:rPr lang="en-GB" altLang="en-US"/>
              <a:t>Prediksi skor</a:t>
            </a:r>
          </a:p>
          <a:p>
            <a:r>
              <a:rPr lang="en-GB" altLang="en-US"/>
              <a:t>Peluang kemiripan</a:t>
            </a:r>
          </a:p>
          <a:p>
            <a:endParaRPr lang="en-GB" altLang="en-US"/>
          </a:p>
          <a:p>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WordArt 14">
            <a:extLst>
              <a:ext uri="{FF2B5EF4-FFF2-40B4-BE49-F238E27FC236}">
                <a16:creationId xmlns:a16="http://schemas.microsoft.com/office/drawing/2014/main" id="{21E85F81-E961-42A5-882A-F256276A93EE}"/>
              </a:ext>
            </a:extLst>
          </p:cNvPr>
          <p:cNvSpPr>
            <a:spLocks noChangeArrowheads="1" noChangeShapeType="1" noTextEdit="1"/>
          </p:cNvSpPr>
          <p:nvPr/>
        </p:nvSpPr>
        <p:spPr bwMode="auto">
          <a:xfrm>
            <a:off x="2857500" y="171450"/>
            <a:ext cx="6762750" cy="8763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latin typeface="Comic Sans MS" panose="030F0702030302020204" pitchFamily="66" charset="0"/>
              </a:rPr>
              <a:t>Peluang suatu Kejadian  </a:t>
            </a:r>
          </a:p>
        </p:txBody>
      </p:sp>
      <p:grpSp>
        <p:nvGrpSpPr>
          <p:cNvPr id="11267" name="Group 18">
            <a:extLst>
              <a:ext uri="{FF2B5EF4-FFF2-40B4-BE49-F238E27FC236}">
                <a16:creationId xmlns:a16="http://schemas.microsoft.com/office/drawing/2014/main" id="{DDA4CD2D-B261-4A90-89AF-9C31DB463CE9}"/>
              </a:ext>
            </a:extLst>
          </p:cNvPr>
          <p:cNvGrpSpPr>
            <a:grpSpLocks/>
          </p:cNvGrpSpPr>
          <p:nvPr/>
        </p:nvGrpSpPr>
        <p:grpSpPr bwMode="auto">
          <a:xfrm>
            <a:off x="1504950" y="1143000"/>
            <a:ext cx="9391650" cy="5410200"/>
            <a:chOff x="-12" y="720"/>
            <a:chExt cx="5916" cy="3408"/>
          </a:xfrm>
        </p:grpSpPr>
        <p:sp>
          <p:nvSpPr>
            <p:cNvPr id="11268" name="Rectangle 5">
              <a:extLst>
                <a:ext uri="{FF2B5EF4-FFF2-40B4-BE49-F238E27FC236}">
                  <a16:creationId xmlns:a16="http://schemas.microsoft.com/office/drawing/2014/main" id="{DCAF892C-1F50-48A4-B0E0-797ACE6C1776}"/>
                </a:ext>
              </a:extLst>
            </p:cNvPr>
            <p:cNvSpPr>
              <a:spLocks noChangeArrowheads="1"/>
            </p:cNvSpPr>
            <p:nvPr/>
          </p:nvSpPr>
          <p:spPr bwMode="auto">
            <a:xfrm>
              <a:off x="-12" y="720"/>
              <a:ext cx="5916" cy="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t>Jika S adalah ruang sampel dengan banyaknya anggota = n(S) dan E merupakan suatu kejadi-an dengan banyaknya anggota = n(E), maka peluang kejadian E adalah:</a:t>
              </a:r>
              <a:br>
                <a:rPr lang="en-US" altLang="en-US" sz="2800" b="1"/>
              </a:br>
              <a:r>
                <a:rPr lang="en-US" altLang="en-US" sz="2800" b="1"/>
                <a:t>			</a:t>
              </a:r>
              <a:br>
                <a:rPr lang="en-US" altLang="en-US" sz="2800" b="1"/>
              </a:br>
              <a:r>
                <a:rPr lang="en-US" altLang="en-US" sz="2800" b="1"/>
                <a:t>			P(E) = </a:t>
              </a:r>
              <a:br>
                <a:rPr lang="en-US" altLang="en-US" sz="2800" b="1"/>
              </a:br>
              <a:r>
                <a:rPr lang="en-US" altLang="en-US" sz="2800" b="1"/>
                <a:t>	</a:t>
              </a:r>
              <a:br>
                <a:rPr lang="en-US" altLang="en-US" sz="2800" b="1"/>
              </a:br>
              <a:r>
                <a:rPr lang="en-US" altLang="en-US" sz="2800" b="1"/>
                <a:t>Kisaran nilai peluang P(E) adalah: 0 </a:t>
              </a:r>
              <a:r>
                <a:rPr lang="en-US" altLang="en-US" sz="2800" b="1">
                  <a:sym typeface="Symbol" panose="05050102010706020507" pitchFamily="18" charset="2"/>
                </a:rPr>
                <a:t> P(E)  1</a:t>
              </a:r>
              <a:br>
                <a:rPr lang="en-US" altLang="en-US" sz="2800" b="1">
                  <a:sym typeface="Symbol" panose="05050102010706020507" pitchFamily="18" charset="2"/>
                </a:rPr>
              </a:br>
              <a:r>
                <a:rPr lang="en-US" altLang="en-US" sz="2800" b="1">
                  <a:sym typeface="Symbol" panose="05050102010706020507" pitchFamily="18" charset="2"/>
                </a:rPr>
                <a:t>      P(E) = 1 disebut kejadian pasti</a:t>
              </a:r>
              <a:br>
                <a:rPr lang="en-US" altLang="en-US" sz="2800" b="1">
                  <a:sym typeface="Symbol" panose="05050102010706020507" pitchFamily="18" charset="2"/>
                </a:rPr>
              </a:br>
              <a:r>
                <a:rPr lang="en-US" altLang="en-US" sz="2800" b="1">
                  <a:sym typeface="Symbol" panose="05050102010706020507" pitchFamily="18" charset="2"/>
                </a:rPr>
                <a:t>      P(E) = 0 disebut kejadian mustahil</a:t>
              </a:r>
            </a:p>
          </p:txBody>
        </p:sp>
        <p:graphicFrame>
          <p:nvGraphicFramePr>
            <p:cNvPr id="11269" name="Object 2">
              <a:extLst>
                <a:ext uri="{FF2B5EF4-FFF2-40B4-BE49-F238E27FC236}">
                  <a16:creationId xmlns:a16="http://schemas.microsoft.com/office/drawing/2014/main" id="{7C57E3F2-0D54-4081-8874-40287473754B}"/>
                </a:ext>
              </a:extLst>
            </p:cNvPr>
            <p:cNvGraphicFramePr>
              <a:graphicFrameLocks noChangeAspect="1"/>
            </p:cNvGraphicFramePr>
            <p:nvPr/>
          </p:nvGraphicFramePr>
          <p:xfrm>
            <a:off x="2516" y="2115"/>
            <a:ext cx="907" cy="768"/>
          </p:xfrm>
          <a:graphic>
            <a:graphicData uri="http://schemas.openxmlformats.org/presentationml/2006/ole">
              <mc:AlternateContent xmlns:mc="http://schemas.openxmlformats.org/markup-compatibility/2006">
                <mc:Choice xmlns:v="urn:schemas-microsoft-com:vml" Requires="v">
                  <p:oleObj spid="_x0000_s1034" name="Equation" r:id="rId4" imgW="228712" imgH="276352" progId="Equation.3">
                    <p:embed/>
                  </p:oleObj>
                </mc:Choice>
                <mc:Fallback>
                  <p:oleObj name="Equation" r:id="rId4" imgW="228712" imgH="276352" progId="Equation.3">
                    <p:embed/>
                    <p:pic>
                      <p:nvPicPr>
                        <p:cNvPr id="11269" name="Object 2">
                          <a:extLst>
                            <a:ext uri="{FF2B5EF4-FFF2-40B4-BE49-F238E27FC236}">
                              <a16:creationId xmlns:a16="http://schemas.microsoft.com/office/drawing/2014/main" id="{7C57E3F2-0D54-4081-8874-4028747375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 y="2115"/>
                          <a:ext cx="907" cy="768"/>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ustDataLst>
      <p:tags r:id="rId2"/>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9B4F47C8-A629-4BD4-82CD-E8A92D8E09B5}"/>
              </a:ext>
            </a:extLst>
          </p:cNvPr>
          <p:cNvSpPr>
            <a:spLocks noGrp="1" noChangeArrowheads="1"/>
          </p:cNvSpPr>
          <p:nvPr>
            <p:ph idx="1"/>
          </p:nvPr>
        </p:nvSpPr>
        <p:spPr>
          <a:xfrm>
            <a:off x="1562100" y="1200150"/>
            <a:ext cx="9105900" cy="5657850"/>
          </a:xfrm>
        </p:spPr>
        <p:txBody>
          <a:bodyPr/>
          <a:lstStyle/>
          <a:p>
            <a:pPr eaLnBrk="1" hangingPunct="1">
              <a:lnSpc>
                <a:spcPct val="80000"/>
              </a:lnSpc>
              <a:buFontTx/>
              <a:buNone/>
              <a:defRPr/>
            </a:pPr>
            <a:r>
              <a:rPr lang="en-US" b="1" dirty="0" err="1">
                <a:latin typeface="+mj-lt"/>
              </a:rPr>
              <a:t>Contoh</a:t>
            </a:r>
            <a:endParaRPr lang="en-US" b="1" dirty="0">
              <a:latin typeface="+mj-lt"/>
            </a:endParaRPr>
          </a:p>
          <a:p>
            <a:pPr eaLnBrk="1" hangingPunct="1">
              <a:lnSpc>
                <a:spcPct val="80000"/>
              </a:lnSpc>
              <a:buFontTx/>
              <a:buNone/>
              <a:defRPr/>
            </a:pPr>
            <a:r>
              <a:rPr lang="en-US" b="1" dirty="0">
                <a:latin typeface="+mj-lt"/>
              </a:rPr>
              <a:t>	</a:t>
            </a:r>
            <a:r>
              <a:rPr lang="en-US" b="1" dirty="0" err="1">
                <a:latin typeface="+mj-lt"/>
              </a:rPr>
              <a:t>Pada</a:t>
            </a:r>
            <a:r>
              <a:rPr lang="en-US" b="1" dirty="0">
                <a:latin typeface="+mj-lt"/>
              </a:rPr>
              <a:t> </a:t>
            </a:r>
            <a:r>
              <a:rPr lang="en-US" b="1" dirty="0" err="1">
                <a:latin typeface="+mj-lt"/>
              </a:rPr>
              <a:t>pelemparan</a:t>
            </a:r>
            <a:r>
              <a:rPr lang="en-US" b="1" dirty="0">
                <a:latin typeface="+mj-lt"/>
              </a:rPr>
              <a:t> </a:t>
            </a:r>
            <a:r>
              <a:rPr lang="en-US" b="1" dirty="0" err="1">
                <a:latin typeface="+mj-lt"/>
              </a:rPr>
              <a:t>sebuah</a:t>
            </a:r>
            <a:r>
              <a:rPr lang="en-US" b="1" dirty="0">
                <a:latin typeface="+mj-lt"/>
              </a:rPr>
              <a:t> </a:t>
            </a:r>
            <a:r>
              <a:rPr lang="en-US" b="1" dirty="0" err="1">
                <a:latin typeface="+mj-lt"/>
              </a:rPr>
              <a:t>dadu</a:t>
            </a:r>
            <a:r>
              <a:rPr lang="en-US" b="1" dirty="0">
                <a:latin typeface="+mj-lt"/>
              </a:rPr>
              <a:t>, </a:t>
            </a:r>
            <a:r>
              <a:rPr lang="en-US" b="1" dirty="0" err="1">
                <a:latin typeface="+mj-lt"/>
              </a:rPr>
              <a:t>tentukan</a:t>
            </a:r>
            <a:r>
              <a:rPr lang="en-US" b="1" dirty="0">
                <a:latin typeface="+mj-lt"/>
              </a:rPr>
              <a:t> </a:t>
            </a:r>
            <a:r>
              <a:rPr lang="en-US" b="1" dirty="0" err="1">
                <a:latin typeface="+mj-lt"/>
              </a:rPr>
              <a:t>peluang</a:t>
            </a:r>
            <a:r>
              <a:rPr lang="en-US" b="1" dirty="0">
                <a:latin typeface="+mj-lt"/>
              </a:rPr>
              <a:t> </a:t>
            </a:r>
            <a:r>
              <a:rPr lang="en-US" b="1" dirty="0" err="1">
                <a:latin typeface="+mj-lt"/>
              </a:rPr>
              <a:t>munculnya</a:t>
            </a:r>
            <a:r>
              <a:rPr lang="en-US" b="1" dirty="0">
                <a:latin typeface="+mj-lt"/>
              </a:rPr>
              <a:t> </a:t>
            </a:r>
            <a:r>
              <a:rPr lang="en-US" b="1" dirty="0" err="1">
                <a:latin typeface="+mj-lt"/>
              </a:rPr>
              <a:t>sisi</a:t>
            </a:r>
            <a:r>
              <a:rPr lang="en-US" b="1" dirty="0">
                <a:latin typeface="+mj-lt"/>
              </a:rPr>
              <a:t> </a:t>
            </a:r>
            <a:r>
              <a:rPr lang="en-US" b="1" dirty="0" err="1">
                <a:latin typeface="+mj-lt"/>
              </a:rPr>
              <a:t>berangka</a:t>
            </a:r>
            <a:r>
              <a:rPr lang="en-US" b="1" dirty="0">
                <a:latin typeface="+mj-lt"/>
              </a:rPr>
              <a:t> </a:t>
            </a:r>
            <a:r>
              <a:rPr lang="en-US" b="1" dirty="0" err="1">
                <a:latin typeface="+mj-lt"/>
              </a:rPr>
              <a:t>ganjil</a:t>
            </a:r>
            <a:r>
              <a:rPr lang="en-US" b="1" dirty="0">
                <a:latin typeface="+mj-lt"/>
              </a:rPr>
              <a:t> !</a:t>
            </a:r>
          </a:p>
          <a:p>
            <a:pPr eaLnBrk="1" hangingPunct="1">
              <a:lnSpc>
                <a:spcPct val="80000"/>
              </a:lnSpc>
              <a:buFontTx/>
              <a:buNone/>
              <a:defRPr/>
            </a:pPr>
            <a:endParaRPr lang="en-US" b="1" dirty="0">
              <a:latin typeface="+mj-lt"/>
            </a:endParaRPr>
          </a:p>
          <a:p>
            <a:pPr eaLnBrk="1" hangingPunct="1">
              <a:lnSpc>
                <a:spcPct val="80000"/>
              </a:lnSpc>
              <a:buFontTx/>
              <a:buNone/>
              <a:defRPr/>
            </a:pPr>
            <a:r>
              <a:rPr lang="en-US" b="1" dirty="0" err="1">
                <a:latin typeface="+mj-lt"/>
              </a:rPr>
              <a:t>Jawab</a:t>
            </a:r>
            <a:r>
              <a:rPr lang="en-US" b="1" dirty="0">
                <a:latin typeface="+mj-lt"/>
              </a:rPr>
              <a:t>:</a:t>
            </a:r>
          </a:p>
          <a:p>
            <a:pPr eaLnBrk="1" hangingPunct="1">
              <a:lnSpc>
                <a:spcPct val="80000"/>
              </a:lnSpc>
              <a:buFontTx/>
              <a:buNone/>
              <a:defRPr/>
            </a:pPr>
            <a:r>
              <a:rPr lang="en-US" b="1" dirty="0">
                <a:latin typeface="+mj-lt"/>
              </a:rPr>
              <a:t>	</a:t>
            </a:r>
            <a:r>
              <a:rPr lang="en-US" b="1" dirty="0" err="1">
                <a:latin typeface="+mj-lt"/>
              </a:rPr>
              <a:t>Ruang</a:t>
            </a:r>
            <a:r>
              <a:rPr lang="en-US" b="1" dirty="0">
                <a:latin typeface="+mj-lt"/>
              </a:rPr>
              <a:t> </a:t>
            </a:r>
            <a:r>
              <a:rPr lang="en-US" b="1" dirty="0" err="1">
                <a:latin typeface="+mj-lt"/>
              </a:rPr>
              <a:t>sampel</a:t>
            </a:r>
            <a:r>
              <a:rPr lang="en-US" b="1" dirty="0">
                <a:latin typeface="+mj-lt"/>
              </a:rPr>
              <a:t> S = {1, 2, 3, 4, 5, 6}</a:t>
            </a:r>
          </a:p>
          <a:p>
            <a:pPr eaLnBrk="1" hangingPunct="1">
              <a:lnSpc>
                <a:spcPct val="80000"/>
              </a:lnSpc>
              <a:buFontTx/>
              <a:buNone/>
              <a:defRPr/>
            </a:pPr>
            <a:r>
              <a:rPr lang="en-US" b="1" dirty="0">
                <a:latin typeface="+mj-lt"/>
                <a:sym typeface="Wingdings" pitchFamily="2" charset="2"/>
              </a:rPr>
              <a:t>  		   n(S) = 6</a:t>
            </a:r>
          </a:p>
          <a:p>
            <a:pPr eaLnBrk="1" hangingPunct="1">
              <a:lnSpc>
                <a:spcPct val="80000"/>
              </a:lnSpc>
              <a:buFontTx/>
              <a:buNone/>
              <a:defRPr/>
            </a:pPr>
            <a:r>
              <a:rPr lang="en-US" b="1" dirty="0">
                <a:latin typeface="+mj-lt"/>
                <a:sym typeface="Wingdings" pitchFamily="2" charset="2"/>
              </a:rPr>
              <a:t>	</a:t>
            </a:r>
            <a:r>
              <a:rPr lang="en-US" b="1" dirty="0" err="1">
                <a:latin typeface="+mj-lt"/>
                <a:sym typeface="Wingdings" pitchFamily="2" charset="2"/>
              </a:rPr>
              <a:t>Sisi</a:t>
            </a:r>
            <a:r>
              <a:rPr lang="en-US" b="1" dirty="0">
                <a:latin typeface="+mj-lt"/>
                <a:sym typeface="Wingdings" pitchFamily="2" charset="2"/>
              </a:rPr>
              <a:t> </a:t>
            </a:r>
            <a:r>
              <a:rPr lang="en-US" b="1" dirty="0" err="1">
                <a:latin typeface="+mj-lt"/>
                <a:sym typeface="Wingdings" pitchFamily="2" charset="2"/>
              </a:rPr>
              <a:t>berangka</a:t>
            </a:r>
            <a:r>
              <a:rPr lang="en-US" b="1" dirty="0">
                <a:latin typeface="+mj-lt"/>
                <a:sym typeface="Wingdings" pitchFamily="2" charset="2"/>
              </a:rPr>
              <a:t> </a:t>
            </a:r>
            <a:r>
              <a:rPr lang="en-US" b="1" dirty="0" err="1">
                <a:latin typeface="+mj-lt"/>
                <a:sym typeface="Wingdings" pitchFamily="2" charset="2"/>
              </a:rPr>
              <a:t>ganjil</a:t>
            </a:r>
            <a:r>
              <a:rPr lang="en-US" b="1" dirty="0">
                <a:latin typeface="+mj-lt"/>
                <a:sym typeface="Wingdings" pitchFamily="2" charset="2"/>
              </a:rPr>
              <a:t> = {1, 3, 5}</a:t>
            </a:r>
          </a:p>
          <a:p>
            <a:pPr eaLnBrk="1" hangingPunct="1">
              <a:lnSpc>
                <a:spcPct val="80000"/>
              </a:lnSpc>
              <a:buFontTx/>
              <a:buNone/>
              <a:defRPr/>
            </a:pPr>
            <a:r>
              <a:rPr lang="en-US" b="1" dirty="0">
                <a:latin typeface="+mj-lt"/>
                <a:sym typeface="Wingdings" pitchFamily="2" charset="2"/>
              </a:rPr>
              <a:t>             	  	n(E) = 3</a:t>
            </a:r>
          </a:p>
          <a:p>
            <a:pPr eaLnBrk="1" hangingPunct="1">
              <a:lnSpc>
                <a:spcPct val="80000"/>
              </a:lnSpc>
              <a:buFontTx/>
              <a:buNone/>
              <a:defRPr/>
            </a:pPr>
            <a:r>
              <a:rPr lang="en-US" b="1" dirty="0">
                <a:latin typeface="+mj-lt"/>
                <a:sym typeface="Wingdings" pitchFamily="2" charset="2"/>
              </a:rPr>
              <a:t>	</a:t>
            </a:r>
            <a:r>
              <a:rPr lang="en-US" b="1" dirty="0" err="1">
                <a:latin typeface="+mj-lt"/>
                <a:sym typeface="Wingdings" pitchFamily="2" charset="2"/>
              </a:rPr>
              <a:t>sehingga</a:t>
            </a:r>
            <a:r>
              <a:rPr lang="en-US" b="1" dirty="0">
                <a:latin typeface="+mj-lt"/>
                <a:sym typeface="Wingdings" pitchFamily="2" charset="2"/>
              </a:rPr>
              <a:t> P(E) = 3/6 = 1/2</a:t>
            </a:r>
          </a:p>
        </p:txBody>
      </p:sp>
      <p:sp>
        <p:nvSpPr>
          <p:cNvPr id="12293" name="WordArt 7">
            <a:extLst>
              <a:ext uri="{FF2B5EF4-FFF2-40B4-BE49-F238E27FC236}">
                <a16:creationId xmlns:a16="http://schemas.microsoft.com/office/drawing/2014/main" id="{41197D9A-E843-4CB0-B2D4-085CFEEEA15B}"/>
              </a:ext>
            </a:extLst>
          </p:cNvPr>
          <p:cNvSpPr>
            <a:spLocks noChangeArrowheads="1" noChangeShapeType="1" noTextEdit="1"/>
          </p:cNvSpPr>
          <p:nvPr/>
        </p:nvSpPr>
        <p:spPr bwMode="auto">
          <a:xfrm>
            <a:off x="2857500" y="171450"/>
            <a:ext cx="6762750" cy="8763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latin typeface="Comic Sans MS" panose="030F0702030302020204" pitchFamily="66" charset="0"/>
              </a:rPr>
              <a:t>Peluang suatu Kejadian  </a:t>
            </a: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57B5B54-C119-4F37-8FA6-4AFE6304D208}"/>
              </a:ext>
            </a:extLst>
          </p:cNvPr>
          <p:cNvSpPr>
            <a:spLocks noGrp="1"/>
          </p:cNvSpPr>
          <p:nvPr>
            <p:ph type="title"/>
          </p:nvPr>
        </p:nvSpPr>
        <p:spPr/>
        <p:txBody>
          <a:bodyPr/>
          <a:lstStyle/>
          <a:p>
            <a:endParaRPr lang="en-GB" altLang="en-US"/>
          </a:p>
        </p:txBody>
      </p:sp>
      <p:sp>
        <p:nvSpPr>
          <p:cNvPr id="3" name="Content Placeholder 2">
            <a:extLst>
              <a:ext uri="{FF2B5EF4-FFF2-40B4-BE49-F238E27FC236}">
                <a16:creationId xmlns:a16="http://schemas.microsoft.com/office/drawing/2014/main" id="{3F4A34C6-2593-41D3-B062-3179B706F518}"/>
              </a:ext>
            </a:extLst>
          </p:cNvPr>
          <p:cNvSpPr>
            <a:spLocks noGrp="1"/>
          </p:cNvSpPr>
          <p:nvPr>
            <p:ph idx="1"/>
          </p:nvPr>
        </p:nvSpPr>
        <p:spPr/>
        <p:txBody>
          <a:bodyPr/>
          <a:lstStyle/>
          <a:p>
            <a:pPr>
              <a:defRPr/>
            </a:pPr>
            <a:r>
              <a:rPr lang="en-GB" dirty="0" err="1"/>
              <a:t>Kantong</a:t>
            </a:r>
            <a:r>
              <a:rPr lang="en-GB" dirty="0"/>
              <a:t> </a:t>
            </a:r>
            <a:r>
              <a:rPr lang="en-GB" dirty="0" err="1"/>
              <a:t>ada</a:t>
            </a:r>
            <a:r>
              <a:rPr lang="en-GB" dirty="0"/>
              <a:t> 10 </a:t>
            </a:r>
            <a:r>
              <a:rPr lang="en-GB" dirty="0" err="1"/>
              <a:t>uang</a:t>
            </a:r>
            <a:r>
              <a:rPr lang="en-GB" dirty="0"/>
              <a:t> </a:t>
            </a:r>
            <a:r>
              <a:rPr lang="en-GB" dirty="0" err="1"/>
              <a:t>koin</a:t>
            </a:r>
            <a:r>
              <a:rPr lang="en-GB" dirty="0"/>
              <a:t> : </a:t>
            </a:r>
          </a:p>
          <a:p>
            <a:pPr lvl="1">
              <a:defRPr/>
            </a:pPr>
            <a:r>
              <a:rPr lang="en-GB" dirty="0"/>
              <a:t>500 : 2, 1000 : 4, 200 : 2, 100 : 2</a:t>
            </a:r>
          </a:p>
          <a:p>
            <a:pPr lvl="1">
              <a:defRPr/>
            </a:pPr>
            <a:endParaRPr lang="en-GB" dirty="0"/>
          </a:p>
          <a:p>
            <a:pPr marL="393700" lvl="1" indent="0">
              <a:buNone/>
              <a:defRPr/>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BB56F5E-FCF0-4D2A-BBAE-AE5A08C6A2C2}"/>
              </a:ext>
            </a:extLst>
          </p:cNvPr>
          <p:cNvSpPr>
            <a:spLocks noGrp="1"/>
          </p:cNvSpPr>
          <p:nvPr>
            <p:ph type="title"/>
          </p:nvPr>
        </p:nvSpPr>
        <p:spPr/>
        <p:txBody>
          <a:bodyPr/>
          <a:lstStyle/>
          <a:p>
            <a:endParaRPr lang="en-GB" altLang="en-US"/>
          </a:p>
        </p:txBody>
      </p:sp>
      <p:sp>
        <p:nvSpPr>
          <p:cNvPr id="3" name="Content Placeholder 2">
            <a:extLst>
              <a:ext uri="{FF2B5EF4-FFF2-40B4-BE49-F238E27FC236}">
                <a16:creationId xmlns:a16="http://schemas.microsoft.com/office/drawing/2014/main" id="{AE5FAC97-880A-4DD3-ABEC-887D25957980}"/>
              </a:ext>
            </a:extLst>
          </p:cNvPr>
          <p:cNvSpPr>
            <a:spLocks noGrp="1"/>
          </p:cNvSpPr>
          <p:nvPr>
            <p:ph idx="1"/>
          </p:nvPr>
        </p:nvSpPr>
        <p:spPr/>
        <p:txBody>
          <a:bodyPr/>
          <a:lstStyle/>
          <a:p>
            <a:pPr>
              <a:defRPr/>
            </a:pPr>
            <a:r>
              <a:rPr lang="en-GB" dirty="0" err="1"/>
              <a:t>Kantong</a:t>
            </a:r>
            <a:r>
              <a:rPr lang="en-GB" dirty="0"/>
              <a:t> </a:t>
            </a:r>
            <a:r>
              <a:rPr lang="en-GB" dirty="0" err="1"/>
              <a:t>ada</a:t>
            </a:r>
            <a:r>
              <a:rPr lang="en-GB" dirty="0"/>
              <a:t> 10 </a:t>
            </a:r>
            <a:r>
              <a:rPr lang="en-GB" dirty="0" err="1"/>
              <a:t>uang</a:t>
            </a:r>
            <a:r>
              <a:rPr lang="en-GB" dirty="0"/>
              <a:t> </a:t>
            </a:r>
            <a:r>
              <a:rPr lang="en-GB" dirty="0" err="1"/>
              <a:t>koin</a:t>
            </a:r>
            <a:r>
              <a:rPr lang="en-GB" dirty="0"/>
              <a:t> : </a:t>
            </a:r>
          </a:p>
          <a:p>
            <a:pPr lvl="1">
              <a:defRPr/>
            </a:pPr>
            <a:r>
              <a:rPr lang="en-GB" dirty="0"/>
              <a:t>500 : 2, 1000 : 4, 200 : 2, 100 : 2</a:t>
            </a:r>
          </a:p>
          <a:p>
            <a:pPr lvl="1">
              <a:defRPr/>
            </a:pPr>
            <a:endParaRPr lang="en-GB" dirty="0"/>
          </a:p>
          <a:p>
            <a:pPr marL="393700" lvl="1" indent="0">
              <a:buNone/>
              <a:defRPr/>
            </a:pPr>
            <a:r>
              <a:rPr lang="en-GB" dirty="0" err="1"/>
              <a:t>Peluang</a:t>
            </a:r>
            <a:r>
              <a:rPr lang="en-GB" dirty="0"/>
              <a:t> </a:t>
            </a:r>
            <a:r>
              <a:rPr lang="en-GB" dirty="0" err="1"/>
              <a:t>mendapatkan</a:t>
            </a:r>
            <a:r>
              <a:rPr lang="en-GB" dirty="0"/>
              <a:t> </a:t>
            </a:r>
            <a:r>
              <a:rPr lang="en-GB" dirty="0" err="1"/>
              <a:t>uang</a:t>
            </a:r>
            <a:r>
              <a:rPr lang="en-GB" dirty="0"/>
              <a:t> 1000 </a:t>
            </a:r>
            <a:r>
              <a:rPr lang="en-GB" dirty="0" err="1"/>
              <a:t>dalam</a:t>
            </a:r>
            <a:r>
              <a:rPr lang="en-GB" dirty="0"/>
              <a:t> 1 x </a:t>
            </a:r>
            <a:r>
              <a:rPr lang="en-GB" dirty="0" err="1"/>
              <a:t>pengambilan</a:t>
            </a:r>
            <a:r>
              <a:rPr lang="en-GB" dirty="0"/>
              <a:t>?</a:t>
            </a:r>
          </a:p>
          <a:p>
            <a:pPr lvl="1">
              <a:defRPr/>
            </a:pPr>
            <a:r>
              <a:rPr lang="en-GB" dirty="0"/>
              <a:t>1000 : 4, Total : 10 </a:t>
            </a:r>
            <a:r>
              <a:rPr lang="en-GB" dirty="0">
                <a:sym typeface="Wingdings" pitchFamily="2" charset="2"/>
              </a:rPr>
              <a:t> </a:t>
            </a:r>
            <a:r>
              <a:rPr lang="en-GB" dirty="0"/>
              <a:t>4/10 = 2/5 = 0,4</a:t>
            </a:r>
          </a:p>
          <a:p>
            <a:pPr marL="393700" lvl="1" indent="0">
              <a:buNone/>
              <a:defRPr/>
            </a:pPr>
            <a:r>
              <a:rPr lang="en-GB" dirty="0" err="1"/>
              <a:t>Peluang</a:t>
            </a:r>
            <a:r>
              <a:rPr lang="en-GB" dirty="0"/>
              <a:t> </a:t>
            </a:r>
            <a:r>
              <a:rPr lang="en-GB" dirty="0" err="1"/>
              <a:t>mendapatkan</a:t>
            </a:r>
            <a:r>
              <a:rPr lang="en-GB" dirty="0"/>
              <a:t> </a:t>
            </a:r>
            <a:r>
              <a:rPr lang="en-GB" dirty="0" err="1"/>
              <a:t>uang</a:t>
            </a:r>
            <a:r>
              <a:rPr lang="en-GB" dirty="0"/>
              <a:t> 1000 </a:t>
            </a:r>
            <a:r>
              <a:rPr lang="en-GB" dirty="0" err="1"/>
              <a:t>dalam</a:t>
            </a:r>
            <a:r>
              <a:rPr lang="en-GB" dirty="0"/>
              <a:t> 3x </a:t>
            </a:r>
            <a:r>
              <a:rPr lang="en-GB" dirty="0" err="1"/>
              <a:t>pengambilan</a:t>
            </a:r>
            <a:r>
              <a:rPr lang="en-GB" dirty="0"/>
              <a:t>?</a:t>
            </a:r>
          </a:p>
          <a:p>
            <a:pPr marL="393700" lvl="1" indent="0">
              <a:buNone/>
              <a:defRPr/>
            </a:pPr>
            <a:r>
              <a:rPr lang="en-GB" dirty="0" err="1"/>
              <a:t>Peluang</a:t>
            </a:r>
            <a:r>
              <a:rPr lang="en-GB" dirty="0"/>
              <a:t> </a:t>
            </a:r>
            <a:r>
              <a:rPr lang="en-GB" dirty="0" err="1"/>
              <a:t>harapan</a:t>
            </a:r>
            <a:r>
              <a:rPr lang="en-GB" dirty="0"/>
              <a:t> = 0,4 x 3 = 1,2 </a:t>
            </a:r>
          </a:p>
          <a:p>
            <a:pPr marL="393700" lvl="1" indent="0">
              <a:buNone/>
              <a:defRPr/>
            </a:pPr>
            <a:endParaRPr lang="en-GB" dirty="0"/>
          </a:p>
          <a:p>
            <a:pPr marL="393700" lvl="1" indent="0">
              <a:buNone/>
              <a:defRPr/>
            </a:pPr>
            <a:r>
              <a:rPr lang="en-GB" dirty="0" err="1"/>
              <a:t>Peluang</a:t>
            </a:r>
            <a:r>
              <a:rPr lang="en-GB" dirty="0"/>
              <a:t> </a:t>
            </a:r>
            <a:r>
              <a:rPr lang="en-GB" dirty="0" err="1"/>
              <a:t>mendapatkan</a:t>
            </a:r>
            <a:r>
              <a:rPr lang="en-GB" dirty="0"/>
              <a:t> </a:t>
            </a:r>
            <a:r>
              <a:rPr lang="en-GB" dirty="0" err="1"/>
              <a:t>uang</a:t>
            </a:r>
            <a:r>
              <a:rPr lang="en-GB" dirty="0"/>
              <a:t> 100 </a:t>
            </a:r>
            <a:r>
              <a:rPr lang="en-GB" dirty="0" err="1"/>
              <a:t>dalam</a:t>
            </a:r>
            <a:r>
              <a:rPr lang="en-GB" dirty="0"/>
              <a:t> 5x </a:t>
            </a:r>
            <a:r>
              <a:rPr lang="en-GB" dirty="0" err="1"/>
              <a:t>pengambilan</a:t>
            </a:r>
            <a:r>
              <a:rPr lang="en-GB" dirty="0"/>
              <a:t>?</a:t>
            </a:r>
          </a:p>
          <a:p>
            <a:pPr marL="393700" lvl="1" indent="0">
              <a:buNone/>
              <a:defRPr/>
            </a:pPr>
            <a:r>
              <a:rPr lang="en-GB" dirty="0" err="1"/>
              <a:t>Peluang</a:t>
            </a:r>
            <a:r>
              <a:rPr lang="en-GB" dirty="0"/>
              <a:t> </a:t>
            </a:r>
            <a:r>
              <a:rPr lang="en-GB" dirty="0" err="1"/>
              <a:t>harapan</a:t>
            </a:r>
            <a:r>
              <a:rPr lang="en-GB" dirty="0"/>
              <a:t> = 2/10 x 5 = 1</a:t>
            </a:r>
          </a:p>
          <a:p>
            <a:pPr marL="393700" lvl="1" indent="0">
              <a:buNone/>
              <a:defRP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3C58D7C-0F8A-49B1-B6E2-41BCFF09103D}"/>
              </a:ext>
            </a:extLst>
          </p:cNvPr>
          <p:cNvSpPr>
            <a:spLocks noChangeArrowheads="1"/>
          </p:cNvSpPr>
          <p:nvPr/>
        </p:nvSpPr>
        <p:spPr bwMode="auto">
          <a:xfrm>
            <a:off x="1847850" y="1773238"/>
            <a:ext cx="83629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ym typeface="Symbol" panose="05050102010706020507" pitchFamily="18" charset="2"/>
              </a:rPr>
              <a:t>Frekuensi harapan dari sejumlah kejadian merupakan banyaknya kejadian dikalikan dengan peluang kejadian itu.</a:t>
            </a:r>
          </a:p>
          <a:p>
            <a:pPr eaLnBrk="1" hangingPunct="1"/>
            <a:r>
              <a:rPr lang="en-US" altLang="en-US" sz="2800">
                <a:sym typeface="Symbol" panose="05050102010706020507" pitchFamily="18" charset="2"/>
              </a:rPr>
              <a:t> </a:t>
            </a:r>
          </a:p>
          <a:p>
            <a:pPr eaLnBrk="1" hangingPunct="1"/>
            <a:r>
              <a:rPr lang="en-US" altLang="en-US" sz="2800">
                <a:sym typeface="Symbol" panose="05050102010706020507" pitchFamily="18" charset="2"/>
              </a:rPr>
              <a:t>Misalnya pada percobaan </a:t>
            </a:r>
            <a:r>
              <a:rPr lang="en-US" altLang="en-US" sz="2800" i="1">
                <a:sym typeface="Symbol" panose="05050102010706020507" pitchFamily="18" charset="2"/>
              </a:rPr>
              <a:t>A </a:t>
            </a:r>
            <a:r>
              <a:rPr lang="en-US" altLang="en-US" sz="2800">
                <a:sym typeface="Symbol" panose="05050102010706020507" pitchFamily="18" charset="2"/>
              </a:rPr>
              <a:t>dilakukan </a:t>
            </a:r>
            <a:r>
              <a:rPr lang="en-US" altLang="en-US" sz="2800" i="1">
                <a:sym typeface="Symbol" panose="05050102010706020507" pitchFamily="18" charset="2"/>
              </a:rPr>
              <a:t>n </a:t>
            </a:r>
            <a:r>
              <a:rPr lang="en-US" altLang="en-US" sz="2800">
                <a:sym typeface="Symbol" panose="05050102010706020507" pitchFamily="18" charset="2"/>
              </a:rPr>
              <a:t>kali, maka frekuensi harapannya ditulis sebagai berikut </a:t>
            </a:r>
            <a:r>
              <a:rPr lang="en-US" altLang="en-US" sz="2800"/>
              <a:t>:</a:t>
            </a:r>
          </a:p>
          <a:p>
            <a:pPr eaLnBrk="1" hangingPunct="1"/>
            <a:br>
              <a:rPr lang="en-US" altLang="en-US" sz="2800"/>
            </a:br>
            <a:r>
              <a:rPr lang="en-US" altLang="en-US" sz="2800"/>
              <a:t>	</a:t>
            </a:r>
            <a:r>
              <a:rPr lang="en-US" altLang="en-US" sz="2800" i="1">
                <a:sym typeface="Symbol" panose="05050102010706020507" pitchFamily="18" charset="2"/>
              </a:rPr>
              <a:t>F</a:t>
            </a:r>
            <a:r>
              <a:rPr lang="en-US" altLang="en-US" sz="2800" i="1" baseline="-25000">
                <a:sym typeface="Symbol" panose="05050102010706020507" pitchFamily="18" charset="2"/>
              </a:rPr>
              <a:t>h</a:t>
            </a:r>
            <a:r>
              <a:rPr lang="en-US" altLang="en-US" sz="2800" i="1">
                <a:sym typeface="Symbol" panose="05050102010706020507" pitchFamily="18" charset="2"/>
              </a:rPr>
              <a:t> </a:t>
            </a:r>
            <a:r>
              <a:rPr lang="en-US" altLang="en-US" sz="2800">
                <a:sym typeface="Symbol" panose="05050102010706020507" pitchFamily="18" charset="2"/>
              </a:rPr>
              <a:t>= </a:t>
            </a:r>
            <a:r>
              <a:rPr lang="en-US" altLang="en-US" sz="2800" i="1">
                <a:sym typeface="Symbol" panose="05050102010706020507" pitchFamily="18" charset="2"/>
              </a:rPr>
              <a:t>n </a:t>
            </a:r>
            <a:r>
              <a:rPr lang="en-US" altLang="en-US" sz="2800">
                <a:sym typeface="Symbol" panose="05050102010706020507" pitchFamily="18" charset="2"/>
              </a:rPr>
              <a:t>× </a:t>
            </a:r>
            <a:r>
              <a:rPr lang="en-US" altLang="en-US" sz="2800" i="1">
                <a:sym typeface="Symbol" panose="05050102010706020507" pitchFamily="18" charset="2"/>
              </a:rPr>
              <a:t>P</a:t>
            </a:r>
            <a:r>
              <a:rPr lang="en-US" altLang="en-US" sz="2800">
                <a:sym typeface="Symbol" panose="05050102010706020507" pitchFamily="18" charset="2"/>
              </a:rPr>
              <a:t>(</a:t>
            </a:r>
            <a:r>
              <a:rPr lang="en-US" altLang="en-US" sz="2800" i="1">
                <a:sym typeface="Symbol" panose="05050102010706020507" pitchFamily="18" charset="2"/>
              </a:rPr>
              <a:t>A</a:t>
            </a:r>
            <a:r>
              <a:rPr lang="en-US" altLang="en-US" sz="2800">
                <a:sym typeface="Symbol" panose="05050102010706020507" pitchFamily="18" charset="2"/>
              </a:rPr>
              <a:t>)</a:t>
            </a:r>
            <a:r>
              <a:rPr lang="en-US" altLang="en-US" sz="2800"/>
              <a:t> </a:t>
            </a:r>
            <a:br>
              <a:rPr lang="en-US" altLang="en-US" sz="2800"/>
            </a:br>
            <a:r>
              <a:rPr lang="en-US" altLang="en-US" sz="2800"/>
              <a:t>	</a:t>
            </a:r>
            <a:endParaRPr lang="en-US" altLang="en-US" sz="2800">
              <a:sym typeface="Symbol" panose="05050102010706020507" pitchFamily="18" charset="2"/>
            </a:endParaRPr>
          </a:p>
        </p:txBody>
      </p:sp>
      <p:sp>
        <p:nvSpPr>
          <p:cNvPr id="15365" name="WordArt 7">
            <a:extLst>
              <a:ext uri="{FF2B5EF4-FFF2-40B4-BE49-F238E27FC236}">
                <a16:creationId xmlns:a16="http://schemas.microsoft.com/office/drawing/2014/main" id="{576181E0-859B-4AB1-9320-7EE462AC6A93}"/>
              </a:ext>
            </a:extLst>
          </p:cNvPr>
          <p:cNvSpPr>
            <a:spLocks noChangeArrowheads="1" noChangeShapeType="1" noTextEdit="1"/>
          </p:cNvSpPr>
          <p:nvPr/>
        </p:nvSpPr>
        <p:spPr bwMode="auto">
          <a:xfrm>
            <a:off x="2571750" y="114300"/>
            <a:ext cx="7258050" cy="9525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ea typeface="+mn-lt"/>
                <a:cs typeface="+mn-lt"/>
              </a:rPr>
              <a:t>Frekuensi Harapan Suatu Kejadian  </a:t>
            </a: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2D64B52F-795A-42C3-A0AE-D298EB691E2B}"/>
              </a:ext>
            </a:extLst>
          </p:cNvPr>
          <p:cNvSpPr>
            <a:spLocks noGrp="1" noChangeArrowheads="1"/>
          </p:cNvSpPr>
          <p:nvPr>
            <p:ph type="body" sz="half" idx="1"/>
          </p:nvPr>
        </p:nvSpPr>
        <p:spPr>
          <a:xfrm>
            <a:off x="1600200" y="1295401"/>
            <a:ext cx="9448800" cy="4525963"/>
          </a:xfrm>
        </p:spPr>
        <p:txBody>
          <a:bodyPr>
            <a:normAutofit lnSpcReduction="10000"/>
          </a:bodyPr>
          <a:lstStyle/>
          <a:p>
            <a:pPr marL="274320" indent="-274320">
              <a:lnSpc>
                <a:spcPct val="80000"/>
              </a:lnSpc>
              <a:buClr>
                <a:schemeClr val="accent3"/>
              </a:buClr>
              <a:buNone/>
              <a:defRPr/>
            </a:pPr>
            <a:r>
              <a:rPr lang="en-US" dirty="0" err="1">
                <a:latin typeface="+mj-lt"/>
              </a:rPr>
              <a:t>Contoh</a:t>
            </a:r>
            <a:endParaRPr lang="en-US" dirty="0">
              <a:latin typeface="+mj-lt"/>
            </a:endParaRPr>
          </a:p>
          <a:p>
            <a:pPr marL="274320" indent="-274320">
              <a:lnSpc>
                <a:spcPct val="80000"/>
              </a:lnSpc>
              <a:buClr>
                <a:schemeClr val="accent3"/>
              </a:buClr>
              <a:buNone/>
              <a:defRPr/>
            </a:pPr>
            <a:r>
              <a:rPr lang="en-US" dirty="0">
                <a:latin typeface="+mj-lt"/>
              </a:rPr>
              <a:t>	</a:t>
            </a:r>
            <a:r>
              <a:rPr lang="en-US" dirty="0" err="1">
                <a:latin typeface="+mj-lt"/>
              </a:rPr>
              <a:t>Pada</a:t>
            </a:r>
            <a:r>
              <a:rPr lang="en-US" dirty="0">
                <a:latin typeface="+mj-lt"/>
              </a:rPr>
              <a:t> </a:t>
            </a:r>
            <a:r>
              <a:rPr lang="en-US" dirty="0" err="1">
                <a:latin typeface="+mj-lt"/>
              </a:rPr>
              <a:t>percobaan</a:t>
            </a:r>
            <a:r>
              <a:rPr lang="en-US" dirty="0">
                <a:latin typeface="+mj-lt"/>
              </a:rPr>
              <a:t> </a:t>
            </a:r>
            <a:r>
              <a:rPr lang="en-US" dirty="0" err="1">
                <a:latin typeface="+mj-lt"/>
              </a:rPr>
              <a:t>pelemparan</a:t>
            </a:r>
            <a:r>
              <a:rPr lang="en-US" dirty="0">
                <a:latin typeface="+mj-lt"/>
              </a:rPr>
              <a:t> 3 </a:t>
            </a:r>
            <a:r>
              <a:rPr lang="en-US" dirty="0" err="1">
                <a:latin typeface="+mj-lt"/>
              </a:rPr>
              <a:t>mata</a:t>
            </a:r>
            <a:r>
              <a:rPr lang="en-US" dirty="0">
                <a:latin typeface="+mj-lt"/>
              </a:rPr>
              <a:t> </a:t>
            </a:r>
            <a:r>
              <a:rPr lang="en-US" dirty="0" err="1">
                <a:latin typeface="+mj-lt"/>
              </a:rPr>
              <a:t>uang</a:t>
            </a:r>
            <a:r>
              <a:rPr lang="en-US" dirty="0">
                <a:latin typeface="+mj-lt"/>
              </a:rPr>
              <a:t> </a:t>
            </a:r>
            <a:r>
              <a:rPr lang="en-US" dirty="0" err="1">
                <a:latin typeface="+mj-lt"/>
              </a:rPr>
              <a:t>logam</a:t>
            </a:r>
            <a:r>
              <a:rPr lang="en-US" dirty="0">
                <a:latin typeface="+mj-lt"/>
              </a:rPr>
              <a:t> </a:t>
            </a:r>
            <a:r>
              <a:rPr lang="en-US" dirty="0" err="1">
                <a:latin typeface="+mj-lt"/>
              </a:rPr>
              <a:t>sekaligus</a:t>
            </a:r>
            <a:r>
              <a:rPr lang="en-US" dirty="0">
                <a:latin typeface="+mj-lt"/>
              </a:rPr>
              <a:t> </a:t>
            </a:r>
            <a:r>
              <a:rPr lang="en-US" dirty="0" err="1">
                <a:latin typeface="+mj-lt"/>
              </a:rPr>
              <a:t>sebanyak</a:t>
            </a:r>
            <a:r>
              <a:rPr lang="en-US" dirty="0">
                <a:latin typeface="+mj-lt"/>
              </a:rPr>
              <a:t> 240 </a:t>
            </a:r>
            <a:r>
              <a:rPr lang="en-US" dirty="0" err="1">
                <a:latin typeface="+mj-lt"/>
              </a:rPr>
              <a:t>kali,tentukan</a:t>
            </a:r>
            <a:r>
              <a:rPr lang="en-US" dirty="0">
                <a:latin typeface="+mj-lt"/>
              </a:rPr>
              <a:t> </a:t>
            </a:r>
            <a:r>
              <a:rPr lang="en-US" dirty="0" err="1">
                <a:latin typeface="+mj-lt"/>
              </a:rPr>
              <a:t>frekuensi</a:t>
            </a:r>
            <a:r>
              <a:rPr lang="en-US" dirty="0">
                <a:latin typeface="+mj-lt"/>
              </a:rPr>
              <a:t> </a:t>
            </a:r>
            <a:r>
              <a:rPr lang="en-US" dirty="0" err="1">
                <a:latin typeface="+mj-lt"/>
              </a:rPr>
              <a:t>harapan</a:t>
            </a:r>
            <a:r>
              <a:rPr lang="en-US" dirty="0">
                <a:latin typeface="+mj-lt"/>
              </a:rPr>
              <a:t> </a:t>
            </a:r>
            <a:r>
              <a:rPr lang="en-US" dirty="0" err="1">
                <a:latin typeface="+mj-lt"/>
              </a:rPr>
              <a:t>munculnya</a:t>
            </a:r>
            <a:r>
              <a:rPr lang="en-US" dirty="0">
                <a:latin typeface="+mj-lt"/>
              </a:rPr>
              <a:t> </a:t>
            </a:r>
            <a:r>
              <a:rPr lang="en-US" dirty="0" err="1">
                <a:latin typeface="+mj-lt"/>
              </a:rPr>
              <a:t>dua</a:t>
            </a:r>
            <a:r>
              <a:rPr lang="en-US" dirty="0">
                <a:latin typeface="+mj-lt"/>
              </a:rPr>
              <a:t> </a:t>
            </a:r>
            <a:r>
              <a:rPr lang="en-US" dirty="0" err="1">
                <a:latin typeface="+mj-lt"/>
              </a:rPr>
              <a:t>gambar</a:t>
            </a:r>
            <a:r>
              <a:rPr lang="en-US" dirty="0">
                <a:latin typeface="+mj-lt"/>
              </a:rPr>
              <a:t> </a:t>
            </a:r>
            <a:r>
              <a:rPr lang="en-US" dirty="0" err="1">
                <a:latin typeface="+mj-lt"/>
              </a:rPr>
              <a:t>dan</a:t>
            </a:r>
            <a:r>
              <a:rPr lang="en-US" dirty="0">
                <a:latin typeface="+mj-lt"/>
              </a:rPr>
              <a:t> </a:t>
            </a:r>
            <a:r>
              <a:rPr lang="en-US" dirty="0" err="1">
                <a:latin typeface="+mj-lt"/>
              </a:rPr>
              <a:t>satu</a:t>
            </a:r>
            <a:r>
              <a:rPr lang="en-US" dirty="0">
                <a:latin typeface="+mj-lt"/>
              </a:rPr>
              <a:t> </a:t>
            </a:r>
            <a:r>
              <a:rPr lang="en-US" dirty="0" err="1">
                <a:latin typeface="+mj-lt"/>
              </a:rPr>
              <a:t>angka</a:t>
            </a:r>
            <a:r>
              <a:rPr lang="en-US" dirty="0">
                <a:latin typeface="+mj-lt"/>
              </a:rPr>
              <a:t>. </a:t>
            </a:r>
          </a:p>
          <a:p>
            <a:pPr marL="274320" indent="-274320">
              <a:lnSpc>
                <a:spcPct val="80000"/>
              </a:lnSpc>
              <a:buClr>
                <a:schemeClr val="accent3"/>
              </a:buClr>
              <a:buNone/>
              <a:defRPr/>
            </a:pPr>
            <a:r>
              <a:rPr lang="en-US" dirty="0" err="1">
                <a:latin typeface="+mj-lt"/>
              </a:rPr>
              <a:t>Jawab</a:t>
            </a:r>
            <a:r>
              <a:rPr lang="en-US" dirty="0">
                <a:latin typeface="+mj-lt"/>
              </a:rPr>
              <a:t>:</a:t>
            </a:r>
          </a:p>
          <a:p>
            <a:pPr marL="274320" indent="-274320">
              <a:lnSpc>
                <a:spcPct val="80000"/>
              </a:lnSpc>
              <a:buClr>
                <a:schemeClr val="accent3"/>
              </a:buClr>
              <a:buNone/>
              <a:defRPr/>
            </a:pPr>
            <a:r>
              <a:rPr lang="en-US" sz="2700" i="1" dirty="0">
                <a:latin typeface="+mj-lt"/>
                <a:sym typeface="Wingdings" pitchFamily="2" charset="2"/>
              </a:rPr>
              <a:t>S </a:t>
            </a:r>
            <a:r>
              <a:rPr lang="en-US" sz="2700" dirty="0">
                <a:latin typeface="+mj-lt"/>
                <a:sym typeface="Wingdings" pitchFamily="2" charset="2"/>
              </a:rPr>
              <a:t>= {</a:t>
            </a:r>
            <a:r>
              <a:rPr lang="en-US" sz="2700" i="1" dirty="0">
                <a:latin typeface="+mj-lt"/>
                <a:sym typeface="Wingdings" pitchFamily="2" charset="2"/>
              </a:rPr>
              <a:t>AAA, AAG, AGA, GAA, AGG, GAG, GGA, GGG </a:t>
            </a:r>
            <a:r>
              <a:rPr lang="en-US" sz="2700" dirty="0">
                <a:latin typeface="+mj-lt"/>
                <a:sym typeface="Wingdings" pitchFamily="2" charset="2"/>
              </a:rPr>
              <a:t>}</a:t>
            </a:r>
            <a:r>
              <a:rPr lang="en-US" dirty="0">
                <a:latin typeface="+mj-lt"/>
                <a:sym typeface="Wingdings" pitchFamily="2" charset="2"/>
              </a:rPr>
              <a:t>  </a:t>
            </a:r>
            <a:r>
              <a:rPr lang="en-US" i="1" dirty="0">
                <a:latin typeface="+mj-lt"/>
                <a:sym typeface="Wingdings" pitchFamily="2" charset="2"/>
              </a:rPr>
              <a:t>n </a:t>
            </a:r>
            <a:r>
              <a:rPr lang="en-US" dirty="0">
                <a:latin typeface="+mj-lt"/>
                <a:sym typeface="Wingdings" pitchFamily="2" charset="2"/>
              </a:rPr>
              <a:t>(S) = 8</a:t>
            </a:r>
          </a:p>
          <a:p>
            <a:pPr marL="274320" indent="-274320">
              <a:lnSpc>
                <a:spcPct val="80000"/>
              </a:lnSpc>
              <a:buClr>
                <a:schemeClr val="accent3"/>
              </a:buClr>
              <a:buNone/>
              <a:defRPr/>
            </a:pPr>
            <a:r>
              <a:rPr lang="en-US" i="1" dirty="0">
                <a:latin typeface="+mj-lt"/>
                <a:sym typeface="Wingdings" pitchFamily="2" charset="2"/>
              </a:rPr>
              <a:t>A </a:t>
            </a:r>
            <a:r>
              <a:rPr lang="en-US" dirty="0">
                <a:latin typeface="+mj-lt"/>
                <a:sym typeface="Wingdings" pitchFamily="2" charset="2"/>
              </a:rPr>
              <a:t>= {</a:t>
            </a:r>
            <a:r>
              <a:rPr lang="en-US" i="1" dirty="0">
                <a:latin typeface="+mj-lt"/>
                <a:sym typeface="Wingdings" pitchFamily="2" charset="2"/>
              </a:rPr>
              <a:t>AGG, GAG, GGA </a:t>
            </a:r>
            <a:r>
              <a:rPr lang="en-US" dirty="0">
                <a:latin typeface="+mj-lt"/>
                <a:sym typeface="Wingdings" pitchFamily="2" charset="2"/>
              </a:rPr>
              <a:t>}  </a:t>
            </a:r>
            <a:r>
              <a:rPr lang="en-US" i="1" dirty="0">
                <a:latin typeface="+mj-lt"/>
                <a:sym typeface="Wingdings" pitchFamily="2" charset="2"/>
              </a:rPr>
              <a:t>n</a:t>
            </a:r>
            <a:r>
              <a:rPr lang="en-US" dirty="0">
                <a:latin typeface="+mj-lt"/>
                <a:sym typeface="Wingdings" pitchFamily="2" charset="2"/>
              </a:rPr>
              <a:t>(</a:t>
            </a:r>
            <a:r>
              <a:rPr lang="en-US" i="1" dirty="0">
                <a:latin typeface="+mj-lt"/>
                <a:sym typeface="Wingdings" pitchFamily="2" charset="2"/>
              </a:rPr>
              <a:t>A</a:t>
            </a:r>
            <a:r>
              <a:rPr lang="en-US" dirty="0">
                <a:latin typeface="+mj-lt"/>
                <a:sym typeface="Wingdings" pitchFamily="2" charset="2"/>
              </a:rPr>
              <a:t>) = 3</a:t>
            </a:r>
          </a:p>
          <a:p>
            <a:pPr marL="274320" indent="-274320">
              <a:lnSpc>
                <a:spcPct val="80000"/>
              </a:lnSpc>
              <a:buClr>
                <a:schemeClr val="accent3"/>
              </a:buClr>
              <a:buNone/>
              <a:defRPr/>
            </a:pPr>
            <a:endParaRPr lang="en-US" sz="1800" dirty="0">
              <a:latin typeface="+mj-lt"/>
              <a:sym typeface="Wingdings" pitchFamily="2" charset="2"/>
            </a:endParaRPr>
          </a:p>
          <a:p>
            <a:pPr marL="274320" indent="-274320">
              <a:lnSpc>
                <a:spcPct val="80000"/>
              </a:lnSpc>
              <a:buClr>
                <a:schemeClr val="accent3"/>
              </a:buClr>
              <a:buNone/>
              <a:defRPr/>
            </a:pPr>
            <a:r>
              <a:rPr lang="en-US" i="1" dirty="0" err="1">
                <a:latin typeface="+mj-lt"/>
                <a:sym typeface="Wingdings" pitchFamily="2" charset="2"/>
              </a:rPr>
              <a:t>F</a:t>
            </a:r>
            <a:r>
              <a:rPr lang="en-US" i="1" baseline="-25000" dirty="0" err="1">
                <a:latin typeface="+mj-lt"/>
                <a:sym typeface="Wingdings" pitchFamily="2" charset="2"/>
              </a:rPr>
              <a:t>h</a:t>
            </a:r>
            <a:r>
              <a:rPr lang="en-US" dirty="0">
                <a:latin typeface="+mj-lt"/>
                <a:sym typeface="Wingdings" pitchFamily="2" charset="2"/>
              </a:rPr>
              <a:t>(</a:t>
            </a:r>
            <a:r>
              <a:rPr lang="en-US" i="1" dirty="0">
                <a:latin typeface="+mj-lt"/>
                <a:sym typeface="Wingdings" pitchFamily="2" charset="2"/>
              </a:rPr>
              <a:t>A</a:t>
            </a:r>
            <a:r>
              <a:rPr lang="en-US" dirty="0">
                <a:latin typeface="+mj-lt"/>
                <a:sym typeface="Wingdings" pitchFamily="2" charset="2"/>
              </a:rPr>
              <a:t>) = </a:t>
            </a:r>
            <a:r>
              <a:rPr lang="en-US" i="1" dirty="0">
                <a:latin typeface="+mj-lt"/>
                <a:sym typeface="Wingdings" pitchFamily="2" charset="2"/>
              </a:rPr>
              <a:t>n </a:t>
            </a:r>
            <a:r>
              <a:rPr lang="en-US" dirty="0">
                <a:latin typeface="+mj-lt"/>
                <a:sym typeface="Wingdings" pitchFamily="2" charset="2"/>
              </a:rPr>
              <a:t>× </a:t>
            </a:r>
            <a:r>
              <a:rPr lang="en-US" i="1" dirty="0">
                <a:latin typeface="+mj-lt"/>
                <a:sym typeface="Wingdings" pitchFamily="2" charset="2"/>
              </a:rPr>
              <a:t>P</a:t>
            </a:r>
            <a:r>
              <a:rPr lang="en-US" dirty="0">
                <a:latin typeface="+mj-lt"/>
                <a:sym typeface="Wingdings" pitchFamily="2" charset="2"/>
              </a:rPr>
              <a:t>(</a:t>
            </a:r>
            <a:r>
              <a:rPr lang="en-US" i="1" dirty="0">
                <a:latin typeface="+mj-lt"/>
                <a:sym typeface="Wingdings" pitchFamily="2" charset="2"/>
              </a:rPr>
              <a:t>A</a:t>
            </a:r>
            <a:r>
              <a:rPr lang="en-US" dirty="0">
                <a:latin typeface="+mj-lt"/>
                <a:sym typeface="Wingdings" pitchFamily="2" charset="2"/>
              </a:rPr>
              <a:t>) = 240 × </a:t>
            </a:r>
            <a:endParaRPr lang="en-US" i="1" dirty="0">
              <a:latin typeface="+mj-lt"/>
              <a:sym typeface="Wingdings" pitchFamily="2" charset="2"/>
            </a:endParaRPr>
          </a:p>
          <a:p>
            <a:pPr marL="274320" indent="-274320">
              <a:lnSpc>
                <a:spcPct val="80000"/>
              </a:lnSpc>
              <a:buClr>
                <a:schemeClr val="accent3"/>
              </a:buClr>
              <a:buNone/>
              <a:defRPr/>
            </a:pPr>
            <a:r>
              <a:rPr lang="en-US" dirty="0">
                <a:latin typeface="+mj-lt"/>
                <a:sym typeface="Wingdings" pitchFamily="2" charset="2"/>
              </a:rPr>
              <a:t>		 </a:t>
            </a:r>
          </a:p>
          <a:p>
            <a:pPr marL="274320" indent="-274320">
              <a:lnSpc>
                <a:spcPct val="80000"/>
              </a:lnSpc>
              <a:buClr>
                <a:schemeClr val="accent3"/>
              </a:buClr>
              <a:buNone/>
              <a:defRPr/>
            </a:pPr>
            <a:r>
              <a:rPr lang="en-US" dirty="0">
                <a:latin typeface="+mj-lt"/>
                <a:sym typeface="Wingdings" pitchFamily="2" charset="2"/>
              </a:rPr>
              <a:t>		 = 240 ×      = 90 kali</a:t>
            </a:r>
          </a:p>
        </p:txBody>
      </p:sp>
      <p:graphicFrame>
        <p:nvGraphicFramePr>
          <p:cNvPr id="16387" name="Object 2">
            <a:extLst>
              <a:ext uri="{FF2B5EF4-FFF2-40B4-BE49-F238E27FC236}">
                <a16:creationId xmlns:a16="http://schemas.microsoft.com/office/drawing/2014/main" id="{7D1C9531-80C5-4950-B62D-F22EAF8C325B}"/>
              </a:ext>
            </a:extLst>
          </p:cNvPr>
          <p:cNvGraphicFramePr>
            <a:graphicFrameLocks noGrp="1" noChangeAspect="1"/>
          </p:cNvGraphicFramePr>
          <p:nvPr>
            <p:ph sz="half" idx="2"/>
          </p:nvPr>
        </p:nvGraphicFramePr>
        <p:xfrm>
          <a:off x="6310313" y="4143375"/>
          <a:ext cx="830262" cy="977900"/>
        </p:xfrm>
        <a:graphic>
          <a:graphicData uri="http://schemas.openxmlformats.org/presentationml/2006/ole">
            <mc:AlternateContent xmlns:mc="http://schemas.openxmlformats.org/markup-compatibility/2006">
              <mc:Choice xmlns:v="urn:schemas-microsoft-com:vml" Requires="v">
                <p:oleObj spid="_x0000_s2066" name="Equation" r:id="rId4" imgW="228712" imgH="276352" progId="Equation.3">
                  <p:embed/>
                </p:oleObj>
              </mc:Choice>
              <mc:Fallback>
                <p:oleObj name="Equation" r:id="rId4" imgW="228712" imgH="276352" progId="Equation.3">
                  <p:embed/>
                  <p:pic>
                    <p:nvPicPr>
                      <p:cNvPr id="16387" name="Object 2">
                        <a:extLst>
                          <a:ext uri="{FF2B5EF4-FFF2-40B4-BE49-F238E27FC236}">
                            <a16:creationId xmlns:a16="http://schemas.microsoft.com/office/drawing/2014/main" id="{7D1C9531-80C5-4950-B62D-F22EAF8C32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0313" y="4143375"/>
                        <a:ext cx="830262" cy="977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WordArt 8">
            <a:extLst>
              <a:ext uri="{FF2B5EF4-FFF2-40B4-BE49-F238E27FC236}">
                <a16:creationId xmlns:a16="http://schemas.microsoft.com/office/drawing/2014/main" id="{F4A5802A-7281-4959-A769-0D63B6F18669}"/>
              </a:ext>
            </a:extLst>
          </p:cNvPr>
          <p:cNvSpPr>
            <a:spLocks noChangeArrowheads="1" noChangeShapeType="1" noTextEdit="1"/>
          </p:cNvSpPr>
          <p:nvPr/>
        </p:nvSpPr>
        <p:spPr bwMode="auto">
          <a:xfrm>
            <a:off x="2571750" y="114300"/>
            <a:ext cx="7258050" cy="9525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latin typeface="Comic Sans MS" panose="030F0702030302020204" pitchFamily="66" charset="0"/>
              </a:rPr>
              <a:t>Frekuensi Harapan Suatu Kejadian  </a:t>
            </a:r>
          </a:p>
        </p:txBody>
      </p:sp>
      <p:graphicFrame>
        <p:nvGraphicFramePr>
          <p:cNvPr id="16391" name="Object 3">
            <a:extLst>
              <a:ext uri="{FF2B5EF4-FFF2-40B4-BE49-F238E27FC236}">
                <a16:creationId xmlns:a16="http://schemas.microsoft.com/office/drawing/2014/main" id="{AA97CD84-2BCB-4AEC-B42D-8E1A211D589E}"/>
              </a:ext>
            </a:extLst>
          </p:cNvPr>
          <p:cNvGraphicFramePr>
            <a:graphicFrameLocks noChangeAspect="1"/>
          </p:cNvGraphicFramePr>
          <p:nvPr/>
        </p:nvGraphicFramePr>
        <p:xfrm>
          <a:off x="4079875" y="4941888"/>
          <a:ext cx="571500" cy="703262"/>
        </p:xfrm>
        <a:graphic>
          <a:graphicData uri="http://schemas.openxmlformats.org/presentationml/2006/ole">
            <mc:AlternateContent xmlns:mc="http://schemas.openxmlformats.org/markup-compatibility/2006">
              <mc:Choice xmlns:v="urn:schemas-microsoft-com:vml" Requires="v">
                <p:oleObj spid="_x0000_s2067" name="Equation" r:id="rId6" imgW="95042" imgH="123952" progId="Equation.3">
                  <p:embed/>
                </p:oleObj>
              </mc:Choice>
              <mc:Fallback>
                <p:oleObj name="Equation" r:id="rId6" imgW="95042" imgH="123952" progId="Equation.3">
                  <p:embed/>
                  <p:pic>
                    <p:nvPicPr>
                      <p:cNvPr id="16391" name="Object 3">
                        <a:extLst>
                          <a:ext uri="{FF2B5EF4-FFF2-40B4-BE49-F238E27FC236}">
                            <a16:creationId xmlns:a16="http://schemas.microsoft.com/office/drawing/2014/main" id="{AA97CD84-2BCB-4AEC-B42D-8E1A211D58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9875" y="4941888"/>
                        <a:ext cx="571500" cy="703262"/>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4A93A99-465B-4572-8AEC-3E21F91111CC}"/>
              </a:ext>
            </a:extLst>
          </p:cNvPr>
          <p:cNvSpPr>
            <a:spLocks noGrp="1"/>
          </p:cNvSpPr>
          <p:nvPr>
            <p:ph type="title"/>
          </p:nvPr>
        </p:nvSpPr>
        <p:spPr/>
        <p:txBody>
          <a:bodyPr/>
          <a:lstStyle/>
          <a:p>
            <a:r>
              <a:rPr lang="en-GB" altLang="en-US"/>
              <a:t>contoh</a:t>
            </a:r>
          </a:p>
        </p:txBody>
      </p:sp>
      <p:sp>
        <p:nvSpPr>
          <p:cNvPr id="3" name="Content Placeholder 2">
            <a:extLst>
              <a:ext uri="{FF2B5EF4-FFF2-40B4-BE49-F238E27FC236}">
                <a16:creationId xmlns:a16="http://schemas.microsoft.com/office/drawing/2014/main" id="{3066B335-BF15-4D2E-85E5-FD26FE5B3116}"/>
              </a:ext>
            </a:extLst>
          </p:cNvPr>
          <p:cNvSpPr>
            <a:spLocks noGrp="1"/>
          </p:cNvSpPr>
          <p:nvPr>
            <p:ph idx="1"/>
          </p:nvPr>
        </p:nvSpPr>
        <p:spPr/>
        <p:txBody>
          <a:bodyPr/>
          <a:lstStyle/>
          <a:p>
            <a:pPr marL="274320" indent="-274320">
              <a:lnSpc>
                <a:spcPct val="80000"/>
              </a:lnSpc>
              <a:buClr>
                <a:schemeClr val="accent3"/>
              </a:buClr>
              <a:buNone/>
              <a:defRPr/>
            </a:pPr>
            <a:r>
              <a:rPr lang="en-US" sz="2400" dirty="0" err="1">
                <a:latin typeface="+mj-lt"/>
              </a:rPr>
              <a:t>Contoh</a:t>
            </a:r>
            <a:endParaRPr lang="en-US" sz="2400" dirty="0">
              <a:latin typeface="+mj-lt"/>
            </a:endParaRPr>
          </a:p>
          <a:p>
            <a:pPr marL="274320" indent="-274320">
              <a:lnSpc>
                <a:spcPct val="80000"/>
              </a:lnSpc>
              <a:buClr>
                <a:schemeClr val="accent3"/>
              </a:buClr>
              <a:buNone/>
              <a:defRPr/>
            </a:pPr>
            <a:r>
              <a:rPr lang="en-US" sz="2400" dirty="0">
                <a:latin typeface="+mj-lt"/>
              </a:rPr>
              <a:t>	</a:t>
            </a:r>
            <a:r>
              <a:rPr lang="en-US" sz="2400" dirty="0" err="1">
                <a:latin typeface="+mj-lt"/>
              </a:rPr>
              <a:t>Pada</a:t>
            </a:r>
            <a:r>
              <a:rPr lang="en-US" sz="2400" dirty="0">
                <a:latin typeface="+mj-lt"/>
              </a:rPr>
              <a:t> </a:t>
            </a:r>
            <a:r>
              <a:rPr lang="en-US" sz="2400" dirty="0" err="1">
                <a:latin typeface="+mj-lt"/>
              </a:rPr>
              <a:t>percobaan</a:t>
            </a:r>
            <a:r>
              <a:rPr lang="en-US" sz="2400" dirty="0">
                <a:latin typeface="+mj-lt"/>
              </a:rPr>
              <a:t> </a:t>
            </a:r>
            <a:r>
              <a:rPr lang="en-US" sz="2400" dirty="0" err="1">
                <a:latin typeface="+mj-lt"/>
              </a:rPr>
              <a:t>pelemparan</a:t>
            </a:r>
            <a:r>
              <a:rPr lang="en-US" sz="2400" dirty="0">
                <a:latin typeface="+mj-lt"/>
              </a:rPr>
              <a:t> 3 </a:t>
            </a:r>
            <a:r>
              <a:rPr lang="en-US" sz="2400" dirty="0" err="1">
                <a:latin typeface="+mj-lt"/>
              </a:rPr>
              <a:t>mata</a:t>
            </a:r>
            <a:r>
              <a:rPr lang="en-US" sz="2400" dirty="0">
                <a:latin typeface="+mj-lt"/>
              </a:rPr>
              <a:t> </a:t>
            </a:r>
            <a:r>
              <a:rPr lang="en-US" sz="2400" dirty="0" err="1">
                <a:latin typeface="+mj-lt"/>
              </a:rPr>
              <a:t>uang</a:t>
            </a:r>
            <a:r>
              <a:rPr lang="en-US" sz="2400" dirty="0">
                <a:latin typeface="+mj-lt"/>
              </a:rPr>
              <a:t> </a:t>
            </a:r>
            <a:r>
              <a:rPr lang="en-US" sz="2400" dirty="0" err="1">
                <a:latin typeface="+mj-lt"/>
              </a:rPr>
              <a:t>logam</a:t>
            </a:r>
            <a:r>
              <a:rPr lang="en-US" sz="2400" dirty="0">
                <a:latin typeface="+mj-lt"/>
              </a:rPr>
              <a:t> </a:t>
            </a:r>
            <a:r>
              <a:rPr lang="en-US" sz="2400" dirty="0" err="1">
                <a:latin typeface="+mj-lt"/>
              </a:rPr>
              <a:t>sekaligus</a:t>
            </a:r>
            <a:r>
              <a:rPr lang="en-US" sz="2400" dirty="0">
                <a:latin typeface="+mj-lt"/>
              </a:rPr>
              <a:t> </a:t>
            </a:r>
            <a:r>
              <a:rPr lang="en-US" sz="2400" dirty="0" err="1">
                <a:latin typeface="+mj-lt"/>
              </a:rPr>
              <a:t>sebanyak</a:t>
            </a:r>
            <a:r>
              <a:rPr lang="en-US" sz="2400" dirty="0">
                <a:latin typeface="+mj-lt"/>
              </a:rPr>
              <a:t> 240 </a:t>
            </a:r>
            <a:r>
              <a:rPr lang="en-US" sz="2400" dirty="0" err="1">
                <a:latin typeface="+mj-lt"/>
              </a:rPr>
              <a:t>kali,tentukan</a:t>
            </a:r>
            <a:r>
              <a:rPr lang="en-US" sz="2400" dirty="0">
                <a:latin typeface="+mj-lt"/>
              </a:rPr>
              <a:t> </a:t>
            </a:r>
            <a:r>
              <a:rPr lang="en-US" sz="2400" dirty="0" err="1">
                <a:latin typeface="+mj-lt"/>
              </a:rPr>
              <a:t>frekuensi</a:t>
            </a:r>
            <a:r>
              <a:rPr lang="en-US" sz="2400" dirty="0">
                <a:latin typeface="+mj-lt"/>
              </a:rPr>
              <a:t> </a:t>
            </a:r>
            <a:r>
              <a:rPr lang="en-US" sz="2400" dirty="0" err="1">
                <a:latin typeface="+mj-lt"/>
              </a:rPr>
              <a:t>harapan</a:t>
            </a:r>
            <a:r>
              <a:rPr lang="en-US" sz="2400" dirty="0">
                <a:latin typeface="+mj-lt"/>
              </a:rPr>
              <a:t> </a:t>
            </a:r>
            <a:r>
              <a:rPr lang="en-US" sz="2400" dirty="0" err="1">
                <a:latin typeface="+mj-lt"/>
              </a:rPr>
              <a:t>munculnya</a:t>
            </a:r>
            <a:r>
              <a:rPr lang="en-US" sz="2400" dirty="0">
                <a:latin typeface="+mj-lt"/>
              </a:rPr>
              <a:t> </a:t>
            </a:r>
            <a:r>
              <a:rPr lang="en-US" sz="2400" dirty="0" err="1">
                <a:latin typeface="+mj-lt"/>
              </a:rPr>
              <a:t>dua</a:t>
            </a:r>
            <a:r>
              <a:rPr lang="en-US" sz="2400" dirty="0">
                <a:latin typeface="+mj-lt"/>
              </a:rPr>
              <a:t> </a:t>
            </a:r>
            <a:r>
              <a:rPr lang="en-US" sz="2400" dirty="0" err="1">
                <a:latin typeface="+mj-lt"/>
              </a:rPr>
              <a:t>gambar</a:t>
            </a:r>
            <a:r>
              <a:rPr lang="en-US" sz="2400" dirty="0">
                <a:latin typeface="+mj-lt"/>
              </a:rPr>
              <a:t> </a:t>
            </a:r>
            <a:r>
              <a:rPr lang="en-US" sz="2400" dirty="0" err="1">
                <a:latin typeface="+mj-lt"/>
              </a:rPr>
              <a:t>dan</a:t>
            </a:r>
            <a:r>
              <a:rPr lang="en-US" sz="2400" dirty="0">
                <a:latin typeface="+mj-lt"/>
              </a:rPr>
              <a:t> </a:t>
            </a:r>
            <a:r>
              <a:rPr lang="en-US" sz="2400" dirty="0" err="1">
                <a:latin typeface="+mj-lt"/>
              </a:rPr>
              <a:t>satu</a:t>
            </a:r>
            <a:r>
              <a:rPr lang="en-US" sz="2400" dirty="0">
                <a:latin typeface="+mj-lt"/>
              </a:rPr>
              <a:t> </a:t>
            </a:r>
            <a:r>
              <a:rPr lang="en-US" sz="2400" dirty="0" err="1">
                <a:latin typeface="+mj-lt"/>
              </a:rPr>
              <a:t>angka</a:t>
            </a:r>
            <a:r>
              <a:rPr lang="en-US" sz="2400" dirty="0">
                <a:latin typeface="+mj-lt"/>
              </a:rPr>
              <a:t>. </a:t>
            </a:r>
          </a:p>
          <a:p>
            <a:pPr marL="274320" indent="-274320">
              <a:lnSpc>
                <a:spcPct val="80000"/>
              </a:lnSpc>
              <a:buClr>
                <a:schemeClr val="accent3"/>
              </a:buClr>
              <a:buNone/>
              <a:defRPr/>
            </a:pPr>
            <a:r>
              <a:rPr lang="en-US" sz="2400" dirty="0" err="1">
                <a:latin typeface="+mj-lt"/>
              </a:rPr>
              <a:t>Jawab</a:t>
            </a:r>
            <a:r>
              <a:rPr lang="en-US" sz="2400" dirty="0">
                <a:latin typeface="+mj-lt"/>
              </a:rPr>
              <a:t>:</a:t>
            </a:r>
          </a:p>
          <a:p>
            <a:pPr>
              <a:defRPr/>
            </a:pPr>
            <a:r>
              <a:rPr lang="en-GB" sz="2400" dirty="0">
                <a:latin typeface="+mj-lt"/>
              </a:rPr>
              <a:t>(A,G)</a:t>
            </a:r>
          </a:p>
          <a:p>
            <a:pPr>
              <a:defRPr/>
            </a:pPr>
            <a:r>
              <a:rPr lang="en-GB" sz="2400" dirty="0">
                <a:latin typeface="+mj-lt"/>
              </a:rPr>
              <a:t>AAA, AAG, AGA, AGG, GAA, GAG, GGA, GGG = 8</a:t>
            </a:r>
          </a:p>
          <a:p>
            <a:pPr>
              <a:defRPr/>
            </a:pPr>
            <a:r>
              <a:rPr lang="en-GB" sz="2400" dirty="0">
                <a:latin typeface="+mj-lt"/>
              </a:rPr>
              <a:t>2G </a:t>
            </a:r>
            <a:r>
              <a:rPr lang="en-GB" sz="2400" dirty="0" err="1">
                <a:latin typeface="+mj-lt"/>
              </a:rPr>
              <a:t>dan</a:t>
            </a:r>
            <a:r>
              <a:rPr lang="en-GB" sz="2400" dirty="0">
                <a:latin typeface="+mj-lt"/>
              </a:rPr>
              <a:t> 1A </a:t>
            </a:r>
            <a:r>
              <a:rPr lang="en-GB" sz="2400" dirty="0">
                <a:latin typeface="+mj-lt"/>
                <a:sym typeface="Wingdings" pitchFamily="2" charset="2"/>
              </a:rPr>
              <a:t> 3</a:t>
            </a:r>
          </a:p>
          <a:p>
            <a:pPr>
              <a:defRPr/>
            </a:pPr>
            <a:endParaRPr lang="en-GB" sz="2400" dirty="0">
              <a:latin typeface="+mj-lt"/>
              <a:sym typeface="Wingdings" pitchFamily="2" charset="2"/>
            </a:endParaRPr>
          </a:p>
          <a:p>
            <a:pPr>
              <a:defRPr/>
            </a:pPr>
            <a:r>
              <a:rPr lang="en-GB" sz="2400" dirty="0">
                <a:latin typeface="+mj-lt"/>
                <a:sym typeface="Wingdings" pitchFamily="2" charset="2"/>
              </a:rPr>
              <a:t>1x  3/8</a:t>
            </a:r>
          </a:p>
          <a:p>
            <a:pPr>
              <a:defRPr/>
            </a:pPr>
            <a:r>
              <a:rPr lang="en-GB" sz="2400" dirty="0">
                <a:latin typeface="+mj-lt"/>
                <a:sym typeface="Wingdings" pitchFamily="2" charset="2"/>
              </a:rPr>
              <a:t>240 x  3/8 * 240 =</a:t>
            </a:r>
            <a:endParaRPr lang="en-GB" sz="24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8A1B8DF2-6601-41C8-9892-63F1FAADB094}"/>
              </a:ext>
            </a:extLst>
          </p:cNvPr>
          <p:cNvSpPr>
            <a:spLocks noGrp="1"/>
          </p:cNvSpPr>
          <p:nvPr>
            <p:ph type="ftr" sz="quarter" idx="11"/>
          </p:nvPr>
        </p:nvSpPr>
        <p:spPr/>
        <p:txBody>
          <a:bodyPr/>
          <a:lstStyle/>
          <a:p>
            <a:r>
              <a:rPr lang="en-US" altLang="en-US"/>
              <a:t>Bab 3. Konsep Dasar Statistika</a:t>
            </a:r>
          </a:p>
        </p:txBody>
      </p:sp>
      <p:sp>
        <p:nvSpPr>
          <p:cNvPr id="29698" name="Rectangle 2">
            <a:extLst>
              <a:ext uri="{FF2B5EF4-FFF2-40B4-BE49-F238E27FC236}">
                <a16:creationId xmlns:a16="http://schemas.microsoft.com/office/drawing/2014/main" id="{D082DA18-6AAC-4FFA-B9A8-8619616D04DC}"/>
              </a:ext>
            </a:extLst>
          </p:cNvPr>
          <p:cNvSpPr>
            <a:spLocks noGrp="1" noChangeArrowheads="1"/>
          </p:cNvSpPr>
          <p:nvPr>
            <p:ph type="title"/>
          </p:nvPr>
        </p:nvSpPr>
        <p:spPr/>
        <p:txBody>
          <a:bodyPr/>
          <a:lstStyle/>
          <a:p>
            <a:pPr algn="l"/>
            <a:r>
              <a:rPr lang="en-US" altLang="en-US" sz="3600" b="1">
                <a:solidFill>
                  <a:srgbClr val="FF0000"/>
                </a:solidFill>
              </a:rPr>
              <a:t>1. Pendahuluan</a:t>
            </a:r>
          </a:p>
        </p:txBody>
      </p:sp>
      <p:sp>
        <p:nvSpPr>
          <p:cNvPr id="29699" name="Rectangle 3">
            <a:extLst>
              <a:ext uri="{FF2B5EF4-FFF2-40B4-BE49-F238E27FC236}">
                <a16:creationId xmlns:a16="http://schemas.microsoft.com/office/drawing/2014/main" id="{BEB69B50-E515-4D80-85B9-2290F4ABADDF}"/>
              </a:ext>
            </a:extLst>
          </p:cNvPr>
          <p:cNvSpPr>
            <a:spLocks noGrp="1" noChangeArrowheads="1"/>
          </p:cNvSpPr>
          <p:nvPr>
            <p:ph type="body" idx="1"/>
          </p:nvPr>
        </p:nvSpPr>
        <p:spPr/>
        <p:txBody>
          <a:bodyPr/>
          <a:lstStyle/>
          <a:p>
            <a:pPr>
              <a:lnSpc>
                <a:spcPct val="90000"/>
              </a:lnSpc>
            </a:pPr>
            <a:r>
              <a:rPr lang="en-US" altLang="en-US" sz="2400" b="1">
                <a:solidFill>
                  <a:srgbClr val="FF0000"/>
                </a:solidFill>
              </a:rPr>
              <a:t>Probabilitas </a:t>
            </a:r>
          </a:p>
          <a:p>
            <a:pPr lvl="1">
              <a:lnSpc>
                <a:spcPct val="90000"/>
              </a:lnSpc>
            </a:pPr>
            <a:r>
              <a:rPr lang="en-US" altLang="en-US" sz="2000"/>
              <a:t>intepretasi keluaran peluang yang terjadi dalam suatu percobaan</a:t>
            </a:r>
          </a:p>
          <a:p>
            <a:pPr lvl="1">
              <a:lnSpc>
                <a:spcPct val="90000"/>
              </a:lnSpc>
            </a:pPr>
            <a:r>
              <a:rPr lang="en-US" altLang="en-US" sz="2000"/>
              <a:t>Tingkat kepastian dari munculnya hasil percobaan statistik</a:t>
            </a:r>
          </a:p>
          <a:p>
            <a:pPr lvl="1">
              <a:lnSpc>
                <a:spcPct val="90000"/>
              </a:lnSpc>
            </a:pPr>
            <a:r>
              <a:rPr lang="en-US" altLang="en-US" sz="2000"/>
              <a:t>Dilambangkan dengan P</a:t>
            </a:r>
          </a:p>
          <a:p>
            <a:pPr>
              <a:lnSpc>
                <a:spcPct val="90000"/>
              </a:lnSpc>
            </a:pPr>
            <a:r>
              <a:rPr lang="en-US" altLang="en-US" sz="2400"/>
              <a:t>Konsep probabilitas berasal dari permainan yang dilakukan pengamatan untuk diperoleh fakta (empiris) kemudian diformulakan kedalam konsep dan dilakukan pengujian</a:t>
            </a:r>
          </a:p>
          <a:p>
            <a:pPr>
              <a:lnSpc>
                <a:spcPct val="90000"/>
              </a:lnSpc>
            </a:pPr>
            <a:r>
              <a:rPr lang="en-US" altLang="en-US" sz="2400"/>
              <a:t>Matematika </a:t>
            </a:r>
            <a:r>
              <a:rPr lang="en-US" altLang="en-US" sz="2400">
                <a:solidFill>
                  <a:schemeClr val="tx2"/>
                </a:solidFill>
              </a:rPr>
              <a:t>permutasi</a:t>
            </a:r>
            <a:r>
              <a:rPr lang="en-US" altLang="en-US" sz="2400"/>
              <a:t> dan </a:t>
            </a:r>
            <a:r>
              <a:rPr lang="en-US" altLang="en-US" sz="2400">
                <a:solidFill>
                  <a:schemeClr val="tx2"/>
                </a:solidFill>
              </a:rPr>
              <a:t>kombinasi</a:t>
            </a:r>
            <a:r>
              <a:rPr lang="en-US" altLang="en-US" sz="2400"/>
              <a:t> banyak digunakan dalam probabilitas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173FA3E-2A1B-4DAF-A780-C75461A194FE}"/>
              </a:ext>
            </a:extLst>
          </p:cNvPr>
          <p:cNvSpPr>
            <a:spLocks noGrp="1"/>
          </p:cNvSpPr>
          <p:nvPr>
            <p:ph type="title"/>
          </p:nvPr>
        </p:nvSpPr>
        <p:spPr/>
        <p:txBody>
          <a:bodyPr/>
          <a:lstStyle/>
          <a:p>
            <a:r>
              <a:rPr lang="en-GB" altLang="en-US"/>
              <a:t>Contoh</a:t>
            </a:r>
          </a:p>
        </p:txBody>
      </p:sp>
      <p:sp>
        <p:nvSpPr>
          <p:cNvPr id="3" name="Content Placeholder 2">
            <a:extLst>
              <a:ext uri="{FF2B5EF4-FFF2-40B4-BE49-F238E27FC236}">
                <a16:creationId xmlns:a16="http://schemas.microsoft.com/office/drawing/2014/main" id="{B5EF2706-1E43-4393-A67A-92C02585A6BE}"/>
              </a:ext>
            </a:extLst>
          </p:cNvPr>
          <p:cNvSpPr>
            <a:spLocks noGrp="1"/>
          </p:cNvSpPr>
          <p:nvPr>
            <p:ph idx="1"/>
          </p:nvPr>
        </p:nvSpPr>
        <p:spPr/>
        <p:txBody>
          <a:bodyPr/>
          <a:lstStyle/>
          <a:p>
            <a:pPr>
              <a:defRPr/>
            </a:pPr>
            <a:r>
              <a:rPr lang="en-GB" sz="2300" dirty="0" err="1"/>
              <a:t>Sebuah</a:t>
            </a:r>
            <a:r>
              <a:rPr lang="en-GB" sz="2300" dirty="0"/>
              <a:t> </a:t>
            </a:r>
            <a:r>
              <a:rPr lang="en-GB" sz="2300" dirty="0" err="1"/>
              <a:t>dadu</a:t>
            </a:r>
            <a:r>
              <a:rPr lang="en-GB" sz="2300" dirty="0"/>
              <a:t> </a:t>
            </a:r>
            <a:r>
              <a:rPr lang="en-GB" sz="2300" dirty="0" err="1"/>
              <a:t>dan</a:t>
            </a:r>
            <a:r>
              <a:rPr lang="en-GB" sz="2300" dirty="0"/>
              <a:t> 1 </a:t>
            </a:r>
            <a:r>
              <a:rPr lang="en-GB" sz="2300" dirty="0" err="1"/>
              <a:t>uang</a:t>
            </a:r>
            <a:r>
              <a:rPr lang="en-GB" sz="2300" dirty="0"/>
              <a:t> </a:t>
            </a:r>
            <a:r>
              <a:rPr lang="en-GB" sz="2300" dirty="0" err="1"/>
              <a:t>Logam</a:t>
            </a:r>
            <a:r>
              <a:rPr lang="en-GB" sz="2300" dirty="0"/>
              <a:t> di </a:t>
            </a:r>
            <a:r>
              <a:rPr lang="en-GB" sz="2300" dirty="0" err="1"/>
              <a:t>lemparkan</a:t>
            </a:r>
            <a:r>
              <a:rPr lang="en-GB" sz="2300" dirty="0"/>
              <a:t> </a:t>
            </a:r>
            <a:r>
              <a:rPr lang="en-GB" sz="2300" dirty="0" err="1"/>
              <a:t>secara</a:t>
            </a:r>
            <a:r>
              <a:rPr lang="en-GB" sz="2300" dirty="0"/>
              <a:t> </a:t>
            </a:r>
            <a:r>
              <a:rPr lang="en-GB" sz="2300" dirty="0" err="1"/>
              <a:t>bersamaan</a:t>
            </a:r>
            <a:r>
              <a:rPr lang="en-GB" sz="2300" dirty="0"/>
              <a:t> </a:t>
            </a:r>
            <a:r>
              <a:rPr lang="en-GB" sz="2300" dirty="0" err="1"/>
              <a:t>sebanyak</a:t>
            </a:r>
            <a:r>
              <a:rPr lang="en-GB" sz="2300" dirty="0"/>
              <a:t> 10 x. </a:t>
            </a:r>
            <a:r>
              <a:rPr lang="en-GB" sz="2300" dirty="0" err="1"/>
              <a:t>Berapa</a:t>
            </a:r>
            <a:r>
              <a:rPr lang="en-GB" sz="2300" dirty="0"/>
              <a:t> </a:t>
            </a:r>
            <a:r>
              <a:rPr lang="en-GB" sz="2300" dirty="0" err="1"/>
              <a:t>peluang</a:t>
            </a:r>
            <a:r>
              <a:rPr lang="en-GB" sz="2300" dirty="0"/>
              <a:t> </a:t>
            </a:r>
            <a:r>
              <a:rPr lang="en-GB" sz="2300" dirty="0" err="1"/>
              <a:t>harapan</a:t>
            </a:r>
            <a:r>
              <a:rPr lang="en-GB" sz="2300" dirty="0"/>
              <a:t> </a:t>
            </a:r>
            <a:r>
              <a:rPr lang="en-GB" sz="2300" dirty="0" err="1"/>
              <a:t>untuk</a:t>
            </a:r>
            <a:r>
              <a:rPr lang="en-GB" sz="2300" dirty="0"/>
              <a:t> </a:t>
            </a:r>
            <a:r>
              <a:rPr lang="en-GB" sz="2300" dirty="0" err="1"/>
              <a:t>mendapatkan</a:t>
            </a:r>
            <a:r>
              <a:rPr lang="en-GB" sz="2300" dirty="0"/>
              <a:t> :</a:t>
            </a:r>
          </a:p>
          <a:p>
            <a:pPr marL="514350" indent="-514350">
              <a:buFont typeface="Wingdings 2" panose="05020102010507070707" pitchFamily="18" charset="2"/>
              <a:buAutoNum type="alphaLcPeriod"/>
              <a:defRPr/>
            </a:pPr>
            <a:r>
              <a:rPr lang="en-GB" sz="2300" dirty="0"/>
              <a:t>Mata </a:t>
            </a:r>
            <a:r>
              <a:rPr lang="en-GB" sz="2300" dirty="0" err="1"/>
              <a:t>dadu</a:t>
            </a:r>
            <a:r>
              <a:rPr lang="en-GB" sz="2300" dirty="0"/>
              <a:t> 1 </a:t>
            </a:r>
            <a:r>
              <a:rPr lang="en-GB" sz="2300" dirty="0" err="1"/>
              <a:t>dengan</a:t>
            </a:r>
            <a:r>
              <a:rPr lang="en-GB" sz="2300" dirty="0"/>
              <a:t> </a:t>
            </a:r>
            <a:r>
              <a:rPr lang="en-GB" sz="2300" dirty="0" err="1"/>
              <a:t>Angka</a:t>
            </a:r>
            <a:endParaRPr lang="en-GB" sz="2300" dirty="0"/>
          </a:p>
          <a:p>
            <a:pPr marL="881063" lvl="1" indent="-514350">
              <a:buFont typeface="Wingdings 2" panose="05020102010507070707" pitchFamily="18" charset="2"/>
              <a:buAutoNum type="alphaLcPeriod"/>
              <a:defRPr/>
            </a:pPr>
            <a:r>
              <a:rPr lang="en-GB" sz="2300" dirty="0"/>
              <a:t>S </a:t>
            </a:r>
            <a:r>
              <a:rPr lang="en-GB" sz="2300" dirty="0" err="1"/>
              <a:t>ada</a:t>
            </a:r>
            <a:r>
              <a:rPr lang="en-GB" sz="2300" dirty="0"/>
              <a:t> 12 ={(1,A), (1,G),…….. (6,A),(6,G)} </a:t>
            </a:r>
          </a:p>
          <a:p>
            <a:pPr marL="881063" lvl="1" indent="-514350">
              <a:buFont typeface="Wingdings 2" panose="05020102010507070707" pitchFamily="18" charset="2"/>
              <a:buAutoNum type="alphaLcPeriod"/>
              <a:defRPr/>
            </a:pPr>
            <a:r>
              <a:rPr lang="en-GB" sz="2300" dirty="0"/>
              <a:t>S </a:t>
            </a:r>
            <a:r>
              <a:rPr lang="en-GB" sz="2300" dirty="0" err="1"/>
              <a:t>dadu</a:t>
            </a:r>
            <a:r>
              <a:rPr lang="en-GB" sz="2300" dirty="0"/>
              <a:t> = 6 </a:t>
            </a:r>
            <a:r>
              <a:rPr lang="en-GB" sz="2300" dirty="0" err="1"/>
              <a:t>dan</a:t>
            </a:r>
            <a:r>
              <a:rPr lang="en-GB" sz="2300" dirty="0"/>
              <a:t> S </a:t>
            </a:r>
            <a:r>
              <a:rPr lang="en-GB" sz="2300" dirty="0" err="1"/>
              <a:t>uang</a:t>
            </a:r>
            <a:r>
              <a:rPr lang="en-GB" sz="2300" dirty="0"/>
              <a:t> </a:t>
            </a:r>
            <a:r>
              <a:rPr lang="en-GB" sz="2300" dirty="0" err="1"/>
              <a:t>logam</a:t>
            </a:r>
            <a:r>
              <a:rPr lang="en-GB" sz="2300" dirty="0"/>
              <a:t> =2 = 6x2 =12</a:t>
            </a:r>
          </a:p>
          <a:p>
            <a:pPr marL="881063" lvl="1" indent="-514350">
              <a:buFont typeface="Wingdings 2" panose="05020102010507070707" pitchFamily="18" charset="2"/>
              <a:buAutoNum type="alphaLcPeriod"/>
              <a:defRPr/>
            </a:pPr>
            <a:r>
              <a:rPr lang="en-GB" sz="2300" dirty="0" err="1"/>
              <a:t>Peluang</a:t>
            </a:r>
            <a:r>
              <a:rPr lang="en-GB" sz="2300" dirty="0"/>
              <a:t> </a:t>
            </a:r>
            <a:r>
              <a:rPr lang="en-GB" sz="2300" dirty="0" err="1"/>
              <a:t>mata</a:t>
            </a:r>
            <a:r>
              <a:rPr lang="en-GB" sz="2300" dirty="0"/>
              <a:t> </a:t>
            </a:r>
            <a:r>
              <a:rPr lang="en-GB" sz="2300" dirty="0" err="1"/>
              <a:t>dadu</a:t>
            </a:r>
            <a:r>
              <a:rPr lang="en-GB" sz="2300" dirty="0"/>
              <a:t> 1 </a:t>
            </a:r>
            <a:r>
              <a:rPr lang="en-GB" sz="2300" dirty="0" err="1"/>
              <a:t>dan</a:t>
            </a:r>
            <a:r>
              <a:rPr lang="en-GB" sz="2300" dirty="0"/>
              <a:t>  A (1,A) = 1, </a:t>
            </a:r>
          </a:p>
          <a:p>
            <a:pPr marL="881063" lvl="1" indent="-514350">
              <a:buFont typeface="Wingdings 2" panose="05020102010507070707" pitchFamily="18" charset="2"/>
              <a:buAutoNum type="alphaLcPeriod"/>
              <a:defRPr/>
            </a:pPr>
            <a:r>
              <a:rPr lang="en-GB" sz="2300" dirty="0"/>
              <a:t>1/12 * 10 = 10/12 = 0,83</a:t>
            </a:r>
          </a:p>
          <a:p>
            <a:pPr marL="514350" indent="-514350">
              <a:buFont typeface="Wingdings 2" panose="05020102010507070707" pitchFamily="18" charset="2"/>
              <a:buAutoNum type="alphaLcPeriod"/>
              <a:defRPr/>
            </a:pPr>
            <a:r>
              <a:rPr lang="en-GB" sz="2300" dirty="0"/>
              <a:t>Mata </a:t>
            </a:r>
            <a:r>
              <a:rPr lang="en-GB" sz="2300" dirty="0" err="1"/>
              <a:t>dadu</a:t>
            </a:r>
            <a:r>
              <a:rPr lang="en-GB" sz="2300" dirty="0"/>
              <a:t> </a:t>
            </a:r>
            <a:r>
              <a:rPr lang="en-GB" sz="2300" dirty="0" err="1"/>
              <a:t>genap</a:t>
            </a:r>
            <a:r>
              <a:rPr lang="en-GB" sz="2300" dirty="0"/>
              <a:t> </a:t>
            </a:r>
            <a:r>
              <a:rPr lang="en-GB" sz="2300" dirty="0" err="1"/>
              <a:t>dan</a:t>
            </a:r>
            <a:r>
              <a:rPr lang="en-GB" sz="2300" dirty="0"/>
              <a:t> </a:t>
            </a:r>
            <a:r>
              <a:rPr lang="en-GB" sz="2300" dirty="0" err="1"/>
              <a:t>Gambar</a:t>
            </a:r>
            <a:r>
              <a:rPr lang="en-GB" sz="2300" dirty="0"/>
              <a:t> </a:t>
            </a:r>
            <a:r>
              <a:rPr lang="en-GB" sz="2300" dirty="0">
                <a:sym typeface="Wingdings" pitchFamily="2" charset="2"/>
              </a:rPr>
              <a:t> 3/12*10 = 30/12 =2,5</a:t>
            </a:r>
            <a:endParaRPr lang="en-GB" sz="2300" dirty="0"/>
          </a:p>
          <a:p>
            <a:pPr marL="514350" indent="-514350">
              <a:buFont typeface="Wingdings 2" panose="05020102010507070707" pitchFamily="18" charset="2"/>
              <a:buAutoNum type="alphaLcPeriod"/>
              <a:defRPr/>
            </a:pPr>
            <a:r>
              <a:rPr lang="en-GB" sz="2300" dirty="0"/>
              <a:t>Mata </a:t>
            </a:r>
            <a:r>
              <a:rPr lang="en-GB" sz="2300" dirty="0" err="1"/>
              <a:t>dadu</a:t>
            </a:r>
            <a:r>
              <a:rPr lang="en-GB" sz="2300" dirty="0"/>
              <a:t> </a:t>
            </a:r>
            <a:r>
              <a:rPr lang="en-GB" sz="2300" dirty="0" err="1"/>
              <a:t>selain</a:t>
            </a:r>
            <a:r>
              <a:rPr lang="en-GB" sz="2300" dirty="0"/>
              <a:t> </a:t>
            </a:r>
            <a:r>
              <a:rPr lang="en-GB" sz="2300" dirty="0" err="1"/>
              <a:t>angka</a:t>
            </a:r>
            <a:r>
              <a:rPr lang="en-GB" sz="2300" dirty="0"/>
              <a:t> 2 </a:t>
            </a:r>
            <a:r>
              <a:rPr lang="en-GB" sz="2300" dirty="0" err="1"/>
              <a:t>dan</a:t>
            </a:r>
            <a:r>
              <a:rPr lang="en-GB" sz="2300" dirty="0"/>
              <a:t> </a:t>
            </a:r>
            <a:r>
              <a:rPr lang="en-GB" sz="2300" dirty="0" err="1"/>
              <a:t>Gambar</a:t>
            </a:r>
            <a:r>
              <a:rPr lang="en-GB" sz="2300" dirty="0"/>
              <a:t>? </a:t>
            </a:r>
            <a:r>
              <a:rPr lang="en-GB" sz="2300" dirty="0">
                <a:sym typeface="Wingdings" pitchFamily="2" charset="2"/>
              </a:rPr>
              <a:t> 11/12 * 10 = 9,16</a:t>
            </a:r>
            <a:endParaRPr lang="en-GB" sz="2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A19010D-DBE3-4BBD-8F63-037F961365DD}"/>
              </a:ext>
            </a:extLst>
          </p:cNvPr>
          <p:cNvSpPr>
            <a:spLocks noGrp="1"/>
          </p:cNvSpPr>
          <p:nvPr>
            <p:ph type="title"/>
          </p:nvPr>
        </p:nvSpPr>
        <p:spPr/>
        <p:txBody>
          <a:bodyPr/>
          <a:lstStyle/>
          <a:p>
            <a:r>
              <a:rPr lang="en-GB" altLang="en-US"/>
              <a:t>Contoh</a:t>
            </a:r>
          </a:p>
        </p:txBody>
      </p:sp>
      <p:sp>
        <p:nvSpPr>
          <p:cNvPr id="3" name="Content Placeholder 2">
            <a:extLst>
              <a:ext uri="{FF2B5EF4-FFF2-40B4-BE49-F238E27FC236}">
                <a16:creationId xmlns:a16="http://schemas.microsoft.com/office/drawing/2014/main" id="{BF494697-69A7-40AD-8F40-0761AC937E90}"/>
              </a:ext>
            </a:extLst>
          </p:cNvPr>
          <p:cNvSpPr>
            <a:spLocks noGrp="1"/>
          </p:cNvSpPr>
          <p:nvPr>
            <p:ph idx="1"/>
          </p:nvPr>
        </p:nvSpPr>
        <p:spPr/>
        <p:txBody>
          <a:bodyPr/>
          <a:lstStyle/>
          <a:p>
            <a:pPr>
              <a:defRPr/>
            </a:pPr>
            <a:r>
              <a:rPr lang="en-GB" sz="2300" dirty="0" err="1"/>
              <a:t>Sebuah</a:t>
            </a:r>
            <a:r>
              <a:rPr lang="en-GB" sz="2300" dirty="0"/>
              <a:t> </a:t>
            </a:r>
            <a:r>
              <a:rPr lang="en-GB" sz="2300" dirty="0" err="1"/>
              <a:t>dadu</a:t>
            </a:r>
            <a:r>
              <a:rPr lang="en-GB" sz="2300" dirty="0"/>
              <a:t> </a:t>
            </a:r>
            <a:r>
              <a:rPr lang="en-GB" sz="2300" dirty="0" err="1"/>
              <a:t>dan</a:t>
            </a:r>
            <a:r>
              <a:rPr lang="en-GB" sz="2300" dirty="0"/>
              <a:t> 2 </a:t>
            </a:r>
            <a:r>
              <a:rPr lang="en-GB" sz="2300" dirty="0" err="1"/>
              <a:t>uang</a:t>
            </a:r>
            <a:r>
              <a:rPr lang="en-GB" sz="2300" dirty="0"/>
              <a:t> </a:t>
            </a:r>
            <a:r>
              <a:rPr lang="en-GB" sz="2300" dirty="0" err="1"/>
              <a:t>Logam</a:t>
            </a:r>
            <a:r>
              <a:rPr lang="en-GB" sz="2300" dirty="0"/>
              <a:t> di </a:t>
            </a:r>
            <a:r>
              <a:rPr lang="en-GB" sz="2300" dirty="0" err="1"/>
              <a:t>lemparkan</a:t>
            </a:r>
            <a:r>
              <a:rPr lang="en-GB" sz="2300" dirty="0"/>
              <a:t> </a:t>
            </a:r>
            <a:r>
              <a:rPr lang="en-GB" sz="2300" dirty="0" err="1"/>
              <a:t>secara</a:t>
            </a:r>
            <a:r>
              <a:rPr lang="en-GB" sz="2300" dirty="0"/>
              <a:t> </a:t>
            </a:r>
            <a:r>
              <a:rPr lang="en-GB" sz="2300" dirty="0" err="1"/>
              <a:t>bersamaan</a:t>
            </a:r>
            <a:r>
              <a:rPr lang="en-GB" sz="2300" dirty="0"/>
              <a:t> </a:t>
            </a:r>
            <a:r>
              <a:rPr lang="en-GB" sz="2300" dirty="0" err="1"/>
              <a:t>sebanyak</a:t>
            </a:r>
            <a:r>
              <a:rPr lang="en-GB" sz="2300" dirty="0"/>
              <a:t> 10 x. </a:t>
            </a:r>
            <a:r>
              <a:rPr lang="en-GB" sz="2300" dirty="0" err="1"/>
              <a:t>Berapa</a:t>
            </a:r>
            <a:r>
              <a:rPr lang="en-GB" sz="2300" dirty="0"/>
              <a:t> </a:t>
            </a:r>
            <a:r>
              <a:rPr lang="en-GB" sz="2300" dirty="0" err="1"/>
              <a:t>peluang</a:t>
            </a:r>
            <a:r>
              <a:rPr lang="en-GB" sz="2300" dirty="0"/>
              <a:t> </a:t>
            </a:r>
            <a:r>
              <a:rPr lang="en-GB" sz="2300" dirty="0" err="1"/>
              <a:t>harapan</a:t>
            </a:r>
            <a:r>
              <a:rPr lang="en-GB" sz="2300" dirty="0"/>
              <a:t> </a:t>
            </a:r>
            <a:r>
              <a:rPr lang="en-GB" sz="2300" dirty="0" err="1"/>
              <a:t>untuk</a:t>
            </a:r>
            <a:r>
              <a:rPr lang="en-GB" sz="2300" dirty="0"/>
              <a:t> </a:t>
            </a:r>
            <a:r>
              <a:rPr lang="en-GB" sz="2300" dirty="0" err="1"/>
              <a:t>mendapatkan</a:t>
            </a:r>
            <a:r>
              <a:rPr lang="en-GB" sz="2300" dirty="0"/>
              <a:t> :</a:t>
            </a:r>
          </a:p>
          <a:p>
            <a:pPr>
              <a:defRPr/>
            </a:pPr>
            <a:endParaRPr lang="en-GB" sz="2300" dirty="0"/>
          </a:p>
          <a:p>
            <a:pPr marL="850900" lvl="1" indent="-457200">
              <a:buFont typeface="+mj-lt"/>
              <a:buAutoNum type="arabicPeriod"/>
              <a:defRPr/>
            </a:pPr>
            <a:r>
              <a:rPr lang="en-GB" sz="2100" dirty="0" err="1"/>
              <a:t>Muncul</a:t>
            </a:r>
            <a:r>
              <a:rPr lang="en-GB" sz="2100" dirty="0"/>
              <a:t> : (1,A,A)</a:t>
            </a:r>
          </a:p>
          <a:p>
            <a:pPr marL="850900" lvl="1" indent="-457200">
              <a:buFont typeface="+mj-lt"/>
              <a:buAutoNum type="arabicPeriod"/>
              <a:defRPr/>
            </a:pPr>
            <a:r>
              <a:rPr lang="en-GB" sz="2100" dirty="0" err="1"/>
              <a:t>Muncul</a:t>
            </a:r>
            <a:r>
              <a:rPr lang="en-GB" sz="2100" dirty="0"/>
              <a:t> </a:t>
            </a:r>
            <a:r>
              <a:rPr lang="en-GB" sz="2100" dirty="0" err="1"/>
              <a:t>mata</a:t>
            </a:r>
            <a:r>
              <a:rPr lang="en-GB" sz="2100" dirty="0"/>
              <a:t> </a:t>
            </a:r>
            <a:r>
              <a:rPr lang="en-GB" sz="2100" dirty="0" err="1"/>
              <a:t>dadu</a:t>
            </a:r>
            <a:r>
              <a:rPr lang="en-GB" sz="2100" dirty="0"/>
              <a:t> </a:t>
            </a:r>
            <a:r>
              <a:rPr lang="en-GB" sz="2100" dirty="0" err="1"/>
              <a:t>Genap</a:t>
            </a:r>
            <a:r>
              <a:rPr lang="en-GB" sz="2100" dirty="0"/>
              <a:t> </a:t>
            </a:r>
            <a:r>
              <a:rPr lang="en-GB" sz="2100" dirty="0" err="1"/>
              <a:t>dan</a:t>
            </a:r>
            <a:r>
              <a:rPr lang="en-GB" sz="2100" dirty="0"/>
              <a:t> </a:t>
            </a:r>
            <a:r>
              <a:rPr lang="en-GB" sz="2100" dirty="0" err="1"/>
              <a:t>pasangan</a:t>
            </a:r>
            <a:r>
              <a:rPr lang="en-GB" sz="2100" dirty="0"/>
              <a:t> </a:t>
            </a:r>
            <a:r>
              <a:rPr lang="en-GB" sz="2100" dirty="0" err="1"/>
              <a:t>sembarang</a:t>
            </a:r>
            <a:r>
              <a:rPr lang="en-GB" sz="2100" dirty="0"/>
              <a:t>?</a:t>
            </a:r>
          </a:p>
          <a:p>
            <a:pPr marL="850900" lvl="1" indent="-457200">
              <a:buFont typeface="+mj-lt"/>
              <a:buAutoNum type="arabicPeriod"/>
              <a:defRPr/>
            </a:pPr>
            <a:r>
              <a:rPr lang="en-GB" sz="2100" dirty="0" err="1"/>
              <a:t>Muncul</a:t>
            </a:r>
            <a:r>
              <a:rPr lang="en-GB" sz="2100" dirty="0"/>
              <a:t> </a:t>
            </a:r>
            <a:r>
              <a:rPr lang="en-GB" sz="2100" dirty="0" err="1"/>
              <a:t>mata</a:t>
            </a:r>
            <a:r>
              <a:rPr lang="en-GB" sz="2100" dirty="0"/>
              <a:t> </a:t>
            </a:r>
            <a:r>
              <a:rPr lang="en-GB" sz="2100" dirty="0" err="1"/>
              <a:t>dadu</a:t>
            </a:r>
            <a:r>
              <a:rPr lang="en-GB" sz="2100" dirty="0"/>
              <a:t> 1 </a:t>
            </a:r>
            <a:r>
              <a:rPr lang="en-GB" sz="2100" dirty="0" err="1"/>
              <a:t>dengan</a:t>
            </a:r>
            <a:r>
              <a:rPr lang="en-GB" sz="2100" dirty="0"/>
              <a:t> </a:t>
            </a:r>
            <a:r>
              <a:rPr lang="en-GB" sz="2100"/>
              <a:t>pasangan </a:t>
            </a:r>
            <a:r>
              <a:rPr lang="en-GB" sz="2100" dirty="0" err="1"/>
              <a:t>sembarang</a:t>
            </a:r>
            <a:r>
              <a:rPr lang="en-GB" sz="2100" dirty="0"/>
              <a:t>?</a:t>
            </a:r>
          </a:p>
          <a:p>
            <a:pPr lvl="1">
              <a:defRPr/>
            </a:pPr>
            <a:endParaRPr lang="en-GB" sz="2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9">
            <a:extLst>
              <a:ext uri="{FF2B5EF4-FFF2-40B4-BE49-F238E27FC236}">
                <a16:creationId xmlns:a16="http://schemas.microsoft.com/office/drawing/2014/main" id="{1C8846D7-8650-4AF9-8D5E-AFFDFA48981F}"/>
              </a:ext>
            </a:extLst>
          </p:cNvPr>
          <p:cNvSpPr>
            <a:spLocks noGrp="1"/>
          </p:cNvSpPr>
          <p:nvPr>
            <p:ph type="title"/>
          </p:nvPr>
        </p:nvSpPr>
        <p:spPr/>
        <p:txBody>
          <a:bodyPr/>
          <a:lstStyle/>
          <a:p>
            <a:pPr eaLnBrk="1" hangingPunct="1"/>
            <a:r>
              <a:rPr lang="en-GB" altLang="en-US"/>
              <a:t>Latihan</a:t>
            </a:r>
          </a:p>
        </p:txBody>
      </p:sp>
      <p:sp>
        <p:nvSpPr>
          <p:cNvPr id="2052" name="Rectangle 4">
            <a:extLst>
              <a:ext uri="{FF2B5EF4-FFF2-40B4-BE49-F238E27FC236}">
                <a16:creationId xmlns:a16="http://schemas.microsoft.com/office/drawing/2014/main" id="{130AF6D2-A12A-444F-9275-61E4A0A93B04}"/>
              </a:ext>
            </a:extLst>
          </p:cNvPr>
          <p:cNvSpPr>
            <a:spLocks noGrp="1" noChangeArrowheads="1"/>
          </p:cNvSpPr>
          <p:nvPr>
            <p:ph idx="1"/>
          </p:nvPr>
        </p:nvSpPr>
        <p:spPr/>
        <p:txBody>
          <a:bodyPr>
            <a:normAutofit lnSpcReduction="10000"/>
          </a:bodyPr>
          <a:lstStyle/>
          <a:p>
            <a:pPr marL="274320" indent="-274320">
              <a:lnSpc>
                <a:spcPct val="80000"/>
              </a:lnSpc>
              <a:buClr>
                <a:schemeClr val="accent3"/>
              </a:buClr>
              <a:buNone/>
              <a:defRPr/>
            </a:pPr>
            <a:r>
              <a:rPr lang="en-US" sz="3200" dirty="0" err="1">
                <a:latin typeface="+mj-lt"/>
              </a:rPr>
              <a:t>Contoh</a:t>
            </a:r>
            <a:r>
              <a:rPr lang="en-US" sz="3200" dirty="0">
                <a:latin typeface="+mj-lt"/>
              </a:rPr>
              <a:t> : 	</a:t>
            </a:r>
            <a:r>
              <a:rPr lang="en-US" sz="3200" dirty="0" err="1">
                <a:latin typeface="+mj-lt"/>
              </a:rPr>
              <a:t>Pada</a:t>
            </a:r>
            <a:r>
              <a:rPr lang="en-US" sz="3200" dirty="0">
                <a:latin typeface="+mj-lt"/>
              </a:rPr>
              <a:t> </a:t>
            </a:r>
            <a:r>
              <a:rPr lang="en-US" sz="3200" dirty="0" err="1">
                <a:latin typeface="+mj-lt"/>
              </a:rPr>
              <a:t>percobaan</a:t>
            </a:r>
            <a:r>
              <a:rPr lang="en-US" sz="3200" dirty="0">
                <a:latin typeface="+mj-lt"/>
              </a:rPr>
              <a:t> </a:t>
            </a:r>
            <a:r>
              <a:rPr lang="en-US" sz="3200" dirty="0" err="1">
                <a:latin typeface="+mj-lt"/>
              </a:rPr>
              <a:t>pelemparan</a:t>
            </a:r>
            <a:r>
              <a:rPr lang="en-US" sz="3200" dirty="0">
                <a:latin typeface="+mj-lt"/>
              </a:rPr>
              <a:t> 4 </a:t>
            </a:r>
            <a:r>
              <a:rPr lang="en-US" sz="3200" dirty="0" err="1">
                <a:latin typeface="+mj-lt"/>
              </a:rPr>
              <a:t>mata</a:t>
            </a:r>
            <a:r>
              <a:rPr lang="en-US" sz="3200" dirty="0">
                <a:latin typeface="+mj-lt"/>
              </a:rPr>
              <a:t> </a:t>
            </a:r>
            <a:r>
              <a:rPr lang="en-US" sz="3200" dirty="0" err="1">
                <a:latin typeface="+mj-lt"/>
              </a:rPr>
              <a:t>uang</a:t>
            </a:r>
            <a:r>
              <a:rPr lang="en-US" sz="3200" dirty="0">
                <a:latin typeface="+mj-lt"/>
              </a:rPr>
              <a:t> </a:t>
            </a:r>
            <a:r>
              <a:rPr lang="en-US" sz="3200" dirty="0" err="1">
                <a:latin typeface="+mj-lt"/>
              </a:rPr>
              <a:t>logam</a:t>
            </a:r>
            <a:r>
              <a:rPr lang="en-US" sz="3200" dirty="0">
                <a:latin typeface="+mj-lt"/>
              </a:rPr>
              <a:t> </a:t>
            </a:r>
            <a:r>
              <a:rPr lang="en-US" sz="3200" dirty="0" err="1">
                <a:latin typeface="+mj-lt"/>
              </a:rPr>
              <a:t>sekaligus</a:t>
            </a:r>
            <a:r>
              <a:rPr lang="en-US" sz="3200" dirty="0">
                <a:latin typeface="+mj-lt"/>
              </a:rPr>
              <a:t> </a:t>
            </a:r>
            <a:r>
              <a:rPr lang="en-US" sz="3200" dirty="0" err="1">
                <a:latin typeface="+mj-lt"/>
              </a:rPr>
              <a:t>sebanyak</a:t>
            </a:r>
            <a:r>
              <a:rPr lang="en-US" sz="3200" dirty="0">
                <a:latin typeface="+mj-lt"/>
              </a:rPr>
              <a:t> 100 kali, </a:t>
            </a:r>
            <a:r>
              <a:rPr lang="en-US" sz="3200" dirty="0" err="1">
                <a:latin typeface="+mj-lt"/>
              </a:rPr>
              <a:t>tentukan</a:t>
            </a:r>
            <a:r>
              <a:rPr lang="en-US" sz="3200" dirty="0">
                <a:latin typeface="+mj-lt"/>
              </a:rPr>
              <a:t> </a:t>
            </a:r>
            <a:r>
              <a:rPr lang="en-US" sz="3200" dirty="0" err="1">
                <a:latin typeface="+mj-lt"/>
              </a:rPr>
              <a:t>frekuensi</a:t>
            </a:r>
            <a:r>
              <a:rPr lang="en-US" sz="3200" dirty="0">
                <a:latin typeface="+mj-lt"/>
              </a:rPr>
              <a:t> </a:t>
            </a:r>
            <a:r>
              <a:rPr lang="en-US" sz="3200" dirty="0" err="1">
                <a:latin typeface="+mj-lt"/>
              </a:rPr>
              <a:t>harapan</a:t>
            </a:r>
            <a:r>
              <a:rPr lang="en-US" sz="3200" dirty="0">
                <a:latin typeface="+mj-lt"/>
              </a:rPr>
              <a:t> </a:t>
            </a:r>
            <a:r>
              <a:rPr lang="en-US" sz="3200" dirty="0" err="1">
                <a:latin typeface="+mj-lt"/>
              </a:rPr>
              <a:t>munculnya</a:t>
            </a:r>
            <a:r>
              <a:rPr lang="en-US" sz="3200" dirty="0">
                <a:latin typeface="+mj-lt"/>
              </a:rPr>
              <a:t> 2 </a:t>
            </a:r>
            <a:r>
              <a:rPr lang="en-US" sz="3200" dirty="0" err="1">
                <a:latin typeface="+mj-lt"/>
              </a:rPr>
              <a:t>gambar</a:t>
            </a:r>
            <a:r>
              <a:rPr lang="en-US" sz="3200" dirty="0">
                <a:latin typeface="+mj-lt"/>
              </a:rPr>
              <a:t> </a:t>
            </a:r>
            <a:r>
              <a:rPr lang="en-US" sz="3200" dirty="0" err="1">
                <a:latin typeface="+mj-lt"/>
              </a:rPr>
              <a:t>dan</a:t>
            </a:r>
            <a:r>
              <a:rPr lang="en-US" sz="3200" dirty="0">
                <a:latin typeface="+mj-lt"/>
              </a:rPr>
              <a:t> 2 </a:t>
            </a:r>
            <a:r>
              <a:rPr lang="en-US" sz="3200" dirty="0" err="1">
                <a:latin typeface="+mj-lt"/>
              </a:rPr>
              <a:t>angka</a:t>
            </a:r>
            <a:r>
              <a:rPr lang="en-US" sz="3200" dirty="0">
                <a:latin typeface="+mj-lt"/>
              </a:rPr>
              <a:t>. </a:t>
            </a:r>
          </a:p>
          <a:p>
            <a:pPr marL="274320" indent="-274320">
              <a:lnSpc>
                <a:spcPct val="80000"/>
              </a:lnSpc>
              <a:buClr>
                <a:schemeClr val="accent3"/>
              </a:buClr>
              <a:buNone/>
              <a:defRPr/>
            </a:pPr>
            <a:endParaRPr lang="en-US" sz="3200" dirty="0">
              <a:latin typeface="+mj-lt"/>
            </a:endParaRPr>
          </a:p>
          <a:p>
            <a:pPr marL="274320" indent="-274320">
              <a:lnSpc>
                <a:spcPct val="80000"/>
              </a:lnSpc>
              <a:buClr>
                <a:schemeClr val="accent3"/>
              </a:buClr>
              <a:buNone/>
              <a:defRPr/>
            </a:pPr>
            <a:r>
              <a:rPr lang="en-US" sz="3200" dirty="0" err="1">
                <a:latin typeface="+mj-lt"/>
              </a:rPr>
              <a:t>Jawab</a:t>
            </a:r>
            <a:r>
              <a:rPr lang="en-US" sz="3200" dirty="0">
                <a:latin typeface="+mj-lt"/>
              </a:rPr>
              <a:t> :</a:t>
            </a:r>
          </a:p>
          <a:p>
            <a:pPr marL="274320" indent="-274320">
              <a:lnSpc>
                <a:spcPct val="80000"/>
              </a:lnSpc>
              <a:buClr>
                <a:schemeClr val="accent3"/>
              </a:buClr>
              <a:buNone/>
              <a:defRPr/>
            </a:pPr>
            <a:r>
              <a:rPr lang="en-US" sz="3200" dirty="0">
                <a:latin typeface="+mj-lt"/>
              </a:rPr>
              <a:t>S= 16</a:t>
            </a:r>
          </a:p>
          <a:p>
            <a:pPr marL="274320" indent="-274320">
              <a:lnSpc>
                <a:spcPct val="80000"/>
              </a:lnSpc>
              <a:buClr>
                <a:schemeClr val="accent3"/>
              </a:buClr>
              <a:buNone/>
              <a:defRPr/>
            </a:pPr>
            <a:r>
              <a:rPr lang="en-US" sz="3200" dirty="0">
                <a:latin typeface="+mj-lt"/>
              </a:rPr>
              <a:t>A= 6</a:t>
            </a:r>
          </a:p>
          <a:p>
            <a:pPr marL="274320" indent="-274320">
              <a:lnSpc>
                <a:spcPct val="80000"/>
              </a:lnSpc>
              <a:buClr>
                <a:schemeClr val="accent3"/>
              </a:buClr>
              <a:buNone/>
              <a:defRPr/>
            </a:pPr>
            <a:endParaRPr lang="en-US" sz="3200" dirty="0">
              <a:latin typeface="+mj-lt"/>
            </a:endParaRPr>
          </a:p>
          <a:p>
            <a:pPr marL="274320" indent="-274320">
              <a:lnSpc>
                <a:spcPct val="80000"/>
              </a:lnSpc>
              <a:buClr>
                <a:schemeClr val="accent3"/>
              </a:buClr>
              <a:buNone/>
              <a:defRPr/>
            </a:pPr>
            <a:r>
              <a:rPr lang="en-US" sz="3200" dirty="0">
                <a:latin typeface="+mj-lt"/>
              </a:rPr>
              <a:t>Ph = 100 * (6/16) = 37,5</a:t>
            </a:r>
          </a:p>
          <a:p>
            <a:pPr marL="274320" indent="-274320">
              <a:lnSpc>
                <a:spcPct val="80000"/>
              </a:lnSpc>
              <a:buClr>
                <a:schemeClr val="accent3"/>
              </a:buClr>
              <a:buNone/>
              <a:defRPr/>
            </a:pPr>
            <a:r>
              <a:rPr lang="en-US" sz="2000" dirty="0">
                <a:latin typeface="+mj-lt"/>
              </a:rPr>
              <a:t> </a:t>
            </a: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FBEB40F2-BD4B-41A7-A7D6-F839DCE53B0D}"/>
              </a:ext>
            </a:extLst>
          </p:cNvPr>
          <p:cNvSpPr>
            <a:spLocks noGrp="1" noChangeArrowheads="1"/>
          </p:cNvSpPr>
          <p:nvPr>
            <p:ph idx="1"/>
          </p:nvPr>
        </p:nvSpPr>
        <p:spPr>
          <a:xfrm>
            <a:off x="1752600" y="1447800"/>
            <a:ext cx="8610600" cy="838200"/>
          </a:xfrm>
        </p:spPr>
        <p:txBody>
          <a:bodyPr/>
          <a:lstStyle/>
          <a:p>
            <a:pPr marL="2743200" indent="-2743200">
              <a:buNone/>
              <a:defRPr/>
            </a:pPr>
            <a:r>
              <a:rPr lang="en-US" sz="2100" b="1" dirty="0" err="1">
                <a:latin typeface="+mj-lt"/>
              </a:rPr>
              <a:t>Kejadian</a:t>
            </a:r>
            <a:r>
              <a:rPr lang="en-US" sz="2100" b="1" dirty="0">
                <a:latin typeface="+mj-lt"/>
              </a:rPr>
              <a:t> </a:t>
            </a:r>
            <a:r>
              <a:rPr lang="en-US" sz="2100" b="1" dirty="0" err="1">
                <a:latin typeface="+mj-lt"/>
              </a:rPr>
              <a:t>Majemuk</a:t>
            </a:r>
            <a:r>
              <a:rPr lang="en-US" sz="2100" b="1" dirty="0">
                <a:latin typeface="+mj-lt"/>
              </a:rPr>
              <a:t> : </a:t>
            </a:r>
            <a:r>
              <a:rPr lang="en-US" sz="2100" b="1" dirty="0" err="1">
                <a:latin typeface="+mj-lt"/>
              </a:rPr>
              <a:t>Dua</a:t>
            </a:r>
            <a:r>
              <a:rPr lang="en-US" sz="2100" b="1" dirty="0">
                <a:latin typeface="+mj-lt"/>
              </a:rPr>
              <a:t> </a:t>
            </a:r>
            <a:r>
              <a:rPr lang="en-US" sz="2100" b="1" dirty="0" err="1">
                <a:latin typeface="+mj-lt"/>
              </a:rPr>
              <a:t>atau</a:t>
            </a:r>
            <a:r>
              <a:rPr lang="en-US" sz="2100" b="1" dirty="0">
                <a:latin typeface="+mj-lt"/>
              </a:rPr>
              <a:t> </a:t>
            </a:r>
            <a:r>
              <a:rPr lang="en-US" sz="2100" b="1" dirty="0" err="1">
                <a:latin typeface="+mj-lt"/>
              </a:rPr>
              <a:t>lebih</a:t>
            </a:r>
            <a:r>
              <a:rPr lang="en-US" sz="2100" b="1" dirty="0">
                <a:latin typeface="+mj-lt"/>
              </a:rPr>
              <a:t> </a:t>
            </a:r>
            <a:r>
              <a:rPr lang="en-US" sz="2100" b="1" dirty="0" err="1">
                <a:latin typeface="+mj-lt"/>
              </a:rPr>
              <a:t>kejadian</a:t>
            </a:r>
            <a:r>
              <a:rPr lang="en-US" sz="2100" b="1" dirty="0">
                <a:latin typeface="+mj-lt"/>
              </a:rPr>
              <a:t> yang </a:t>
            </a:r>
            <a:r>
              <a:rPr lang="en-US" sz="2100" b="1" dirty="0" err="1">
                <a:latin typeface="+mj-lt"/>
              </a:rPr>
              <a:t>dioperasikan</a:t>
            </a:r>
            <a:r>
              <a:rPr lang="en-US" sz="2100" b="1" dirty="0">
                <a:latin typeface="+mj-lt"/>
              </a:rPr>
              <a:t> </a:t>
            </a:r>
            <a:r>
              <a:rPr lang="en-US" sz="2100" b="1" dirty="0" err="1">
                <a:latin typeface="+mj-lt"/>
              </a:rPr>
              <a:t>sehingga</a:t>
            </a:r>
            <a:r>
              <a:rPr lang="en-US" sz="2100" b="1" dirty="0">
                <a:latin typeface="+mj-lt"/>
              </a:rPr>
              <a:t> </a:t>
            </a:r>
            <a:r>
              <a:rPr lang="en-US" sz="2100" b="1" dirty="0" err="1">
                <a:latin typeface="+mj-lt"/>
              </a:rPr>
              <a:t>membentuk</a:t>
            </a:r>
            <a:r>
              <a:rPr lang="en-US" sz="2100" b="1" dirty="0">
                <a:latin typeface="+mj-lt"/>
              </a:rPr>
              <a:t> </a:t>
            </a:r>
            <a:r>
              <a:rPr lang="en-US" sz="2100" b="1" dirty="0" err="1">
                <a:latin typeface="+mj-lt"/>
              </a:rPr>
              <a:t>kejadian</a:t>
            </a:r>
            <a:r>
              <a:rPr lang="en-US" sz="2100" b="1" dirty="0">
                <a:latin typeface="+mj-lt"/>
              </a:rPr>
              <a:t> </a:t>
            </a:r>
            <a:r>
              <a:rPr lang="en-US" sz="2100" b="1" dirty="0" err="1">
                <a:latin typeface="+mj-lt"/>
              </a:rPr>
              <a:t>baru</a:t>
            </a:r>
            <a:endParaRPr lang="en-US" sz="2100" b="1" dirty="0">
              <a:latin typeface="+mj-lt"/>
            </a:endParaRPr>
          </a:p>
        </p:txBody>
      </p:sp>
      <p:sp>
        <p:nvSpPr>
          <p:cNvPr id="19459" name="Text Box 4">
            <a:extLst>
              <a:ext uri="{FF2B5EF4-FFF2-40B4-BE49-F238E27FC236}">
                <a16:creationId xmlns:a16="http://schemas.microsoft.com/office/drawing/2014/main" id="{01E0C045-8D0C-492D-9E32-2A16A48D8108}"/>
              </a:ext>
            </a:extLst>
          </p:cNvPr>
          <p:cNvSpPr txBox="1">
            <a:spLocks noChangeArrowheads="1"/>
          </p:cNvSpPr>
          <p:nvPr/>
        </p:nvSpPr>
        <p:spPr bwMode="auto">
          <a:xfrm>
            <a:off x="1752600" y="2270125"/>
            <a:ext cx="8534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b="1">
                <a:latin typeface="+mj-lt"/>
              </a:rPr>
              <a:t>Suatu kejadian E dan kejadian komplemennya E’ memenuhi persamaan :</a:t>
            </a:r>
          </a:p>
          <a:p>
            <a:pPr eaLnBrk="1" hangingPunct="1">
              <a:defRPr/>
            </a:pPr>
            <a:r>
              <a:rPr lang="en-US" sz="2000" b="1">
                <a:latin typeface="+mj-lt"/>
              </a:rPr>
              <a:t>	P(E) + P(E’) = 1 atau P(E’) = 1 – P(E)</a:t>
            </a:r>
          </a:p>
        </p:txBody>
      </p:sp>
      <p:sp>
        <p:nvSpPr>
          <p:cNvPr id="19460" name="Text Box 6">
            <a:extLst>
              <a:ext uri="{FF2B5EF4-FFF2-40B4-BE49-F238E27FC236}">
                <a16:creationId xmlns:a16="http://schemas.microsoft.com/office/drawing/2014/main" id="{9C001449-D07E-41C4-B79C-9D412C2D332F}"/>
              </a:ext>
            </a:extLst>
          </p:cNvPr>
          <p:cNvSpPr txBox="1">
            <a:spLocks noChangeArrowheads="1"/>
          </p:cNvSpPr>
          <p:nvPr/>
        </p:nvSpPr>
        <p:spPr bwMode="auto">
          <a:xfrm>
            <a:off x="1752600" y="3413126"/>
            <a:ext cx="8305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96875" algn="l"/>
              </a:tabLst>
              <a:defRPr>
                <a:solidFill>
                  <a:schemeClr val="tx1"/>
                </a:solidFill>
                <a:latin typeface="Arial" charset="0"/>
                <a:cs typeface="Arial" charset="0"/>
              </a:defRPr>
            </a:lvl1pPr>
            <a:lvl2pPr marL="742950" indent="-285750" eaLnBrk="0" hangingPunct="0">
              <a:tabLst>
                <a:tab pos="396875" algn="l"/>
              </a:tabLst>
              <a:defRPr>
                <a:solidFill>
                  <a:schemeClr val="tx1"/>
                </a:solidFill>
                <a:latin typeface="Arial" charset="0"/>
                <a:cs typeface="Arial" charset="0"/>
              </a:defRPr>
            </a:lvl2pPr>
            <a:lvl3pPr marL="1143000" indent="-228600" eaLnBrk="0" hangingPunct="0">
              <a:tabLst>
                <a:tab pos="396875" algn="l"/>
              </a:tabLst>
              <a:defRPr>
                <a:solidFill>
                  <a:schemeClr val="tx1"/>
                </a:solidFill>
                <a:latin typeface="Arial" charset="0"/>
                <a:cs typeface="Arial" charset="0"/>
              </a:defRPr>
            </a:lvl3pPr>
            <a:lvl4pPr marL="1600200" indent="-228600" eaLnBrk="0" hangingPunct="0">
              <a:tabLst>
                <a:tab pos="396875" algn="l"/>
              </a:tabLst>
              <a:defRPr>
                <a:solidFill>
                  <a:schemeClr val="tx1"/>
                </a:solidFill>
                <a:latin typeface="Arial" charset="0"/>
                <a:cs typeface="Arial" charset="0"/>
              </a:defRPr>
            </a:lvl4pPr>
            <a:lvl5pPr marL="2057400" indent="-228600" eaLnBrk="0" hangingPunct="0">
              <a:tabLst>
                <a:tab pos="3968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968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968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968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96875" algn="l"/>
              </a:tabLst>
              <a:defRPr>
                <a:solidFill>
                  <a:schemeClr val="tx1"/>
                </a:solidFill>
                <a:latin typeface="Arial" charset="0"/>
                <a:cs typeface="Arial" charset="0"/>
              </a:defRPr>
            </a:lvl9pPr>
          </a:lstStyle>
          <a:p>
            <a:pPr eaLnBrk="1" hangingPunct="1">
              <a:defRPr/>
            </a:pPr>
            <a:r>
              <a:rPr lang="en-US" sz="2000" b="1">
                <a:latin typeface="+mj-lt"/>
              </a:rPr>
              <a:t>Contoh:</a:t>
            </a:r>
          </a:p>
          <a:p>
            <a:pPr eaLnBrk="1" hangingPunct="1">
              <a:defRPr/>
            </a:pPr>
            <a:r>
              <a:rPr lang="en-US" sz="2000" b="1">
                <a:latin typeface="+mj-lt"/>
              </a:rPr>
              <a:t>	Dari seperangkat kartu remi (bridge) diambil secara acak satu 	lembar kartu. Tentukan peluang terambilnya kartu </a:t>
            </a:r>
            <a:r>
              <a:rPr lang="en-US" b="1">
                <a:latin typeface="+mj-lt"/>
              </a:rPr>
              <a:t>bukan As !</a:t>
            </a:r>
            <a:endParaRPr lang="en-US" sz="2000" b="1">
              <a:latin typeface="+mj-lt"/>
            </a:endParaRPr>
          </a:p>
          <a:p>
            <a:pPr eaLnBrk="1" hangingPunct="1">
              <a:defRPr/>
            </a:pPr>
            <a:r>
              <a:rPr lang="en-US" sz="2000" b="1">
                <a:latin typeface="+mj-lt"/>
              </a:rPr>
              <a:t>Jawab:	</a:t>
            </a:r>
          </a:p>
          <a:p>
            <a:pPr eaLnBrk="1" hangingPunct="1">
              <a:defRPr/>
            </a:pPr>
            <a:r>
              <a:rPr lang="en-US" sz="2000" b="1">
                <a:latin typeface="+mj-lt"/>
              </a:rPr>
              <a:t>	banyaknya kartu = n(S) = 52</a:t>
            </a:r>
          </a:p>
          <a:p>
            <a:pPr eaLnBrk="1" hangingPunct="1">
              <a:defRPr/>
            </a:pPr>
            <a:r>
              <a:rPr lang="en-US" sz="2000" b="1">
                <a:latin typeface="+mj-lt"/>
              </a:rPr>
              <a:t>	banyaknya kartu As = n(E) = 4  </a:t>
            </a:r>
            <a:r>
              <a:rPr lang="en-US" sz="2000" b="1">
                <a:latin typeface="+mj-lt"/>
                <a:sym typeface="Wingdings" pitchFamily="2" charset="2"/>
              </a:rPr>
              <a:t> P(E) = 4/52 = 1/13</a:t>
            </a:r>
          </a:p>
          <a:p>
            <a:pPr eaLnBrk="1" hangingPunct="1">
              <a:defRPr/>
            </a:pPr>
            <a:r>
              <a:rPr lang="en-US" sz="2000" b="1">
                <a:latin typeface="+mj-lt"/>
                <a:sym typeface="Wingdings" pitchFamily="2" charset="2"/>
              </a:rPr>
              <a:t>	Peluang bukan As = P(E’) = 1 – P(E)</a:t>
            </a:r>
          </a:p>
          <a:p>
            <a:pPr eaLnBrk="1" hangingPunct="1">
              <a:defRPr/>
            </a:pPr>
            <a:r>
              <a:rPr lang="en-US" sz="2000" b="1">
                <a:latin typeface="+mj-lt"/>
                <a:sym typeface="Wingdings" pitchFamily="2" charset="2"/>
              </a:rPr>
              <a:t>					    =  1 – 1/13 = 12/13</a:t>
            </a:r>
          </a:p>
        </p:txBody>
      </p:sp>
      <p:sp>
        <p:nvSpPr>
          <p:cNvPr id="21511" name="WordArt 12">
            <a:extLst>
              <a:ext uri="{FF2B5EF4-FFF2-40B4-BE49-F238E27FC236}">
                <a16:creationId xmlns:a16="http://schemas.microsoft.com/office/drawing/2014/main" id="{7E51D6B6-8796-4BDC-88EB-0F348D131795}"/>
              </a:ext>
            </a:extLst>
          </p:cNvPr>
          <p:cNvSpPr>
            <a:spLocks noChangeArrowheads="1" noChangeShapeType="1" noTextEdit="1"/>
          </p:cNvSpPr>
          <p:nvPr/>
        </p:nvSpPr>
        <p:spPr bwMode="auto">
          <a:xfrm>
            <a:off x="2343150" y="190500"/>
            <a:ext cx="7677150" cy="8763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latin typeface="+mj-lt"/>
                <a:ea typeface="+mj-lt"/>
                <a:cs typeface="+mj-lt"/>
              </a:rPr>
              <a:t>Kejadian Majemuk </a:t>
            </a: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80434AE5-C0F9-4F8A-8BC8-47D44352C51A}"/>
              </a:ext>
            </a:extLst>
          </p:cNvPr>
          <p:cNvSpPr txBox="1">
            <a:spLocks noChangeArrowheads="1"/>
          </p:cNvSpPr>
          <p:nvPr/>
        </p:nvSpPr>
        <p:spPr bwMode="auto">
          <a:xfrm>
            <a:off x="1905000" y="1295401"/>
            <a:ext cx="8382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cs typeface="Arial" charset="0"/>
              </a:defRPr>
            </a:lvl1pPr>
            <a:lvl2pPr marL="742950" indent="-285750" eaLnBrk="0" hangingPunct="0">
              <a:tabLst>
                <a:tab pos="457200" algn="l"/>
              </a:tabLst>
              <a:defRPr>
                <a:solidFill>
                  <a:schemeClr val="tx1"/>
                </a:solidFill>
                <a:latin typeface="Arial" charset="0"/>
                <a:cs typeface="Arial" charset="0"/>
              </a:defRPr>
            </a:lvl2pPr>
            <a:lvl3pPr marL="1143000" indent="-228600" eaLnBrk="0" hangingPunct="0">
              <a:tabLst>
                <a:tab pos="457200" algn="l"/>
              </a:tabLst>
              <a:defRPr>
                <a:solidFill>
                  <a:schemeClr val="tx1"/>
                </a:solidFill>
                <a:latin typeface="Arial" charset="0"/>
                <a:cs typeface="Arial" charset="0"/>
              </a:defRPr>
            </a:lvl3pPr>
            <a:lvl4pPr marL="1600200" indent="-228600" eaLnBrk="0" hangingPunct="0">
              <a:tabLst>
                <a:tab pos="457200" algn="l"/>
              </a:tabLst>
              <a:defRPr>
                <a:solidFill>
                  <a:schemeClr val="tx1"/>
                </a:solidFill>
                <a:latin typeface="Arial" charset="0"/>
                <a:cs typeface="Arial" charset="0"/>
              </a:defRPr>
            </a:lvl4pPr>
            <a:lvl5pPr marL="2057400" indent="-228600" eaLnBrk="0" hangingPunct="0">
              <a:tabLst>
                <a:tab pos="4572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cs typeface="Arial" charset="0"/>
              </a:defRPr>
            </a:lvl9pPr>
          </a:lstStyle>
          <a:p>
            <a:pPr eaLnBrk="1" hangingPunct="1">
              <a:lnSpc>
                <a:spcPct val="120000"/>
              </a:lnSpc>
              <a:spcAft>
                <a:spcPct val="25000"/>
              </a:spcAft>
              <a:defRPr/>
            </a:pPr>
            <a:r>
              <a:rPr lang="en-US" sz="3000" b="1" i="1">
                <a:latin typeface="+mj-lt"/>
              </a:rPr>
              <a:t>Penjumlahan Peluang:</a:t>
            </a:r>
          </a:p>
          <a:p>
            <a:pPr eaLnBrk="1" hangingPunct="1">
              <a:lnSpc>
                <a:spcPct val="120000"/>
              </a:lnSpc>
              <a:defRPr/>
            </a:pPr>
            <a:r>
              <a:rPr lang="en-US" sz="3000">
                <a:latin typeface="+mj-lt"/>
              </a:rPr>
              <a:t>Dua kejadian A dan B </a:t>
            </a:r>
            <a:r>
              <a:rPr lang="en-US" sz="3000" b="1" i="1" u="sng">
                <a:latin typeface="+mj-lt"/>
              </a:rPr>
              <a:t>saling lepas</a:t>
            </a:r>
            <a:r>
              <a:rPr lang="en-US" sz="3000">
                <a:latin typeface="+mj-lt"/>
              </a:rPr>
              <a:t> jika tidak ada satupun elemen A  sama dengan elemen B. Untuk dua kejadian saling lepas, peluang salah satu A atau B terjadi, ditulis: P(A </a:t>
            </a:r>
            <a:r>
              <a:rPr lang="en-US" sz="3000">
                <a:latin typeface="+mj-lt"/>
                <a:sym typeface="Symbol" pitchFamily="18" charset="2"/>
              </a:rPr>
              <a:t> B), </a:t>
            </a:r>
          </a:p>
          <a:p>
            <a:pPr eaLnBrk="1" hangingPunct="1">
              <a:lnSpc>
                <a:spcPct val="120000"/>
              </a:lnSpc>
              <a:defRPr/>
            </a:pPr>
            <a:r>
              <a:rPr lang="en-US" sz="3000">
                <a:latin typeface="+mj-lt"/>
                <a:sym typeface="Symbol" pitchFamily="18" charset="2"/>
              </a:rPr>
              <a:t>	P</a:t>
            </a:r>
            <a:r>
              <a:rPr lang="en-US" sz="3000">
                <a:latin typeface="+mj-lt"/>
              </a:rPr>
              <a:t>(A </a:t>
            </a:r>
            <a:r>
              <a:rPr lang="en-US" sz="3000">
                <a:latin typeface="+mj-lt"/>
                <a:sym typeface="Symbol" pitchFamily="18" charset="2"/>
              </a:rPr>
              <a:t> B) = P(A) + P(B)</a:t>
            </a:r>
          </a:p>
          <a:p>
            <a:pPr eaLnBrk="1" hangingPunct="1">
              <a:lnSpc>
                <a:spcPct val="120000"/>
              </a:lnSpc>
              <a:defRPr/>
            </a:pPr>
            <a:r>
              <a:rPr lang="en-US" sz="3000">
                <a:latin typeface="+mj-lt"/>
                <a:sym typeface="Symbol" pitchFamily="18" charset="2"/>
              </a:rPr>
              <a:t>Jika A dan B </a:t>
            </a:r>
            <a:r>
              <a:rPr lang="en-US" sz="3000" b="1" i="1" u="sng">
                <a:latin typeface="+mj-lt"/>
                <a:sym typeface="Symbol" pitchFamily="18" charset="2"/>
              </a:rPr>
              <a:t>tidak saling lepas</a:t>
            </a:r>
            <a:r>
              <a:rPr lang="en-US" sz="3000">
                <a:latin typeface="+mj-lt"/>
                <a:sym typeface="Symbol" pitchFamily="18" charset="2"/>
              </a:rPr>
              <a:t> maka </a:t>
            </a:r>
          </a:p>
          <a:p>
            <a:pPr eaLnBrk="1" hangingPunct="1">
              <a:lnSpc>
                <a:spcPct val="120000"/>
              </a:lnSpc>
              <a:defRPr/>
            </a:pPr>
            <a:r>
              <a:rPr lang="en-US" sz="3000">
                <a:latin typeface="+mj-lt"/>
                <a:sym typeface="Symbol" pitchFamily="18" charset="2"/>
              </a:rPr>
              <a:t>	P</a:t>
            </a:r>
            <a:r>
              <a:rPr lang="en-US" sz="3000">
                <a:latin typeface="+mj-lt"/>
              </a:rPr>
              <a:t>(A </a:t>
            </a:r>
            <a:r>
              <a:rPr lang="en-US" sz="3000">
                <a:latin typeface="+mj-lt"/>
                <a:sym typeface="Symbol" pitchFamily="18" charset="2"/>
              </a:rPr>
              <a:t> B) = P(A) + P(B) – P(A  B)</a:t>
            </a:r>
          </a:p>
        </p:txBody>
      </p:sp>
      <p:sp>
        <p:nvSpPr>
          <p:cNvPr id="22533" name="WordArt 10">
            <a:extLst>
              <a:ext uri="{FF2B5EF4-FFF2-40B4-BE49-F238E27FC236}">
                <a16:creationId xmlns:a16="http://schemas.microsoft.com/office/drawing/2014/main" id="{F0A5F2F2-97B5-4F98-9F95-27947E16B524}"/>
              </a:ext>
            </a:extLst>
          </p:cNvPr>
          <p:cNvSpPr>
            <a:spLocks noChangeArrowheads="1" noChangeShapeType="1" noTextEdit="1"/>
          </p:cNvSpPr>
          <p:nvPr/>
        </p:nvSpPr>
        <p:spPr bwMode="auto">
          <a:xfrm>
            <a:off x="2381250" y="190500"/>
            <a:ext cx="7448550" cy="9525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latin typeface="Comic Sans MS" panose="030F0702030302020204" pitchFamily="66" charset="0"/>
              </a:rPr>
              <a:t>Peluang Saling Lepas</a:t>
            </a: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AD621BB-0EF8-496E-8ED6-A87FFF175CA5}"/>
              </a:ext>
            </a:extLst>
          </p:cNvPr>
          <p:cNvSpPr>
            <a:spLocks noGrp="1" noChangeArrowheads="1"/>
          </p:cNvSpPr>
          <p:nvPr>
            <p:ph type="title"/>
          </p:nvPr>
        </p:nvSpPr>
        <p:spPr>
          <a:xfrm>
            <a:off x="1676400" y="169864"/>
            <a:ext cx="8229600" cy="896937"/>
          </a:xfrm>
        </p:spPr>
        <p:txBody>
          <a:bodyPr>
            <a:normAutofit/>
          </a:bodyPr>
          <a:lstStyle/>
          <a:p>
            <a:pPr>
              <a:defRPr/>
            </a:pPr>
            <a:r>
              <a:rPr lang="en-US" sz="2800">
                <a:solidFill>
                  <a:srgbClr val="FF0000"/>
                </a:solidFill>
              </a:rPr>
              <a:t>Contoh </a:t>
            </a:r>
            <a:br>
              <a:rPr lang="en-US" sz="2800">
                <a:solidFill>
                  <a:srgbClr val="FF0000"/>
                </a:solidFill>
              </a:rPr>
            </a:br>
            <a:r>
              <a:rPr lang="en-US" sz="2800">
                <a:solidFill>
                  <a:srgbClr val="FF0000"/>
                </a:solidFill>
              </a:rPr>
              <a:t>Peluang Kejadian </a:t>
            </a:r>
            <a:r>
              <a:rPr lang="en-US" sz="2800" b="1" i="1" u="sng">
                <a:solidFill>
                  <a:srgbClr val="FF0000"/>
                </a:solidFill>
              </a:rPr>
              <a:t>Saling Lepas</a:t>
            </a:r>
            <a:r>
              <a:rPr lang="en-US" sz="2800"/>
              <a:t> </a:t>
            </a:r>
          </a:p>
        </p:txBody>
      </p:sp>
      <p:sp>
        <p:nvSpPr>
          <p:cNvPr id="21507" name="Rectangle 3">
            <a:extLst>
              <a:ext uri="{FF2B5EF4-FFF2-40B4-BE49-F238E27FC236}">
                <a16:creationId xmlns:a16="http://schemas.microsoft.com/office/drawing/2014/main" id="{BEE26701-C94E-4987-9FDB-4248AE9AAD3A}"/>
              </a:ext>
            </a:extLst>
          </p:cNvPr>
          <p:cNvSpPr>
            <a:spLocks noGrp="1" noChangeArrowheads="1"/>
          </p:cNvSpPr>
          <p:nvPr>
            <p:ph type="body" sz="half" idx="1"/>
          </p:nvPr>
        </p:nvSpPr>
        <p:spPr>
          <a:xfrm>
            <a:off x="1790700" y="1143000"/>
            <a:ext cx="8382000" cy="1219200"/>
          </a:xfrm>
        </p:spPr>
        <p:txBody>
          <a:bodyPr/>
          <a:lstStyle/>
          <a:p>
            <a:pPr marL="0" indent="0">
              <a:buNone/>
              <a:defRPr/>
            </a:pPr>
            <a:r>
              <a:rPr lang="en-US" sz="2700" b="1">
                <a:solidFill>
                  <a:srgbClr val="3333CC"/>
                </a:solidFill>
                <a:latin typeface="+mj-lt"/>
              </a:rPr>
              <a:t>Sebuah dadu merah dan sebuah dadu putih dilempar bersamaan satu kali, tentukan peluang munculnya mata dadu berjumlah 3 atau 10 !</a:t>
            </a:r>
          </a:p>
        </p:txBody>
      </p:sp>
      <p:graphicFrame>
        <p:nvGraphicFramePr>
          <p:cNvPr id="23556" name="Object 2">
            <a:extLst>
              <a:ext uri="{FF2B5EF4-FFF2-40B4-BE49-F238E27FC236}">
                <a16:creationId xmlns:a16="http://schemas.microsoft.com/office/drawing/2014/main" id="{203A7872-1193-4EBF-94E2-C9A74B595536}"/>
              </a:ext>
            </a:extLst>
          </p:cNvPr>
          <p:cNvGraphicFramePr>
            <a:graphicFrameLocks noGrp="1" noChangeAspect="1"/>
          </p:cNvGraphicFramePr>
          <p:nvPr>
            <p:ph sz="half" idx="2"/>
          </p:nvPr>
        </p:nvGraphicFramePr>
        <p:xfrm>
          <a:off x="2038350" y="3048001"/>
          <a:ext cx="4381500" cy="2898775"/>
        </p:xfrm>
        <a:graphic>
          <a:graphicData uri="http://schemas.openxmlformats.org/presentationml/2006/ole">
            <mc:AlternateContent xmlns:mc="http://schemas.openxmlformats.org/markup-compatibility/2006">
              <mc:Choice xmlns:v="urn:schemas-microsoft-com:vml" Requires="v">
                <p:oleObj spid="_x0000_s3082" name="Worksheet" r:id="rId4" imgW="5067300" imgH="3352800" progId="Excel.Sheet.8">
                  <p:embed/>
                </p:oleObj>
              </mc:Choice>
              <mc:Fallback>
                <p:oleObj name="Worksheet" r:id="rId4" imgW="5067300" imgH="3352800" progId="Excel.Sheet.8">
                  <p:embed/>
                  <p:pic>
                    <p:nvPicPr>
                      <p:cNvPr id="23556" name="Object 2">
                        <a:extLst>
                          <a:ext uri="{FF2B5EF4-FFF2-40B4-BE49-F238E27FC236}">
                            <a16:creationId xmlns:a16="http://schemas.microsoft.com/office/drawing/2014/main" id="{203A7872-1193-4EBF-94E2-C9A74B595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8350" y="3048001"/>
                        <a:ext cx="4381500" cy="2898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9" name="Text Box 6">
            <a:extLst>
              <a:ext uri="{FF2B5EF4-FFF2-40B4-BE49-F238E27FC236}">
                <a16:creationId xmlns:a16="http://schemas.microsoft.com/office/drawing/2014/main" id="{E196FC47-914E-43F1-B8D9-FADBE894A0D3}"/>
              </a:ext>
            </a:extLst>
          </p:cNvPr>
          <p:cNvSpPr txBox="1">
            <a:spLocks noChangeArrowheads="1"/>
          </p:cNvSpPr>
          <p:nvPr/>
        </p:nvSpPr>
        <p:spPr bwMode="auto">
          <a:xfrm>
            <a:off x="1866900" y="2514601"/>
            <a:ext cx="3909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400" b="1" i="1">
                <a:latin typeface="+mj-lt"/>
              </a:rPr>
              <a:t>Jawab:</a:t>
            </a:r>
            <a:r>
              <a:rPr lang="en-US" sz="2400">
                <a:latin typeface="+mj-lt"/>
              </a:rPr>
              <a:t> </a:t>
            </a:r>
            <a:r>
              <a:rPr lang="en-US" sz="2000" b="1">
                <a:latin typeface="+mj-lt"/>
              </a:rPr>
              <a:t>Perhatikan tabel berikut ini!</a:t>
            </a:r>
          </a:p>
        </p:txBody>
      </p:sp>
      <p:sp>
        <p:nvSpPr>
          <p:cNvPr id="21510" name="Text Box 7">
            <a:extLst>
              <a:ext uri="{FF2B5EF4-FFF2-40B4-BE49-F238E27FC236}">
                <a16:creationId xmlns:a16="http://schemas.microsoft.com/office/drawing/2014/main" id="{A14369CF-A568-4915-B89B-370D024EF2F0}"/>
              </a:ext>
            </a:extLst>
          </p:cNvPr>
          <p:cNvSpPr txBox="1">
            <a:spLocks noChangeArrowheads="1"/>
          </p:cNvSpPr>
          <p:nvPr/>
        </p:nvSpPr>
        <p:spPr bwMode="auto">
          <a:xfrm>
            <a:off x="6543675" y="2982914"/>
            <a:ext cx="365035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457200" algn="l"/>
              </a:tabLst>
              <a:defRPr>
                <a:solidFill>
                  <a:schemeClr val="tx1"/>
                </a:solidFill>
                <a:latin typeface="Arial" charset="0"/>
                <a:cs typeface="Arial" charset="0"/>
              </a:defRPr>
            </a:lvl1pPr>
            <a:lvl2pPr marL="742950" indent="-285750" eaLnBrk="0" hangingPunct="0">
              <a:tabLst>
                <a:tab pos="457200" algn="l"/>
              </a:tabLst>
              <a:defRPr>
                <a:solidFill>
                  <a:schemeClr val="tx1"/>
                </a:solidFill>
                <a:latin typeface="Arial" charset="0"/>
                <a:cs typeface="Arial" charset="0"/>
              </a:defRPr>
            </a:lvl2pPr>
            <a:lvl3pPr marL="1143000" indent="-228600" eaLnBrk="0" hangingPunct="0">
              <a:tabLst>
                <a:tab pos="457200" algn="l"/>
              </a:tabLst>
              <a:defRPr>
                <a:solidFill>
                  <a:schemeClr val="tx1"/>
                </a:solidFill>
                <a:latin typeface="Arial" charset="0"/>
                <a:cs typeface="Arial" charset="0"/>
              </a:defRPr>
            </a:lvl3pPr>
            <a:lvl4pPr marL="1600200" indent="-228600" eaLnBrk="0" hangingPunct="0">
              <a:tabLst>
                <a:tab pos="457200" algn="l"/>
              </a:tabLst>
              <a:defRPr>
                <a:solidFill>
                  <a:schemeClr val="tx1"/>
                </a:solidFill>
                <a:latin typeface="Arial" charset="0"/>
                <a:cs typeface="Arial" charset="0"/>
              </a:defRPr>
            </a:lvl4pPr>
            <a:lvl5pPr marL="2057400" indent="-228600" eaLnBrk="0" hangingPunct="0">
              <a:tabLst>
                <a:tab pos="4572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cs typeface="Arial" charset="0"/>
              </a:defRPr>
            </a:lvl9pPr>
          </a:lstStyle>
          <a:p>
            <a:pPr eaLnBrk="1" hangingPunct="1">
              <a:defRPr/>
            </a:pPr>
            <a:r>
              <a:rPr lang="en-US" b="1">
                <a:latin typeface="+mj-lt"/>
              </a:rPr>
              <a:t>Kejadian mata dadu berjumlah 3</a:t>
            </a:r>
          </a:p>
          <a:p>
            <a:pPr eaLnBrk="1" hangingPunct="1">
              <a:defRPr/>
            </a:pPr>
            <a:r>
              <a:rPr lang="en-US" b="1">
                <a:latin typeface="+mj-lt"/>
              </a:rPr>
              <a:t>		(warna kuning)</a:t>
            </a:r>
          </a:p>
          <a:p>
            <a:pPr eaLnBrk="1" hangingPunct="1">
              <a:defRPr/>
            </a:pPr>
            <a:r>
              <a:rPr lang="en-US" b="1">
                <a:latin typeface="+mj-lt"/>
              </a:rPr>
              <a:t>	A = {(1,2), (2,1)} </a:t>
            </a:r>
            <a:r>
              <a:rPr lang="en-US" b="1">
                <a:latin typeface="+mj-lt"/>
                <a:sym typeface="Wingdings" pitchFamily="2" charset="2"/>
              </a:rPr>
              <a:t> n(A) =2</a:t>
            </a:r>
          </a:p>
          <a:p>
            <a:pPr eaLnBrk="1" hangingPunct="1">
              <a:defRPr/>
            </a:pPr>
            <a:r>
              <a:rPr lang="en-US" b="1">
                <a:latin typeface="+mj-lt"/>
                <a:sym typeface="Wingdings" pitchFamily="2" charset="2"/>
              </a:rPr>
              <a:t>Kejadian mata dadu berjumlah 10</a:t>
            </a:r>
          </a:p>
          <a:p>
            <a:pPr eaLnBrk="1" hangingPunct="1">
              <a:defRPr/>
            </a:pPr>
            <a:r>
              <a:rPr lang="en-US" b="1">
                <a:latin typeface="+mj-lt"/>
                <a:sym typeface="Wingdings" pitchFamily="2" charset="2"/>
              </a:rPr>
              <a:t>		(warna biru)</a:t>
            </a:r>
          </a:p>
          <a:p>
            <a:pPr eaLnBrk="1" hangingPunct="1">
              <a:defRPr/>
            </a:pPr>
            <a:r>
              <a:rPr lang="en-US" b="1">
                <a:latin typeface="+mj-lt"/>
                <a:sym typeface="Wingdings" pitchFamily="2" charset="2"/>
              </a:rPr>
              <a:t>	B = {(6,4), (5,5), (4,6)}  n(B) = 3</a:t>
            </a:r>
          </a:p>
          <a:p>
            <a:pPr eaLnBrk="1" hangingPunct="1">
              <a:defRPr/>
            </a:pPr>
            <a:r>
              <a:rPr lang="en-US" b="1">
                <a:latin typeface="+mj-lt"/>
                <a:sym typeface="Wingdings" pitchFamily="2" charset="2"/>
              </a:rPr>
              <a:t>A dan B tidak memiliki satupun </a:t>
            </a:r>
          </a:p>
          <a:p>
            <a:pPr eaLnBrk="1" hangingPunct="1">
              <a:defRPr/>
            </a:pPr>
            <a:r>
              <a:rPr lang="en-US" b="1">
                <a:latin typeface="+mj-lt"/>
                <a:sym typeface="Wingdings" pitchFamily="2" charset="2"/>
              </a:rPr>
              <a:t>Elemen yg sama, sehingga:</a:t>
            </a:r>
          </a:p>
          <a:p>
            <a:pPr eaLnBrk="1" hangingPunct="1">
              <a:defRPr/>
            </a:pPr>
            <a:r>
              <a:rPr lang="en-US" b="1">
                <a:latin typeface="+mj-lt"/>
                <a:sym typeface="Wingdings" pitchFamily="2" charset="2"/>
              </a:rPr>
              <a:t>P(A </a:t>
            </a:r>
            <a:r>
              <a:rPr lang="en-US" b="1">
                <a:latin typeface="+mj-lt"/>
                <a:sym typeface="Symbol" pitchFamily="18" charset="2"/>
              </a:rPr>
              <a:t></a:t>
            </a:r>
            <a:r>
              <a:rPr lang="en-US" b="1">
                <a:latin typeface="+mj-lt"/>
                <a:sym typeface="Wingdings" pitchFamily="2" charset="2"/>
              </a:rPr>
              <a:t> B) = P(A) + P( B)</a:t>
            </a:r>
          </a:p>
          <a:p>
            <a:pPr eaLnBrk="1" hangingPunct="1">
              <a:defRPr/>
            </a:pPr>
            <a:r>
              <a:rPr lang="en-US" b="1">
                <a:latin typeface="+mj-lt"/>
                <a:sym typeface="Wingdings" pitchFamily="2" charset="2"/>
              </a:rPr>
              <a:t>		 = 2/36  +  3/36</a:t>
            </a:r>
          </a:p>
          <a:p>
            <a:pPr eaLnBrk="1" hangingPunct="1">
              <a:defRPr/>
            </a:pPr>
            <a:r>
              <a:rPr lang="en-US" b="1">
                <a:latin typeface="+mj-lt"/>
                <a:sym typeface="Wingdings" pitchFamily="2" charset="2"/>
              </a:rPr>
              <a:t>		 = 5/36</a:t>
            </a:r>
            <a:endParaRPr lang="en-US" b="1">
              <a:latin typeface="+mj-lt"/>
            </a:endParaRPr>
          </a:p>
        </p:txBody>
      </p:sp>
    </p:spTree>
    <p:custDataLst>
      <p:tags r:id="rId2"/>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E1A699A8-D359-468D-B203-D621D9002C10}"/>
              </a:ext>
            </a:extLst>
          </p:cNvPr>
          <p:cNvSpPr>
            <a:spLocks noGrp="1" noChangeArrowheads="1"/>
          </p:cNvSpPr>
          <p:nvPr>
            <p:ph type="title"/>
          </p:nvPr>
        </p:nvSpPr>
        <p:spPr>
          <a:xfrm>
            <a:off x="1676400" y="171450"/>
            <a:ext cx="8229600" cy="742950"/>
          </a:xfrm>
        </p:spPr>
        <p:txBody>
          <a:bodyPr>
            <a:normAutofit fontScale="90000"/>
          </a:bodyPr>
          <a:lstStyle/>
          <a:p>
            <a:pPr>
              <a:defRPr/>
            </a:pPr>
            <a:r>
              <a:rPr lang="en-US" sz="2800">
                <a:solidFill>
                  <a:srgbClr val="FF0000"/>
                </a:solidFill>
              </a:rPr>
              <a:t>Contoh </a:t>
            </a:r>
            <a:br>
              <a:rPr lang="en-US" sz="2800">
                <a:solidFill>
                  <a:srgbClr val="FF0000"/>
                </a:solidFill>
              </a:rPr>
            </a:br>
            <a:r>
              <a:rPr lang="en-US" sz="2800">
                <a:solidFill>
                  <a:srgbClr val="FF0000"/>
                </a:solidFill>
              </a:rPr>
              <a:t>Peluang Kejadian </a:t>
            </a:r>
            <a:r>
              <a:rPr lang="en-US" sz="2800" b="1" i="1" u="sng">
                <a:solidFill>
                  <a:srgbClr val="FF0000"/>
                </a:solidFill>
              </a:rPr>
              <a:t>Tidak Saling Lepas</a:t>
            </a:r>
            <a:r>
              <a:rPr lang="en-US" sz="2800"/>
              <a:t> </a:t>
            </a:r>
          </a:p>
        </p:txBody>
      </p:sp>
      <p:sp>
        <p:nvSpPr>
          <p:cNvPr id="20482" name="Rectangle 3">
            <a:extLst>
              <a:ext uri="{FF2B5EF4-FFF2-40B4-BE49-F238E27FC236}">
                <a16:creationId xmlns:a16="http://schemas.microsoft.com/office/drawing/2014/main" id="{BE6698A3-ED3C-47CF-A436-6FAE3B7D5EEA}"/>
              </a:ext>
            </a:extLst>
          </p:cNvPr>
          <p:cNvSpPr>
            <a:spLocks noGrp="1" noChangeArrowheads="1"/>
          </p:cNvSpPr>
          <p:nvPr>
            <p:ph idx="1"/>
          </p:nvPr>
        </p:nvSpPr>
        <p:spPr>
          <a:xfrm>
            <a:off x="1771650" y="914400"/>
            <a:ext cx="8591550" cy="1295400"/>
          </a:xfrm>
        </p:spPr>
        <p:txBody>
          <a:bodyPr>
            <a:normAutofit/>
          </a:bodyPr>
          <a:lstStyle/>
          <a:p>
            <a:pPr marL="0" indent="0">
              <a:buClr>
                <a:schemeClr val="accent3"/>
              </a:buClr>
              <a:buNone/>
              <a:defRPr/>
            </a:pPr>
            <a:r>
              <a:rPr lang="en-US" b="1" dirty="0" err="1">
                <a:solidFill>
                  <a:srgbClr val="3333CC"/>
                </a:solidFill>
                <a:latin typeface="+mj-lt"/>
              </a:rPr>
              <a:t>Sebuah</a:t>
            </a:r>
            <a:r>
              <a:rPr lang="en-US" b="1" dirty="0">
                <a:solidFill>
                  <a:srgbClr val="3333CC"/>
                </a:solidFill>
                <a:latin typeface="+mj-lt"/>
              </a:rPr>
              <a:t> </a:t>
            </a:r>
            <a:r>
              <a:rPr lang="en-US" b="1" dirty="0" err="1">
                <a:solidFill>
                  <a:srgbClr val="3333CC"/>
                </a:solidFill>
                <a:latin typeface="+mj-lt"/>
              </a:rPr>
              <a:t>kartu</a:t>
            </a:r>
            <a:r>
              <a:rPr lang="en-US" b="1" dirty="0">
                <a:solidFill>
                  <a:srgbClr val="3333CC"/>
                </a:solidFill>
                <a:latin typeface="+mj-lt"/>
              </a:rPr>
              <a:t> </a:t>
            </a:r>
            <a:r>
              <a:rPr lang="en-US" b="1" dirty="0" err="1">
                <a:solidFill>
                  <a:srgbClr val="3333CC"/>
                </a:solidFill>
                <a:latin typeface="+mj-lt"/>
              </a:rPr>
              <a:t>diambil</a:t>
            </a:r>
            <a:r>
              <a:rPr lang="en-US" b="1" dirty="0">
                <a:solidFill>
                  <a:srgbClr val="3333CC"/>
                </a:solidFill>
                <a:latin typeface="+mj-lt"/>
              </a:rPr>
              <a:t> </a:t>
            </a:r>
            <a:r>
              <a:rPr lang="en-US" b="1" dirty="0" err="1">
                <a:solidFill>
                  <a:srgbClr val="3333CC"/>
                </a:solidFill>
                <a:latin typeface="+mj-lt"/>
              </a:rPr>
              <a:t>secara</a:t>
            </a:r>
            <a:r>
              <a:rPr lang="en-US" b="1" dirty="0">
                <a:solidFill>
                  <a:srgbClr val="3333CC"/>
                </a:solidFill>
                <a:latin typeface="+mj-lt"/>
              </a:rPr>
              <a:t> </a:t>
            </a:r>
            <a:r>
              <a:rPr lang="en-US" b="1" dirty="0" err="1">
                <a:solidFill>
                  <a:srgbClr val="3333CC"/>
                </a:solidFill>
                <a:latin typeface="+mj-lt"/>
              </a:rPr>
              <a:t>acak</a:t>
            </a:r>
            <a:r>
              <a:rPr lang="en-US" b="1" dirty="0">
                <a:solidFill>
                  <a:srgbClr val="3333CC"/>
                </a:solidFill>
                <a:latin typeface="+mj-lt"/>
              </a:rPr>
              <a:t> </a:t>
            </a:r>
            <a:r>
              <a:rPr lang="en-US" b="1" dirty="0" err="1">
                <a:solidFill>
                  <a:srgbClr val="3333CC"/>
                </a:solidFill>
                <a:latin typeface="+mj-lt"/>
              </a:rPr>
              <a:t>dari</a:t>
            </a:r>
            <a:r>
              <a:rPr lang="en-US" b="1" dirty="0">
                <a:solidFill>
                  <a:srgbClr val="3333CC"/>
                </a:solidFill>
                <a:latin typeface="+mj-lt"/>
              </a:rPr>
              <a:t> </a:t>
            </a:r>
            <a:r>
              <a:rPr lang="en-US" b="1" dirty="0" err="1">
                <a:solidFill>
                  <a:srgbClr val="3333CC"/>
                </a:solidFill>
                <a:latin typeface="+mj-lt"/>
              </a:rPr>
              <a:t>satu</a:t>
            </a:r>
            <a:r>
              <a:rPr lang="en-US" b="1" dirty="0">
                <a:solidFill>
                  <a:srgbClr val="3333CC"/>
                </a:solidFill>
                <a:latin typeface="+mj-lt"/>
              </a:rPr>
              <a:t> set </a:t>
            </a:r>
            <a:r>
              <a:rPr lang="en-US" b="1" dirty="0" err="1">
                <a:solidFill>
                  <a:srgbClr val="3333CC"/>
                </a:solidFill>
                <a:latin typeface="+mj-lt"/>
              </a:rPr>
              <a:t>kartu</a:t>
            </a:r>
            <a:r>
              <a:rPr lang="en-US" b="1" dirty="0">
                <a:solidFill>
                  <a:srgbClr val="3333CC"/>
                </a:solidFill>
                <a:latin typeface="+mj-lt"/>
              </a:rPr>
              <a:t> </a:t>
            </a:r>
            <a:r>
              <a:rPr lang="en-US" b="1" dirty="0" err="1">
                <a:solidFill>
                  <a:srgbClr val="3333CC"/>
                </a:solidFill>
                <a:latin typeface="+mj-lt"/>
              </a:rPr>
              <a:t>remi</a:t>
            </a:r>
            <a:r>
              <a:rPr lang="en-US" b="1" dirty="0">
                <a:solidFill>
                  <a:srgbClr val="3333CC"/>
                </a:solidFill>
                <a:latin typeface="+mj-lt"/>
              </a:rPr>
              <a:t>. </a:t>
            </a:r>
            <a:r>
              <a:rPr lang="en-US" b="1" dirty="0" err="1">
                <a:solidFill>
                  <a:srgbClr val="3333CC"/>
                </a:solidFill>
                <a:latin typeface="+mj-lt"/>
              </a:rPr>
              <a:t>Tentukan</a:t>
            </a:r>
            <a:r>
              <a:rPr lang="en-US" b="1" dirty="0">
                <a:solidFill>
                  <a:srgbClr val="3333CC"/>
                </a:solidFill>
                <a:latin typeface="+mj-lt"/>
              </a:rPr>
              <a:t> </a:t>
            </a:r>
            <a:r>
              <a:rPr lang="en-US" b="1" dirty="0" err="1">
                <a:solidFill>
                  <a:srgbClr val="3333CC"/>
                </a:solidFill>
                <a:latin typeface="+mj-lt"/>
              </a:rPr>
              <a:t>peluang</a:t>
            </a:r>
            <a:r>
              <a:rPr lang="en-US" b="1" dirty="0">
                <a:solidFill>
                  <a:srgbClr val="3333CC"/>
                </a:solidFill>
                <a:latin typeface="+mj-lt"/>
              </a:rPr>
              <a:t> </a:t>
            </a:r>
            <a:r>
              <a:rPr lang="en-US" b="1" dirty="0" err="1">
                <a:solidFill>
                  <a:srgbClr val="3333CC"/>
                </a:solidFill>
                <a:latin typeface="+mj-lt"/>
              </a:rPr>
              <a:t>bahwa</a:t>
            </a:r>
            <a:r>
              <a:rPr lang="en-US" b="1" dirty="0">
                <a:solidFill>
                  <a:srgbClr val="3333CC"/>
                </a:solidFill>
                <a:latin typeface="+mj-lt"/>
              </a:rPr>
              <a:t> yang </a:t>
            </a:r>
            <a:r>
              <a:rPr lang="en-US" b="1" dirty="0" err="1">
                <a:solidFill>
                  <a:srgbClr val="3333CC"/>
                </a:solidFill>
                <a:latin typeface="+mj-lt"/>
              </a:rPr>
              <a:t>terambil</a:t>
            </a:r>
            <a:r>
              <a:rPr lang="en-US" b="1" dirty="0">
                <a:solidFill>
                  <a:srgbClr val="3333CC"/>
                </a:solidFill>
                <a:latin typeface="+mj-lt"/>
              </a:rPr>
              <a:t> </a:t>
            </a:r>
            <a:r>
              <a:rPr lang="en-US" b="1" dirty="0" err="1">
                <a:solidFill>
                  <a:srgbClr val="3333CC"/>
                </a:solidFill>
                <a:latin typeface="+mj-lt"/>
              </a:rPr>
              <a:t>adalah</a:t>
            </a:r>
            <a:r>
              <a:rPr lang="en-US" b="1" dirty="0">
                <a:solidFill>
                  <a:srgbClr val="3333CC"/>
                </a:solidFill>
                <a:latin typeface="+mj-lt"/>
              </a:rPr>
              <a:t> </a:t>
            </a:r>
            <a:r>
              <a:rPr lang="en-US" b="1" dirty="0" err="1">
                <a:solidFill>
                  <a:srgbClr val="3333CC"/>
                </a:solidFill>
                <a:latin typeface="+mj-lt"/>
              </a:rPr>
              <a:t>kartu</a:t>
            </a:r>
            <a:r>
              <a:rPr lang="en-US" b="1" dirty="0">
                <a:solidFill>
                  <a:srgbClr val="3333CC"/>
                </a:solidFill>
                <a:latin typeface="+mj-lt"/>
              </a:rPr>
              <a:t> </a:t>
            </a:r>
            <a:r>
              <a:rPr lang="en-US" b="1" dirty="0" err="1">
                <a:solidFill>
                  <a:srgbClr val="3333CC"/>
                </a:solidFill>
                <a:latin typeface="+mj-lt"/>
              </a:rPr>
              <a:t>hati</a:t>
            </a:r>
            <a:r>
              <a:rPr lang="en-US" b="1" dirty="0">
                <a:solidFill>
                  <a:srgbClr val="3333CC"/>
                </a:solidFill>
                <a:latin typeface="+mj-lt"/>
              </a:rPr>
              <a:t> </a:t>
            </a:r>
            <a:r>
              <a:rPr lang="en-US" b="1" dirty="0" err="1">
                <a:solidFill>
                  <a:srgbClr val="3333CC"/>
                </a:solidFill>
                <a:latin typeface="+mj-lt"/>
              </a:rPr>
              <a:t>atau</a:t>
            </a:r>
            <a:r>
              <a:rPr lang="en-US" b="1" dirty="0">
                <a:solidFill>
                  <a:srgbClr val="3333CC"/>
                </a:solidFill>
                <a:latin typeface="+mj-lt"/>
              </a:rPr>
              <a:t> </a:t>
            </a:r>
            <a:r>
              <a:rPr lang="en-US" b="1" dirty="0" err="1">
                <a:solidFill>
                  <a:srgbClr val="3333CC"/>
                </a:solidFill>
                <a:latin typeface="+mj-lt"/>
              </a:rPr>
              <a:t>kartu</a:t>
            </a:r>
            <a:r>
              <a:rPr lang="en-US" b="1" dirty="0">
                <a:solidFill>
                  <a:srgbClr val="3333CC"/>
                </a:solidFill>
                <a:latin typeface="+mj-lt"/>
              </a:rPr>
              <a:t> </a:t>
            </a:r>
            <a:r>
              <a:rPr lang="en-US" b="1" dirty="0" err="1">
                <a:solidFill>
                  <a:srgbClr val="3333CC"/>
                </a:solidFill>
                <a:latin typeface="+mj-lt"/>
              </a:rPr>
              <a:t>bergambar</a:t>
            </a:r>
            <a:r>
              <a:rPr lang="en-US" b="1" dirty="0">
                <a:solidFill>
                  <a:srgbClr val="3333CC"/>
                </a:solidFill>
                <a:latin typeface="+mj-lt"/>
              </a:rPr>
              <a:t> (</a:t>
            </a:r>
            <a:r>
              <a:rPr lang="en-US" b="1" dirty="0" err="1">
                <a:solidFill>
                  <a:srgbClr val="3333CC"/>
                </a:solidFill>
                <a:latin typeface="+mj-lt"/>
              </a:rPr>
              <a:t>kartu</a:t>
            </a:r>
            <a:r>
              <a:rPr lang="en-US" b="1" dirty="0">
                <a:solidFill>
                  <a:srgbClr val="3333CC"/>
                </a:solidFill>
                <a:latin typeface="+mj-lt"/>
              </a:rPr>
              <a:t> King, Queen, </a:t>
            </a:r>
            <a:r>
              <a:rPr lang="en-US" b="1" dirty="0" err="1">
                <a:solidFill>
                  <a:srgbClr val="3333CC"/>
                </a:solidFill>
                <a:latin typeface="+mj-lt"/>
              </a:rPr>
              <a:t>dan</a:t>
            </a:r>
            <a:r>
              <a:rPr lang="en-US" b="1" dirty="0">
                <a:solidFill>
                  <a:srgbClr val="3333CC"/>
                </a:solidFill>
                <a:latin typeface="+mj-lt"/>
              </a:rPr>
              <a:t> Jack)</a:t>
            </a:r>
          </a:p>
        </p:txBody>
      </p:sp>
      <p:sp>
        <p:nvSpPr>
          <p:cNvPr id="22532" name="Text Box 5">
            <a:extLst>
              <a:ext uri="{FF2B5EF4-FFF2-40B4-BE49-F238E27FC236}">
                <a16:creationId xmlns:a16="http://schemas.microsoft.com/office/drawing/2014/main" id="{4230B303-A361-4173-B8D9-43AC56051323}"/>
              </a:ext>
            </a:extLst>
          </p:cNvPr>
          <p:cNvSpPr txBox="1">
            <a:spLocks noChangeArrowheads="1"/>
          </p:cNvSpPr>
          <p:nvPr/>
        </p:nvSpPr>
        <p:spPr bwMode="auto">
          <a:xfrm>
            <a:off x="1935164" y="2713038"/>
            <a:ext cx="7087389"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457200" algn="l"/>
              </a:tabLst>
              <a:defRPr>
                <a:solidFill>
                  <a:schemeClr val="tx1"/>
                </a:solidFill>
                <a:latin typeface="Arial" charset="0"/>
                <a:cs typeface="Arial" charset="0"/>
              </a:defRPr>
            </a:lvl1pPr>
            <a:lvl2pPr marL="742950" indent="-285750" eaLnBrk="0" hangingPunct="0">
              <a:tabLst>
                <a:tab pos="457200" algn="l"/>
              </a:tabLst>
              <a:defRPr>
                <a:solidFill>
                  <a:schemeClr val="tx1"/>
                </a:solidFill>
                <a:latin typeface="Arial" charset="0"/>
                <a:cs typeface="Arial" charset="0"/>
              </a:defRPr>
            </a:lvl2pPr>
            <a:lvl3pPr marL="1143000" indent="-228600" eaLnBrk="0" hangingPunct="0">
              <a:tabLst>
                <a:tab pos="457200" algn="l"/>
              </a:tabLst>
              <a:defRPr>
                <a:solidFill>
                  <a:schemeClr val="tx1"/>
                </a:solidFill>
                <a:latin typeface="Arial" charset="0"/>
                <a:cs typeface="Arial" charset="0"/>
              </a:defRPr>
            </a:lvl3pPr>
            <a:lvl4pPr marL="1600200" indent="-228600" eaLnBrk="0" hangingPunct="0">
              <a:tabLst>
                <a:tab pos="457200" algn="l"/>
              </a:tabLst>
              <a:defRPr>
                <a:solidFill>
                  <a:schemeClr val="tx1"/>
                </a:solidFill>
                <a:latin typeface="Arial" charset="0"/>
                <a:cs typeface="Arial" charset="0"/>
              </a:defRPr>
            </a:lvl4pPr>
            <a:lvl5pPr marL="2057400" indent="-228600" eaLnBrk="0" hangingPunct="0">
              <a:tabLst>
                <a:tab pos="4572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cs typeface="Arial" charset="0"/>
              </a:defRPr>
            </a:lvl9pPr>
          </a:lstStyle>
          <a:p>
            <a:pPr eaLnBrk="1" hangingPunct="1">
              <a:defRPr/>
            </a:pPr>
            <a:r>
              <a:rPr lang="en-US" sz="2200">
                <a:latin typeface="+mj-lt"/>
              </a:rPr>
              <a:t>Jawab:</a:t>
            </a:r>
          </a:p>
          <a:p>
            <a:pPr eaLnBrk="1" hangingPunct="1">
              <a:defRPr/>
            </a:pPr>
            <a:r>
              <a:rPr lang="en-US" sz="2200">
                <a:latin typeface="+mj-lt"/>
              </a:rPr>
              <a:t>	Banyaknya kartu remi = n(S) = 52</a:t>
            </a:r>
          </a:p>
          <a:p>
            <a:pPr eaLnBrk="1" hangingPunct="1">
              <a:defRPr/>
            </a:pPr>
            <a:r>
              <a:rPr lang="en-US" sz="2200">
                <a:latin typeface="+mj-lt"/>
              </a:rPr>
              <a:t>	Banyaknya kartu hati = n(A) = 13</a:t>
            </a:r>
          </a:p>
          <a:p>
            <a:pPr eaLnBrk="1" hangingPunct="1">
              <a:defRPr/>
            </a:pPr>
            <a:r>
              <a:rPr lang="en-US" sz="2200">
                <a:latin typeface="+mj-lt"/>
              </a:rPr>
              <a:t>	Banyaknya kartu bergambar = n(B) = 3x4 = 12</a:t>
            </a:r>
          </a:p>
          <a:p>
            <a:pPr eaLnBrk="1" hangingPunct="1">
              <a:defRPr/>
            </a:pPr>
            <a:r>
              <a:rPr lang="en-US" sz="2200">
                <a:latin typeface="+mj-lt"/>
              </a:rPr>
              <a:t>	Kartu hati  dan kartu bergambar dapat terjadi bersamaan</a:t>
            </a:r>
          </a:p>
          <a:p>
            <a:pPr eaLnBrk="1" hangingPunct="1">
              <a:defRPr/>
            </a:pPr>
            <a:r>
              <a:rPr lang="en-US" sz="2200">
                <a:latin typeface="+mj-lt"/>
              </a:rPr>
              <a:t>	yaitu kartu King hati, Queen hati, dan Jack hati), sehingga</a:t>
            </a:r>
          </a:p>
          <a:p>
            <a:pPr eaLnBrk="1" hangingPunct="1">
              <a:defRPr/>
            </a:pPr>
            <a:r>
              <a:rPr lang="en-US" sz="2200">
                <a:latin typeface="+mj-lt"/>
              </a:rPr>
              <a:t>	A dan B tidak saling lepas  </a:t>
            </a:r>
            <a:r>
              <a:rPr lang="en-US" sz="2200">
                <a:latin typeface="+mj-lt"/>
                <a:sym typeface="Wingdings" pitchFamily="2" charset="2"/>
              </a:rPr>
              <a:t>  </a:t>
            </a:r>
            <a:r>
              <a:rPr lang="en-US" sz="2200">
                <a:latin typeface="+mj-lt"/>
              </a:rPr>
              <a:t>n(A </a:t>
            </a:r>
            <a:r>
              <a:rPr lang="en-US" sz="2200">
                <a:latin typeface="+mj-lt"/>
                <a:sym typeface="Symbol" pitchFamily="18" charset="2"/>
              </a:rPr>
              <a:t> B) = 3</a:t>
            </a:r>
          </a:p>
          <a:p>
            <a:pPr eaLnBrk="1" hangingPunct="1">
              <a:defRPr/>
            </a:pPr>
            <a:r>
              <a:rPr lang="en-US" sz="2200">
                <a:latin typeface="+mj-lt"/>
                <a:sym typeface="Symbol" pitchFamily="18" charset="2"/>
              </a:rPr>
              <a:t>	Peluang terambil kartu hati atau bergambar adalah</a:t>
            </a:r>
            <a:r>
              <a:rPr lang="en-US" sz="2400">
                <a:latin typeface="+mj-lt"/>
                <a:sym typeface="Symbol" pitchFamily="18" charset="2"/>
              </a:rPr>
              <a:t> :</a:t>
            </a:r>
          </a:p>
          <a:p>
            <a:pPr eaLnBrk="1" hangingPunct="1">
              <a:defRPr/>
            </a:pPr>
            <a:r>
              <a:rPr lang="en-US" sz="2400">
                <a:latin typeface="+mj-lt"/>
                <a:sym typeface="Symbol" pitchFamily="18" charset="2"/>
              </a:rPr>
              <a:t>		</a:t>
            </a:r>
            <a:r>
              <a:rPr lang="en-US" sz="2400" b="1">
                <a:latin typeface="+mj-lt"/>
                <a:sym typeface="Wingdings" pitchFamily="2" charset="2"/>
              </a:rPr>
              <a:t>P(A </a:t>
            </a:r>
            <a:r>
              <a:rPr lang="en-US" sz="2400" b="1">
                <a:latin typeface="+mj-lt"/>
                <a:sym typeface="Symbol" pitchFamily="18" charset="2"/>
              </a:rPr>
              <a:t></a:t>
            </a:r>
            <a:r>
              <a:rPr lang="en-US" sz="2400" b="1">
                <a:latin typeface="+mj-lt"/>
                <a:sym typeface="Wingdings" pitchFamily="2" charset="2"/>
              </a:rPr>
              <a:t> B) = P(A) + P( B) - P</a:t>
            </a:r>
            <a:r>
              <a:rPr lang="en-US" sz="2400">
                <a:latin typeface="+mj-lt"/>
              </a:rPr>
              <a:t>(A </a:t>
            </a:r>
            <a:r>
              <a:rPr lang="en-US" sz="2400">
                <a:latin typeface="+mj-lt"/>
                <a:sym typeface="Symbol" pitchFamily="18" charset="2"/>
              </a:rPr>
              <a:t> B) </a:t>
            </a:r>
          </a:p>
          <a:p>
            <a:pPr eaLnBrk="1" hangingPunct="1">
              <a:defRPr/>
            </a:pPr>
            <a:r>
              <a:rPr lang="en-US" sz="2400">
                <a:latin typeface="+mj-lt"/>
                <a:sym typeface="Symbol" pitchFamily="18" charset="2"/>
              </a:rPr>
              <a:t>			     = 13/52 + 12/52 – 3/52  </a:t>
            </a:r>
          </a:p>
          <a:p>
            <a:pPr eaLnBrk="1" hangingPunct="1">
              <a:defRPr/>
            </a:pPr>
            <a:r>
              <a:rPr lang="en-US" sz="2400">
                <a:latin typeface="+mj-lt"/>
                <a:sym typeface="Symbol" pitchFamily="18" charset="2"/>
              </a:rPr>
              <a:t>			     = 22/52 = 11/26</a:t>
            </a:r>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1B7F521-C80C-443F-900A-AA35F6EB1C98}"/>
              </a:ext>
            </a:extLst>
          </p:cNvPr>
          <p:cNvSpPr>
            <a:spLocks noGrp="1"/>
          </p:cNvSpPr>
          <p:nvPr>
            <p:ph type="title"/>
          </p:nvPr>
        </p:nvSpPr>
        <p:spPr/>
        <p:txBody>
          <a:bodyPr/>
          <a:lstStyle/>
          <a:p>
            <a:pPr eaLnBrk="1" hangingPunct="1"/>
            <a:endParaRPr lang="en-GB" altLang="en-US"/>
          </a:p>
        </p:txBody>
      </p:sp>
      <p:sp>
        <p:nvSpPr>
          <p:cNvPr id="25603" name="Content Placeholder 2">
            <a:extLst>
              <a:ext uri="{FF2B5EF4-FFF2-40B4-BE49-F238E27FC236}">
                <a16:creationId xmlns:a16="http://schemas.microsoft.com/office/drawing/2014/main" id="{70FCC1B3-9365-42D3-A155-E289ABEA3D40}"/>
              </a:ext>
            </a:extLst>
          </p:cNvPr>
          <p:cNvSpPr>
            <a:spLocks noGrp="1"/>
          </p:cNvSpPr>
          <p:nvPr>
            <p:ph idx="1"/>
          </p:nvPr>
        </p:nvSpPr>
        <p:spPr>
          <a:xfrm>
            <a:off x="1981200" y="4572000"/>
            <a:ext cx="8229600" cy="1752600"/>
          </a:xfrm>
        </p:spPr>
        <p:txBody>
          <a:bodyPr/>
          <a:lstStyle/>
          <a:p>
            <a:pPr eaLnBrk="1" hangingPunct="1"/>
            <a:r>
              <a:rPr lang="en-US" altLang="en-US" b="1">
                <a:solidFill>
                  <a:srgbClr val="3333CC"/>
                </a:solidFill>
                <a:latin typeface="Comic Sans MS" panose="030F0702030302020204" pitchFamily="66" charset="0"/>
              </a:rPr>
              <a:t>Sebuah kartu diambil secara acak dari satu set kartu remi. Tentukan peluang bahwa yang terambil adalah kartu hati atau kartu bergambar (kartu King, Queen, dan Jack)</a:t>
            </a:r>
          </a:p>
          <a:p>
            <a:pPr eaLnBrk="1" hangingPunct="1"/>
            <a:endParaRPr lang="en-GB" altLang="en-US"/>
          </a:p>
        </p:txBody>
      </p:sp>
      <p:pic>
        <p:nvPicPr>
          <p:cNvPr id="25604" name="Picture 2" descr="http://3.bp.blogspot.com/-eIQxD7AJncU/UyilR8WvwcI/AAAAAAAAAAg/YiJ8jRKUJns/s1600/classic-playing-cards1.png">
            <a:extLst>
              <a:ext uri="{FF2B5EF4-FFF2-40B4-BE49-F238E27FC236}">
                <a16:creationId xmlns:a16="http://schemas.microsoft.com/office/drawing/2014/main" id="{4718DAD4-9290-46FA-B9FD-C1F4FFCEE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4313"/>
            <a:ext cx="90487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B3006CE-7E01-4B10-8DA4-4ACE480F1B63}"/>
              </a:ext>
            </a:extLst>
          </p:cNvPr>
          <p:cNvSpPr/>
          <p:nvPr/>
        </p:nvSpPr>
        <p:spPr>
          <a:xfrm>
            <a:off x="1524001" y="2071689"/>
            <a:ext cx="9001125" cy="92868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Rectangle 5">
            <a:extLst>
              <a:ext uri="{FF2B5EF4-FFF2-40B4-BE49-F238E27FC236}">
                <a16:creationId xmlns:a16="http://schemas.microsoft.com/office/drawing/2014/main" id="{1E4FB2C8-887A-4246-93F5-CDFB2020CA77}"/>
              </a:ext>
            </a:extLst>
          </p:cNvPr>
          <p:cNvSpPr/>
          <p:nvPr/>
        </p:nvSpPr>
        <p:spPr>
          <a:xfrm>
            <a:off x="8453439" y="214313"/>
            <a:ext cx="2071687" cy="3714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038479A-17D6-473D-87CC-C5944B790008}"/>
              </a:ext>
            </a:extLst>
          </p:cNvPr>
          <p:cNvSpPr>
            <a:spLocks noGrp="1" noChangeArrowheads="1"/>
          </p:cNvSpPr>
          <p:nvPr>
            <p:ph idx="1"/>
          </p:nvPr>
        </p:nvSpPr>
        <p:spPr>
          <a:xfrm>
            <a:off x="1905000" y="1447800"/>
            <a:ext cx="7924800" cy="4953000"/>
          </a:xfrm>
        </p:spPr>
        <p:txBody>
          <a:bodyPr/>
          <a:lstStyle/>
          <a:p>
            <a:pPr marL="0" indent="0">
              <a:buNone/>
              <a:defRPr/>
            </a:pPr>
            <a:r>
              <a:rPr lang="en-US" sz="3000" b="1">
                <a:latin typeface="+mj-lt"/>
              </a:rPr>
              <a:t>Dua kejadian A dan B </a:t>
            </a:r>
            <a:r>
              <a:rPr lang="en-US" sz="3000" b="1" i="1" u="sng">
                <a:latin typeface="+mj-lt"/>
              </a:rPr>
              <a:t>saling bebas</a:t>
            </a:r>
            <a:r>
              <a:rPr lang="en-US" sz="3000" b="1">
                <a:latin typeface="+mj-lt"/>
              </a:rPr>
              <a:t>, jika munculnya kejadian A tidak mempengaruhi peluang munculnya kejadian B. Untuk A dan B saling bebas, peluang bahwa A dan B terjadi bersamaan adalah:</a:t>
            </a:r>
          </a:p>
          <a:p>
            <a:pPr marL="0" indent="0">
              <a:buNone/>
              <a:defRPr/>
            </a:pPr>
            <a:r>
              <a:rPr lang="en-US" sz="3000" b="1">
                <a:latin typeface="+mj-lt"/>
              </a:rPr>
              <a:t>	</a:t>
            </a:r>
            <a:r>
              <a:rPr lang="en-US" sz="3000" b="1">
                <a:latin typeface="+mj-lt"/>
                <a:sym typeface="Symbol" pitchFamily="18" charset="2"/>
              </a:rPr>
              <a:t>P(A  B) = P(A) x P(B)</a:t>
            </a:r>
          </a:p>
        </p:txBody>
      </p:sp>
      <p:pic>
        <p:nvPicPr>
          <p:cNvPr id="26629" name="Picture 5" descr="burnline">
            <a:extLst>
              <a:ext uri="{FF2B5EF4-FFF2-40B4-BE49-F238E27FC236}">
                <a16:creationId xmlns:a16="http://schemas.microsoft.com/office/drawing/2014/main" id="{9DC82758-649F-4039-9321-6C7D3B416DC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WordArt 6">
            <a:extLst>
              <a:ext uri="{FF2B5EF4-FFF2-40B4-BE49-F238E27FC236}">
                <a16:creationId xmlns:a16="http://schemas.microsoft.com/office/drawing/2014/main" id="{6DA790CB-3595-4253-A70F-7712341AFD5E}"/>
              </a:ext>
            </a:extLst>
          </p:cNvPr>
          <p:cNvSpPr>
            <a:spLocks noChangeArrowheads="1" noChangeShapeType="1" noTextEdit="1"/>
          </p:cNvSpPr>
          <p:nvPr/>
        </p:nvSpPr>
        <p:spPr bwMode="auto">
          <a:xfrm>
            <a:off x="2457450" y="266700"/>
            <a:ext cx="7296150" cy="6858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latin typeface="Comic Sans MS" panose="030F0702030302020204" pitchFamily="66" charset="0"/>
              </a:rPr>
              <a:t>Peluang Saling Bebas</a:t>
            </a: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347E59-6938-43EB-8DC9-01828D22E193}"/>
              </a:ext>
            </a:extLst>
          </p:cNvPr>
          <p:cNvSpPr>
            <a:spLocks noGrp="1" noChangeArrowheads="1"/>
          </p:cNvSpPr>
          <p:nvPr>
            <p:ph type="title"/>
          </p:nvPr>
        </p:nvSpPr>
        <p:spPr>
          <a:xfrm>
            <a:off x="1771650" y="152400"/>
            <a:ext cx="8229600" cy="914400"/>
          </a:xfrm>
        </p:spPr>
        <p:txBody>
          <a:bodyPr>
            <a:normAutofit fontScale="90000"/>
          </a:bodyPr>
          <a:lstStyle/>
          <a:p>
            <a:pPr>
              <a:defRPr/>
            </a:pPr>
            <a:r>
              <a:rPr lang="en-US" sz="3200">
                <a:solidFill>
                  <a:srgbClr val="FF0000"/>
                </a:solidFill>
              </a:rPr>
              <a:t>Contoh:</a:t>
            </a:r>
            <a:br>
              <a:rPr lang="en-US" sz="3200">
                <a:solidFill>
                  <a:srgbClr val="FF0000"/>
                </a:solidFill>
              </a:rPr>
            </a:br>
            <a:r>
              <a:rPr lang="en-US" sz="3200">
                <a:solidFill>
                  <a:srgbClr val="FF0000"/>
                </a:solidFill>
              </a:rPr>
              <a:t>Peluang Kejadian </a:t>
            </a:r>
            <a:r>
              <a:rPr lang="en-US" sz="3200" i="1" u="sng">
                <a:solidFill>
                  <a:srgbClr val="FF0000"/>
                </a:solidFill>
              </a:rPr>
              <a:t>Saling Bebas</a:t>
            </a:r>
          </a:p>
        </p:txBody>
      </p:sp>
      <p:sp>
        <p:nvSpPr>
          <p:cNvPr id="22531" name="Rectangle 3">
            <a:extLst>
              <a:ext uri="{FF2B5EF4-FFF2-40B4-BE49-F238E27FC236}">
                <a16:creationId xmlns:a16="http://schemas.microsoft.com/office/drawing/2014/main" id="{BB5E2DBF-999E-4EAF-8721-6F669754E9CF}"/>
              </a:ext>
            </a:extLst>
          </p:cNvPr>
          <p:cNvSpPr>
            <a:spLocks noGrp="1" noChangeArrowheads="1"/>
          </p:cNvSpPr>
          <p:nvPr>
            <p:ph idx="1"/>
          </p:nvPr>
        </p:nvSpPr>
        <p:spPr>
          <a:xfrm>
            <a:off x="1981200" y="1447801"/>
            <a:ext cx="8686800" cy="4754563"/>
          </a:xfrm>
        </p:spPr>
        <p:txBody>
          <a:bodyPr>
            <a:normAutofit fontScale="92500" lnSpcReduction="10000"/>
          </a:bodyPr>
          <a:lstStyle/>
          <a:p>
            <a:pPr marL="0" indent="0" defTabSz="1485900">
              <a:buClr>
                <a:schemeClr val="accent3"/>
              </a:buClr>
              <a:buNone/>
              <a:tabLst>
                <a:tab pos="457200" algn="l"/>
                <a:tab pos="1028700" algn="l"/>
                <a:tab pos="1485900" algn="l"/>
                <a:tab pos="2114550" algn="l"/>
              </a:tabLst>
              <a:defRPr/>
            </a:pPr>
            <a:r>
              <a:rPr lang="en-US" b="1">
                <a:solidFill>
                  <a:srgbClr val="3333CC"/>
                </a:solidFill>
                <a:latin typeface="+mj-lt"/>
              </a:rPr>
              <a:t>Pada percobaan pelemparan dua buah dadu, tentukan peluang munculnya angka genap pada dadu pertama dan angka ganjil prima pada dadu kedua</a:t>
            </a:r>
          </a:p>
          <a:p>
            <a:pPr marL="0" indent="0" defTabSz="1485900">
              <a:buClr>
                <a:schemeClr val="accent3"/>
              </a:buClr>
              <a:buNone/>
              <a:tabLst>
                <a:tab pos="457200" algn="l"/>
                <a:tab pos="1028700" algn="l"/>
                <a:tab pos="1485900" algn="l"/>
                <a:tab pos="2114550" algn="l"/>
              </a:tabLst>
              <a:defRPr/>
            </a:pPr>
            <a:r>
              <a:rPr lang="en-US" sz="2500">
                <a:latin typeface="+mj-lt"/>
              </a:rPr>
              <a:t>Jawab:</a:t>
            </a:r>
          </a:p>
          <a:p>
            <a:pPr marL="0" indent="0" defTabSz="1485900">
              <a:buClr>
                <a:schemeClr val="accent3"/>
              </a:buClr>
              <a:buNone/>
              <a:tabLst>
                <a:tab pos="457200" algn="l"/>
                <a:tab pos="1028700" algn="l"/>
                <a:tab pos="1485900" algn="l"/>
                <a:tab pos="2114550" algn="l"/>
              </a:tabLst>
              <a:defRPr/>
            </a:pPr>
            <a:r>
              <a:rPr lang="en-US" sz="2500">
                <a:latin typeface="+mj-lt"/>
              </a:rPr>
              <a:t>Mis. A	= kejadian munculnya angka genap pada dadu I 				= {2, 4, 6}, maka P(A) = 3/6 </a:t>
            </a:r>
          </a:p>
          <a:p>
            <a:pPr marL="0" indent="0" defTabSz="1485900">
              <a:buClr>
                <a:schemeClr val="accent3"/>
              </a:buClr>
              <a:buNone/>
              <a:tabLst>
                <a:tab pos="457200" algn="l"/>
                <a:tab pos="1028700" algn="l"/>
                <a:tab pos="1485900" algn="l"/>
                <a:tab pos="2114550" algn="l"/>
              </a:tabLst>
              <a:defRPr/>
            </a:pPr>
            <a:r>
              <a:rPr lang="en-US" sz="2500">
                <a:latin typeface="+mj-lt"/>
              </a:rPr>
              <a:t>B 	= kejadian munculnya angka ganjil prima pada dadu II			       = {3, 5}, maka P(B) = 2/6</a:t>
            </a:r>
          </a:p>
          <a:p>
            <a:pPr marL="0" indent="0" defTabSz="1485900">
              <a:buClr>
                <a:schemeClr val="accent3"/>
              </a:buClr>
              <a:buNone/>
              <a:tabLst>
                <a:tab pos="457200" algn="l"/>
                <a:tab pos="1028700" algn="l"/>
                <a:tab pos="1485900" algn="l"/>
                <a:tab pos="2114550" algn="l"/>
              </a:tabLst>
              <a:defRPr/>
            </a:pPr>
            <a:r>
              <a:rPr lang="en-US" sz="2500">
                <a:latin typeface="+mj-lt"/>
              </a:rPr>
              <a:t>	Karena kejadian A tidak mempengaruhi kejadian B, maka 	keduanya disebut kejadian bebas, sehingga </a:t>
            </a:r>
          </a:p>
          <a:p>
            <a:pPr marL="0" indent="0" defTabSz="1485900">
              <a:buClr>
                <a:schemeClr val="accent3"/>
              </a:buClr>
              <a:buNone/>
              <a:tabLst>
                <a:tab pos="457200" algn="l"/>
                <a:tab pos="1028700" algn="l"/>
                <a:tab pos="1485900" algn="l"/>
                <a:tab pos="2114550" algn="l"/>
              </a:tabLst>
              <a:defRPr/>
            </a:pPr>
            <a:r>
              <a:rPr lang="en-US" sz="2500">
                <a:latin typeface="+mj-lt"/>
              </a:rPr>
              <a:t>	Peluang munculnya kejadian A dan B adalah:</a:t>
            </a:r>
          </a:p>
          <a:p>
            <a:pPr marL="0" indent="0" defTabSz="1485900">
              <a:buClr>
                <a:schemeClr val="accent3"/>
              </a:buClr>
              <a:buNone/>
              <a:tabLst>
                <a:tab pos="457200" algn="l"/>
                <a:tab pos="1028700" algn="l"/>
                <a:tab pos="1485900" algn="l"/>
                <a:tab pos="2114550" algn="l"/>
              </a:tabLst>
              <a:defRPr/>
            </a:pPr>
            <a:r>
              <a:rPr lang="en-US" sz="2500">
                <a:latin typeface="+mj-lt"/>
              </a:rPr>
              <a:t>		P(A </a:t>
            </a:r>
            <a:r>
              <a:rPr lang="en-US" sz="2500">
                <a:latin typeface="+mj-lt"/>
                <a:sym typeface="Symbol" pitchFamily="18" charset="2"/>
              </a:rPr>
              <a:t> B) = P(A) x P(B) </a:t>
            </a:r>
          </a:p>
          <a:p>
            <a:pPr marL="0" indent="0" defTabSz="1485900">
              <a:buClr>
                <a:schemeClr val="accent3"/>
              </a:buClr>
              <a:buNone/>
              <a:tabLst>
                <a:tab pos="457200" algn="l"/>
                <a:tab pos="1028700" algn="l"/>
                <a:tab pos="1485900" algn="l"/>
                <a:tab pos="2114550" algn="l"/>
              </a:tabLst>
              <a:defRPr/>
            </a:pPr>
            <a:r>
              <a:rPr lang="en-US" sz="2500">
                <a:latin typeface="+mj-lt"/>
                <a:sym typeface="Symbol" pitchFamily="18" charset="2"/>
              </a:rPr>
              <a:t>			  	= 3/6  x  2/6 = 1/6</a:t>
            </a: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67A8E96C-F35C-444F-8A17-281FC371C7E8}"/>
              </a:ext>
            </a:extLst>
          </p:cNvPr>
          <p:cNvSpPr>
            <a:spLocks noGrp="1"/>
          </p:cNvSpPr>
          <p:nvPr>
            <p:ph type="ftr" sz="quarter" idx="11"/>
          </p:nvPr>
        </p:nvSpPr>
        <p:spPr/>
        <p:txBody>
          <a:bodyPr/>
          <a:lstStyle/>
          <a:p>
            <a:r>
              <a:rPr lang="en-US" altLang="en-US"/>
              <a:t>Bab 3. Konsep Dasar Statistika</a:t>
            </a:r>
          </a:p>
        </p:txBody>
      </p:sp>
      <p:sp>
        <p:nvSpPr>
          <p:cNvPr id="16386" name="Rectangle 2">
            <a:extLst>
              <a:ext uri="{FF2B5EF4-FFF2-40B4-BE49-F238E27FC236}">
                <a16:creationId xmlns:a16="http://schemas.microsoft.com/office/drawing/2014/main" id="{A6402543-5333-4DB4-9326-1A232DA049F3}"/>
              </a:ext>
            </a:extLst>
          </p:cNvPr>
          <p:cNvSpPr>
            <a:spLocks noGrp="1" noChangeArrowheads="1"/>
          </p:cNvSpPr>
          <p:nvPr>
            <p:ph type="title"/>
          </p:nvPr>
        </p:nvSpPr>
        <p:spPr>
          <a:xfrm>
            <a:off x="2209801" y="152401"/>
            <a:ext cx="7631113" cy="1044575"/>
          </a:xfrm>
        </p:spPr>
        <p:txBody>
          <a:bodyPr/>
          <a:lstStyle/>
          <a:p>
            <a:pPr algn="l"/>
            <a:r>
              <a:rPr lang="en-US" altLang="en-US" sz="3600" b="1">
                <a:solidFill>
                  <a:srgbClr val="FF0000"/>
                </a:solidFill>
              </a:rPr>
              <a:t>2. Permutasi dan Kombinasi</a:t>
            </a:r>
            <a:r>
              <a:rPr lang="en-US" altLang="en-US"/>
              <a:t> </a:t>
            </a:r>
          </a:p>
        </p:txBody>
      </p:sp>
      <p:sp>
        <p:nvSpPr>
          <p:cNvPr id="16387" name="Rectangle 3">
            <a:extLst>
              <a:ext uri="{FF2B5EF4-FFF2-40B4-BE49-F238E27FC236}">
                <a16:creationId xmlns:a16="http://schemas.microsoft.com/office/drawing/2014/main" id="{CA00D3EF-C496-456F-B23C-CE87EEF855B3}"/>
              </a:ext>
            </a:extLst>
          </p:cNvPr>
          <p:cNvSpPr>
            <a:spLocks noGrp="1" noChangeArrowheads="1"/>
          </p:cNvSpPr>
          <p:nvPr>
            <p:ph type="body" sz="half" idx="1"/>
          </p:nvPr>
        </p:nvSpPr>
        <p:spPr>
          <a:xfrm>
            <a:off x="2209800" y="1268414"/>
            <a:ext cx="7989888" cy="4217987"/>
          </a:xfrm>
        </p:spPr>
        <p:txBody>
          <a:bodyPr/>
          <a:lstStyle/>
          <a:p>
            <a:r>
              <a:rPr lang="en-US" altLang="en-US" b="1">
                <a:solidFill>
                  <a:srgbClr val="FF0000"/>
                </a:solidFill>
              </a:rPr>
              <a:t>Faktorial</a:t>
            </a:r>
          </a:p>
          <a:p>
            <a:pPr>
              <a:buFontTx/>
              <a:buNone/>
            </a:pPr>
            <a:r>
              <a:rPr lang="en-US" altLang="en-US"/>
              <a:t>                        </a:t>
            </a:r>
            <a:r>
              <a:rPr lang="en-US" altLang="en-US" i="1"/>
              <a:t>	n! = n(n-1)(n-2)…3.2.1</a:t>
            </a:r>
          </a:p>
          <a:p>
            <a:pPr>
              <a:buFontTx/>
              <a:buNone/>
            </a:pPr>
            <a:r>
              <a:rPr lang="en-US" altLang="en-US" i="1"/>
              <a:t>				0! = 1 dan 1! = 1</a:t>
            </a:r>
          </a:p>
          <a:p>
            <a:r>
              <a:rPr lang="en-US" altLang="en-US" b="1">
                <a:solidFill>
                  <a:srgbClr val="FF0000"/>
                </a:solidFill>
              </a:rPr>
              <a:t>Permutasi</a:t>
            </a:r>
            <a:r>
              <a:rPr lang="en-US" altLang="en-US" b="1"/>
              <a:t> </a:t>
            </a:r>
          </a:p>
          <a:p>
            <a:pPr>
              <a:buFontTx/>
              <a:buNone/>
            </a:pPr>
            <a:r>
              <a:rPr lang="en-US" altLang="en-US"/>
              <a:t>	susunan yang dibentuk dari anggota suatu himpunan dengan mengambil seluruh atau sebagian anggota himpunan dan </a:t>
            </a:r>
            <a:r>
              <a:rPr lang="en-US" altLang="en-US" u="sng">
                <a:solidFill>
                  <a:schemeClr val="tx2"/>
                </a:solidFill>
              </a:rPr>
              <a:t>memberi arti</a:t>
            </a:r>
            <a:r>
              <a:rPr lang="en-US" altLang="en-US"/>
              <a:t> pada urutan anggota dari susunan</a:t>
            </a:r>
          </a:p>
        </p:txBody>
      </p:sp>
      <p:graphicFrame>
        <p:nvGraphicFramePr>
          <p:cNvPr id="16391" name="Object 7">
            <a:extLst>
              <a:ext uri="{FF2B5EF4-FFF2-40B4-BE49-F238E27FC236}">
                <a16:creationId xmlns:a16="http://schemas.microsoft.com/office/drawing/2014/main" id="{37753B7E-A16C-47C2-9037-20A9A35F68F3}"/>
              </a:ext>
            </a:extLst>
          </p:cNvPr>
          <p:cNvGraphicFramePr>
            <a:graphicFrameLocks noGrp="1" noChangeAspect="1"/>
          </p:cNvGraphicFramePr>
          <p:nvPr>
            <p:ph sz="half" idx="2"/>
          </p:nvPr>
        </p:nvGraphicFramePr>
        <p:xfrm>
          <a:off x="5664200" y="5241925"/>
          <a:ext cx="1689100" cy="831850"/>
        </p:xfrm>
        <a:graphic>
          <a:graphicData uri="http://schemas.openxmlformats.org/presentationml/2006/ole">
            <mc:AlternateContent xmlns:mc="http://schemas.openxmlformats.org/markup-compatibility/2006">
              <mc:Choice xmlns:v="urn:schemas-microsoft-com:vml" Requires="v">
                <p:oleObj spid="_x0000_s12296" name="Equation" r:id="rId3" imgW="850680" imgH="419040" progId="Equation.3">
                  <p:embed/>
                </p:oleObj>
              </mc:Choice>
              <mc:Fallback>
                <p:oleObj name="Equation" r:id="rId3" imgW="850680" imgH="419040" progId="Equation.3">
                  <p:embed/>
                  <p:pic>
                    <p:nvPicPr>
                      <p:cNvPr id="16391" name="Object 7">
                        <a:extLst>
                          <a:ext uri="{FF2B5EF4-FFF2-40B4-BE49-F238E27FC236}">
                            <a16:creationId xmlns:a16="http://schemas.microsoft.com/office/drawing/2014/main" id="{37753B7E-A16C-47C2-9037-20A9A35F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5241925"/>
                        <a:ext cx="16891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29E72F2C-E016-4411-A4BD-49AA12FFD2C5}"/>
              </a:ext>
            </a:extLst>
          </p:cNvPr>
          <p:cNvSpPr>
            <a:spLocks noGrp="1" noChangeArrowheads="1"/>
          </p:cNvSpPr>
          <p:nvPr>
            <p:ph idx="1"/>
          </p:nvPr>
        </p:nvSpPr>
        <p:spPr>
          <a:xfrm>
            <a:off x="1905000" y="1447800"/>
            <a:ext cx="7924800" cy="4953000"/>
          </a:xfrm>
        </p:spPr>
        <p:txBody>
          <a:bodyPr>
            <a:normAutofit/>
          </a:bodyPr>
          <a:lstStyle/>
          <a:p>
            <a:pPr marL="0" indent="0">
              <a:buClr>
                <a:schemeClr val="accent3"/>
              </a:buClr>
              <a:buNone/>
              <a:defRPr/>
            </a:pPr>
            <a:r>
              <a:rPr lang="en-US" sz="3500" dirty="0" err="1">
                <a:latin typeface="+mj-lt"/>
              </a:rPr>
              <a:t>Jika</a:t>
            </a:r>
            <a:r>
              <a:rPr lang="en-US" sz="3500" dirty="0">
                <a:latin typeface="+mj-lt"/>
              </a:rPr>
              <a:t> </a:t>
            </a:r>
            <a:r>
              <a:rPr lang="en-US" sz="3500" dirty="0" err="1">
                <a:latin typeface="+mj-lt"/>
              </a:rPr>
              <a:t>munculnya</a:t>
            </a:r>
            <a:r>
              <a:rPr lang="en-US" sz="3500" dirty="0">
                <a:latin typeface="+mj-lt"/>
              </a:rPr>
              <a:t> A </a:t>
            </a:r>
            <a:r>
              <a:rPr lang="en-US" sz="3500" dirty="0" err="1">
                <a:latin typeface="+mj-lt"/>
              </a:rPr>
              <a:t>mempengaruhi</a:t>
            </a:r>
            <a:r>
              <a:rPr lang="en-US" sz="3500" dirty="0">
                <a:latin typeface="+mj-lt"/>
              </a:rPr>
              <a:t> </a:t>
            </a:r>
            <a:r>
              <a:rPr lang="en-US" sz="3500" dirty="0" err="1">
                <a:latin typeface="+mj-lt"/>
              </a:rPr>
              <a:t>peluang</a:t>
            </a:r>
            <a:r>
              <a:rPr lang="en-US" sz="3500" dirty="0">
                <a:latin typeface="+mj-lt"/>
              </a:rPr>
              <a:t> </a:t>
            </a:r>
            <a:r>
              <a:rPr lang="en-US" sz="3500" dirty="0" err="1">
                <a:latin typeface="+mj-lt"/>
              </a:rPr>
              <a:t>munculnya</a:t>
            </a:r>
            <a:r>
              <a:rPr lang="en-US" sz="3500" dirty="0">
                <a:latin typeface="+mj-lt"/>
              </a:rPr>
              <a:t> </a:t>
            </a:r>
            <a:r>
              <a:rPr lang="en-US" sz="3500" dirty="0" err="1">
                <a:latin typeface="+mj-lt"/>
              </a:rPr>
              <a:t>kejadian</a:t>
            </a:r>
            <a:r>
              <a:rPr lang="en-US" sz="3500" dirty="0">
                <a:latin typeface="+mj-lt"/>
              </a:rPr>
              <a:t> B </a:t>
            </a:r>
            <a:r>
              <a:rPr lang="en-US" sz="3500" dirty="0" err="1">
                <a:latin typeface="+mj-lt"/>
              </a:rPr>
              <a:t>atau</a:t>
            </a:r>
            <a:r>
              <a:rPr lang="en-US" sz="3500" dirty="0">
                <a:latin typeface="+mj-lt"/>
              </a:rPr>
              <a:t> </a:t>
            </a:r>
            <a:r>
              <a:rPr lang="en-US" sz="3500" dirty="0" err="1">
                <a:latin typeface="+mj-lt"/>
              </a:rPr>
              <a:t>sebaliknya</a:t>
            </a:r>
            <a:r>
              <a:rPr lang="en-US" sz="3500" dirty="0">
                <a:latin typeface="+mj-lt"/>
              </a:rPr>
              <a:t>, A </a:t>
            </a:r>
            <a:r>
              <a:rPr lang="en-US" sz="3500" dirty="0" err="1">
                <a:latin typeface="+mj-lt"/>
              </a:rPr>
              <a:t>dan</a:t>
            </a:r>
            <a:r>
              <a:rPr lang="en-US" sz="3500" dirty="0">
                <a:latin typeface="+mj-lt"/>
              </a:rPr>
              <a:t> B </a:t>
            </a:r>
            <a:r>
              <a:rPr lang="en-US" sz="3500" dirty="0" err="1">
                <a:latin typeface="+mj-lt"/>
              </a:rPr>
              <a:t>adalah</a:t>
            </a:r>
            <a:r>
              <a:rPr lang="en-US" sz="3500" dirty="0">
                <a:latin typeface="+mj-lt"/>
              </a:rPr>
              <a:t> </a:t>
            </a:r>
            <a:r>
              <a:rPr lang="en-US" sz="3500" i="1" u="sng" dirty="0" err="1">
                <a:latin typeface="+mj-lt"/>
              </a:rPr>
              <a:t>kejadian</a:t>
            </a:r>
            <a:r>
              <a:rPr lang="en-US" sz="3500" i="1" u="sng" dirty="0">
                <a:latin typeface="+mj-lt"/>
              </a:rPr>
              <a:t> </a:t>
            </a:r>
            <a:r>
              <a:rPr lang="en-US" sz="3500" i="1" u="sng" dirty="0" err="1">
                <a:latin typeface="+mj-lt"/>
              </a:rPr>
              <a:t>bersyarat</a:t>
            </a:r>
            <a:r>
              <a:rPr lang="en-US" sz="3500" dirty="0">
                <a:latin typeface="+mj-lt"/>
              </a:rPr>
              <a:t>, </a:t>
            </a:r>
            <a:r>
              <a:rPr lang="en-US" sz="3500" dirty="0" err="1">
                <a:latin typeface="+mj-lt"/>
              </a:rPr>
              <a:t>sehingga</a:t>
            </a:r>
            <a:r>
              <a:rPr lang="en-US" sz="3500" dirty="0">
                <a:latin typeface="+mj-lt"/>
              </a:rPr>
              <a:t>:</a:t>
            </a:r>
          </a:p>
          <a:p>
            <a:pPr marL="0" indent="0">
              <a:buClr>
                <a:schemeClr val="accent3"/>
              </a:buClr>
              <a:buNone/>
              <a:defRPr/>
            </a:pPr>
            <a:r>
              <a:rPr lang="en-US" sz="3500" dirty="0">
                <a:latin typeface="+mj-lt"/>
              </a:rPr>
              <a:t>	</a:t>
            </a:r>
            <a:r>
              <a:rPr lang="en-US" sz="3500" dirty="0">
                <a:latin typeface="+mj-lt"/>
                <a:sym typeface="Symbol" pitchFamily="18" charset="2"/>
              </a:rPr>
              <a:t>P(A  B) = P(A) x P(B/A)</a:t>
            </a:r>
          </a:p>
          <a:p>
            <a:pPr marL="0" indent="0">
              <a:buClr>
                <a:schemeClr val="accent3"/>
              </a:buClr>
              <a:buNone/>
              <a:defRPr/>
            </a:pPr>
            <a:r>
              <a:rPr lang="en-US" sz="3500" dirty="0">
                <a:latin typeface="+mj-lt"/>
              </a:rPr>
              <a:t>	</a:t>
            </a:r>
            <a:r>
              <a:rPr lang="en-US" sz="3500" dirty="0">
                <a:latin typeface="+mj-lt"/>
                <a:sym typeface="Symbol" pitchFamily="18" charset="2"/>
              </a:rPr>
              <a:t>P(A  B) = P(B) x P(A/B)</a:t>
            </a:r>
            <a:endParaRPr lang="en-US" sz="3500" dirty="0">
              <a:latin typeface="+mj-lt"/>
            </a:endParaRPr>
          </a:p>
        </p:txBody>
      </p:sp>
      <p:pic>
        <p:nvPicPr>
          <p:cNvPr id="28677" name="Picture 6" descr="burnline">
            <a:extLst>
              <a:ext uri="{FF2B5EF4-FFF2-40B4-BE49-F238E27FC236}">
                <a16:creationId xmlns:a16="http://schemas.microsoft.com/office/drawing/2014/main" id="{3727530A-00B8-4B88-9FD7-CE418987CB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WordArt 7">
            <a:extLst>
              <a:ext uri="{FF2B5EF4-FFF2-40B4-BE49-F238E27FC236}">
                <a16:creationId xmlns:a16="http://schemas.microsoft.com/office/drawing/2014/main" id="{F0EA37C1-5372-4011-9313-BE6A0411DB06}"/>
              </a:ext>
            </a:extLst>
          </p:cNvPr>
          <p:cNvSpPr>
            <a:spLocks noChangeArrowheads="1" noChangeShapeType="1" noTextEdit="1"/>
          </p:cNvSpPr>
          <p:nvPr/>
        </p:nvSpPr>
        <p:spPr bwMode="auto">
          <a:xfrm>
            <a:off x="2457450" y="266700"/>
            <a:ext cx="7296150" cy="685800"/>
          </a:xfrm>
          <a:prstGeom prst="rect">
            <a:avLst/>
          </a:prstGeom>
        </p:spPr>
        <p:txBody>
          <a:bodyPr wrap="none" fromWordArt="1">
            <a:prstTxWarp prst="textPlain">
              <a:avLst>
                <a:gd name="adj" fmla="val 50000"/>
              </a:avLst>
            </a:prstTxWarp>
          </a:bodyPr>
          <a:lstStyle/>
          <a:p>
            <a:pPr algn="ctr"/>
            <a:r>
              <a:rPr lang="en-ID" sz="3600" kern="10">
                <a:ln w="9525">
                  <a:solidFill>
                    <a:srgbClr val="FF0000"/>
                  </a:solidFill>
                  <a:round/>
                  <a:headEnd type="none" w="sm" len="sm"/>
                  <a:tailEnd type="none" w="sm" len="sm"/>
                </a:ln>
                <a:solidFill>
                  <a:schemeClr val="bg1"/>
                </a:solidFill>
                <a:latin typeface="Comic Sans MS" panose="030F0702030302020204" pitchFamily="66" charset="0"/>
              </a:rPr>
              <a:t>Peluang Kejadian Bersyarat</a:t>
            </a:r>
          </a:p>
        </p:txBody>
      </p:sp>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C9B39C0B-2BAB-4DC0-8A3F-FA307E430B09}"/>
              </a:ext>
            </a:extLst>
          </p:cNvPr>
          <p:cNvSpPr>
            <a:spLocks noGrp="1" noChangeArrowheads="1"/>
          </p:cNvSpPr>
          <p:nvPr>
            <p:ph type="title"/>
          </p:nvPr>
        </p:nvSpPr>
        <p:spPr>
          <a:xfrm>
            <a:off x="1695450" y="152400"/>
            <a:ext cx="8229600" cy="838200"/>
          </a:xfrm>
        </p:spPr>
        <p:txBody>
          <a:bodyPr>
            <a:normAutofit fontScale="90000"/>
          </a:bodyPr>
          <a:lstStyle/>
          <a:p>
            <a:pPr>
              <a:defRPr/>
            </a:pPr>
            <a:r>
              <a:rPr lang="en-US" sz="3200">
                <a:solidFill>
                  <a:srgbClr val="FF0000"/>
                </a:solidFill>
                <a:latin typeface="Comic Sans MS" pitchFamily="66" charset="0"/>
              </a:rPr>
              <a:t>Contoh </a:t>
            </a:r>
            <a:br>
              <a:rPr lang="en-US" sz="3200">
                <a:solidFill>
                  <a:srgbClr val="FF0000"/>
                </a:solidFill>
                <a:latin typeface="Comic Sans MS" pitchFamily="66" charset="0"/>
              </a:rPr>
            </a:br>
            <a:r>
              <a:rPr lang="en-US" sz="3200">
                <a:solidFill>
                  <a:srgbClr val="FF0000"/>
                </a:solidFill>
                <a:latin typeface="Comic Sans MS" pitchFamily="66" charset="0"/>
              </a:rPr>
              <a:t>Peluang Kejadian </a:t>
            </a:r>
            <a:r>
              <a:rPr lang="en-US" sz="3200" b="1" i="1" u="sng">
                <a:solidFill>
                  <a:srgbClr val="FF0000"/>
                </a:solidFill>
                <a:latin typeface="Comic Sans MS" pitchFamily="66" charset="0"/>
              </a:rPr>
              <a:t>Bersyarat</a:t>
            </a:r>
          </a:p>
        </p:txBody>
      </p:sp>
      <p:sp>
        <p:nvSpPr>
          <p:cNvPr id="24578" name="Rectangle 3">
            <a:extLst>
              <a:ext uri="{FF2B5EF4-FFF2-40B4-BE49-F238E27FC236}">
                <a16:creationId xmlns:a16="http://schemas.microsoft.com/office/drawing/2014/main" id="{DC587821-447C-4C8C-A3B9-DAEDEDB319A2}"/>
              </a:ext>
            </a:extLst>
          </p:cNvPr>
          <p:cNvSpPr>
            <a:spLocks noGrp="1" noChangeArrowheads="1"/>
          </p:cNvSpPr>
          <p:nvPr>
            <p:ph idx="1"/>
          </p:nvPr>
        </p:nvSpPr>
        <p:spPr>
          <a:xfrm>
            <a:off x="1638300" y="1295400"/>
            <a:ext cx="9029700" cy="4876800"/>
          </a:xfrm>
        </p:spPr>
        <p:txBody>
          <a:bodyPr>
            <a:normAutofit lnSpcReduction="10000"/>
          </a:bodyPr>
          <a:lstStyle/>
          <a:p>
            <a:pPr marL="0" indent="0">
              <a:buClr>
                <a:schemeClr val="accent3"/>
              </a:buClr>
              <a:buNone/>
              <a:tabLst>
                <a:tab pos="457200" algn="l"/>
              </a:tabLst>
              <a:defRPr/>
            </a:pPr>
            <a:r>
              <a:rPr lang="en-US" sz="2000" dirty="0" err="1">
                <a:latin typeface="+mj-lt"/>
              </a:rPr>
              <a:t>Sebuah</a:t>
            </a:r>
            <a:r>
              <a:rPr lang="en-US" sz="2000" dirty="0">
                <a:latin typeface="+mj-lt"/>
              </a:rPr>
              <a:t> </a:t>
            </a:r>
            <a:r>
              <a:rPr lang="en-US" sz="2000" dirty="0" err="1">
                <a:latin typeface="+mj-lt"/>
              </a:rPr>
              <a:t>kotak</a:t>
            </a:r>
            <a:r>
              <a:rPr lang="en-US" sz="2000" dirty="0">
                <a:latin typeface="+mj-lt"/>
              </a:rPr>
              <a:t> </a:t>
            </a:r>
            <a:r>
              <a:rPr lang="en-US" sz="2000" dirty="0" err="1">
                <a:latin typeface="+mj-lt"/>
              </a:rPr>
              <a:t>berisi</a:t>
            </a:r>
            <a:r>
              <a:rPr lang="en-US" sz="2000" dirty="0">
                <a:latin typeface="+mj-lt"/>
              </a:rPr>
              <a:t> 5 bola </a:t>
            </a:r>
            <a:r>
              <a:rPr lang="en-US" sz="2000" dirty="0" err="1">
                <a:latin typeface="+mj-lt"/>
              </a:rPr>
              <a:t>merah</a:t>
            </a:r>
            <a:r>
              <a:rPr lang="en-US" sz="2000" dirty="0">
                <a:latin typeface="+mj-lt"/>
              </a:rPr>
              <a:t> </a:t>
            </a:r>
            <a:r>
              <a:rPr lang="en-US" sz="2000" dirty="0" err="1">
                <a:latin typeface="+mj-lt"/>
              </a:rPr>
              <a:t>dan</a:t>
            </a:r>
            <a:r>
              <a:rPr lang="en-US" sz="2000" dirty="0">
                <a:latin typeface="+mj-lt"/>
              </a:rPr>
              <a:t> 4 bola </a:t>
            </a:r>
            <a:r>
              <a:rPr lang="en-US" sz="2000" dirty="0" err="1">
                <a:latin typeface="+mj-lt"/>
              </a:rPr>
              <a:t>biru</a:t>
            </a:r>
            <a:r>
              <a:rPr lang="en-US" sz="2000" dirty="0">
                <a:latin typeface="+mj-lt"/>
              </a:rPr>
              <a:t>. </a:t>
            </a:r>
            <a:r>
              <a:rPr lang="en-US" sz="2000" dirty="0" err="1">
                <a:latin typeface="+mj-lt"/>
              </a:rPr>
              <a:t>Jika</a:t>
            </a:r>
            <a:r>
              <a:rPr lang="en-US" sz="2000" dirty="0">
                <a:latin typeface="+mj-lt"/>
              </a:rPr>
              <a:t> </a:t>
            </a:r>
            <a:r>
              <a:rPr lang="en-US" sz="2000" dirty="0" err="1">
                <a:latin typeface="+mj-lt"/>
              </a:rPr>
              <a:t>diambil</a:t>
            </a:r>
            <a:r>
              <a:rPr lang="en-US" sz="2000" dirty="0">
                <a:latin typeface="+mj-lt"/>
              </a:rPr>
              <a:t> 2 bola </a:t>
            </a:r>
            <a:r>
              <a:rPr lang="en-US" sz="2000" dirty="0" err="1">
                <a:latin typeface="+mj-lt"/>
              </a:rPr>
              <a:t>satu</a:t>
            </a:r>
            <a:r>
              <a:rPr lang="en-US" sz="2000" dirty="0">
                <a:latin typeface="+mj-lt"/>
              </a:rPr>
              <a:t> </a:t>
            </a:r>
            <a:r>
              <a:rPr lang="en-US" sz="2000" dirty="0" err="1">
                <a:latin typeface="+mj-lt"/>
              </a:rPr>
              <a:t>persatu</a:t>
            </a:r>
            <a:r>
              <a:rPr lang="en-US" sz="2000" dirty="0">
                <a:latin typeface="+mj-lt"/>
              </a:rPr>
              <a:t> </a:t>
            </a:r>
            <a:r>
              <a:rPr lang="en-US" sz="2000" dirty="0" err="1">
                <a:latin typeface="+mj-lt"/>
              </a:rPr>
              <a:t>tanpa</a:t>
            </a:r>
            <a:r>
              <a:rPr lang="en-US" sz="2000" dirty="0">
                <a:latin typeface="+mj-lt"/>
              </a:rPr>
              <a:t> </a:t>
            </a:r>
            <a:r>
              <a:rPr lang="en-US" sz="2000" dirty="0" err="1">
                <a:latin typeface="+mj-lt"/>
              </a:rPr>
              <a:t>pengembalian</a:t>
            </a:r>
            <a:r>
              <a:rPr lang="en-US" sz="2000" dirty="0">
                <a:latin typeface="+mj-lt"/>
              </a:rPr>
              <a:t>, </a:t>
            </a:r>
            <a:r>
              <a:rPr lang="en-US" sz="2000" dirty="0" err="1">
                <a:latin typeface="+mj-lt"/>
              </a:rPr>
              <a:t>tentukan</a:t>
            </a:r>
            <a:r>
              <a:rPr lang="en-US" sz="2000" dirty="0">
                <a:latin typeface="+mj-lt"/>
              </a:rPr>
              <a:t> </a:t>
            </a:r>
            <a:r>
              <a:rPr lang="en-US" sz="2000" dirty="0" err="1">
                <a:latin typeface="+mj-lt"/>
              </a:rPr>
              <a:t>peluang</a:t>
            </a:r>
            <a:r>
              <a:rPr lang="en-US" sz="2000" dirty="0">
                <a:latin typeface="+mj-lt"/>
              </a:rPr>
              <a:t> </a:t>
            </a:r>
            <a:r>
              <a:rPr lang="en-US" sz="2000" dirty="0" err="1">
                <a:latin typeface="+mj-lt"/>
              </a:rPr>
              <a:t>terambil</a:t>
            </a:r>
            <a:r>
              <a:rPr lang="en-US" sz="2000" dirty="0">
                <a:latin typeface="+mj-lt"/>
              </a:rPr>
              <a:t> </a:t>
            </a:r>
            <a:r>
              <a:rPr lang="en-US" sz="2000" dirty="0">
                <a:solidFill>
                  <a:srgbClr val="FF0000"/>
                </a:solidFill>
                <a:latin typeface="+mj-lt"/>
              </a:rPr>
              <a:t>bola </a:t>
            </a:r>
            <a:r>
              <a:rPr lang="en-US" sz="2000" dirty="0" err="1">
                <a:solidFill>
                  <a:srgbClr val="FF0000"/>
                </a:solidFill>
                <a:latin typeface="+mj-lt"/>
              </a:rPr>
              <a:t>merah</a:t>
            </a:r>
            <a:r>
              <a:rPr lang="en-US" sz="2000" dirty="0">
                <a:solidFill>
                  <a:srgbClr val="FF0000"/>
                </a:solidFill>
                <a:latin typeface="+mj-lt"/>
              </a:rPr>
              <a:t> </a:t>
            </a:r>
            <a:r>
              <a:rPr lang="en-US" sz="2000" dirty="0" err="1">
                <a:latin typeface="+mj-lt"/>
              </a:rPr>
              <a:t>pada</a:t>
            </a:r>
            <a:r>
              <a:rPr lang="en-US" sz="2000" dirty="0">
                <a:latin typeface="+mj-lt"/>
              </a:rPr>
              <a:t> </a:t>
            </a:r>
            <a:r>
              <a:rPr lang="en-US" sz="2000" dirty="0" err="1">
                <a:latin typeface="+mj-lt"/>
              </a:rPr>
              <a:t>pengambilan</a:t>
            </a:r>
            <a:r>
              <a:rPr lang="en-US" sz="2000" dirty="0">
                <a:latin typeface="+mj-lt"/>
              </a:rPr>
              <a:t> </a:t>
            </a:r>
            <a:r>
              <a:rPr lang="en-US" sz="2000" dirty="0" err="1">
                <a:latin typeface="+mj-lt"/>
              </a:rPr>
              <a:t>pertama</a:t>
            </a:r>
            <a:r>
              <a:rPr lang="en-US" sz="2000" dirty="0">
                <a:latin typeface="+mj-lt"/>
              </a:rPr>
              <a:t> </a:t>
            </a:r>
            <a:r>
              <a:rPr lang="en-US" sz="2000" dirty="0" err="1">
                <a:latin typeface="+mj-lt"/>
              </a:rPr>
              <a:t>dan</a:t>
            </a:r>
            <a:r>
              <a:rPr lang="en-US" sz="2000" dirty="0">
                <a:latin typeface="+mj-lt"/>
              </a:rPr>
              <a:t> </a:t>
            </a:r>
            <a:r>
              <a:rPr lang="en-US" sz="2000" dirty="0">
                <a:solidFill>
                  <a:srgbClr val="0070C0"/>
                </a:solidFill>
                <a:latin typeface="+mj-lt"/>
              </a:rPr>
              <a:t>bola </a:t>
            </a:r>
            <a:r>
              <a:rPr lang="en-US" sz="2000" dirty="0" err="1">
                <a:solidFill>
                  <a:srgbClr val="0070C0"/>
                </a:solidFill>
                <a:latin typeface="+mj-lt"/>
              </a:rPr>
              <a:t>biru</a:t>
            </a:r>
            <a:r>
              <a:rPr lang="en-US" sz="2000" dirty="0">
                <a:solidFill>
                  <a:srgbClr val="0070C0"/>
                </a:solidFill>
                <a:latin typeface="+mj-lt"/>
              </a:rPr>
              <a:t> </a:t>
            </a:r>
            <a:r>
              <a:rPr lang="en-US" sz="2000" dirty="0" err="1">
                <a:latin typeface="+mj-lt"/>
              </a:rPr>
              <a:t>pada</a:t>
            </a:r>
            <a:r>
              <a:rPr lang="en-US" sz="2000" dirty="0">
                <a:latin typeface="+mj-lt"/>
              </a:rPr>
              <a:t> </a:t>
            </a:r>
            <a:r>
              <a:rPr lang="en-US" sz="2000" dirty="0" err="1">
                <a:latin typeface="+mj-lt"/>
              </a:rPr>
              <a:t>pengambilan</a:t>
            </a:r>
            <a:r>
              <a:rPr lang="en-US" sz="2000" dirty="0">
                <a:latin typeface="+mj-lt"/>
              </a:rPr>
              <a:t> </a:t>
            </a:r>
            <a:r>
              <a:rPr lang="en-US" sz="2000" dirty="0" err="1">
                <a:latin typeface="+mj-lt"/>
              </a:rPr>
              <a:t>kedua</a:t>
            </a:r>
            <a:r>
              <a:rPr lang="en-US" sz="2000" dirty="0">
                <a:latin typeface="+mj-lt"/>
              </a:rPr>
              <a:t>.</a:t>
            </a:r>
          </a:p>
          <a:p>
            <a:pPr marL="0" indent="0">
              <a:buClr>
                <a:schemeClr val="accent3"/>
              </a:buClr>
              <a:buNone/>
              <a:tabLst>
                <a:tab pos="457200" algn="l"/>
              </a:tabLst>
              <a:defRPr/>
            </a:pPr>
            <a:endParaRPr lang="en-US" sz="2000" dirty="0">
              <a:latin typeface="+mj-lt"/>
            </a:endParaRPr>
          </a:p>
          <a:p>
            <a:pPr marL="0" indent="0">
              <a:buClr>
                <a:schemeClr val="accent3"/>
              </a:buClr>
              <a:buNone/>
              <a:tabLst>
                <a:tab pos="457200" algn="l"/>
              </a:tabLst>
              <a:defRPr/>
            </a:pPr>
            <a:r>
              <a:rPr lang="en-US" sz="2000" dirty="0" err="1">
                <a:latin typeface="+mj-lt"/>
              </a:rPr>
              <a:t>Jawab</a:t>
            </a:r>
            <a:endParaRPr lang="en-US" sz="2000" dirty="0">
              <a:latin typeface="+mj-lt"/>
            </a:endParaRPr>
          </a:p>
          <a:p>
            <a:pPr marL="0" indent="0">
              <a:buClr>
                <a:schemeClr val="accent3"/>
              </a:buClr>
              <a:buNone/>
              <a:tabLst>
                <a:tab pos="457200" algn="l"/>
              </a:tabLst>
              <a:defRPr/>
            </a:pPr>
            <a:r>
              <a:rPr lang="en-US" sz="2000" dirty="0" err="1">
                <a:latin typeface="+mj-lt"/>
              </a:rPr>
              <a:t>Pada</a:t>
            </a:r>
            <a:r>
              <a:rPr lang="en-US" sz="2000" dirty="0">
                <a:latin typeface="+mj-lt"/>
              </a:rPr>
              <a:t> </a:t>
            </a:r>
            <a:r>
              <a:rPr lang="en-US" sz="2000" dirty="0" err="1">
                <a:latin typeface="+mj-lt"/>
              </a:rPr>
              <a:t>pengambilan</a:t>
            </a:r>
            <a:r>
              <a:rPr lang="en-US" sz="2000" dirty="0">
                <a:latin typeface="+mj-lt"/>
              </a:rPr>
              <a:t> </a:t>
            </a:r>
            <a:r>
              <a:rPr lang="en-US" sz="2000" dirty="0" err="1">
                <a:latin typeface="+mj-lt"/>
              </a:rPr>
              <a:t>pertama</a:t>
            </a:r>
            <a:r>
              <a:rPr lang="en-US" sz="2000" dirty="0">
                <a:latin typeface="+mj-lt"/>
              </a:rPr>
              <a:t> </a:t>
            </a:r>
            <a:r>
              <a:rPr lang="en-US" sz="2000" dirty="0" err="1">
                <a:latin typeface="+mj-lt"/>
              </a:rPr>
              <a:t>tersedia</a:t>
            </a:r>
            <a:r>
              <a:rPr lang="en-US" sz="2000" dirty="0">
                <a:latin typeface="+mj-lt"/>
              </a:rPr>
              <a:t> 5 bola </a:t>
            </a:r>
            <a:r>
              <a:rPr lang="en-US" sz="2000" dirty="0" err="1">
                <a:latin typeface="+mj-lt"/>
              </a:rPr>
              <a:t>merah</a:t>
            </a:r>
            <a:r>
              <a:rPr lang="en-US" sz="2000" dirty="0">
                <a:latin typeface="+mj-lt"/>
              </a:rPr>
              <a:t> </a:t>
            </a:r>
            <a:r>
              <a:rPr lang="en-US" sz="2000" dirty="0" err="1">
                <a:latin typeface="+mj-lt"/>
              </a:rPr>
              <a:t>dari</a:t>
            </a:r>
            <a:r>
              <a:rPr lang="en-US" sz="2000" dirty="0">
                <a:latin typeface="+mj-lt"/>
              </a:rPr>
              <a:t> 9 bola 	</a:t>
            </a:r>
            <a:r>
              <a:rPr lang="en-US" sz="2000" dirty="0" err="1">
                <a:latin typeface="+mj-lt"/>
              </a:rPr>
              <a:t>sehingga</a:t>
            </a:r>
            <a:r>
              <a:rPr lang="en-US" sz="2000" dirty="0">
                <a:latin typeface="+mj-lt"/>
              </a:rPr>
              <a:t> P(M) = 5/9.  </a:t>
            </a:r>
          </a:p>
          <a:p>
            <a:pPr marL="0" indent="0">
              <a:buClr>
                <a:schemeClr val="accent3"/>
              </a:buClr>
              <a:buNone/>
              <a:tabLst>
                <a:tab pos="457200" algn="l"/>
              </a:tabLst>
              <a:defRPr/>
            </a:pPr>
            <a:r>
              <a:rPr lang="en-US" sz="2000" dirty="0" err="1">
                <a:latin typeface="+mj-lt"/>
              </a:rPr>
              <a:t>Karena</a:t>
            </a:r>
            <a:r>
              <a:rPr lang="en-US" sz="2000" dirty="0">
                <a:latin typeface="+mj-lt"/>
              </a:rPr>
              <a:t> </a:t>
            </a:r>
            <a:r>
              <a:rPr lang="en-US" sz="2000" dirty="0" err="1">
                <a:latin typeface="+mj-lt"/>
              </a:rPr>
              <a:t>tidak</a:t>
            </a:r>
            <a:r>
              <a:rPr lang="en-US" sz="2000" dirty="0">
                <a:latin typeface="+mj-lt"/>
              </a:rPr>
              <a:t> </a:t>
            </a:r>
            <a:r>
              <a:rPr lang="en-US" sz="2000" dirty="0" err="1">
                <a:latin typeface="+mj-lt"/>
              </a:rPr>
              <a:t>dikembalikan</a:t>
            </a:r>
            <a:r>
              <a:rPr lang="en-US" sz="2000" dirty="0">
                <a:latin typeface="+mj-lt"/>
              </a:rPr>
              <a:t>, </a:t>
            </a:r>
            <a:r>
              <a:rPr lang="en-US" sz="2000" dirty="0" err="1">
                <a:latin typeface="+mj-lt"/>
              </a:rPr>
              <a:t>maka</a:t>
            </a:r>
            <a:r>
              <a:rPr lang="en-US" sz="2000" dirty="0">
                <a:latin typeface="+mj-lt"/>
              </a:rPr>
              <a:t> </a:t>
            </a:r>
            <a:r>
              <a:rPr lang="en-US" sz="2000" dirty="0" err="1">
                <a:latin typeface="+mj-lt"/>
              </a:rPr>
              <a:t>pengambilan</a:t>
            </a:r>
            <a:r>
              <a:rPr lang="en-US" sz="2000" dirty="0">
                <a:latin typeface="+mj-lt"/>
              </a:rPr>
              <a:t> </a:t>
            </a:r>
            <a:r>
              <a:rPr lang="en-US" sz="2000" dirty="0" err="1">
                <a:latin typeface="+mj-lt"/>
              </a:rPr>
              <a:t>kedua</a:t>
            </a:r>
            <a:r>
              <a:rPr lang="en-US" sz="2000" dirty="0">
                <a:latin typeface="+mj-lt"/>
              </a:rPr>
              <a:t> </a:t>
            </a:r>
            <a:r>
              <a:rPr lang="en-US" sz="2000" dirty="0" err="1">
                <a:latin typeface="+mj-lt"/>
              </a:rPr>
              <a:t>jumlah</a:t>
            </a:r>
            <a:r>
              <a:rPr lang="en-US" sz="2000" dirty="0">
                <a:latin typeface="+mj-lt"/>
              </a:rPr>
              <a:t> bola yang </a:t>
            </a:r>
            <a:r>
              <a:rPr lang="en-US" sz="2000" dirty="0" err="1">
                <a:latin typeface="+mj-lt"/>
              </a:rPr>
              <a:t>tersedia</a:t>
            </a:r>
            <a:r>
              <a:rPr lang="en-US" sz="2000" dirty="0">
                <a:latin typeface="+mj-lt"/>
              </a:rPr>
              <a:t> </a:t>
            </a:r>
            <a:r>
              <a:rPr lang="en-US" sz="2000" dirty="0" err="1">
                <a:latin typeface="+mj-lt"/>
              </a:rPr>
              <a:t>sisa</a:t>
            </a:r>
            <a:r>
              <a:rPr lang="en-US" sz="2000" dirty="0">
                <a:latin typeface="+mj-lt"/>
              </a:rPr>
              <a:t> 8, </a:t>
            </a:r>
            <a:r>
              <a:rPr lang="en-US" sz="2000" dirty="0" err="1">
                <a:latin typeface="+mj-lt"/>
              </a:rPr>
              <a:t>sehingga</a:t>
            </a:r>
            <a:r>
              <a:rPr lang="en-US" sz="2000" dirty="0">
                <a:latin typeface="+mj-lt"/>
              </a:rPr>
              <a:t> </a:t>
            </a:r>
            <a:r>
              <a:rPr lang="en-US" sz="2000" dirty="0" err="1">
                <a:latin typeface="+mj-lt"/>
              </a:rPr>
              <a:t>peluang</a:t>
            </a:r>
            <a:r>
              <a:rPr lang="en-US" sz="2000" dirty="0">
                <a:latin typeface="+mj-lt"/>
              </a:rPr>
              <a:t> </a:t>
            </a:r>
            <a:r>
              <a:rPr lang="en-US" sz="2000" dirty="0" err="1">
                <a:latin typeface="+mj-lt"/>
              </a:rPr>
              <a:t>terambilnya</a:t>
            </a:r>
            <a:r>
              <a:rPr lang="en-US" sz="2000" dirty="0">
                <a:latin typeface="+mj-lt"/>
              </a:rPr>
              <a:t> bola </a:t>
            </a:r>
            <a:r>
              <a:rPr lang="en-US" sz="2000" dirty="0" err="1">
                <a:latin typeface="+mj-lt"/>
              </a:rPr>
              <a:t>biru</a:t>
            </a:r>
            <a:r>
              <a:rPr lang="en-US" sz="2000" dirty="0">
                <a:latin typeface="+mj-lt"/>
              </a:rPr>
              <a:t> </a:t>
            </a:r>
            <a:r>
              <a:rPr lang="en-US" sz="2000" dirty="0" err="1">
                <a:latin typeface="+mj-lt"/>
              </a:rPr>
              <a:t>dengan</a:t>
            </a:r>
            <a:r>
              <a:rPr lang="en-US" sz="2000" dirty="0">
                <a:latin typeface="+mj-lt"/>
              </a:rPr>
              <a:t> </a:t>
            </a:r>
            <a:r>
              <a:rPr lang="en-US" sz="2000" dirty="0" err="1">
                <a:latin typeface="+mj-lt"/>
              </a:rPr>
              <a:t>syarat</a:t>
            </a:r>
            <a:r>
              <a:rPr lang="en-US" sz="2000" dirty="0">
                <a:latin typeface="+mj-lt"/>
              </a:rPr>
              <a:t> bola </a:t>
            </a:r>
            <a:r>
              <a:rPr lang="en-US" sz="2000" dirty="0" err="1">
                <a:latin typeface="+mj-lt"/>
              </a:rPr>
              <a:t>merah</a:t>
            </a:r>
            <a:r>
              <a:rPr lang="en-US" sz="2000" dirty="0">
                <a:latin typeface="+mj-lt"/>
              </a:rPr>
              <a:t> </a:t>
            </a:r>
            <a:r>
              <a:rPr lang="en-US" sz="2000" dirty="0" err="1">
                <a:latin typeface="+mj-lt"/>
              </a:rPr>
              <a:t>telah</a:t>
            </a:r>
            <a:r>
              <a:rPr lang="en-US" sz="2000" dirty="0">
                <a:latin typeface="+mj-lt"/>
              </a:rPr>
              <a:t> </a:t>
            </a:r>
            <a:r>
              <a:rPr lang="en-US" sz="2000" dirty="0" err="1">
                <a:latin typeface="+mj-lt"/>
              </a:rPr>
              <a:t>terambil</a:t>
            </a:r>
            <a:r>
              <a:rPr lang="en-US" sz="2000" dirty="0">
                <a:latin typeface="+mj-lt"/>
              </a:rPr>
              <a:t> </a:t>
            </a:r>
            <a:r>
              <a:rPr lang="en-US" sz="2000" dirty="0" err="1">
                <a:latin typeface="+mj-lt"/>
              </a:rPr>
              <a:t>pada</a:t>
            </a:r>
            <a:r>
              <a:rPr lang="en-US" sz="2000" dirty="0">
                <a:latin typeface="+mj-lt"/>
              </a:rPr>
              <a:t> </a:t>
            </a:r>
            <a:r>
              <a:rPr lang="en-US" sz="2000" dirty="0" err="1">
                <a:latin typeface="+mj-lt"/>
              </a:rPr>
              <a:t>pengambilan</a:t>
            </a:r>
            <a:r>
              <a:rPr lang="en-US" sz="2000" dirty="0">
                <a:latin typeface="+mj-lt"/>
              </a:rPr>
              <a:t> </a:t>
            </a:r>
            <a:r>
              <a:rPr lang="en-US" sz="2000" dirty="0" err="1">
                <a:latin typeface="+mj-lt"/>
              </a:rPr>
              <a:t>pertama</a:t>
            </a:r>
            <a:r>
              <a:rPr lang="en-US" sz="2000" dirty="0">
                <a:latin typeface="+mj-lt"/>
              </a:rPr>
              <a:t> </a:t>
            </a:r>
            <a:r>
              <a:rPr lang="en-US" sz="2000" dirty="0" err="1">
                <a:latin typeface="+mj-lt"/>
              </a:rPr>
              <a:t>adalah</a:t>
            </a:r>
            <a:r>
              <a:rPr lang="en-US" sz="2000" dirty="0">
                <a:latin typeface="+mj-lt"/>
              </a:rPr>
              <a:t> 	P(B/M) = 4/8</a:t>
            </a:r>
          </a:p>
          <a:p>
            <a:pPr marL="0" indent="0">
              <a:buClr>
                <a:schemeClr val="accent3"/>
              </a:buClr>
              <a:buNone/>
              <a:tabLst>
                <a:tab pos="457200" algn="l"/>
              </a:tabLst>
              <a:defRPr/>
            </a:pPr>
            <a:endParaRPr lang="en-US" sz="2000" dirty="0">
              <a:latin typeface="+mj-lt"/>
            </a:endParaRPr>
          </a:p>
          <a:p>
            <a:pPr marL="0" indent="0">
              <a:buClr>
                <a:schemeClr val="accent3"/>
              </a:buClr>
              <a:buNone/>
              <a:tabLst>
                <a:tab pos="457200" algn="l"/>
              </a:tabLst>
              <a:defRPr/>
            </a:pPr>
            <a:r>
              <a:rPr lang="en-US" sz="2000" dirty="0" err="1">
                <a:latin typeface="+mj-lt"/>
              </a:rPr>
              <a:t>Jadi</a:t>
            </a:r>
            <a:r>
              <a:rPr lang="en-US" sz="2000" dirty="0">
                <a:latin typeface="+mj-lt"/>
              </a:rPr>
              <a:t>, </a:t>
            </a:r>
            <a:r>
              <a:rPr lang="en-US" sz="2000" dirty="0" err="1">
                <a:latin typeface="+mj-lt"/>
              </a:rPr>
              <a:t>peluang</a:t>
            </a:r>
            <a:r>
              <a:rPr lang="en-US" sz="2000" dirty="0">
                <a:latin typeface="+mj-lt"/>
              </a:rPr>
              <a:t> </a:t>
            </a:r>
            <a:r>
              <a:rPr lang="en-US" sz="2000" dirty="0" err="1">
                <a:latin typeface="+mj-lt"/>
              </a:rPr>
              <a:t>terambilnya</a:t>
            </a:r>
            <a:r>
              <a:rPr lang="en-US" sz="2000" dirty="0">
                <a:latin typeface="+mj-lt"/>
              </a:rPr>
              <a:t> bola </a:t>
            </a:r>
            <a:r>
              <a:rPr lang="en-US" sz="2000" dirty="0" err="1">
                <a:latin typeface="+mj-lt"/>
              </a:rPr>
              <a:t>merah</a:t>
            </a:r>
            <a:r>
              <a:rPr lang="en-US" sz="2000" dirty="0">
                <a:latin typeface="+mj-lt"/>
              </a:rPr>
              <a:t> </a:t>
            </a:r>
            <a:r>
              <a:rPr lang="en-US" sz="2000" dirty="0" err="1">
                <a:latin typeface="+mj-lt"/>
              </a:rPr>
              <a:t>pada</a:t>
            </a:r>
            <a:r>
              <a:rPr lang="en-US" sz="2000" dirty="0">
                <a:latin typeface="+mj-lt"/>
              </a:rPr>
              <a:t> </a:t>
            </a:r>
            <a:r>
              <a:rPr lang="en-US" sz="2000" dirty="0" err="1">
                <a:latin typeface="+mj-lt"/>
              </a:rPr>
              <a:t>pengambilan</a:t>
            </a:r>
            <a:r>
              <a:rPr lang="en-US" sz="2000" dirty="0">
                <a:latin typeface="+mj-lt"/>
              </a:rPr>
              <a:t> </a:t>
            </a:r>
            <a:r>
              <a:rPr lang="en-US" sz="2000" dirty="0" err="1">
                <a:latin typeface="+mj-lt"/>
              </a:rPr>
              <a:t>pertama</a:t>
            </a:r>
            <a:r>
              <a:rPr lang="en-US" sz="2000">
                <a:latin typeface="+mj-lt"/>
              </a:rPr>
              <a:t> dan</a:t>
            </a:r>
            <a:r>
              <a:rPr lang="en-US" sz="2000" dirty="0">
                <a:latin typeface="+mj-lt"/>
              </a:rPr>
              <a:t> </a:t>
            </a:r>
            <a:r>
              <a:rPr lang="en-US" sz="2000" dirty="0" err="1">
                <a:latin typeface="+mj-lt"/>
              </a:rPr>
              <a:t>biru</a:t>
            </a:r>
            <a:r>
              <a:rPr lang="en-US" sz="2000" dirty="0">
                <a:latin typeface="+mj-lt"/>
              </a:rPr>
              <a:t> </a:t>
            </a:r>
            <a:r>
              <a:rPr lang="en-US" sz="2000" dirty="0" err="1">
                <a:latin typeface="+mj-lt"/>
              </a:rPr>
              <a:t>pada</a:t>
            </a:r>
            <a:r>
              <a:rPr lang="en-US" sz="2000" dirty="0">
                <a:latin typeface="+mj-lt"/>
              </a:rPr>
              <a:t> </a:t>
            </a:r>
            <a:r>
              <a:rPr lang="en-US" sz="2000" dirty="0" err="1">
                <a:latin typeface="+mj-lt"/>
              </a:rPr>
              <a:t>pengambilan</a:t>
            </a:r>
            <a:r>
              <a:rPr lang="en-US" sz="2000" dirty="0">
                <a:latin typeface="+mj-lt"/>
              </a:rPr>
              <a:t> </a:t>
            </a:r>
            <a:r>
              <a:rPr lang="en-US" sz="2000" dirty="0" err="1">
                <a:latin typeface="+mj-lt"/>
              </a:rPr>
              <a:t>kedua</a:t>
            </a:r>
            <a:r>
              <a:rPr lang="en-US" sz="2000" dirty="0">
                <a:latin typeface="+mj-lt"/>
              </a:rPr>
              <a:t> </a:t>
            </a:r>
            <a:r>
              <a:rPr lang="en-US" sz="2000" dirty="0" err="1">
                <a:latin typeface="+mj-lt"/>
              </a:rPr>
              <a:t>adalah</a:t>
            </a:r>
            <a:r>
              <a:rPr lang="en-US" sz="2000" dirty="0">
                <a:latin typeface="+mj-lt"/>
              </a:rPr>
              <a:t>:</a:t>
            </a:r>
          </a:p>
          <a:p>
            <a:pPr marL="0" indent="0">
              <a:buClr>
                <a:schemeClr val="accent3"/>
              </a:buClr>
              <a:buNone/>
              <a:tabLst>
                <a:tab pos="457200" algn="l"/>
              </a:tabLst>
              <a:defRPr/>
            </a:pPr>
            <a:r>
              <a:rPr lang="en-US" sz="2000" dirty="0">
                <a:latin typeface="+mj-lt"/>
              </a:rPr>
              <a:t>		P(M </a:t>
            </a:r>
            <a:r>
              <a:rPr lang="en-US" sz="2000" dirty="0">
                <a:latin typeface="+mj-lt"/>
                <a:sym typeface="Symbol" pitchFamily="18" charset="2"/>
              </a:rPr>
              <a:t> B) = P(M) x P(B/M)</a:t>
            </a:r>
          </a:p>
          <a:p>
            <a:pPr marL="0" indent="0">
              <a:buClr>
                <a:schemeClr val="accent3"/>
              </a:buClr>
              <a:buNone/>
              <a:tabLst>
                <a:tab pos="457200" algn="l"/>
              </a:tabLst>
              <a:defRPr/>
            </a:pPr>
            <a:r>
              <a:rPr lang="en-US" sz="2000" dirty="0">
                <a:latin typeface="+mj-lt"/>
                <a:sym typeface="Symbol" pitchFamily="18" charset="2"/>
              </a:rPr>
              <a:t>		                = 5/9  x  4/8  =  5/18</a:t>
            </a:r>
          </a:p>
        </p:txBody>
      </p:sp>
      <p:sp>
        <p:nvSpPr>
          <p:cNvPr id="4" name="Oval 3">
            <a:extLst>
              <a:ext uri="{FF2B5EF4-FFF2-40B4-BE49-F238E27FC236}">
                <a16:creationId xmlns:a16="http://schemas.microsoft.com/office/drawing/2014/main" id="{C1F4308A-C07C-4E0D-A174-A6EA5B9D9B7C}"/>
              </a:ext>
            </a:extLst>
          </p:cNvPr>
          <p:cNvSpPr/>
          <p:nvPr/>
        </p:nvSpPr>
        <p:spPr>
          <a:xfrm>
            <a:off x="4738689" y="2500313"/>
            <a:ext cx="357187" cy="2857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Oval 4">
            <a:extLst>
              <a:ext uri="{FF2B5EF4-FFF2-40B4-BE49-F238E27FC236}">
                <a16:creationId xmlns:a16="http://schemas.microsoft.com/office/drawing/2014/main" id="{85BF8574-BC7B-4CEB-8870-321A35096F48}"/>
              </a:ext>
            </a:extLst>
          </p:cNvPr>
          <p:cNvSpPr/>
          <p:nvPr/>
        </p:nvSpPr>
        <p:spPr>
          <a:xfrm>
            <a:off x="5167314" y="2571750"/>
            <a:ext cx="357187" cy="2857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Oval 5">
            <a:extLst>
              <a:ext uri="{FF2B5EF4-FFF2-40B4-BE49-F238E27FC236}">
                <a16:creationId xmlns:a16="http://schemas.microsoft.com/office/drawing/2014/main" id="{0FCD668C-4C50-45B1-9818-248FF2477619}"/>
              </a:ext>
            </a:extLst>
          </p:cNvPr>
          <p:cNvSpPr/>
          <p:nvPr/>
        </p:nvSpPr>
        <p:spPr>
          <a:xfrm>
            <a:off x="5595939" y="2643188"/>
            <a:ext cx="357187" cy="2857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a:extLst>
              <a:ext uri="{FF2B5EF4-FFF2-40B4-BE49-F238E27FC236}">
                <a16:creationId xmlns:a16="http://schemas.microsoft.com/office/drawing/2014/main" id="{148106EA-4F15-4E3B-ACA2-D46BFD2AFD80}"/>
              </a:ext>
            </a:extLst>
          </p:cNvPr>
          <p:cNvSpPr/>
          <p:nvPr/>
        </p:nvSpPr>
        <p:spPr>
          <a:xfrm>
            <a:off x="6096000" y="2500313"/>
            <a:ext cx="357188" cy="2857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a:extLst>
              <a:ext uri="{FF2B5EF4-FFF2-40B4-BE49-F238E27FC236}">
                <a16:creationId xmlns:a16="http://schemas.microsoft.com/office/drawing/2014/main" id="{6C1E0B6C-74C2-4465-81C2-8986A462F154}"/>
              </a:ext>
            </a:extLst>
          </p:cNvPr>
          <p:cNvSpPr/>
          <p:nvPr/>
        </p:nvSpPr>
        <p:spPr>
          <a:xfrm>
            <a:off x="6524625" y="2571750"/>
            <a:ext cx="357188" cy="2857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a:extLst>
              <a:ext uri="{FF2B5EF4-FFF2-40B4-BE49-F238E27FC236}">
                <a16:creationId xmlns:a16="http://schemas.microsoft.com/office/drawing/2014/main" id="{1193D5E1-84F0-4EBA-99B0-72C81510C390}"/>
              </a:ext>
            </a:extLst>
          </p:cNvPr>
          <p:cNvSpPr/>
          <p:nvPr/>
        </p:nvSpPr>
        <p:spPr>
          <a:xfrm>
            <a:off x="7167564" y="2571750"/>
            <a:ext cx="357187" cy="2857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Oval 9">
            <a:extLst>
              <a:ext uri="{FF2B5EF4-FFF2-40B4-BE49-F238E27FC236}">
                <a16:creationId xmlns:a16="http://schemas.microsoft.com/office/drawing/2014/main" id="{1EEB84A8-59D6-4E54-858F-21343C543128}"/>
              </a:ext>
            </a:extLst>
          </p:cNvPr>
          <p:cNvSpPr/>
          <p:nvPr/>
        </p:nvSpPr>
        <p:spPr>
          <a:xfrm>
            <a:off x="7667625" y="2571750"/>
            <a:ext cx="357188" cy="2857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Oval 10">
            <a:extLst>
              <a:ext uri="{FF2B5EF4-FFF2-40B4-BE49-F238E27FC236}">
                <a16:creationId xmlns:a16="http://schemas.microsoft.com/office/drawing/2014/main" id="{2FA72585-0888-436B-B1E9-36DF5B3C2886}"/>
              </a:ext>
            </a:extLst>
          </p:cNvPr>
          <p:cNvSpPr/>
          <p:nvPr/>
        </p:nvSpPr>
        <p:spPr>
          <a:xfrm>
            <a:off x="8810625" y="2571750"/>
            <a:ext cx="357188" cy="2857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Oval 11">
            <a:extLst>
              <a:ext uri="{FF2B5EF4-FFF2-40B4-BE49-F238E27FC236}">
                <a16:creationId xmlns:a16="http://schemas.microsoft.com/office/drawing/2014/main" id="{2BD58136-AB7E-48E3-A2CC-C3FD9A146C9A}"/>
              </a:ext>
            </a:extLst>
          </p:cNvPr>
          <p:cNvSpPr/>
          <p:nvPr/>
        </p:nvSpPr>
        <p:spPr>
          <a:xfrm>
            <a:off x="8310564" y="2571750"/>
            <a:ext cx="357187" cy="2857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ampungan Kaki 5">
            <a:extLst>
              <a:ext uri="{FF2B5EF4-FFF2-40B4-BE49-F238E27FC236}">
                <a16:creationId xmlns:a16="http://schemas.microsoft.com/office/drawing/2014/main" id="{A9467A15-E57F-44CE-9AAE-9F97AA16E97E}"/>
              </a:ext>
            </a:extLst>
          </p:cNvPr>
          <p:cNvSpPr>
            <a:spLocks noGrp="1"/>
          </p:cNvSpPr>
          <p:nvPr>
            <p:ph type="ftr" sz="quarter" idx="11"/>
          </p:nvPr>
        </p:nvSpPr>
        <p:spPr/>
        <p:txBody>
          <a:bodyPr/>
          <a:lstStyle/>
          <a:p>
            <a:r>
              <a:rPr lang="en-US" altLang="en-US"/>
              <a:t>Bab 3. Konsep Dasar Statistika</a:t>
            </a:r>
          </a:p>
        </p:txBody>
      </p:sp>
      <p:sp>
        <p:nvSpPr>
          <p:cNvPr id="76802" name="Rectangle 2">
            <a:extLst>
              <a:ext uri="{FF2B5EF4-FFF2-40B4-BE49-F238E27FC236}">
                <a16:creationId xmlns:a16="http://schemas.microsoft.com/office/drawing/2014/main" id="{D11A9E60-07D7-441C-A7E4-F1E6A9858C20}"/>
              </a:ext>
            </a:extLst>
          </p:cNvPr>
          <p:cNvSpPr>
            <a:spLocks noGrp="1" noChangeArrowheads="1"/>
          </p:cNvSpPr>
          <p:nvPr>
            <p:ph type="title"/>
          </p:nvPr>
        </p:nvSpPr>
        <p:spPr/>
        <p:txBody>
          <a:bodyPr/>
          <a:lstStyle/>
          <a:p>
            <a:pPr algn="l"/>
            <a:r>
              <a:rPr lang="en-US" altLang="en-US" b="1">
                <a:solidFill>
                  <a:srgbClr val="FF0000"/>
                </a:solidFill>
              </a:rPr>
              <a:t>3. Konsep Probabilitas</a:t>
            </a:r>
          </a:p>
        </p:txBody>
      </p:sp>
      <p:graphicFrame>
        <p:nvGraphicFramePr>
          <p:cNvPr id="76812" name="Object 12">
            <a:extLst>
              <a:ext uri="{FF2B5EF4-FFF2-40B4-BE49-F238E27FC236}">
                <a16:creationId xmlns:a16="http://schemas.microsoft.com/office/drawing/2014/main" id="{7F3FF507-F014-4D9B-88E7-9134392F4475}"/>
              </a:ext>
            </a:extLst>
          </p:cNvPr>
          <p:cNvGraphicFramePr>
            <a:graphicFrameLocks noGrp="1" noChangeAspect="1"/>
          </p:cNvGraphicFramePr>
          <p:nvPr>
            <p:ph sz="half" idx="1"/>
          </p:nvPr>
        </p:nvGraphicFramePr>
        <p:xfrm>
          <a:off x="4006850" y="4437064"/>
          <a:ext cx="4751388" cy="509587"/>
        </p:xfrm>
        <a:graphic>
          <a:graphicData uri="http://schemas.openxmlformats.org/presentationml/2006/ole">
            <mc:AlternateContent xmlns:mc="http://schemas.openxmlformats.org/markup-compatibility/2006">
              <mc:Choice xmlns:v="urn:schemas-microsoft-com:vml" Requires="v">
                <p:oleObj spid="_x0000_s4112" name="Equation" r:id="rId3" imgW="2133360" imgH="228600" progId="Equation.3">
                  <p:embed/>
                </p:oleObj>
              </mc:Choice>
              <mc:Fallback>
                <p:oleObj name="Equation" r:id="rId3" imgW="2133360" imgH="228600" progId="Equation.3">
                  <p:embed/>
                  <p:pic>
                    <p:nvPicPr>
                      <p:cNvPr id="76812" name="Object 12">
                        <a:extLst>
                          <a:ext uri="{FF2B5EF4-FFF2-40B4-BE49-F238E27FC236}">
                            <a16:creationId xmlns:a16="http://schemas.microsoft.com/office/drawing/2014/main" id="{7F3FF507-F014-4D9B-88E7-9134392F4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850" y="4437064"/>
                        <a:ext cx="47513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4" name="Rectangle 4">
            <a:extLst>
              <a:ext uri="{FF2B5EF4-FFF2-40B4-BE49-F238E27FC236}">
                <a16:creationId xmlns:a16="http://schemas.microsoft.com/office/drawing/2014/main" id="{67CF9164-2920-4461-9191-002D74650F0A}"/>
              </a:ext>
            </a:extLst>
          </p:cNvPr>
          <p:cNvSpPr>
            <a:spLocks noChangeArrowheads="1"/>
          </p:cNvSpPr>
          <p:nvPr/>
        </p:nvSpPr>
        <p:spPr bwMode="auto">
          <a:xfrm>
            <a:off x="3216275" y="1773239"/>
            <a:ext cx="3671888"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1">
              <a:solidFill>
                <a:srgbClr val="FF0000"/>
              </a:solidFill>
            </a:endParaRPr>
          </a:p>
        </p:txBody>
      </p:sp>
      <p:sp>
        <p:nvSpPr>
          <p:cNvPr id="76805" name="Oval 5">
            <a:extLst>
              <a:ext uri="{FF2B5EF4-FFF2-40B4-BE49-F238E27FC236}">
                <a16:creationId xmlns:a16="http://schemas.microsoft.com/office/drawing/2014/main" id="{5DFB338C-1F1B-4A0F-9220-E0F53D32BF10}"/>
              </a:ext>
            </a:extLst>
          </p:cNvPr>
          <p:cNvSpPr>
            <a:spLocks noChangeArrowheads="1"/>
          </p:cNvSpPr>
          <p:nvPr/>
        </p:nvSpPr>
        <p:spPr bwMode="auto">
          <a:xfrm>
            <a:off x="3648076" y="2276475"/>
            <a:ext cx="2879725" cy="10810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76806" name="Line 6">
            <a:extLst>
              <a:ext uri="{FF2B5EF4-FFF2-40B4-BE49-F238E27FC236}">
                <a16:creationId xmlns:a16="http://schemas.microsoft.com/office/drawing/2014/main" id="{2D95C25A-BD06-42FB-BC14-DFABA6BD1769}"/>
              </a:ext>
            </a:extLst>
          </p:cNvPr>
          <p:cNvSpPr>
            <a:spLocks noChangeShapeType="1"/>
          </p:cNvSpPr>
          <p:nvPr/>
        </p:nvSpPr>
        <p:spPr bwMode="auto">
          <a:xfrm>
            <a:off x="4511675" y="1773239"/>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76807" name="Line 7">
            <a:extLst>
              <a:ext uri="{FF2B5EF4-FFF2-40B4-BE49-F238E27FC236}">
                <a16:creationId xmlns:a16="http://schemas.microsoft.com/office/drawing/2014/main" id="{EE65D049-F07F-4694-BFB4-E0EA37C40CA8}"/>
              </a:ext>
            </a:extLst>
          </p:cNvPr>
          <p:cNvSpPr>
            <a:spLocks noChangeShapeType="1"/>
          </p:cNvSpPr>
          <p:nvPr/>
        </p:nvSpPr>
        <p:spPr bwMode="auto">
          <a:xfrm>
            <a:off x="5664200" y="1773239"/>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76808" name="Text Box 8">
            <a:extLst>
              <a:ext uri="{FF2B5EF4-FFF2-40B4-BE49-F238E27FC236}">
                <a16:creationId xmlns:a16="http://schemas.microsoft.com/office/drawing/2014/main" id="{63C1FF22-F46E-4716-93C6-A69AB56C7F57}"/>
              </a:ext>
            </a:extLst>
          </p:cNvPr>
          <p:cNvSpPr txBox="1">
            <a:spLocks noChangeArrowheads="1"/>
          </p:cNvSpPr>
          <p:nvPr/>
        </p:nvSpPr>
        <p:spPr bwMode="auto">
          <a:xfrm>
            <a:off x="3216275" y="177323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a:t>
            </a:r>
          </a:p>
        </p:txBody>
      </p:sp>
      <p:sp>
        <p:nvSpPr>
          <p:cNvPr id="76809" name="Text Box 9">
            <a:extLst>
              <a:ext uri="{FF2B5EF4-FFF2-40B4-BE49-F238E27FC236}">
                <a16:creationId xmlns:a16="http://schemas.microsoft.com/office/drawing/2014/main" id="{97A90BD1-4704-49E4-8CDC-C96D1EA63579}"/>
              </a:ext>
            </a:extLst>
          </p:cNvPr>
          <p:cNvSpPr txBox="1">
            <a:spLocks noChangeArrowheads="1"/>
          </p:cNvSpPr>
          <p:nvPr/>
        </p:nvSpPr>
        <p:spPr bwMode="auto">
          <a:xfrm>
            <a:off x="3863975" y="1916113"/>
            <a:ext cx="4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a:t>
            </a:r>
            <a:r>
              <a:rPr lang="en-US" altLang="en-US" b="1" baseline="-25000"/>
              <a:t>1</a:t>
            </a:r>
          </a:p>
        </p:txBody>
      </p:sp>
      <p:sp>
        <p:nvSpPr>
          <p:cNvPr id="76810" name="Text Box 10">
            <a:extLst>
              <a:ext uri="{FF2B5EF4-FFF2-40B4-BE49-F238E27FC236}">
                <a16:creationId xmlns:a16="http://schemas.microsoft.com/office/drawing/2014/main" id="{7B2637D4-B680-47F2-A477-5C313634C327}"/>
              </a:ext>
            </a:extLst>
          </p:cNvPr>
          <p:cNvSpPr txBox="1">
            <a:spLocks noChangeArrowheads="1"/>
          </p:cNvSpPr>
          <p:nvPr/>
        </p:nvSpPr>
        <p:spPr bwMode="auto">
          <a:xfrm>
            <a:off x="4872038" y="1844675"/>
            <a:ext cx="4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a:t>
            </a:r>
            <a:r>
              <a:rPr lang="en-US" altLang="en-US" b="1" baseline="-25000"/>
              <a:t>2</a:t>
            </a:r>
          </a:p>
        </p:txBody>
      </p:sp>
      <p:sp>
        <p:nvSpPr>
          <p:cNvPr id="76811" name="Text Box 11">
            <a:extLst>
              <a:ext uri="{FF2B5EF4-FFF2-40B4-BE49-F238E27FC236}">
                <a16:creationId xmlns:a16="http://schemas.microsoft.com/office/drawing/2014/main" id="{3DD6E19A-275C-4099-8B23-77F47A33C9D0}"/>
              </a:ext>
            </a:extLst>
          </p:cNvPr>
          <p:cNvSpPr txBox="1">
            <a:spLocks noChangeArrowheads="1"/>
          </p:cNvSpPr>
          <p:nvPr/>
        </p:nvSpPr>
        <p:spPr bwMode="auto">
          <a:xfrm>
            <a:off x="5880100" y="1916113"/>
            <a:ext cx="4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a:t>
            </a:r>
            <a:r>
              <a:rPr lang="en-US" altLang="en-US" b="1" baseline="-25000"/>
              <a:t>3</a:t>
            </a:r>
          </a:p>
        </p:txBody>
      </p:sp>
      <p:graphicFrame>
        <p:nvGraphicFramePr>
          <p:cNvPr id="76814" name="Object 14">
            <a:extLst>
              <a:ext uri="{FF2B5EF4-FFF2-40B4-BE49-F238E27FC236}">
                <a16:creationId xmlns:a16="http://schemas.microsoft.com/office/drawing/2014/main" id="{7C65CCD4-7349-4EC9-90AC-28591D8DC77C}"/>
              </a:ext>
            </a:extLst>
          </p:cNvPr>
          <p:cNvGraphicFramePr>
            <a:graphicFrameLocks noGrp="1" noChangeAspect="1"/>
          </p:cNvGraphicFramePr>
          <p:nvPr>
            <p:ph sz="half" idx="2"/>
          </p:nvPr>
        </p:nvGraphicFramePr>
        <p:xfrm>
          <a:off x="2998788" y="5229225"/>
          <a:ext cx="6875462" cy="496888"/>
        </p:xfrm>
        <a:graphic>
          <a:graphicData uri="http://schemas.openxmlformats.org/presentationml/2006/ole">
            <mc:AlternateContent xmlns:mc="http://schemas.openxmlformats.org/markup-compatibility/2006">
              <mc:Choice xmlns:v="urn:schemas-microsoft-com:vml" Requires="v">
                <p:oleObj spid="_x0000_s4113" name="Equation" r:id="rId5" imgW="3530520" imgH="253800" progId="Equation.3">
                  <p:embed/>
                </p:oleObj>
              </mc:Choice>
              <mc:Fallback>
                <p:oleObj name="Equation" r:id="rId5" imgW="3530520" imgH="253800" progId="Equation.3">
                  <p:embed/>
                  <p:pic>
                    <p:nvPicPr>
                      <p:cNvPr id="76814" name="Object 14">
                        <a:extLst>
                          <a:ext uri="{FF2B5EF4-FFF2-40B4-BE49-F238E27FC236}">
                            <a16:creationId xmlns:a16="http://schemas.microsoft.com/office/drawing/2014/main" id="{7C65CCD4-7349-4EC9-90AC-28591D8DC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788" y="5229225"/>
                        <a:ext cx="6875462"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5">
            <a:extLst>
              <a:ext uri="{FF2B5EF4-FFF2-40B4-BE49-F238E27FC236}">
                <a16:creationId xmlns:a16="http://schemas.microsoft.com/office/drawing/2014/main" id="{98947EED-15D1-4789-A31B-3EF729E883EC}"/>
              </a:ext>
            </a:extLst>
          </p:cNvPr>
          <p:cNvSpPr>
            <a:spLocks noGrp="1"/>
          </p:cNvSpPr>
          <p:nvPr>
            <p:ph type="ftr" sz="quarter" idx="11"/>
          </p:nvPr>
        </p:nvSpPr>
        <p:spPr/>
        <p:txBody>
          <a:bodyPr/>
          <a:lstStyle/>
          <a:p>
            <a:r>
              <a:rPr lang="en-US" altLang="en-US"/>
              <a:t>Bab 3. Konsep Dasar Statistika</a:t>
            </a:r>
          </a:p>
        </p:txBody>
      </p:sp>
      <p:sp>
        <p:nvSpPr>
          <p:cNvPr id="79874" name="Rectangle 2">
            <a:extLst>
              <a:ext uri="{FF2B5EF4-FFF2-40B4-BE49-F238E27FC236}">
                <a16:creationId xmlns:a16="http://schemas.microsoft.com/office/drawing/2014/main" id="{2B767BA9-F669-40A9-AFAD-4371A14A60C1}"/>
              </a:ext>
            </a:extLst>
          </p:cNvPr>
          <p:cNvSpPr>
            <a:spLocks noGrp="1" noChangeArrowheads="1"/>
          </p:cNvSpPr>
          <p:nvPr>
            <p:ph type="title"/>
          </p:nvPr>
        </p:nvSpPr>
        <p:spPr/>
        <p:txBody>
          <a:bodyPr/>
          <a:lstStyle/>
          <a:p>
            <a:pPr algn="l"/>
            <a:r>
              <a:rPr lang="en-US" altLang="en-US" b="1">
                <a:solidFill>
                  <a:srgbClr val="FF0000"/>
                </a:solidFill>
              </a:rPr>
              <a:t>3. Konsep Probabilitas</a:t>
            </a:r>
          </a:p>
        </p:txBody>
      </p:sp>
      <p:graphicFrame>
        <p:nvGraphicFramePr>
          <p:cNvPr id="79876" name="Object 4">
            <a:extLst>
              <a:ext uri="{FF2B5EF4-FFF2-40B4-BE49-F238E27FC236}">
                <a16:creationId xmlns:a16="http://schemas.microsoft.com/office/drawing/2014/main" id="{EBAEE558-F7C2-4949-AFFB-7EEF6E83BE75}"/>
              </a:ext>
            </a:extLst>
          </p:cNvPr>
          <p:cNvGraphicFramePr>
            <a:graphicFrameLocks noGrp="1" noChangeAspect="1"/>
          </p:cNvGraphicFramePr>
          <p:nvPr>
            <p:ph sz="half" idx="1"/>
          </p:nvPr>
        </p:nvGraphicFramePr>
        <p:xfrm>
          <a:off x="3286126" y="1484313"/>
          <a:ext cx="5616575" cy="3295650"/>
        </p:xfrm>
        <a:graphic>
          <a:graphicData uri="http://schemas.openxmlformats.org/presentationml/2006/ole">
            <mc:AlternateContent xmlns:mc="http://schemas.openxmlformats.org/markup-compatibility/2006">
              <mc:Choice xmlns:v="urn:schemas-microsoft-com:vml" Requires="v">
                <p:oleObj spid="_x0000_s5136" name="Equation" r:id="rId3" imgW="2489040" imgH="1460160" progId="Equation.3">
                  <p:embed/>
                </p:oleObj>
              </mc:Choice>
              <mc:Fallback>
                <p:oleObj name="Equation" r:id="rId3" imgW="2489040" imgH="1460160" progId="Equation.3">
                  <p:embed/>
                  <p:pic>
                    <p:nvPicPr>
                      <p:cNvPr id="79876" name="Object 4">
                        <a:extLst>
                          <a:ext uri="{FF2B5EF4-FFF2-40B4-BE49-F238E27FC236}">
                            <a16:creationId xmlns:a16="http://schemas.microsoft.com/office/drawing/2014/main" id="{EBAEE558-F7C2-4949-AFFB-7EEF6E83B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6" y="1484313"/>
                        <a:ext cx="5616575"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A92BAB5B-2DB5-4590-AAAB-C14A4E4B5D0C}"/>
              </a:ext>
            </a:extLst>
          </p:cNvPr>
          <p:cNvGraphicFramePr>
            <a:graphicFrameLocks noGrp="1" noChangeAspect="1"/>
          </p:cNvGraphicFramePr>
          <p:nvPr>
            <p:ph sz="half" idx="2"/>
          </p:nvPr>
        </p:nvGraphicFramePr>
        <p:xfrm>
          <a:off x="1847851" y="4868863"/>
          <a:ext cx="5688013" cy="1092200"/>
        </p:xfrm>
        <a:graphic>
          <a:graphicData uri="http://schemas.openxmlformats.org/presentationml/2006/ole">
            <mc:AlternateContent xmlns:mc="http://schemas.openxmlformats.org/markup-compatibility/2006">
              <mc:Choice xmlns:v="urn:schemas-microsoft-com:vml" Requires="v">
                <p:oleObj spid="_x0000_s5137" name="Equation" r:id="rId5" imgW="2450880" imgH="469800" progId="Equation.3">
                  <p:embed/>
                </p:oleObj>
              </mc:Choice>
              <mc:Fallback>
                <p:oleObj name="Equation" r:id="rId5" imgW="2450880" imgH="469800" progId="Equation.3">
                  <p:embed/>
                  <p:pic>
                    <p:nvPicPr>
                      <p:cNvPr id="79878" name="Object 6">
                        <a:extLst>
                          <a:ext uri="{FF2B5EF4-FFF2-40B4-BE49-F238E27FC236}">
                            <a16:creationId xmlns:a16="http://schemas.microsoft.com/office/drawing/2014/main" id="{A92BAB5B-2DB5-4590-AAAB-C14A4E4B5D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1" y="4868863"/>
                        <a:ext cx="5688013"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Text Box 8">
            <a:extLst>
              <a:ext uri="{FF2B5EF4-FFF2-40B4-BE49-F238E27FC236}">
                <a16:creationId xmlns:a16="http://schemas.microsoft.com/office/drawing/2014/main" id="{D73F8430-A826-4928-8E1F-646F9905A54D}"/>
              </a:ext>
            </a:extLst>
          </p:cNvPr>
          <p:cNvSpPr txBox="1">
            <a:spLocks noChangeArrowheads="1"/>
          </p:cNvSpPr>
          <p:nvPr/>
        </p:nvSpPr>
        <p:spPr bwMode="auto">
          <a:xfrm>
            <a:off x="7804151" y="5181601"/>
            <a:ext cx="21872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sym typeface="Wingdings" panose="05000000000000000000" pitchFamily="2" charset="2"/>
              </a:rPr>
              <a:t> Aturan Bayes</a:t>
            </a:r>
            <a:endParaRPr lang="en-US" altLang="en-US" sz="24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3BD2EDE-813F-4E76-99C8-C735F39D08CD}"/>
              </a:ext>
            </a:extLst>
          </p:cNvPr>
          <p:cNvSpPr>
            <a:spLocks noGrp="1" noChangeArrowheads="1"/>
          </p:cNvSpPr>
          <p:nvPr>
            <p:ph type="title"/>
          </p:nvPr>
        </p:nvSpPr>
        <p:spPr>
          <a:xfrm>
            <a:off x="1981200" y="0"/>
            <a:ext cx="8229600" cy="1143000"/>
          </a:xfrm>
        </p:spPr>
        <p:txBody>
          <a:bodyPr/>
          <a:lstStyle/>
          <a:p>
            <a:pPr algn="r"/>
            <a:r>
              <a:rPr lang="en-US" altLang="en-US">
                <a:solidFill>
                  <a:schemeClr val="bg1"/>
                </a:solidFill>
              </a:rPr>
              <a:t>Definisi</a:t>
            </a:r>
          </a:p>
        </p:txBody>
      </p:sp>
      <p:sp>
        <p:nvSpPr>
          <p:cNvPr id="3075" name="Rectangle 3">
            <a:extLst>
              <a:ext uri="{FF2B5EF4-FFF2-40B4-BE49-F238E27FC236}">
                <a16:creationId xmlns:a16="http://schemas.microsoft.com/office/drawing/2014/main" id="{3DB4C87B-1E94-4A48-90E9-D781C87BADED}"/>
              </a:ext>
            </a:extLst>
          </p:cNvPr>
          <p:cNvSpPr>
            <a:spLocks noGrp="1" noChangeArrowheads="1"/>
          </p:cNvSpPr>
          <p:nvPr>
            <p:ph type="body" idx="1"/>
          </p:nvPr>
        </p:nvSpPr>
        <p:spPr/>
        <p:txBody>
          <a:bodyPr/>
          <a:lstStyle/>
          <a:p>
            <a:r>
              <a:rPr lang="en-US" altLang="en-US" dirty="0"/>
              <a:t>Oleh Reverend Thomas Bayes </a:t>
            </a:r>
            <a:r>
              <a:rPr lang="en-US" altLang="en-US" dirty="0" err="1"/>
              <a:t>abad</a:t>
            </a:r>
            <a:r>
              <a:rPr lang="en-US" altLang="en-US" dirty="0"/>
              <a:t> </a:t>
            </a:r>
            <a:r>
              <a:rPr lang="en-US" altLang="en-US" dirty="0" err="1"/>
              <a:t>ke</a:t>
            </a:r>
            <a:r>
              <a:rPr lang="en-US" altLang="en-US" dirty="0"/>
              <a:t> 18.</a:t>
            </a:r>
          </a:p>
          <a:p>
            <a:r>
              <a:rPr lang="en-US" altLang="en-US" dirty="0" err="1"/>
              <a:t>Dikembangkan</a:t>
            </a:r>
            <a:r>
              <a:rPr lang="en-US" altLang="en-US" dirty="0"/>
              <a:t> </a:t>
            </a:r>
            <a:r>
              <a:rPr lang="en-US" altLang="en-US" dirty="0" err="1"/>
              <a:t>secara</a:t>
            </a:r>
            <a:r>
              <a:rPr lang="en-US" altLang="en-US" dirty="0"/>
              <a:t> </a:t>
            </a:r>
            <a:r>
              <a:rPr lang="en-US" altLang="en-US" dirty="0" err="1"/>
              <a:t>luas</a:t>
            </a:r>
            <a:r>
              <a:rPr lang="en-US" altLang="en-US" dirty="0"/>
              <a:t> </a:t>
            </a:r>
            <a:r>
              <a:rPr lang="en-US" altLang="en-US" dirty="0" err="1"/>
              <a:t>dalam</a:t>
            </a:r>
            <a:r>
              <a:rPr lang="en-US" altLang="en-US" dirty="0"/>
              <a:t> </a:t>
            </a:r>
            <a:r>
              <a:rPr lang="en-US" altLang="en-US" dirty="0" err="1"/>
              <a:t>statistik</a:t>
            </a:r>
            <a:r>
              <a:rPr lang="en-US" altLang="en-US" dirty="0"/>
              <a:t> </a:t>
            </a:r>
            <a:r>
              <a:rPr lang="en-US" altLang="en-US" dirty="0" err="1"/>
              <a:t>inferensia</a:t>
            </a:r>
            <a:r>
              <a:rPr lang="en-US" altLang="en-US" dirty="0"/>
              <a:t>.</a:t>
            </a:r>
          </a:p>
          <a:p>
            <a:r>
              <a:rPr lang="en-US" altLang="en-US" dirty="0" err="1"/>
              <a:t>Aplikasi</a:t>
            </a:r>
            <a:r>
              <a:rPr lang="en-US" altLang="en-US" dirty="0"/>
              <a:t> </a:t>
            </a:r>
            <a:r>
              <a:rPr lang="en-US" altLang="en-US" dirty="0" err="1"/>
              <a:t>banyak</a:t>
            </a:r>
            <a:r>
              <a:rPr lang="en-US" altLang="en-US" dirty="0"/>
              <a:t> </a:t>
            </a:r>
            <a:r>
              <a:rPr lang="en-US" altLang="en-US" dirty="0" err="1"/>
              <a:t>untuk</a:t>
            </a:r>
            <a:r>
              <a:rPr lang="en-US" altLang="en-US" dirty="0"/>
              <a:t> : DSS dan </a:t>
            </a:r>
            <a:r>
              <a:rPr lang="en-US" altLang="en-US" dirty="0" err="1"/>
              <a:t>Rehability</a:t>
            </a:r>
            <a:endParaRPr lang="en-US" altLang="en-US" dirty="0"/>
          </a:p>
          <a:p>
            <a:pPr>
              <a:buFontTx/>
              <a:buNone/>
            </a:pPr>
            <a:endParaRPr lang="en-US" altLang="en-US" dirty="0"/>
          </a:p>
        </p:txBody>
      </p:sp>
      <p:sp>
        <p:nvSpPr>
          <p:cNvPr id="4" name="WordArt 4">
            <a:extLst>
              <a:ext uri="{FF2B5EF4-FFF2-40B4-BE49-F238E27FC236}">
                <a16:creationId xmlns:a16="http://schemas.microsoft.com/office/drawing/2014/main" id="{31CB7D68-AC14-430B-B270-7240EB15E929}"/>
              </a:ext>
            </a:extLst>
          </p:cNvPr>
          <p:cNvSpPr>
            <a:spLocks noChangeArrowheads="1" noChangeShapeType="1" noTextEdit="1"/>
          </p:cNvSpPr>
          <p:nvPr/>
        </p:nvSpPr>
        <p:spPr bwMode="auto">
          <a:xfrm>
            <a:off x="3776662" y="381000"/>
            <a:ext cx="3876675" cy="647700"/>
          </a:xfrm>
          <a:prstGeom prst="rect">
            <a:avLst/>
          </a:prstGeom>
        </p:spPr>
        <p:txBody>
          <a:bodyPr wrap="none" fromWordArt="1">
            <a:prstTxWarp prst="textPlain">
              <a:avLst>
                <a:gd name="adj" fmla="val 50000"/>
              </a:avLst>
            </a:prstTxWarp>
          </a:bodyPr>
          <a:lstStyle/>
          <a:p>
            <a:pPr algn="ctr"/>
            <a:r>
              <a:rPr lang="en-ID" sz="3600" i="1" kern="10" dirty="0" err="1">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Teorema</a:t>
            </a:r>
            <a:r>
              <a:rPr lang="en-ID" sz="3600" i="1" kern="10" dirty="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 Bayes</a:t>
            </a:r>
          </a:p>
        </p:txBody>
      </p:sp>
      <p:graphicFrame>
        <p:nvGraphicFramePr>
          <p:cNvPr id="5" name="Object 6">
            <a:extLst>
              <a:ext uri="{FF2B5EF4-FFF2-40B4-BE49-F238E27FC236}">
                <a16:creationId xmlns:a16="http://schemas.microsoft.com/office/drawing/2014/main" id="{AB0B79EB-2784-4200-A56D-21655D9EFD90}"/>
              </a:ext>
            </a:extLst>
          </p:cNvPr>
          <p:cNvGraphicFramePr>
            <a:graphicFrameLocks noChangeAspect="1"/>
          </p:cNvGraphicFramePr>
          <p:nvPr>
            <p:extLst>
              <p:ext uri="{D42A27DB-BD31-4B8C-83A1-F6EECF244321}">
                <p14:modId xmlns:p14="http://schemas.microsoft.com/office/powerpoint/2010/main" val="1544358593"/>
              </p:ext>
            </p:extLst>
          </p:nvPr>
        </p:nvGraphicFramePr>
        <p:xfrm>
          <a:off x="3076576" y="3830638"/>
          <a:ext cx="5688013" cy="1092200"/>
        </p:xfrm>
        <a:graphic>
          <a:graphicData uri="http://schemas.openxmlformats.org/presentationml/2006/ole">
            <mc:AlternateContent xmlns:mc="http://schemas.openxmlformats.org/markup-compatibility/2006">
              <mc:Choice xmlns:v="urn:schemas-microsoft-com:vml" Requires="v">
                <p:oleObj spid="_x0000_s18439" name="Equation" r:id="rId3" imgW="2450880" imgH="469800" progId="Equation.3">
                  <p:embed/>
                </p:oleObj>
              </mc:Choice>
              <mc:Fallback>
                <p:oleObj name="Equation" r:id="rId3" imgW="2450880" imgH="469800" progId="Equation.3">
                  <p:embed/>
                  <p:pic>
                    <p:nvPicPr>
                      <p:cNvPr id="79878" name="Object 6">
                        <a:extLst>
                          <a:ext uri="{FF2B5EF4-FFF2-40B4-BE49-F238E27FC236}">
                            <a16:creationId xmlns:a16="http://schemas.microsoft.com/office/drawing/2014/main" id="{A92BAB5B-2DB5-4590-AAAB-C14A4E4B5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6" y="3830638"/>
                        <a:ext cx="5688013"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4">
            <a:extLst>
              <a:ext uri="{FF2B5EF4-FFF2-40B4-BE49-F238E27FC236}">
                <a16:creationId xmlns:a16="http://schemas.microsoft.com/office/drawing/2014/main" id="{08DD4138-56F5-4E07-B6DA-8F3D8C617BFA}"/>
              </a:ext>
            </a:extLst>
          </p:cNvPr>
          <p:cNvSpPr>
            <a:spLocks noGrp="1"/>
          </p:cNvSpPr>
          <p:nvPr>
            <p:ph type="ftr" sz="quarter" idx="11"/>
          </p:nvPr>
        </p:nvSpPr>
        <p:spPr/>
        <p:txBody>
          <a:bodyPr/>
          <a:lstStyle/>
          <a:p>
            <a:r>
              <a:rPr lang="en-US" altLang="en-US"/>
              <a:t>Bab 3. Konsep Dasar Statistika</a:t>
            </a:r>
          </a:p>
        </p:txBody>
      </p:sp>
      <p:sp>
        <p:nvSpPr>
          <p:cNvPr id="108546" name="Rectangle 2">
            <a:extLst>
              <a:ext uri="{FF2B5EF4-FFF2-40B4-BE49-F238E27FC236}">
                <a16:creationId xmlns:a16="http://schemas.microsoft.com/office/drawing/2014/main" id="{813A91BE-B315-43FB-9451-64207ADA1CE5}"/>
              </a:ext>
            </a:extLst>
          </p:cNvPr>
          <p:cNvSpPr>
            <a:spLocks noGrp="1" noChangeArrowheads="1"/>
          </p:cNvSpPr>
          <p:nvPr>
            <p:ph type="title"/>
          </p:nvPr>
        </p:nvSpPr>
        <p:spPr/>
        <p:txBody>
          <a:bodyPr/>
          <a:lstStyle/>
          <a:p>
            <a:r>
              <a:rPr lang="en-US" altLang="en-US" b="1">
                <a:solidFill>
                  <a:srgbClr val="FF0000"/>
                </a:solidFill>
              </a:rPr>
              <a:t>3. Konsep Probabilitas</a:t>
            </a:r>
          </a:p>
        </p:txBody>
      </p:sp>
      <p:pic>
        <p:nvPicPr>
          <p:cNvPr id="108547" name="Picture 3">
            <a:extLst>
              <a:ext uri="{FF2B5EF4-FFF2-40B4-BE49-F238E27FC236}">
                <a16:creationId xmlns:a16="http://schemas.microsoft.com/office/drawing/2014/main" id="{9F72CD0B-802C-44A1-BB6F-EC5B76CDE830}"/>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29002" t="44621" r="26093" b="33421"/>
          <a:stretch>
            <a:fillRect/>
          </a:stretch>
        </p:blipFill>
        <p:spPr>
          <a:xfrm>
            <a:off x="2279650" y="2060576"/>
            <a:ext cx="7920038" cy="3770313"/>
          </a:xfrm>
        </p:spPr>
      </p:pic>
      <p:sp>
        <p:nvSpPr>
          <p:cNvPr id="108548" name="Text Box 4">
            <a:extLst>
              <a:ext uri="{FF2B5EF4-FFF2-40B4-BE49-F238E27FC236}">
                <a16:creationId xmlns:a16="http://schemas.microsoft.com/office/drawing/2014/main" id="{21FB4112-6FA9-4EE8-9F47-F3EBFB28BBD8}"/>
              </a:ext>
            </a:extLst>
          </p:cNvPr>
          <p:cNvSpPr txBox="1">
            <a:spLocks noChangeArrowheads="1"/>
          </p:cNvSpPr>
          <p:nvPr/>
        </p:nvSpPr>
        <p:spPr bwMode="auto">
          <a:xfrm>
            <a:off x="2619376" y="1389063"/>
            <a:ext cx="29971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Pohon Probabilitas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7D4FB1AF-0BAA-4C86-8BF6-06952D67AF82}"/>
              </a:ext>
            </a:extLst>
          </p:cNvPr>
          <p:cNvSpPr>
            <a:spLocks noGrp="1"/>
          </p:cNvSpPr>
          <p:nvPr>
            <p:ph type="ftr" sz="quarter" idx="11"/>
          </p:nvPr>
        </p:nvSpPr>
        <p:spPr/>
        <p:txBody>
          <a:bodyPr/>
          <a:lstStyle/>
          <a:p>
            <a:r>
              <a:rPr lang="en-US" altLang="en-US"/>
              <a:t>Bab 3. Konsep Dasar Statistika</a:t>
            </a:r>
          </a:p>
        </p:txBody>
      </p:sp>
      <p:sp>
        <p:nvSpPr>
          <p:cNvPr id="106498" name="Rectangle 2">
            <a:extLst>
              <a:ext uri="{FF2B5EF4-FFF2-40B4-BE49-F238E27FC236}">
                <a16:creationId xmlns:a16="http://schemas.microsoft.com/office/drawing/2014/main" id="{F3D350E4-755A-42D8-875F-6853878DE63E}"/>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6499" name="Rectangle 3">
            <a:extLst>
              <a:ext uri="{FF2B5EF4-FFF2-40B4-BE49-F238E27FC236}">
                <a16:creationId xmlns:a16="http://schemas.microsoft.com/office/drawing/2014/main" id="{93BD1241-1E06-4B57-A546-0B3ECC1A9FE9}"/>
              </a:ext>
            </a:extLst>
          </p:cNvPr>
          <p:cNvSpPr>
            <a:spLocks noGrp="1" noChangeArrowheads="1"/>
          </p:cNvSpPr>
          <p:nvPr>
            <p:ph type="body" idx="1"/>
          </p:nvPr>
        </p:nvSpPr>
        <p:spPr/>
        <p:txBody>
          <a:bodyPr/>
          <a:lstStyle/>
          <a:p>
            <a:pPr>
              <a:lnSpc>
                <a:spcPct val="80000"/>
              </a:lnSpc>
              <a:buFontTx/>
              <a:buNone/>
            </a:pPr>
            <a:r>
              <a:rPr lang="en-US" altLang="en-US" sz="2000"/>
              <a:t>Contoh</a:t>
            </a:r>
          </a:p>
          <a:p>
            <a:pPr>
              <a:lnSpc>
                <a:spcPct val="80000"/>
              </a:lnSpc>
              <a:buFontTx/>
              <a:buNone/>
            </a:pPr>
            <a:r>
              <a:rPr lang="en-US" altLang="en-US" sz="2000"/>
              <a:t>	Vendor I, II, III, dan IV menyediakan seluruh keperluan bantalan bush yang dibeli oleh perusahaan Sumber Teknik sebanyak masing-masing 25 %, 35 %, 10 % dan 30 %. Dari pengalaman selama ini diketahui bahwa vendor I, II, III, dan IV masing-masing mengirimkan 20 %, 5 %, 30 % dan 10 % bantalan bush yang cacat. Maka probabilitas bahwa sebuah bantalan yang dipilih secara acak merupakan bantalan yang cacat dapat dihitung sebagai berikut. Misalkan </a:t>
            </a:r>
            <a:r>
              <a:rPr lang="en-US" altLang="en-US" sz="2000" i="1"/>
              <a:t>A</a:t>
            </a:r>
            <a:r>
              <a:rPr lang="en-US" altLang="en-US" sz="2000"/>
              <a:t> adalah peristiwa pemilihan sebuah bantalan yang cacat, dan </a:t>
            </a:r>
            <a:r>
              <a:rPr lang="en-US" altLang="en-US" sz="2000" i="1"/>
              <a:t>B</a:t>
            </a:r>
            <a:r>
              <a:rPr lang="en-US" altLang="en-US" sz="2000"/>
              <a:t>1, </a:t>
            </a:r>
            <a:r>
              <a:rPr lang="en-US" altLang="en-US" sz="2000" i="1"/>
              <a:t>B</a:t>
            </a:r>
            <a:r>
              <a:rPr lang="en-US" altLang="en-US" sz="2000"/>
              <a:t>2, </a:t>
            </a:r>
            <a:r>
              <a:rPr lang="en-US" altLang="en-US" sz="2000" i="1"/>
              <a:t>B</a:t>
            </a:r>
            <a:r>
              <a:rPr lang="en-US" altLang="en-US" sz="2000"/>
              <a:t>3, dan </a:t>
            </a:r>
            <a:r>
              <a:rPr lang="en-US" altLang="en-US" sz="2000" i="1"/>
              <a:t>B</a:t>
            </a:r>
            <a:r>
              <a:rPr lang="en-US" altLang="en-US" sz="2000"/>
              <a:t>4, adalah peristiwa pemilihan bantalan dari vendor I, II, III, dan IV.</a:t>
            </a:r>
            <a:r>
              <a:rPr lang="en-US" altLang="en-US" sz="180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aki 4">
            <a:extLst>
              <a:ext uri="{FF2B5EF4-FFF2-40B4-BE49-F238E27FC236}">
                <a16:creationId xmlns:a16="http://schemas.microsoft.com/office/drawing/2014/main" id="{B55F89E9-71EE-4AEB-B981-7B35A452C036}"/>
              </a:ext>
            </a:extLst>
          </p:cNvPr>
          <p:cNvSpPr>
            <a:spLocks noGrp="1"/>
          </p:cNvSpPr>
          <p:nvPr>
            <p:ph type="ftr" sz="quarter" idx="11"/>
          </p:nvPr>
        </p:nvSpPr>
        <p:spPr/>
        <p:txBody>
          <a:bodyPr/>
          <a:lstStyle/>
          <a:p>
            <a:r>
              <a:rPr lang="en-US" altLang="en-US"/>
              <a:t>Bab 3. Konsep Dasar Statistika</a:t>
            </a:r>
          </a:p>
        </p:txBody>
      </p:sp>
      <p:sp>
        <p:nvSpPr>
          <p:cNvPr id="107522" name="Rectangle 2">
            <a:extLst>
              <a:ext uri="{FF2B5EF4-FFF2-40B4-BE49-F238E27FC236}">
                <a16:creationId xmlns:a16="http://schemas.microsoft.com/office/drawing/2014/main" id="{D0A8BDAD-5907-4E16-AE85-C41F0E9C6BD8}"/>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7523" name="Rectangle 3">
            <a:extLst>
              <a:ext uri="{FF2B5EF4-FFF2-40B4-BE49-F238E27FC236}">
                <a16:creationId xmlns:a16="http://schemas.microsoft.com/office/drawing/2014/main" id="{EE706C61-6752-46B5-B898-4C4681D6D1C5}"/>
              </a:ext>
            </a:extLst>
          </p:cNvPr>
          <p:cNvSpPr>
            <a:spLocks noGrp="1" noChangeArrowheads="1"/>
          </p:cNvSpPr>
          <p:nvPr>
            <p:ph type="body" idx="1"/>
          </p:nvPr>
        </p:nvSpPr>
        <p:spPr/>
        <p:txBody>
          <a:bodyPr/>
          <a:lstStyle/>
          <a:p>
            <a:endParaRPr lang="en-US" altLang="en-US"/>
          </a:p>
          <a:p>
            <a:endParaRPr lang="en-US" altLang="en-US"/>
          </a:p>
          <a:p>
            <a:endParaRPr lang="en-US" altLang="en-US"/>
          </a:p>
          <a:p>
            <a:r>
              <a:rPr lang="en-US" altLang="en-US" sz="2400"/>
              <a:t>Kemudian jika terpilih sebuah bantalan cacat, maka probabilitas bantalan cacat itu berasal dari vendor III adalah:</a:t>
            </a:r>
          </a:p>
        </p:txBody>
      </p:sp>
      <p:sp>
        <p:nvSpPr>
          <p:cNvPr id="107525" name="Rectangle 5">
            <a:extLst>
              <a:ext uri="{FF2B5EF4-FFF2-40B4-BE49-F238E27FC236}">
                <a16:creationId xmlns:a16="http://schemas.microsoft.com/office/drawing/2014/main" id="{060B9DBD-B0AE-435B-AA0A-3D6BAF0C4A8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7524" name="Object 4">
            <a:extLst>
              <a:ext uri="{FF2B5EF4-FFF2-40B4-BE49-F238E27FC236}">
                <a16:creationId xmlns:a16="http://schemas.microsoft.com/office/drawing/2014/main" id="{791F43D3-94A3-49AA-A4E7-2047BC974154}"/>
              </a:ext>
            </a:extLst>
          </p:cNvPr>
          <p:cNvGraphicFramePr>
            <a:graphicFrameLocks noChangeAspect="1"/>
          </p:cNvGraphicFramePr>
          <p:nvPr/>
        </p:nvGraphicFramePr>
        <p:xfrm>
          <a:off x="2566988" y="1773238"/>
          <a:ext cx="8101012" cy="1612900"/>
        </p:xfrm>
        <a:graphic>
          <a:graphicData uri="http://schemas.openxmlformats.org/presentationml/2006/ole">
            <mc:AlternateContent xmlns:mc="http://schemas.openxmlformats.org/markup-compatibility/2006">
              <mc:Choice xmlns:v="urn:schemas-microsoft-com:vml" Requires="v">
                <p:oleObj spid="_x0000_s6160" r:id="rId3" imgW="4356100" imgH="863600" progId="Equation.DSMT4">
                  <p:embed/>
                </p:oleObj>
              </mc:Choice>
              <mc:Fallback>
                <p:oleObj r:id="rId3" imgW="4356100" imgH="863600" progId="Equation.DSMT4">
                  <p:embed/>
                  <p:pic>
                    <p:nvPicPr>
                      <p:cNvPr id="107524" name="Object 4">
                        <a:extLst>
                          <a:ext uri="{FF2B5EF4-FFF2-40B4-BE49-F238E27FC236}">
                            <a16:creationId xmlns:a16="http://schemas.microsoft.com/office/drawing/2014/main" id="{791F43D3-94A3-49AA-A4E7-2047BC974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773238"/>
                        <a:ext cx="8101012"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7" name="Rectangle 7">
            <a:extLst>
              <a:ext uri="{FF2B5EF4-FFF2-40B4-BE49-F238E27FC236}">
                <a16:creationId xmlns:a16="http://schemas.microsoft.com/office/drawing/2014/main" id="{FAE0E39E-5C77-46C7-9A5A-8286887A9038}"/>
              </a:ext>
            </a:extLst>
          </p:cNvPr>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7526" name="Object 6">
            <a:extLst>
              <a:ext uri="{FF2B5EF4-FFF2-40B4-BE49-F238E27FC236}">
                <a16:creationId xmlns:a16="http://schemas.microsoft.com/office/drawing/2014/main" id="{37599B6E-62B7-4B79-9228-11226DF141ED}"/>
              </a:ext>
            </a:extLst>
          </p:cNvPr>
          <p:cNvGraphicFramePr>
            <a:graphicFrameLocks noChangeAspect="1"/>
          </p:cNvGraphicFramePr>
          <p:nvPr/>
        </p:nvGraphicFramePr>
        <p:xfrm>
          <a:off x="3648076" y="4652963"/>
          <a:ext cx="5184775" cy="919162"/>
        </p:xfrm>
        <a:graphic>
          <a:graphicData uri="http://schemas.openxmlformats.org/presentationml/2006/ole">
            <mc:AlternateContent xmlns:mc="http://schemas.openxmlformats.org/markup-compatibility/2006">
              <mc:Choice xmlns:v="urn:schemas-microsoft-com:vml" Requires="v">
                <p:oleObj spid="_x0000_s6161" r:id="rId5" imgW="2362200" imgH="419100" progId="Equation.DSMT4">
                  <p:embed/>
                </p:oleObj>
              </mc:Choice>
              <mc:Fallback>
                <p:oleObj r:id="rId5" imgW="2362200" imgH="419100" progId="Equation.DSMT4">
                  <p:embed/>
                  <p:pic>
                    <p:nvPicPr>
                      <p:cNvPr id="107526" name="Object 6">
                        <a:extLst>
                          <a:ext uri="{FF2B5EF4-FFF2-40B4-BE49-F238E27FC236}">
                            <a16:creationId xmlns:a16="http://schemas.microsoft.com/office/drawing/2014/main" id="{37599B6E-62B7-4B79-9228-11226DF141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76" y="4652963"/>
                        <a:ext cx="5184775"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aki 4">
            <a:extLst>
              <a:ext uri="{FF2B5EF4-FFF2-40B4-BE49-F238E27FC236}">
                <a16:creationId xmlns:a16="http://schemas.microsoft.com/office/drawing/2014/main" id="{D297DBEA-0F46-4F17-B77E-2278F0D99BBB}"/>
              </a:ext>
            </a:extLst>
          </p:cNvPr>
          <p:cNvSpPr>
            <a:spLocks noGrp="1"/>
          </p:cNvSpPr>
          <p:nvPr>
            <p:ph type="ftr" sz="quarter" idx="11"/>
          </p:nvPr>
        </p:nvSpPr>
        <p:spPr/>
        <p:txBody>
          <a:bodyPr/>
          <a:lstStyle/>
          <a:p>
            <a:r>
              <a:rPr lang="en-US" altLang="en-US"/>
              <a:t>Bab 3. Konsep Dasar Statistika</a:t>
            </a:r>
          </a:p>
        </p:txBody>
      </p:sp>
      <p:sp>
        <p:nvSpPr>
          <p:cNvPr id="109570" name="Rectangle 2">
            <a:extLst>
              <a:ext uri="{FF2B5EF4-FFF2-40B4-BE49-F238E27FC236}">
                <a16:creationId xmlns:a16="http://schemas.microsoft.com/office/drawing/2014/main" id="{DE182DA4-8A32-4994-BE77-4FDCD67B1D6B}"/>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9571" name="Rectangle 3">
            <a:extLst>
              <a:ext uri="{FF2B5EF4-FFF2-40B4-BE49-F238E27FC236}">
                <a16:creationId xmlns:a16="http://schemas.microsoft.com/office/drawing/2014/main" id="{CAD209A6-3168-4AC4-B6FF-BFEB89330AF0}"/>
              </a:ext>
            </a:extLst>
          </p:cNvPr>
          <p:cNvSpPr>
            <a:spLocks noGrp="1" noChangeArrowheads="1"/>
          </p:cNvSpPr>
          <p:nvPr>
            <p:ph type="body" idx="1"/>
          </p:nvPr>
        </p:nvSpPr>
        <p:spPr/>
        <p:txBody>
          <a:bodyPr/>
          <a:lstStyle/>
          <a:p>
            <a:pPr>
              <a:lnSpc>
                <a:spcPct val="80000"/>
              </a:lnSpc>
              <a:buFontTx/>
              <a:buNone/>
            </a:pPr>
            <a:r>
              <a:rPr lang="en-US" altLang="en-US" sz="2400"/>
              <a:t>Contoh:</a:t>
            </a:r>
          </a:p>
          <a:p>
            <a:pPr>
              <a:lnSpc>
                <a:spcPct val="80000"/>
              </a:lnSpc>
              <a:buFontTx/>
              <a:buNone/>
            </a:pPr>
            <a:r>
              <a:rPr lang="sv-SE" altLang="ko-KR" sz="2400">
                <a:ea typeface="굴림" panose="020B0600000101010101" pitchFamily="34" charset="-127"/>
              </a:rPr>
              <a:t>	Sebuah tas berisi 4 bola putih dan 3 bola hitam, dan tas yang kedua berisi 3 bola putih dan 5 bola hitam. Satu bola diambil dari tas pertama dan diletakkan tanpa terlihat di dalam tas yang kedua. Berapa probabilitas bahwa sebuah bola yang sekarang ditarik dari tas kedua adalah hitam?</a:t>
            </a:r>
          </a:p>
          <a:p>
            <a:pPr>
              <a:lnSpc>
                <a:spcPct val="80000"/>
              </a:lnSpc>
              <a:buFontTx/>
              <a:buNone/>
            </a:pPr>
            <a:r>
              <a:rPr lang="es-ES" altLang="ko-KR" sz="2400" b="1">
                <a:ea typeface="굴림" panose="020B0600000101010101" pitchFamily="34" charset="-127"/>
              </a:rPr>
              <a:t>	Penyelesaian: </a:t>
            </a:r>
            <a:endParaRPr lang="es-ES" altLang="ko-KR" sz="2400">
              <a:ea typeface="굴림" panose="020B0600000101010101" pitchFamily="34" charset="-127"/>
            </a:endParaRPr>
          </a:p>
          <a:p>
            <a:pPr>
              <a:lnSpc>
                <a:spcPct val="80000"/>
              </a:lnSpc>
              <a:buFontTx/>
              <a:buNone/>
            </a:pPr>
            <a:r>
              <a:rPr lang="es-ES" altLang="ko-KR" sz="2400">
                <a:ea typeface="굴림" panose="020B0600000101010101" pitchFamily="34" charset="-127"/>
              </a:rPr>
              <a:t>	Ambil </a:t>
            </a:r>
            <a:r>
              <a:rPr lang="es-ES" altLang="ko-KR" sz="2400" i="1">
                <a:ea typeface="굴림" panose="020B0600000101010101" pitchFamily="34" charset="-127"/>
              </a:rPr>
              <a:t>B1</a:t>
            </a:r>
            <a:r>
              <a:rPr lang="es-ES" altLang="ko-KR" sz="2400">
                <a:ea typeface="굴림" panose="020B0600000101010101" pitchFamily="34" charset="-127"/>
              </a:rPr>
              <a:t>, </a:t>
            </a:r>
            <a:r>
              <a:rPr lang="es-ES" altLang="ko-KR" sz="2400" i="1">
                <a:ea typeface="굴림" panose="020B0600000101010101" pitchFamily="34" charset="-127"/>
              </a:rPr>
              <a:t>B2</a:t>
            </a:r>
            <a:r>
              <a:rPr lang="es-ES" altLang="ko-KR" sz="2400">
                <a:ea typeface="굴림" panose="020B0600000101010101" pitchFamily="34" charset="-127"/>
              </a:rPr>
              <a:t> dan </a:t>
            </a:r>
            <a:r>
              <a:rPr lang="es-ES" altLang="ko-KR" sz="2400" i="1">
                <a:ea typeface="굴림" panose="020B0600000101010101" pitchFamily="34" charset="-127"/>
              </a:rPr>
              <a:t>W1</a:t>
            </a:r>
            <a:r>
              <a:rPr lang="es-ES" altLang="ko-KR" sz="2400">
                <a:ea typeface="굴림" panose="020B0600000101010101" pitchFamily="34" charset="-127"/>
              </a:rPr>
              <a:t> mewakili secara berurut penarikan sebuah bola hitam dari tas 1, sebuah bola hitam dari tas 2, dan sebuah bola putih dari tas 1. Kita tertarik kepada gabungan dari kejadian saling terpisah         dan </a:t>
            </a:r>
            <a:endParaRPr lang="en-US" altLang="en-US" sz="2400"/>
          </a:p>
        </p:txBody>
      </p:sp>
      <p:sp>
        <p:nvSpPr>
          <p:cNvPr id="109573" name="Rectangle 5">
            <a:extLst>
              <a:ext uri="{FF2B5EF4-FFF2-40B4-BE49-F238E27FC236}">
                <a16:creationId xmlns:a16="http://schemas.microsoft.com/office/drawing/2014/main" id="{7F26CBE0-080C-4551-B3FD-32394A23B913}"/>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9572" name="Object 4">
            <a:extLst>
              <a:ext uri="{FF2B5EF4-FFF2-40B4-BE49-F238E27FC236}">
                <a16:creationId xmlns:a16="http://schemas.microsoft.com/office/drawing/2014/main" id="{E80392A1-531C-4939-8EC8-0E05B242BC9F}"/>
              </a:ext>
            </a:extLst>
          </p:cNvPr>
          <p:cNvGraphicFramePr>
            <a:graphicFrameLocks noChangeAspect="1"/>
          </p:cNvGraphicFramePr>
          <p:nvPr/>
        </p:nvGraphicFramePr>
        <p:xfrm>
          <a:off x="4800600" y="5373688"/>
          <a:ext cx="647700" cy="304800"/>
        </p:xfrm>
        <a:graphic>
          <a:graphicData uri="http://schemas.openxmlformats.org/presentationml/2006/ole">
            <mc:AlternateContent xmlns:mc="http://schemas.openxmlformats.org/markup-compatibility/2006">
              <mc:Choice xmlns:v="urn:schemas-microsoft-com:vml" Requires="v">
                <p:oleObj spid="_x0000_s7184" r:id="rId3" imgW="482391" imgH="228501" progId="Equation.DSMT4">
                  <p:embed/>
                </p:oleObj>
              </mc:Choice>
              <mc:Fallback>
                <p:oleObj r:id="rId3" imgW="482391" imgH="228501" progId="Equation.DSMT4">
                  <p:embed/>
                  <p:pic>
                    <p:nvPicPr>
                      <p:cNvPr id="109572" name="Object 4">
                        <a:extLst>
                          <a:ext uri="{FF2B5EF4-FFF2-40B4-BE49-F238E27FC236}">
                            <a16:creationId xmlns:a16="http://schemas.microsoft.com/office/drawing/2014/main" id="{E80392A1-531C-4939-8EC8-0E05B242BC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5373688"/>
                        <a:ext cx="647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Rectangle 7">
            <a:extLst>
              <a:ext uri="{FF2B5EF4-FFF2-40B4-BE49-F238E27FC236}">
                <a16:creationId xmlns:a16="http://schemas.microsoft.com/office/drawing/2014/main" id="{E824886E-A71D-46D9-B5AD-1ABD08588521}"/>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9574" name="Object 6">
            <a:extLst>
              <a:ext uri="{FF2B5EF4-FFF2-40B4-BE49-F238E27FC236}">
                <a16:creationId xmlns:a16="http://schemas.microsoft.com/office/drawing/2014/main" id="{343DA542-EAC7-485F-A922-E8B9349FAFB4}"/>
              </a:ext>
            </a:extLst>
          </p:cNvPr>
          <p:cNvGraphicFramePr>
            <a:graphicFrameLocks noChangeAspect="1"/>
          </p:cNvGraphicFramePr>
          <p:nvPr/>
        </p:nvGraphicFramePr>
        <p:xfrm>
          <a:off x="6096000" y="5445125"/>
          <a:ext cx="649288" cy="300038"/>
        </p:xfrm>
        <a:graphic>
          <a:graphicData uri="http://schemas.openxmlformats.org/presentationml/2006/ole">
            <mc:AlternateContent xmlns:mc="http://schemas.openxmlformats.org/markup-compatibility/2006">
              <mc:Choice xmlns:v="urn:schemas-microsoft-com:vml" Requires="v">
                <p:oleObj spid="_x0000_s7185" r:id="rId5" imgW="495085" imgH="228501" progId="Equation.DSMT4">
                  <p:embed/>
                </p:oleObj>
              </mc:Choice>
              <mc:Fallback>
                <p:oleObj r:id="rId5" imgW="495085" imgH="228501" progId="Equation.DSMT4">
                  <p:embed/>
                  <p:pic>
                    <p:nvPicPr>
                      <p:cNvPr id="109574" name="Object 6">
                        <a:extLst>
                          <a:ext uri="{FF2B5EF4-FFF2-40B4-BE49-F238E27FC236}">
                            <a16:creationId xmlns:a16="http://schemas.microsoft.com/office/drawing/2014/main" id="{343DA542-EAC7-485F-A922-E8B9349FAF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5445125"/>
                        <a:ext cx="64928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ampungan Kaki 4">
            <a:extLst>
              <a:ext uri="{FF2B5EF4-FFF2-40B4-BE49-F238E27FC236}">
                <a16:creationId xmlns:a16="http://schemas.microsoft.com/office/drawing/2014/main" id="{70EBECD9-F12B-4C42-ACE7-4EDC27694C1F}"/>
              </a:ext>
            </a:extLst>
          </p:cNvPr>
          <p:cNvSpPr>
            <a:spLocks noGrp="1"/>
          </p:cNvSpPr>
          <p:nvPr>
            <p:ph type="ftr" sz="quarter" idx="11"/>
          </p:nvPr>
        </p:nvSpPr>
        <p:spPr/>
        <p:txBody>
          <a:bodyPr/>
          <a:lstStyle/>
          <a:p>
            <a:r>
              <a:rPr lang="en-US" altLang="en-US"/>
              <a:t>Bab 3. Konsep Dasar Statistika</a:t>
            </a:r>
          </a:p>
        </p:txBody>
      </p:sp>
      <p:sp>
        <p:nvSpPr>
          <p:cNvPr id="110594" name="Rectangle 2">
            <a:extLst>
              <a:ext uri="{FF2B5EF4-FFF2-40B4-BE49-F238E27FC236}">
                <a16:creationId xmlns:a16="http://schemas.microsoft.com/office/drawing/2014/main" id="{9B73F2F9-23CE-40EC-8F39-4E5CFFFB8B27}"/>
              </a:ext>
            </a:extLst>
          </p:cNvPr>
          <p:cNvSpPr>
            <a:spLocks noGrp="1" noChangeArrowheads="1"/>
          </p:cNvSpPr>
          <p:nvPr>
            <p:ph type="title"/>
          </p:nvPr>
        </p:nvSpPr>
        <p:spPr/>
        <p:txBody>
          <a:bodyPr/>
          <a:lstStyle/>
          <a:p>
            <a:r>
              <a:rPr lang="en-US" altLang="en-US" b="1">
                <a:solidFill>
                  <a:srgbClr val="FF0000"/>
                </a:solidFill>
              </a:rPr>
              <a:t>3. Konsep Probabilitas</a:t>
            </a:r>
          </a:p>
        </p:txBody>
      </p:sp>
      <p:pic>
        <p:nvPicPr>
          <p:cNvPr id="110597" name="Picture 5">
            <a:extLst>
              <a:ext uri="{FF2B5EF4-FFF2-40B4-BE49-F238E27FC236}">
                <a16:creationId xmlns:a16="http://schemas.microsoft.com/office/drawing/2014/main" id="{6163DF7F-EDDB-4323-B322-D2FA025F69B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5735" t="36830" r="27022" b="28302"/>
          <a:stretch>
            <a:fillRect/>
          </a:stretch>
        </p:blipFill>
        <p:spPr>
          <a:xfrm>
            <a:off x="2351088" y="1557339"/>
            <a:ext cx="7200900" cy="2911475"/>
          </a:xfrm>
          <a:solidFill>
            <a:srgbClr val="FFFFFF"/>
          </a:solidFill>
          <a:ln/>
        </p:spPr>
      </p:pic>
      <p:sp>
        <p:nvSpPr>
          <p:cNvPr id="110599" name="Rectangle 7">
            <a:extLst>
              <a:ext uri="{FF2B5EF4-FFF2-40B4-BE49-F238E27FC236}">
                <a16:creationId xmlns:a16="http://schemas.microsoft.com/office/drawing/2014/main" id="{5DA1C639-8B5A-45B7-AE32-06C88758CFAB}"/>
              </a:ext>
            </a:extLst>
          </p:cNvPr>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10598" name="Object 6">
            <a:extLst>
              <a:ext uri="{FF2B5EF4-FFF2-40B4-BE49-F238E27FC236}">
                <a16:creationId xmlns:a16="http://schemas.microsoft.com/office/drawing/2014/main" id="{8B3140DB-3D60-498B-B8C8-17544305DB8A}"/>
              </a:ext>
            </a:extLst>
          </p:cNvPr>
          <p:cNvGraphicFramePr>
            <a:graphicFrameLocks noChangeAspect="1"/>
          </p:cNvGraphicFramePr>
          <p:nvPr/>
        </p:nvGraphicFramePr>
        <p:xfrm>
          <a:off x="2927350" y="4581525"/>
          <a:ext cx="5761038" cy="458788"/>
        </p:xfrm>
        <a:graphic>
          <a:graphicData uri="http://schemas.openxmlformats.org/presentationml/2006/ole">
            <mc:AlternateContent xmlns:mc="http://schemas.openxmlformats.org/markup-compatibility/2006">
              <mc:Choice xmlns:v="urn:schemas-microsoft-com:vml" Requires="v">
                <p:oleObj spid="_x0000_s8215" r:id="rId4" imgW="3467100" imgH="279400" progId="Equation.DSMT4">
                  <p:embed/>
                </p:oleObj>
              </mc:Choice>
              <mc:Fallback>
                <p:oleObj r:id="rId4" imgW="3467100" imgH="279400" progId="Equation.DSMT4">
                  <p:embed/>
                  <p:pic>
                    <p:nvPicPr>
                      <p:cNvPr id="110598" name="Object 6">
                        <a:extLst>
                          <a:ext uri="{FF2B5EF4-FFF2-40B4-BE49-F238E27FC236}">
                            <a16:creationId xmlns:a16="http://schemas.microsoft.com/office/drawing/2014/main" id="{8B3140DB-3D60-498B-B8C8-17544305DB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4581525"/>
                        <a:ext cx="5761038"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1" name="Rectangle 9">
            <a:extLst>
              <a:ext uri="{FF2B5EF4-FFF2-40B4-BE49-F238E27FC236}">
                <a16:creationId xmlns:a16="http://schemas.microsoft.com/office/drawing/2014/main" id="{60B15309-1E07-4338-B146-3C896AAEA3EB}"/>
              </a:ext>
            </a:extLst>
          </p:cNvPr>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10600" name="Object 8">
            <a:extLst>
              <a:ext uri="{FF2B5EF4-FFF2-40B4-BE49-F238E27FC236}">
                <a16:creationId xmlns:a16="http://schemas.microsoft.com/office/drawing/2014/main" id="{B832A5C8-D039-4E67-A959-998E745FAFF2}"/>
              </a:ext>
            </a:extLst>
          </p:cNvPr>
          <p:cNvGraphicFramePr>
            <a:graphicFrameLocks noChangeAspect="1"/>
          </p:cNvGraphicFramePr>
          <p:nvPr/>
        </p:nvGraphicFramePr>
        <p:xfrm>
          <a:off x="5880101" y="5084763"/>
          <a:ext cx="4105275" cy="501650"/>
        </p:xfrm>
        <a:graphic>
          <a:graphicData uri="http://schemas.openxmlformats.org/presentationml/2006/ole">
            <mc:AlternateContent xmlns:mc="http://schemas.openxmlformats.org/markup-compatibility/2006">
              <mc:Choice xmlns:v="urn:schemas-microsoft-com:vml" Requires="v">
                <p:oleObj spid="_x0000_s8216" r:id="rId6" imgW="2260600" imgH="279400" progId="Equation.DSMT4">
                  <p:embed/>
                </p:oleObj>
              </mc:Choice>
              <mc:Fallback>
                <p:oleObj r:id="rId6" imgW="2260600" imgH="279400" progId="Equation.DSMT4">
                  <p:embed/>
                  <p:pic>
                    <p:nvPicPr>
                      <p:cNvPr id="110600" name="Object 8">
                        <a:extLst>
                          <a:ext uri="{FF2B5EF4-FFF2-40B4-BE49-F238E27FC236}">
                            <a16:creationId xmlns:a16="http://schemas.microsoft.com/office/drawing/2014/main" id="{B832A5C8-D039-4E67-A959-998E745FAF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0101" y="5084763"/>
                        <a:ext cx="41052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3" name="Rectangle 11">
            <a:extLst>
              <a:ext uri="{FF2B5EF4-FFF2-40B4-BE49-F238E27FC236}">
                <a16:creationId xmlns:a16="http://schemas.microsoft.com/office/drawing/2014/main" id="{B384EE70-C9B6-43AF-913C-F41216C079B4}"/>
              </a:ext>
            </a:extLst>
          </p:cNvPr>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10602" name="Object 10">
            <a:extLst>
              <a:ext uri="{FF2B5EF4-FFF2-40B4-BE49-F238E27FC236}">
                <a16:creationId xmlns:a16="http://schemas.microsoft.com/office/drawing/2014/main" id="{613E2C05-6D40-43AA-8DC8-4886AD5480CA}"/>
              </a:ext>
            </a:extLst>
          </p:cNvPr>
          <p:cNvGraphicFramePr>
            <a:graphicFrameLocks noChangeAspect="1"/>
          </p:cNvGraphicFramePr>
          <p:nvPr/>
        </p:nvGraphicFramePr>
        <p:xfrm>
          <a:off x="5880101" y="5661025"/>
          <a:ext cx="2016125" cy="482600"/>
        </p:xfrm>
        <a:graphic>
          <a:graphicData uri="http://schemas.openxmlformats.org/presentationml/2006/ole">
            <mc:AlternateContent xmlns:mc="http://schemas.openxmlformats.org/markup-compatibility/2006">
              <mc:Choice xmlns:v="urn:schemas-microsoft-com:vml" Requires="v">
                <p:oleObj spid="_x0000_s8217" r:id="rId8" imgW="1790700" imgH="431800" progId="Equation.DSMT4">
                  <p:embed/>
                </p:oleObj>
              </mc:Choice>
              <mc:Fallback>
                <p:oleObj r:id="rId8" imgW="1790700" imgH="431800" progId="Equation.DSMT4">
                  <p:embed/>
                  <p:pic>
                    <p:nvPicPr>
                      <p:cNvPr id="110602" name="Object 10">
                        <a:extLst>
                          <a:ext uri="{FF2B5EF4-FFF2-40B4-BE49-F238E27FC236}">
                            <a16:creationId xmlns:a16="http://schemas.microsoft.com/office/drawing/2014/main" id="{613E2C05-6D40-43AA-8DC8-4886AD5480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0101" y="5661025"/>
                        <a:ext cx="20161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6">
            <a:extLst>
              <a:ext uri="{FF2B5EF4-FFF2-40B4-BE49-F238E27FC236}">
                <a16:creationId xmlns:a16="http://schemas.microsoft.com/office/drawing/2014/main" id="{B32E52EE-2D95-4C6A-81BD-3F614538AE73}"/>
              </a:ext>
            </a:extLst>
          </p:cNvPr>
          <p:cNvSpPr>
            <a:spLocks noGrp="1"/>
          </p:cNvSpPr>
          <p:nvPr>
            <p:ph type="ftr" sz="quarter" idx="11"/>
          </p:nvPr>
        </p:nvSpPr>
        <p:spPr/>
        <p:txBody>
          <a:bodyPr/>
          <a:lstStyle/>
          <a:p>
            <a:r>
              <a:rPr lang="en-US" altLang="en-US"/>
              <a:t>Bab 3. Konsep Dasar Statistika</a:t>
            </a:r>
          </a:p>
        </p:txBody>
      </p:sp>
      <p:sp>
        <p:nvSpPr>
          <p:cNvPr id="97282" name="Rectangle 2">
            <a:extLst>
              <a:ext uri="{FF2B5EF4-FFF2-40B4-BE49-F238E27FC236}">
                <a16:creationId xmlns:a16="http://schemas.microsoft.com/office/drawing/2014/main" id="{4C7A7393-A932-448E-93F5-6D424C86A7F7}"/>
              </a:ext>
            </a:extLst>
          </p:cNvPr>
          <p:cNvSpPr>
            <a:spLocks noGrp="1" noChangeArrowheads="1"/>
          </p:cNvSpPr>
          <p:nvPr>
            <p:ph type="title"/>
          </p:nvPr>
        </p:nvSpPr>
        <p:spPr>
          <a:xfrm>
            <a:off x="2209800" y="152401"/>
            <a:ext cx="7918450" cy="1044575"/>
          </a:xfrm>
          <a:noFill/>
          <a:ln/>
        </p:spPr>
        <p:txBody>
          <a:bodyPr/>
          <a:lstStyle/>
          <a:p>
            <a:pPr algn="l"/>
            <a:r>
              <a:rPr lang="en-US" altLang="en-US" sz="3600" b="1">
                <a:solidFill>
                  <a:srgbClr val="FF0000"/>
                </a:solidFill>
              </a:rPr>
              <a:t>2. Permutasi dan Kombinasi (Con’t)</a:t>
            </a:r>
            <a:endParaRPr lang="en-US" altLang="en-US"/>
          </a:p>
        </p:txBody>
      </p:sp>
      <p:sp>
        <p:nvSpPr>
          <p:cNvPr id="97283" name="Rectangle 3">
            <a:extLst>
              <a:ext uri="{FF2B5EF4-FFF2-40B4-BE49-F238E27FC236}">
                <a16:creationId xmlns:a16="http://schemas.microsoft.com/office/drawing/2014/main" id="{E9B07EAE-6164-40F1-A03B-F70806CBC36A}"/>
              </a:ext>
            </a:extLst>
          </p:cNvPr>
          <p:cNvSpPr>
            <a:spLocks noGrp="1" noChangeArrowheads="1"/>
          </p:cNvSpPr>
          <p:nvPr>
            <p:ph type="body" sz="half" idx="1"/>
          </p:nvPr>
        </p:nvSpPr>
        <p:spPr>
          <a:xfrm>
            <a:off x="2209800" y="1268413"/>
            <a:ext cx="7558088" cy="4824412"/>
          </a:xfrm>
        </p:spPr>
        <p:txBody>
          <a:bodyPr/>
          <a:lstStyle/>
          <a:p>
            <a:r>
              <a:rPr lang="en-US" altLang="en-US"/>
              <a:t>Contoh</a:t>
            </a:r>
          </a:p>
          <a:p>
            <a:pPr>
              <a:buFontTx/>
              <a:buNone/>
            </a:pPr>
            <a:r>
              <a:rPr lang="en-US" altLang="en-US"/>
              <a:t>	</a:t>
            </a:r>
            <a:r>
              <a:rPr lang="en-US" altLang="en-US">
                <a:solidFill>
                  <a:srgbClr val="FF0000"/>
                </a:solidFill>
              </a:rPr>
              <a:t>Himpunan {a,b,c}</a:t>
            </a:r>
            <a:r>
              <a:rPr lang="en-US" altLang="en-US"/>
              <a:t> </a:t>
            </a:r>
          </a:p>
          <a:p>
            <a:pPr>
              <a:buFontTx/>
              <a:buNone/>
            </a:pPr>
            <a:r>
              <a:rPr lang="en-US" altLang="en-US"/>
              <a:t>	diambil 3 anggota, diperoleh susunan:</a:t>
            </a:r>
          </a:p>
          <a:p>
            <a:pPr>
              <a:buFontTx/>
              <a:buNone/>
            </a:pPr>
            <a:r>
              <a:rPr lang="en-US" altLang="en-US"/>
              <a:t>		</a:t>
            </a:r>
            <a:r>
              <a:rPr lang="en-US" altLang="en-US" i="1">
                <a:solidFill>
                  <a:srgbClr val="FF0000"/>
                </a:solidFill>
              </a:rPr>
              <a:t>abc; acb; bac; bca; cab; cba</a:t>
            </a:r>
          </a:p>
          <a:p>
            <a:pPr>
              <a:buFontTx/>
              <a:buNone/>
            </a:pPr>
            <a:r>
              <a:rPr lang="en-US" altLang="en-US" i="1">
                <a:solidFill>
                  <a:srgbClr val="FF0000"/>
                </a:solidFill>
              </a:rPr>
              <a:t>	</a:t>
            </a:r>
          </a:p>
          <a:p>
            <a:pPr>
              <a:buFontTx/>
              <a:buNone/>
            </a:pPr>
            <a:endParaRPr lang="en-US" altLang="en-US" i="1">
              <a:solidFill>
                <a:srgbClr val="FF0000"/>
              </a:solidFill>
            </a:endParaRPr>
          </a:p>
          <a:p>
            <a:pPr>
              <a:buFontTx/>
              <a:buNone/>
            </a:pPr>
            <a:r>
              <a:rPr lang="en-US" altLang="en-US"/>
              <a:t>	diambil 2 anggota, diperoleh susunan:</a:t>
            </a:r>
          </a:p>
          <a:p>
            <a:pPr>
              <a:buFontTx/>
              <a:buNone/>
            </a:pPr>
            <a:r>
              <a:rPr lang="en-US" altLang="en-US"/>
              <a:t>			</a:t>
            </a:r>
            <a:r>
              <a:rPr lang="en-US" altLang="en-US" i="1">
                <a:solidFill>
                  <a:srgbClr val="FF0000"/>
                </a:solidFill>
              </a:rPr>
              <a:t>ab; ba; bc; cb; ac; ca</a:t>
            </a:r>
          </a:p>
        </p:txBody>
      </p:sp>
      <p:graphicFrame>
        <p:nvGraphicFramePr>
          <p:cNvPr id="97284" name="Object 4">
            <a:extLst>
              <a:ext uri="{FF2B5EF4-FFF2-40B4-BE49-F238E27FC236}">
                <a16:creationId xmlns:a16="http://schemas.microsoft.com/office/drawing/2014/main" id="{15E61BFA-7D11-4B12-96FB-C3EB8292FA63}"/>
              </a:ext>
            </a:extLst>
          </p:cNvPr>
          <p:cNvGraphicFramePr>
            <a:graphicFrameLocks noGrp="1" noChangeAspect="1"/>
          </p:cNvGraphicFramePr>
          <p:nvPr>
            <p:ph sz="quarter" idx="2"/>
          </p:nvPr>
        </p:nvGraphicFramePr>
        <p:xfrm>
          <a:off x="4870451" y="3644900"/>
          <a:ext cx="2232025" cy="889000"/>
        </p:xfrm>
        <a:graphic>
          <a:graphicData uri="http://schemas.openxmlformats.org/presentationml/2006/ole">
            <mc:AlternateContent xmlns:mc="http://schemas.openxmlformats.org/markup-compatibility/2006">
              <mc:Choice xmlns:v="urn:schemas-microsoft-com:vml" Requires="v">
                <p:oleObj spid="_x0000_s13326" name="Equation" r:id="rId3" imgW="1054080" imgH="419040" progId="Equation.3">
                  <p:embed/>
                </p:oleObj>
              </mc:Choice>
              <mc:Fallback>
                <p:oleObj name="Equation" r:id="rId3" imgW="1054080" imgH="419040" progId="Equation.3">
                  <p:embed/>
                  <p:pic>
                    <p:nvPicPr>
                      <p:cNvPr id="97284" name="Object 4">
                        <a:extLst>
                          <a:ext uri="{FF2B5EF4-FFF2-40B4-BE49-F238E27FC236}">
                            <a16:creationId xmlns:a16="http://schemas.microsoft.com/office/drawing/2014/main" id="{15E61BFA-7D11-4B12-96FB-C3EB8292F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1" y="3644900"/>
                        <a:ext cx="223202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a:extLst>
              <a:ext uri="{FF2B5EF4-FFF2-40B4-BE49-F238E27FC236}">
                <a16:creationId xmlns:a16="http://schemas.microsoft.com/office/drawing/2014/main" id="{DA57EEB6-B5A5-42C0-8F27-94F05AE7D931}"/>
              </a:ext>
            </a:extLst>
          </p:cNvPr>
          <p:cNvGraphicFramePr>
            <a:graphicFrameLocks noGrp="1" noChangeAspect="1"/>
          </p:cNvGraphicFramePr>
          <p:nvPr>
            <p:ph sz="quarter" idx="3"/>
          </p:nvPr>
        </p:nvGraphicFramePr>
        <p:xfrm>
          <a:off x="5303838" y="5300663"/>
          <a:ext cx="1871662" cy="735012"/>
        </p:xfrm>
        <a:graphic>
          <a:graphicData uri="http://schemas.openxmlformats.org/presentationml/2006/ole">
            <mc:AlternateContent xmlns:mc="http://schemas.openxmlformats.org/markup-compatibility/2006">
              <mc:Choice xmlns:v="urn:schemas-microsoft-com:vml" Requires="v">
                <p:oleObj spid="_x0000_s13327" name="Equation" r:id="rId5" imgW="1066680" imgH="419040" progId="Equation.3">
                  <p:embed/>
                </p:oleObj>
              </mc:Choice>
              <mc:Fallback>
                <p:oleObj name="Equation" r:id="rId5" imgW="1066680" imgH="419040" progId="Equation.3">
                  <p:embed/>
                  <p:pic>
                    <p:nvPicPr>
                      <p:cNvPr id="97285" name="Object 5">
                        <a:extLst>
                          <a:ext uri="{FF2B5EF4-FFF2-40B4-BE49-F238E27FC236}">
                            <a16:creationId xmlns:a16="http://schemas.microsoft.com/office/drawing/2014/main" id="{DA57EEB6-B5A5-42C0-8F27-94F05AE7D9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3838" y="5300663"/>
                        <a:ext cx="1871662"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4EC2AC0-46FA-4643-9035-A8465FFAC006}"/>
              </a:ext>
            </a:extLst>
          </p:cNvPr>
          <p:cNvSpPr>
            <a:spLocks noGrp="1" noChangeArrowheads="1"/>
          </p:cNvSpPr>
          <p:nvPr>
            <p:ph type="title"/>
          </p:nvPr>
        </p:nvSpPr>
        <p:spPr>
          <a:xfrm>
            <a:off x="1981200" y="0"/>
            <a:ext cx="8229600" cy="1143000"/>
          </a:xfrm>
        </p:spPr>
        <p:txBody>
          <a:bodyPr/>
          <a:lstStyle/>
          <a:p>
            <a:pPr algn="r"/>
            <a:r>
              <a:rPr lang="en-US" altLang="en-US">
                <a:solidFill>
                  <a:schemeClr val="bg1"/>
                </a:solidFill>
              </a:rPr>
              <a:t>Ilustrasi</a:t>
            </a:r>
          </a:p>
        </p:txBody>
      </p:sp>
      <p:sp>
        <p:nvSpPr>
          <p:cNvPr id="4099" name="Rectangle 3">
            <a:extLst>
              <a:ext uri="{FF2B5EF4-FFF2-40B4-BE49-F238E27FC236}">
                <a16:creationId xmlns:a16="http://schemas.microsoft.com/office/drawing/2014/main" id="{213CB3EC-7C92-4324-ADB3-F3AFF65854E3}"/>
              </a:ext>
            </a:extLst>
          </p:cNvPr>
          <p:cNvSpPr>
            <a:spLocks noGrp="1" noChangeArrowheads="1"/>
          </p:cNvSpPr>
          <p:nvPr>
            <p:ph type="body" idx="1"/>
          </p:nvPr>
        </p:nvSpPr>
        <p:spPr/>
        <p:txBody>
          <a:bodyPr/>
          <a:lstStyle/>
          <a:p>
            <a:pPr>
              <a:lnSpc>
                <a:spcPct val="80000"/>
              </a:lnSpc>
            </a:pPr>
            <a:r>
              <a:rPr lang="en-US" altLang="en-US" sz="2000"/>
              <a:t>Sebuah perkantoran biasanya membutuhkan tenaga listrik yang cukup agar semua aktifitas pekerjaannya terjamin dari adanya pemutusan aliran listrik.Terdapat dua sumber listrik yg digunakan PLN dan Generator. Bila listrik PLN padam maka secara otomatis generator akan menyala dan memberikan aliran listrik untuk seluruh perkantoran. Masalah yang selama ini menganggu adalah ketidakstabilan arus(voltage)listrik, baik dari PLN maupun generaor, yang akan merusak peralatan listrik.Selama beberapa tahun terakhir, diketahui bahwa probabilitas terjadinya listrik padam adalah 0.1, dgn kata lain peluang bahwa perkantoran itu menggunakan listrik PLN adalah 0.9 dan peluang menggunakan generatoradalah 0.1.Peluang terjadi ketidakstabilan pada arus listrik PLN maupun generator masing-masing 0.2 dan 0.3.</a:t>
            </a:r>
          </a:p>
          <a:p>
            <a:pPr>
              <a:lnSpc>
                <a:spcPct val="80000"/>
              </a:lnSpc>
            </a:pPr>
            <a:r>
              <a:rPr lang="en-US" altLang="en-US" sz="2000"/>
              <a:t>Permasalahan ini dapat diilustrasikan sbb:</a:t>
            </a:r>
          </a:p>
          <a:p>
            <a:pPr>
              <a:lnSpc>
                <a:spcPct val="80000"/>
              </a:lnSpc>
              <a:buFontTx/>
              <a:buNone/>
            </a:pPr>
            <a:r>
              <a:rPr lang="en-US" altLang="en-US" sz="2000"/>
              <a:t>	</a:t>
            </a:r>
          </a:p>
        </p:txBody>
      </p:sp>
      <p:sp>
        <p:nvSpPr>
          <p:cNvPr id="4103" name="Text Box 7">
            <a:extLst>
              <a:ext uri="{FF2B5EF4-FFF2-40B4-BE49-F238E27FC236}">
                <a16:creationId xmlns:a16="http://schemas.microsoft.com/office/drawing/2014/main" id="{7E91FD8B-976B-4EBA-A117-46080CF173E9}"/>
              </a:ext>
            </a:extLst>
          </p:cNvPr>
          <p:cNvSpPr txBox="1">
            <a:spLocks noChangeArrowheads="1"/>
          </p:cNvSpPr>
          <p:nvPr/>
        </p:nvSpPr>
        <p:spPr bwMode="auto">
          <a:xfrm>
            <a:off x="5942013" y="5448300"/>
            <a:ext cx="68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z="1200"/>
          </a:p>
          <a:p>
            <a:endParaRPr lang="it-IT" altLang="en-US" sz="1200"/>
          </a:p>
          <a:p>
            <a:endParaRPr lang="en-US" altLang="en-US"/>
          </a:p>
        </p:txBody>
      </p:sp>
      <p:sp>
        <p:nvSpPr>
          <p:cNvPr id="4106" name="Text Box 10">
            <a:extLst>
              <a:ext uri="{FF2B5EF4-FFF2-40B4-BE49-F238E27FC236}">
                <a16:creationId xmlns:a16="http://schemas.microsoft.com/office/drawing/2014/main" id="{DE49A409-A6CD-42FB-AE7B-147B8ECB3C4C}"/>
              </a:ext>
            </a:extLst>
          </p:cNvPr>
          <p:cNvSpPr txBox="1">
            <a:spLocks noChangeArrowheads="1"/>
          </p:cNvSpPr>
          <p:nvPr/>
        </p:nvSpPr>
        <p:spPr bwMode="auto">
          <a:xfrm>
            <a:off x="5257800" y="4762500"/>
            <a:ext cx="571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t>E</a:t>
            </a:r>
            <a:endParaRPr lang="en-US" altLang="en-US"/>
          </a:p>
        </p:txBody>
      </p:sp>
      <p:sp>
        <p:nvSpPr>
          <p:cNvPr id="4104" name="Text Box 8">
            <a:extLst>
              <a:ext uri="{FF2B5EF4-FFF2-40B4-BE49-F238E27FC236}">
                <a16:creationId xmlns:a16="http://schemas.microsoft.com/office/drawing/2014/main" id="{38F6B106-85FF-4F28-8420-17383466704B}"/>
              </a:ext>
            </a:extLst>
          </p:cNvPr>
          <p:cNvSpPr txBox="1">
            <a:spLocks noChangeArrowheads="1"/>
          </p:cNvSpPr>
          <p:nvPr/>
        </p:nvSpPr>
        <p:spPr bwMode="auto">
          <a:xfrm>
            <a:off x="6972300" y="5448300"/>
            <a:ext cx="68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z="1200">
              <a:solidFill>
                <a:srgbClr val="FFFFFF"/>
              </a:solidFill>
            </a:endParaRPr>
          </a:p>
          <a:p>
            <a:endParaRPr lang="it-IT" altLang="en-US" sz="1200"/>
          </a:p>
          <a:p>
            <a:endParaRPr lang="en-US" altLang="en-US"/>
          </a:p>
        </p:txBody>
      </p:sp>
      <p:pic>
        <p:nvPicPr>
          <p:cNvPr id="4109" name="Picture 13">
            <a:extLst>
              <a:ext uri="{FF2B5EF4-FFF2-40B4-BE49-F238E27FC236}">
                <a16:creationId xmlns:a16="http://schemas.microsoft.com/office/drawing/2014/main" id="{0802E0F8-D92A-405F-9806-0AF01EBFE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4886326"/>
            <a:ext cx="2781300" cy="1971675"/>
          </a:xfrm>
          <a:prstGeom prst="rect">
            <a:avLst/>
          </a:prstGeom>
          <a:noFill/>
          <a:extLst>
            <a:ext uri="{909E8E84-426E-40DD-AFC4-6F175D3DCCD1}">
              <a14:hiddenFill xmlns:a14="http://schemas.microsoft.com/office/drawing/2010/main">
                <a:solidFill>
                  <a:srgbClr val="FFFFFF"/>
                </a:solidFill>
              </a14:hiddenFill>
            </a:ext>
          </a:extLst>
        </p:spPr>
      </p:pic>
      <p:sp>
        <p:nvSpPr>
          <p:cNvPr id="4110" name="Line 14">
            <a:extLst>
              <a:ext uri="{FF2B5EF4-FFF2-40B4-BE49-F238E27FC236}">
                <a16:creationId xmlns:a16="http://schemas.microsoft.com/office/drawing/2014/main" id="{C61AF43B-4FCA-4654-8B90-990E182D580F}"/>
              </a:ext>
            </a:extLst>
          </p:cNvPr>
          <p:cNvSpPr>
            <a:spLocks noChangeShapeType="1"/>
          </p:cNvSpPr>
          <p:nvPr/>
        </p:nvSpPr>
        <p:spPr bwMode="auto">
          <a:xfrm>
            <a:off x="7391400" y="48768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4111" name="Rectangle 15">
            <a:extLst>
              <a:ext uri="{FF2B5EF4-FFF2-40B4-BE49-F238E27FC236}">
                <a16:creationId xmlns:a16="http://schemas.microsoft.com/office/drawing/2014/main" id="{1B981533-8708-4C5C-85E9-9C505AF769BC}"/>
              </a:ext>
            </a:extLst>
          </p:cNvPr>
          <p:cNvSpPr>
            <a:spLocks noChangeArrowheads="1"/>
          </p:cNvSpPr>
          <p:nvPr/>
        </p:nvSpPr>
        <p:spPr bwMode="auto">
          <a:xfrm>
            <a:off x="2362200" y="5273676"/>
            <a:ext cx="4724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it-IT" altLang="en-US"/>
              <a:t>E       : Peristiwa listrik PLN digunakan</a:t>
            </a:r>
            <a:endParaRPr lang="en-US" altLang="en-US"/>
          </a:p>
          <a:p>
            <a:pPr algn="ctr"/>
            <a:r>
              <a:rPr lang="it-IT" altLang="en-US"/>
              <a:t>Ec     : Peristiwa listrik Generator digunakan</a:t>
            </a:r>
            <a:endParaRPr lang="en-US" altLang="en-US"/>
          </a:p>
          <a:p>
            <a:pPr algn="ctr"/>
            <a:r>
              <a:rPr lang="it-IT" altLang="en-US"/>
              <a:t>           A        : Peristiwa terjadinya ketidak stabilan arus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69A84E-122E-4830-AF8E-8D63838B78FA}"/>
              </a:ext>
            </a:extLst>
          </p:cNvPr>
          <p:cNvSpPr>
            <a:spLocks noGrp="1" noChangeArrowheads="1"/>
          </p:cNvSpPr>
          <p:nvPr>
            <p:ph type="title"/>
          </p:nvPr>
        </p:nvSpPr>
        <p:spPr>
          <a:xfrm>
            <a:off x="1981200" y="274638"/>
            <a:ext cx="8229600" cy="792162"/>
          </a:xfrm>
        </p:spPr>
        <p:txBody>
          <a:bodyPr/>
          <a:lstStyle/>
          <a:p>
            <a:pPr algn="r"/>
            <a:r>
              <a:rPr lang="en-US" altLang="en-US">
                <a:solidFill>
                  <a:schemeClr val="bg1"/>
                </a:solidFill>
              </a:rPr>
              <a:t>Sehingga</a:t>
            </a:r>
          </a:p>
        </p:txBody>
      </p:sp>
      <p:sp>
        <p:nvSpPr>
          <p:cNvPr id="5123" name="Rectangle 3">
            <a:extLst>
              <a:ext uri="{FF2B5EF4-FFF2-40B4-BE49-F238E27FC236}">
                <a16:creationId xmlns:a16="http://schemas.microsoft.com/office/drawing/2014/main" id="{E49CE2DE-8D95-470E-822F-E872177ECE61}"/>
              </a:ext>
            </a:extLst>
          </p:cNvPr>
          <p:cNvSpPr>
            <a:spLocks noGrp="1" noChangeArrowheads="1"/>
          </p:cNvSpPr>
          <p:nvPr>
            <p:ph type="body" idx="1"/>
          </p:nvPr>
        </p:nvSpPr>
        <p:spPr/>
        <p:txBody>
          <a:bodyPr/>
          <a:lstStyle/>
          <a:p>
            <a:r>
              <a:rPr lang="en-US" altLang="en-US" sz="2000"/>
              <a:t>Peristiwa A dapat ditulis sebagai gabungan dua kejadian yang saling lepas</a:t>
            </a:r>
          </a:p>
          <a:p>
            <a:pPr>
              <a:buFontTx/>
              <a:buNone/>
            </a:pPr>
            <a:r>
              <a:rPr lang="en-US" altLang="en-US" sz="2000"/>
              <a:t>                  dan                       Jadi:  </a:t>
            </a:r>
          </a:p>
          <a:p>
            <a:pPr>
              <a:buFontTx/>
              <a:buNone/>
            </a:pPr>
            <a:endParaRPr lang="en-US" altLang="en-US" sz="2000"/>
          </a:p>
          <a:p>
            <a:pPr>
              <a:buFontTx/>
              <a:buNone/>
            </a:pPr>
            <a:endParaRPr lang="en-US" altLang="en-US" sz="2000"/>
          </a:p>
          <a:p>
            <a:pPr>
              <a:buFontTx/>
              <a:buNone/>
            </a:pPr>
            <a:endParaRPr lang="en-US" altLang="en-US" sz="2000"/>
          </a:p>
          <a:p>
            <a:pPr>
              <a:buFontTx/>
              <a:buNone/>
            </a:pPr>
            <a:r>
              <a:rPr lang="en-US" altLang="en-US" sz="2000"/>
              <a:t>Dengan menggunakan probabilitas bersyarat maka :</a:t>
            </a:r>
          </a:p>
          <a:p>
            <a:pPr>
              <a:buFontTx/>
              <a:buNone/>
            </a:pPr>
            <a:endParaRPr lang="ru-RU" altLang="en-US" sz="2000">
              <a:cs typeface="Arial" panose="020B0604020202020204" pitchFamily="34" charset="0"/>
            </a:endParaRPr>
          </a:p>
        </p:txBody>
      </p:sp>
      <p:pic>
        <p:nvPicPr>
          <p:cNvPr id="5124" name="Picture 4">
            <a:extLst>
              <a:ext uri="{FF2B5EF4-FFF2-40B4-BE49-F238E27FC236}">
                <a16:creationId xmlns:a16="http://schemas.microsoft.com/office/drawing/2014/main" id="{CDAEFA6B-E4C8-46B7-932E-F9A1B466C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2286000"/>
            <a:ext cx="8286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B7B7E8A4-5207-41B1-9DFB-296A11B12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2286001"/>
            <a:ext cx="1362075" cy="42862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6284990F-A126-4680-B2D8-A9B49FF8A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95600"/>
            <a:ext cx="35814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86CA04B-3649-42D2-8ACF-88EBB30DAA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343400"/>
            <a:ext cx="39624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0F7205E9-2D75-437C-858F-87575D3111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5070476"/>
            <a:ext cx="4419600" cy="178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DD61BB-672B-4544-A4A8-FA4A1A9359BD}"/>
              </a:ext>
            </a:extLst>
          </p:cNvPr>
          <p:cNvSpPr>
            <a:spLocks noGrp="1" noChangeArrowheads="1"/>
          </p:cNvSpPr>
          <p:nvPr>
            <p:ph type="title"/>
          </p:nvPr>
        </p:nvSpPr>
        <p:spPr>
          <a:xfrm>
            <a:off x="1981200" y="0"/>
            <a:ext cx="8229600" cy="1143000"/>
          </a:xfrm>
        </p:spPr>
        <p:txBody>
          <a:bodyPr/>
          <a:lstStyle/>
          <a:p>
            <a:pPr algn="r"/>
            <a:r>
              <a:rPr lang="en-US" altLang="en-US">
                <a:solidFill>
                  <a:schemeClr val="bg1"/>
                </a:solidFill>
              </a:rPr>
              <a:t>Maka:</a:t>
            </a:r>
          </a:p>
        </p:txBody>
      </p:sp>
      <p:sp>
        <p:nvSpPr>
          <p:cNvPr id="6147" name="Rectangle 3">
            <a:extLst>
              <a:ext uri="{FF2B5EF4-FFF2-40B4-BE49-F238E27FC236}">
                <a16:creationId xmlns:a16="http://schemas.microsoft.com/office/drawing/2014/main" id="{DD3BBC51-3369-470C-BEAB-85228CFA03AF}"/>
              </a:ext>
            </a:extLst>
          </p:cNvPr>
          <p:cNvSpPr>
            <a:spLocks noGrp="1" noChangeArrowheads="1"/>
          </p:cNvSpPr>
          <p:nvPr>
            <p:ph type="body" idx="1"/>
          </p:nvPr>
        </p:nvSpPr>
        <p:spPr/>
        <p:txBody>
          <a:bodyPr>
            <a:normAutofit lnSpcReduction="10000"/>
          </a:bodyPr>
          <a:lstStyle/>
          <a:p>
            <a:pPr>
              <a:lnSpc>
                <a:spcPct val="80000"/>
              </a:lnSpc>
            </a:pPr>
            <a:r>
              <a:rPr lang="en-US" altLang="en-US" sz="2000" dirty="0" err="1"/>
              <a:t>Diketahui</a:t>
            </a:r>
            <a:r>
              <a:rPr lang="en-US" altLang="en-US" sz="2000" dirty="0"/>
              <a:t>:</a:t>
            </a:r>
          </a:p>
          <a:p>
            <a:pPr>
              <a:lnSpc>
                <a:spcPct val="80000"/>
              </a:lnSpc>
            </a:pPr>
            <a:r>
              <a:rPr lang="en-US" altLang="en-US" sz="2000" dirty="0"/>
              <a:t>P(E)=0.9	P(E’)=0.1</a:t>
            </a:r>
          </a:p>
          <a:p>
            <a:pPr>
              <a:lnSpc>
                <a:spcPct val="80000"/>
              </a:lnSpc>
            </a:pPr>
            <a:r>
              <a:rPr lang="en-US" altLang="en-US" sz="2000" dirty="0"/>
              <a:t>P(A|E)=0.2	P(A|E’)=0/3</a:t>
            </a:r>
          </a:p>
          <a:p>
            <a:pPr>
              <a:lnSpc>
                <a:spcPct val="80000"/>
              </a:lnSpc>
            </a:pPr>
            <a:r>
              <a:rPr lang="en-US" altLang="en-US" sz="2000" dirty="0" err="1"/>
              <a:t>Shg</a:t>
            </a:r>
            <a:r>
              <a:rPr lang="en-US" altLang="en-US" sz="2000" dirty="0"/>
              <a:t>:</a:t>
            </a:r>
          </a:p>
          <a:p>
            <a:pPr>
              <a:lnSpc>
                <a:spcPct val="80000"/>
              </a:lnSpc>
            </a:pPr>
            <a:r>
              <a:rPr lang="en-US" altLang="en-US" sz="2000" dirty="0"/>
              <a:t>P(A)=P(E).P(A|E)+P(E’).P(A|E’)</a:t>
            </a:r>
          </a:p>
          <a:p>
            <a:pPr>
              <a:lnSpc>
                <a:spcPct val="80000"/>
              </a:lnSpc>
            </a:pPr>
            <a:r>
              <a:rPr lang="en-US" altLang="en-US" sz="2000" dirty="0"/>
              <a:t>=(0.9).(0.2)+(0.1).(0.3)</a:t>
            </a:r>
          </a:p>
          <a:p>
            <a:pPr>
              <a:lnSpc>
                <a:spcPct val="80000"/>
              </a:lnSpc>
            </a:pPr>
            <a:r>
              <a:rPr lang="en-US" altLang="en-US" sz="2000" dirty="0"/>
              <a:t>=0.21</a:t>
            </a:r>
          </a:p>
          <a:p>
            <a:pPr>
              <a:lnSpc>
                <a:spcPct val="80000"/>
              </a:lnSpc>
            </a:pPr>
            <a:r>
              <a:rPr lang="en-US" altLang="en-US" sz="2000" dirty="0" err="1"/>
              <a:t>Kembali</a:t>
            </a:r>
            <a:r>
              <a:rPr lang="en-US" altLang="en-US" sz="2000" dirty="0"/>
              <a:t> pada </a:t>
            </a:r>
            <a:r>
              <a:rPr lang="en-US" altLang="en-US" sz="2000" dirty="0" err="1"/>
              <a:t>permasalahan</a:t>
            </a:r>
            <a:r>
              <a:rPr lang="en-US" altLang="en-US" sz="2000" dirty="0"/>
              <a:t> </a:t>
            </a:r>
            <a:r>
              <a:rPr lang="en-US" altLang="en-US" sz="2000" dirty="0" err="1"/>
              <a:t>diatas</a:t>
            </a:r>
            <a:r>
              <a:rPr lang="en-US" altLang="en-US" sz="2000" dirty="0"/>
              <a:t>, </a:t>
            </a:r>
            <a:r>
              <a:rPr lang="en-US" altLang="en-US" sz="2000" dirty="0" err="1"/>
              <a:t>bila</a:t>
            </a:r>
            <a:r>
              <a:rPr lang="en-US" altLang="en-US" sz="2000" dirty="0"/>
              <a:t> </a:t>
            </a:r>
            <a:r>
              <a:rPr lang="en-US" altLang="en-US" sz="2000" dirty="0" err="1"/>
              <a:t>suatu</a:t>
            </a:r>
            <a:r>
              <a:rPr lang="en-US" altLang="en-US" sz="2000" dirty="0"/>
              <a:t> </a:t>
            </a:r>
            <a:r>
              <a:rPr lang="en-US" altLang="en-US" sz="2000" dirty="0" err="1"/>
              <a:t>saat</a:t>
            </a:r>
            <a:r>
              <a:rPr lang="en-US" altLang="en-US" sz="2000" dirty="0"/>
              <a:t> </a:t>
            </a:r>
            <a:r>
              <a:rPr lang="en-US" altLang="en-US" sz="2000" dirty="0" err="1"/>
              <a:t>diketahui</a:t>
            </a:r>
            <a:r>
              <a:rPr lang="en-US" altLang="en-US" sz="2000" dirty="0"/>
              <a:t> </a:t>
            </a:r>
            <a:r>
              <a:rPr lang="en-US" altLang="en-US" sz="2000" dirty="0" err="1"/>
              <a:t>terjadi</a:t>
            </a:r>
            <a:r>
              <a:rPr lang="en-US" altLang="en-US" sz="2000" dirty="0"/>
              <a:t> </a:t>
            </a:r>
            <a:r>
              <a:rPr lang="en-US" altLang="en-US" sz="2000" dirty="0" err="1"/>
              <a:t>ketidakstabilan</a:t>
            </a:r>
            <a:r>
              <a:rPr lang="en-US" altLang="en-US" sz="2000" dirty="0"/>
              <a:t> </a:t>
            </a:r>
            <a:r>
              <a:rPr lang="en-US" altLang="en-US" sz="2000" dirty="0" err="1"/>
              <a:t>arus</a:t>
            </a:r>
            <a:r>
              <a:rPr lang="en-US" altLang="en-US" sz="2000" dirty="0"/>
              <a:t> </a:t>
            </a:r>
            <a:r>
              <a:rPr lang="en-US" altLang="en-US" sz="2000" dirty="0" err="1"/>
              <a:t>listrik</a:t>
            </a:r>
            <a:r>
              <a:rPr lang="en-US" altLang="en-US" sz="2000" dirty="0"/>
              <a:t>, </a:t>
            </a:r>
            <a:r>
              <a:rPr lang="en-US" altLang="en-US" sz="2000" dirty="0" err="1"/>
              <a:t>maka</a:t>
            </a:r>
            <a:r>
              <a:rPr lang="en-US" altLang="en-US" sz="2000" dirty="0"/>
              <a:t> </a:t>
            </a:r>
            <a:r>
              <a:rPr lang="en-US" altLang="en-US" sz="2000" dirty="0" err="1"/>
              <a:t>berapakah</a:t>
            </a:r>
            <a:r>
              <a:rPr lang="en-US" altLang="en-US" sz="2000" dirty="0"/>
              <a:t> </a:t>
            </a:r>
            <a:r>
              <a:rPr lang="en-US" altLang="en-US" sz="2000" dirty="0" err="1"/>
              <a:t>probabilitas</a:t>
            </a:r>
            <a:r>
              <a:rPr lang="en-US" altLang="en-US" sz="2000" dirty="0"/>
              <a:t> </a:t>
            </a:r>
            <a:r>
              <a:rPr lang="en-US" altLang="en-US" sz="2000" dirty="0" err="1"/>
              <a:t>saat</a:t>
            </a:r>
            <a:r>
              <a:rPr lang="en-US" altLang="en-US" sz="2000" dirty="0"/>
              <a:t> </a:t>
            </a:r>
            <a:r>
              <a:rPr lang="en-US" altLang="en-US" sz="2000" dirty="0" err="1"/>
              <a:t>itu</a:t>
            </a:r>
            <a:r>
              <a:rPr lang="en-US" altLang="en-US" sz="2000" dirty="0"/>
              <a:t> </a:t>
            </a:r>
            <a:r>
              <a:rPr lang="en-US" altLang="en-US" sz="2000" dirty="0" err="1"/>
              <a:t>aliran</a:t>
            </a:r>
            <a:r>
              <a:rPr lang="en-US" altLang="en-US" sz="2000" dirty="0"/>
              <a:t> </a:t>
            </a:r>
            <a:r>
              <a:rPr lang="en-US" altLang="en-US" sz="2000" dirty="0" err="1"/>
              <a:t>listrik</a:t>
            </a:r>
            <a:r>
              <a:rPr lang="en-US" altLang="en-US" sz="2000" dirty="0"/>
              <a:t> </a:t>
            </a:r>
            <a:r>
              <a:rPr lang="en-US" altLang="en-US" sz="2000" dirty="0" err="1"/>
              <a:t>berasal</a:t>
            </a:r>
            <a:r>
              <a:rPr lang="en-US" altLang="en-US" sz="2000" dirty="0"/>
              <a:t> </a:t>
            </a:r>
            <a:r>
              <a:rPr lang="en-US" altLang="en-US" sz="2000" dirty="0" err="1"/>
              <a:t>dari</a:t>
            </a:r>
            <a:r>
              <a:rPr lang="en-US" altLang="en-US" sz="2000" dirty="0"/>
              <a:t> generator? </a:t>
            </a:r>
            <a:r>
              <a:rPr lang="en-US" altLang="en-US" sz="2000" dirty="0" err="1"/>
              <a:t>Dengan</a:t>
            </a:r>
            <a:r>
              <a:rPr lang="en-US" altLang="en-US" sz="2000" dirty="0"/>
              <a:t> </a:t>
            </a:r>
            <a:r>
              <a:rPr lang="en-US" altLang="en-US" sz="2000" dirty="0" err="1"/>
              <a:t>menggunakan</a:t>
            </a:r>
            <a:r>
              <a:rPr lang="en-US" altLang="en-US" sz="2000" dirty="0"/>
              <a:t> </a:t>
            </a:r>
            <a:r>
              <a:rPr lang="en-US" altLang="en-US" sz="2000" dirty="0" err="1"/>
              <a:t>rumus</a:t>
            </a:r>
            <a:r>
              <a:rPr lang="en-US" altLang="en-US" sz="2000" dirty="0"/>
              <a:t> </a:t>
            </a:r>
            <a:r>
              <a:rPr lang="en-US" altLang="en-US" sz="2000" dirty="0" err="1"/>
              <a:t>probalilitas</a:t>
            </a:r>
            <a:r>
              <a:rPr lang="en-US" altLang="en-US" sz="2000" dirty="0"/>
              <a:t> </a:t>
            </a:r>
            <a:r>
              <a:rPr lang="en-US" altLang="en-US" sz="2000" dirty="0" err="1"/>
              <a:t>bersyarat</a:t>
            </a:r>
            <a:r>
              <a:rPr lang="en-US" altLang="en-US" sz="2000" dirty="0"/>
              <a:t> </a:t>
            </a:r>
            <a:r>
              <a:rPr lang="en-US" altLang="en-US" sz="2000" dirty="0" err="1"/>
              <a:t>diperoleh</a:t>
            </a:r>
            <a:r>
              <a:rPr lang="en-US" altLang="en-US" sz="2000" dirty="0"/>
              <a:t>:</a:t>
            </a:r>
          </a:p>
          <a:p>
            <a:pPr>
              <a:lnSpc>
                <a:spcPct val="80000"/>
              </a:lnSpc>
            </a:pPr>
            <a:r>
              <a:rPr lang="en-US" altLang="en-US" sz="2000" dirty="0"/>
              <a:t>P(E’|A)=P(E’</a:t>
            </a:r>
            <a:r>
              <a:rPr lang="en-US" altLang="en-US" sz="2000" dirty="0">
                <a:cs typeface="Arial" panose="020B0604020202020204" pitchFamily="34" charset="0"/>
              </a:rPr>
              <a:t>∩A)/P(A)</a:t>
            </a:r>
          </a:p>
          <a:p>
            <a:pPr>
              <a:lnSpc>
                <a:spcPct val="80000"/>
              </a:lnSpc>
            </a:pPr>
            <a:r>
              <a:rPr lang="en-US" altLang="en-US" sz="2000" dirty="0">
                <a:cs typeface="Arial" panose="020B0604020202020204" pitchFamily="34" charset="0"/>
              </a:rPr>
              <a:t>            =P(E’).P(A|E’)/P(A)</a:t>
            </a:r>
          </a:p>
          <a:p>
            <a:pPr>
              <a:lnSpc>
                <a:spcPct val="80000"/>
              </a:lnSpc>
            </a:pPr>
            <a:r>
              <a:rPr lang="en-US" altLang="en-US" sz="2000" dirty="0">
                <a:cs typeface="Arial" panose="020B0604020202020204" pitchFamily="34" charset="0"/>
              </a:rPr>
              <a:t>            =0.03/0.21=0.143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59F84C-32B5-41CE-A03D-513BE275B60E}"/>
              </a:ext>
            </a:extLst>
          </p:cNvPr>
          <p:cNvSpPr>
            <a:spLocks noGrp="1" noChangeArrowheads="1"/>
          </p:cNvSpPr>
          <p:nvPr>
            <p:ph type="title"/>
          </p:nvPr>
        </p:nvSpPr>
        <p:spPr>
          <a:xfrm>
            <a:off x="1981200" y="0"/>
            <a:ext cx="8229600" cy="1143000"/>
          </a:xfrm>
        </p:spPr>
        <p:txBody>
          <a:bodyPr/>
          <a:lstStyle/>
          <a:p>
            <a:pPr algn="r"/>
            <a:r>
              <a:rPr lang="en-US" altLang="en-US">
                <a:solidFill>
                  <a:schemeClr val="bg1"/>
                </a:solidFill>
              </a:rPr>
              <a:t>Secara Umum:</a:t>
            </a:r>
          </a:p>
        </p:txBody>
      </p:sp>
      <p:sp>
        <p:nvSpPr>
          <p:cNvPr id="7171" name="Rectangle 3">
            <a:extLst>
              <a:ext uri="{FF2B5EF4-FFF2-40B4-BE49-F238E27FC236}">
                <a16:creationId xmlns:a16="http://schemas.microsoft.com/office/drawing/2014/main" id="{6B23B59D-7D97-47AF-ABA7-ACF07052A03A}"/>
              </a:ext>
            </a:extLst>
          </p:cNvPr>
          <p:cNvSpPr>
            <a:spLocks noGrp="1" noChangeArrowheads="1"/>
          </p:cNvSpPr>
          <p:nvPr>
            <p:ph type="body" idx="1"/>
          </p:nvPr>
        </p:nvSpPr>
        <p:spPr/>
        <p:txBody>
          <a:bodyPr/>
          <a:lstStyle/>
          <a:p>
            <a:r>
              <a:rPr lang="en-US" altLang="en-US"/>
              <a:t>Peristiwa B1,B2,….,Bk merupakan suatu sekatan(partisi) dari ruang sampel S dengan P(Bi)</a:t>
            </a:r>
            <a:r>
              <a:rPr lang="en-US" altLang="en-US">
                <a:cs typeface="Arial" panose="020B0604020202020204" pitchFamily="34" charset="0"/>
              </a:rPr>
              <a:t>≠0 untuk i=1,2,…,k maka setiap peristiwa A anggota S berlaku:</a:t>
            </a:r>
          </a:p>
          <a:p>
            <a:endParaRPr lang="en-US" altLang="en-US">
              <a:cs typeface="Arial" panose="020B0604020202020204" pitchFamily="34" charset="0"/>
            </a:endParaRPr>
          </a:p>
          <a:p>
            <a:endParaRPr lang="en-US" altLang="en-US">
              <a:cs typeface="Arial" panose="020B0604020202020204" pitchFamily="34" charset="0"/>
            </a:endParaRPr>
          </a:p>
          <a:p>
            <a:r>
              <a:rPr lang="en-US" altLang="en-US">
                <a:cs typeface="Arial" panose="020B0604020202020204" pitchFamily="34" charset="0"/>
              </a:rPr>
              <a:t>Berikut k=3</a:t>
            </a:r>
          </a:p>
          <a:p>
            <a:pPr>
              <a:buFontTx/>
              <a:buNone/>
            </a:pPr>
            <a:endParaRPr lang="en-US" altLang="en-US">
              <a:cs typeface="Arial" panose="020B0604020202020204" pitchFamily="34" charset="0"/>
            </a:endParaRPr>
          </a:p>
        </p:txBody>
      </p:sp>
      <p:sp>
        <p:nvSpPr>
          <p:cNvPr id="7173" name="Rectangle 5">
            <a:extLst>
              <a:ext uri="{FF2B5EF4-FFF2-40B4-BE49-F238E27FC236}">
                <a16:creationId xmlns:a16="http://schemas.microsoft.com/office/drawing/2014/main" id="{CDDF226E-32BB-4326-92AA-CD443E807B63}"/>
              </a:ext>
            </a:extLst>
          </p:cNvPr>
          <p:cNvSpPr>
            <a:spLocks noChangeArrowheads="1"/>
          </p:cNvSpPr>
          <p:nvPr/>
        </p:nvSpPr>
        <p:spPr bwMode="auto">
          <a:xfrm>
            <a:off x="1524001" y="2839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sp>
        <p:nvSpPr>
          <p:cNvPr id="7175" name="Rectangle 7">
            <a:extLst>
              <a:ext uri="{FF2B5EF4-FFF2-40B4-BE49-F238E27FC236}">
                <a16:creationId xmlns:a16="http://schemas.microsoft.com/office/drawing/2014/main" id="{2996EE55-D21E-4A39-838F-241FE62510B2}"/>
              </a:ext>
            </a:extLst>
          </p:cNvPr>
          <p:cNvSpPr>
            <a:spLocks noChangeArrowheads="1"/>
          </p:cNvSpPr>
          <p:nvPr/>
        </p:nvSpPr>
        <p:spPr bwMode="auto">
          <a:xfrm>
            <a:off x="1524001" y="2839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7174" name="Object 6">
            <a:extLst>
              <a:ext uri="{FF2B5EF4-FFF2-40B4-BE49-F238E27FC236}">
                <a16:creationId xmlns:a16="http://schemas.microsoft.com/office/drawing/2014/main" id="{72FD632D-8DFA-43DA-AC35-6B8DFD3746B4}"/>
              </a:ext>
            </a:extLst>
          </p:cNvPr>
          <p:cNvGraphicFramePr>
            <a:graphicFrameLocks noChangeAspect="1"/>
          </p:cNvGraphicFramePr>
          <p:nvPr/>
        </p:nvGraphicFramePr>
        <p:xfrm>
          <a:off x="2514600" y="3733801"/>
          <a:ext cx="7086600" cy="1096963"/>
        </p:xfrm>
        <a:graphic>
          <a:graphicData uri="http://schemas.openxmlformats.org/presentationml/2006/ole">
            <mc:AlternateContent xmlns:mc="http://schemas.openxmlformats.org/markup-compatibility/2006">
              <mc:Choice xmlns:v="urn:schemas-microsoft-com:vml" Requires="v">
                <p:oleObj spid="_x0000_s9225" name="Equation" r:id="rId3" imgW="2552700" imgH="431800" progId="Equation.3">
                  <p:embed/>
                </p:oleObj>
              </mc:Choice>
              <mc:Fallback>
                <p:oleObj name="Equation" r:id="rId3" imgW="2552700" imgH="431800" progId="Equation.3">
                  <p:embed/>
                  <p:pic>
                    <p:nvPicPr>
                      <p:cNvPr id="7174" name="Object 6">
                        <a:extLst>
                          <a:ext uri="{FF2B5EF4-FFF2-40B4-BE49-F238E27FC236}">
                            <a16:creationId xmlns:a16="http://schemas.microsoft.com/office/drawing/2014/main" id="{72FD632D-8DFA-43DA-AC35-6B8DFD374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733801"/>
                        <a:ext cx="7086600"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6" name="Picture 8">
            <a:extLst>
              <a:ext uri="{FF2B5EF4-FFF2-40B4-BE49-F238E27FC236}">
                <a16:creationId xmlns:a16="http://schemas.microsoft.com/office/drawing/2014/main" id="{694FC409-022E-432B-A714-FFAF10362A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648201"/>
            <a:ext cx="2895600" cy="2043113"/>
          </a:xfrm>
          <a:prstGeom prst="rect">
            <a:avLst/>
          </a:prstGeom>
          <a:noFill/>
          <a:extLst>
            <a:ext uri="{909E8E84-426E-40DD-AFC4-6F175D3DCCD1}">
              <a14:hiddenFill xmlns:a14="http://schemas.microsoft.com/office/drawing/2010/main">
                <a:solidFill>
                  <a:srgbClr val="FFFFFF"/>
                </a:solidFill>
              </a14:hiddenFill>
            </a:ext>
          </a:extLst>
        </p:spPr>
      </p:pic>
      <p:sp>
        <p:nvSpPr>
          <p:cNvPr id="7177" name="Text Box 9">
            <a:extLst>
              <a:ext uri="{FF2B5EF4-FFF2-40B4-BE49-F238E27FC236}">
                <a16:creationId xmlns:a16="http://schemas.microsoft.com/office/drawing/2014/main" id="{843C9950-BEA3-4463-8FF2-7D9F08C67BA5}"/>
              </a:ext>
            </a:extLst>
          </p:cNvPr>
          <p:cNvSpPr txBox="1">
            <a:spLocks noChangeArrowheads="1"/>
          </p:cNvSpPr>
          <p:nvPr/>
        </p:nvSpPr>
        <p:spPr bwMode="auto">
          <a:xfrm>
            <a:off x="8083551" y="6248400"/>
            <a:ext cx="23942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Struktur teorema Bayes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F290FBF-EF6A-4304-B26F-A4A6842D20A0}"/>
              </a:ext>
            </a:extLst>
          </p:cNvPr>
          <p:cNvSpPr>
            <a:spLocks noGrp="1" noChangeArrowheads="1"/>
          </p:cNvSpPr>
          <p:nvPr>
            <p:ph type="title"/>
          </p:nvPr>
        </p:nvSpPr>
        <p:spPr>
          <a:xfrm>
            <a:off x="2133600" y="0"/>
            <a:ext cx="8229600" cy="1143000"/>
          </a:xfrm>
        </p:spPr>
        <p:txBody>
          <a:bodyPr/>
          <a:lstStyle/>
          <a:p>
            <a:pPr algn="r"/>
            <a:r>
              <a:rPr lang="en-US" altLang="en-US">
                <a:solidFill>
                  <a:schemeClr val="bg1"/>
                </a:solidFill>
              </a:rPr>
              <a:t>Jadi Teorema Bayes</a:t>
            </a:r>
          </a:p>
        </p:txBody>
      </p:sp>
      <p:sp>
        <p:nvSpPr>
          <p:cNvPr id="8195" name="Rectangle 3">
            <a:extLst>
              <a:ext uri="{FF2B5EF4-FFF2-40B4-BE49-F238E27FC236}">
                <a16:creationId xmlns:a16="http://schemas.microsoft.com/office/drawing/2014/main" id="{6DF2C3D2-2219-4908-9DAA-EB133C7D757F}"/>
              </a:ext>
            </a:extLst>
          </p:cNvPr>
          <p:cNvSpPr>
            <a:spLocks noGrp="1" noChangeArrowheads="1"/>
          </p:cNvSpPr>
          <p:nvPr>
            <p:ph type="body" idx="1"/>
          </p:nvPr>
        </p:nvSpPr>
        <p:spPr/>
        <p:txBody>
          <a:bodyPr/>
          <a:lstStyle/>
          <a:p>
            <a:r>
              <a:rPr lang="en-US" altLang="en-US"/>
              <a:t>Digunakan bila ingin diketahui probabilitas P(B1|A),P(B2|A)….,P(Bk|A) dengan rumus sebagai berikut :</a:t>
            </a:r>
          </a:p>
        </p:txBody>
      </p:sp>
      <p:sp>
        <p:nvSpPr>
          <p:cNvPr id="8197" name="Rectangle 5">
            <a:extLst>
              <a:ext uri="{FF2B5EF4-FFF2-40B4-BE49-F238E27FC236}">
                <a16:creationId xmlns:a16="http://schemas.microsoft.com/office/drawing/2014/main" id="{166D527E-74A4-4624-8730-825C94109509}"/>
              </a:ext>
            </a:extLst>
          </p:cNvPr>
          <p:cNvSpPr>
            <a:spLocks noChangeArrowheads="1"/>
          </p:cNvSpPr>
          <p:nvPr/>
        </p:nvSpPr>
        <p:spPr bwMode="auto">
          <a:xfrm>
            <a:off x="1524001" y="2672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196" name="Object 4">
            <a:extLst>
              <a:ext uri="{FF2B5EF4-FFF2-40B4-BE49-F238E27FC236}">
                <a16:creationId xmlns:a16="http://schemas.microsoft.com/office/drawing/2014/main" id="{54838E53-7B68-43B7-A806-01A2A1C054B2}"/>
              </a:ext>
            </a:extLst>
          </p:cNvPr>
          <p:cNvGraphicFramePr>
            <a:graphicFrameLocks noChangeAspect="1"/>
          </p:cNvGraphicFramePr>
          <p:nvPr/>
        </p:nvGraphicFramePr>
        <p:xfrm>
          <a:off x="2514600" y="3505200"/>
          <a:ext cx="7696200" cy="1519238"/>
        </p:xfrm>
        <a:graphic>
          <a:graphicData uri="http://schemas.openxmlformats.org/presentationml/2006/ole">
            <mc:AlternateContent xmlns:mc="http://schemas.openxmlformats.org/markup-compatibility/2006">
              <mc:Choice xmlns:v="urn:schemas-microsoft-com:vml" Requires="v">
                <p:oleObj spid="_x0000_s10249" name="Equation" r:id="rId3" imgW="3530600" imgH="622300" progId="Equation.3">
                  <p:embed/>
                </p:oleObj>
              </mc:Choice>
              <mc:Fallback>
                <p:oleObj name="Equation" r:id="rId3" imgW="3530600" imgH="622300" progId="Equation.3">
                  <p:embed/>
                  <p:pic>
                    <p:nvPicPr>
                      <p:cNvPr id="8196" name="Object 4">
                        <a:extLst>
                          <a:ext uri="{FF2B5EF4-FFF2-40B4-BE49-F238E27FC236}">
                            <a16:creationId xmlns:a16="http://schemas.microsoft.com/office/drawing/2014/main" id="{54838E53-7B68-43B7-A806-01A2A1C05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05200"/>
                        <a:ext cx="7696200" cy="151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0FC54CE-C227-4F41-9854-A1BAB2F4E557}"/>
              </a:ext>
            </a:extLst>
          </p:cNvPr>
          <p:cNvSpPr>
            <a:spLocks noGrp="1" noChangeArrowheads="1"/>
          </p:cNvSpPr>
          <p:nvPr>
            <p:ph type="title"/>
          </p:nvPr>
        </p:nvSpPr>
        <p:spPr>
          <a:xfrm>
            <a:off x="1981200" y="274638"/>
            <a:ext cx="8229600" cy="715962"/>
          </a:xfrm>
        </p:spPr>
        <p:txBody>
          <a:bodyPr/>
          <a:lstStyle/>
          <a:p>
            <a:pPr algn="r"/>
            <a:r>
              <a:rPr lang="en-US" altLang="en-US" sz="4000">
                <a:solidFill>
                  <a:schemeClr val="bg1"/>
                </a:solidFill>
              </a:rPr>
              <a:t>Contoh</a:t>
            </a:r>
          </a:p>
        </p:txBody>
      </p:sp>
      <p:sp>
        <p:nvSpPr>
          <p:cNvPr id="9219" name="Rectangle 3">
            <a:extLst>
              <a:ext uri="{FF2B5EF4-FFF2-40B4-BE49-F238E27FC236}">
                <a16:creationId xmlns:a16="http://schemas.microsoft.com/office/drawing/2014/main" id="{AE4D85C1-2D90-4029-B805-5AA16982DFD6}"/>
              </a:ext>
            </a:extLst>
          </p:cNvPr>
          <p:cNvSpPr>
            <a:spLocks noGrp="1" noChangeArrowheads="1"/>
          </p:cNvSpPr>
          <p:nvPr>
            <p:ph type="body" idx="1"/>
          </p:nvPr>
        </p:nvSpPr>
        <p:spPr/>
        <p:txBody>
          <a:bodyPr/>
          <a:lstStyle/>
          <a:p>
            <a:pPr>
              <a:lnSpc>
                <a:spcPct val="80000"/>
              </a:lnSpc>
            </a:pPr>
            <a:r>
              <a:rPr lang="en-US" altLang="en-US" sz="2400"/>
              <a:t>Suatu generator telekomunikasi nirkabel mempunyai 3 pilihan tempat untuk membangun pemancar sinyal yaitu didaerah tengah kota, daerah kaki bukit dikota itu  dan derah tepi pantai, dengan masing-masing mempunyai peluang 0.2; 0.3 dan 0.5. Bila pemancar dibangun ditengah kota, peluang terjadi ganguan sinyal adalah 0.05. Bila pemancar dibangun dikaki bukit, peluang terjadinya ganguan sinyal adalah 0.06.Bila pemancar dibangun ditepi pantai, pelaung ganguan sinyal adalah 0.08.</a:t>
            </a:r>
          </a:p>
          <a:p>
            <a:pPr>
              <a:lnSpc>
                <a:spcPct val="80000"/>
              </a:lnSpc>
            </a:pPr>
            <a:r>
              <a:rPr lang="en-US" altLang="en-US" sz="2400"/>
              <a:t>A. Berapakah peluang terjadinya ganguan sinyal?</a:t>
            </a:r>
          </a:p>
          <a:p>
            <a:pPr>
              <a:lnSpc>
                <a:spcPct val="80000"/>
              </a:lnSpc>
            </a:pPr>
            <a:r>
              <a:rPr lang="en-US" altLang="en-US" sz="2400"/>
              <a:t>B. Bila diketahui telah terjadinya gangguan pada sinyak pada sinyal, berapa peluang bahwa operator tsb ternyata telah membangun pemancar di tepi pantai?</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E41167B-2C33-496A-BA38-D7C0C4281D62}"/>
              </a:ext>
            </a:extLst>
          </p:cNvPr>
          <p:cNvSpPr>
            <a:spLocks noGrp="1" noChangeArrowheads="1"/>
          </p:cNvSpPr>
          <p:nvPr>
            <p:ph type="title"/>
          </p:nvPr>
        </p:nvSpPr>
        <p:spPr>
          <a:xfrm>
            <a:off x="1981200" y="274638"/>
            <a:ext cx="8229600" cy="715962"/>
          </a:xfrm>
        </p:spPr>
        <p:txBody>
          <a:bodyPr/>
          <a:lstStyle/>
          <a:p>
            <a:pPr algn="r"/>
            <a:r>
              <a:rPr lang="en-US" altLang="en-US" sz="4000">
                <a:solidFill>
                  <a:schemeClr val="bg1"/>
                </a:solidFill>
              </a:rPr>
              <a:t>Jawab</a:t>
            </a:r>
          </a:p>
        </p:txBody>
      </p:sp>
      <p:sp>
        <p:nvSpPr>
          <p:cNvPr id="10243" name="Rectangle 3">
            <a:extLst>
              <a:ext uri="{FF2B5EF4-FFF2-40B4-BE49-F238E27FC236}">
                <a16:creationId xmlns:a16="http://schemas.microsoft.com/office/drawing/2014/main" id="{10BB94E0-5EDF-46AE-B2E2-0F34C8970EB0}"/>
              </a:ext>
            </a:extLst>
          </p:cNvPr>
          <p:cNvSpPr>
            <a:spLocks noGrp="1" noChangeArrowheads="1"/>
          </p:cNvSpPr>
          <p:nvPr>
            <p:ph type="body" idx="1"/>
          </p:nvPr>
        </p:nvSpPr>
        <p:spPr>
          <a:xfrm>
            <a:off x="1981200" y="1295400"/>
            <a:ext cx="8153400" cy="3733800"/>
          </a:xfrm>
        </p:spPr>
        <p:txBody>
          <a:bodyPr>
            <a:normAutofit fontScale="85000" lnSpcReduction="20000"/>
          </a:bodyPr>
          <a:lstStyle/>
          <a:p>
            <a:pPr>
              <a:lnSpc>
                <a:spcPct val="90000"/>
              </a:lnSpc>
            </a:pPr>
            <a:r>
              <a:rPr lang="en-US" altLang="en-US"/>
              <a:t>Misal:</a:t>
            </a:r>
          </a:p>
          <a:p>
            <a:pPr>
              <a:lnSpc>
                <a:spcPct val="90000"/>
              </a:lnSpc>
            </a:pPr>
            <a:r>
              <a:rPr lang="en-US" altLang="en-US" sz="1800"/>
              <a:t>A		= Terjadi ganguan sinyal</a:t>
            </a:r>
          </a:p>
          <a:p>
            <a:pPr>
              <a:lnSpc>
                <a:spcPct val="90000"/>
              </a:lnSpc>
            </a:pPr>
            <a:r>
              <a:rPr lang="en-US" altLang="en-US" sz="1800"/>
              <a:t>B1		= Pemancar dibangun di tengah kota</a:t>
            </a:r>
          </a:p>
          <a:p>
            <a:pPr>
              <a:lnSpc>
                <a:spcPct val="90000"/>
              </a:lnSpc>
            </a:pPr>
            <a:r>
              <a:rPr lang="en-US" altLang="en-US" sz="1800"/>
              <a:t>B2		= ----------------------------di kaki bukit</a:t>
            </a:r>
          </a:p>
          <a:p>
            <a:pPr>
              <a:lnSpc>
                <a:spcPct val="90000"/>
              </a:lnSpc>
            </a:pPr>
            <a:r>
              <a:rPr lang="en-US" altLang="en-US" sz="1800"/>
              <a:t>B3                   = ----------------------------di tepi pantai</a:t>
            </a:r>
          </a:p>
          <a:p>
            <a:pPr>
              <a:lnSpc>
                <a:spcPct val="90000"/>
              </a:lnSpc>
            </a:pPr>
            <a:r>
              <a:rPr lang="en-US" altLang="en-US" sz="1800"/>
              <a:t>Maka :</a:t>
            </a:r>
          </a:p>
          <a:p>
            <a:pPr>
              <a:lnSpc>
                <a:spcPct val="90000"/>
              </a:lnSpc>
            </a:pPr>
            <a:r>
              <a:rPr lang="en-US" altLang="en-US" sz="1800"/>
              <a:t>A). Peluang terjadinya ganguan sinyal</a:t>
            </a:r>
          </a:p>
          <a:p>
            <a:pPr>
              <a:lnSpc>
                <a:spcPct val="90000"/>
              </a:lnSpc>
            </a:pPr>
            <a:r>
              <a:rPr lang="en-US" altLang="en-US" sz="1800"/>
              <a:t>P(A)=P(B1)P(A|B1)+P(B2)P(A|B2)+P(B3)P(A|B3)</a:t>
            </a:r>
          </a:p>
          <a:p>
            <a:pPr>
              <a:lnSpc>
                <a:spcPct val="90000"/>
              </a:lnSpc>
            </a:pPr>
            <a:r>
              <a:rPr lang="en-US" altLang="en-US" sz="1800"/>
              <a:t>       = (0,2).(0.05)+(0.3)(0.06)+(0.5)(0.08)=0.001+0.018+0.04=0.068</a:t>
            </a:r>
          </a:p>
          <a:p>
            <a:pPr>
              <a:lnSpc>
                <a:spcPct val="90000"/>
              </a:lnSpc>
            </a:pPr>
            <a:r>
              <a:rPr lang="en-US" altLang="en-US" sz="1800"/>
              <a:t>B).Diketahui telah terjadi ganguan pd sinyal, maka peluang bahwa operator ternyata telah membangun pemancar di tepi pantai:</a:t>
            </a:r>
          </a:p>
          <a:p>
            <a:pPr>
              <a:lnSpc>
                <a:spcPct val="90000"/>
              </a:lnSpc>
            </a:pPr>
            <a:r>
              <a:rPr lang="en-US" altLang="en-US" sz="1800"/>
              <a:t>Dapat dinyatakan dgn: “Peluang bersyarat bahwa operator membangun pemancar di tepi pantai bila diketahui telah terjadi ganguan sinyal”:</a:t>
            </a:r>
          </a:p>
          <a:p>
            <a:pPr>
              <a:lnSpc>
                <a:spcPct val="90000"/>
              </a:lnSpc>
            </a:pPr>
            <a:endParaRPr lang="en-US" altLang="en-US" sz="1800"/>
          </a:p>
          <a:p>
            <a:pPr>
              <a:lnSpc>
                <a:spcPct val="90000"/>
              </a:lnSpc>
            </a:pPr>
            <a:endParaRPr lang="en-US" altLang="en-US" sz="1800"/>
          </a:p>
        </p:txBody>
      </p:sp>
      <p:sp>
        <p:nvSpPr>
          <p:cNvPr id="10245" name="Rectangle 5">
            <a:extLst>
              <a:ext uri="{FF2B5EF4-FFF2-40B4-BE49-F238E27FC236}">
                <a16:creationId xmlns:a16="http://schemas.microsoft.com/office/drawing/2014/main" id="{11AAF39A-95AC-4D3B-A536-78F61581E3F6}"/>
              </a:ext>
            </a:extLst>
          </p:cNvPr>
          <p:cNvSpPr>
            <a:spLocks noChangeArrowheads="1"/>
          </p:cNvSpPr>
          <p:nvPr/>
        </p:nvSpPr>
        <p:spPr bwMode="auto">
          <a:xfrm>
            <a:off x="1524001" y="2639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244" name="Object 4">
            <a:extLst>
              <a:ext uri="{FF2B5EF4-FFF2-40B4-BE49-F238E27FC236}">
                <a16:creationId xmlns:a16="http://schemas.microsoft.com/office/drawing/2014/main" id="{0F5DEDF0-134D-43F1-9CC3-710D612AE637}"/>
              </a:ext>
            </a:extLst>
          </p:cNvPr>
          <p:cNvGraphicFramePr>
            <a:graphicFrameLocks noChangeAspect="1"/>
          </p:cNvGraphicFramePr>
          <p:nvPr/>
        </p:nvGraphicFramePr>
        <p:xfrm>
          <a:off x="3543300" y="5410200"/>
          <a:ext cx="5360988" cy="1447800"/>
        </p:xfrm>
        <a:graphic>
          <a:graphicData uri="http://schemas.openxmlformats.org/presentationml/2006/ole">
            <mc:AlternateContent xmlns:mc="http://schemas.openxmlformats.org/markup-compatibility/2006">
              <mc:Choice xmlns:v="urn:schemas-microsoft-com:vml" Requires="v">
                <p:oleObj spid="_x0000_s11273" name="Equation" r:id="rId3" imgW="2489040" imgH="660240" progId="Equation.3">
                  <p:embed/>
                </p:oleObj>
              </mc:Choice>
              <mc:Fallback>
                <p:oleObj name="Equation" r:id="rId3" imgW="2489040" imgH="660240" progId="Equation.3">
                  <p:embed/>
                  <p:pic>
                    <p:nvPicPr>
                      <p:cNvPr id="10244" name="Object 4">
                        <a:extLst>
                          <a:ext uri="{FF2B5EF4-FFF2-40B4-BE49-F238E27FC236}">
                            <a16:creationId xmlns:a16="http://schemas.microsoft.com/office/drawing/2014/main" id="{0F5DEDF0-134D-43F1-9CC3-710D612AE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5410200"/>
                        <a:ext cx="5360988"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4">
            <a:extLst>
              <a:ext uri="{FF2B5EF4-FFF2-40B4-BE49-F238E27FC236}">
                <a16:creationId xmlns:a16="http://schemas.microsoft.com/office/drawing/2014/main" id="{37E372E7-BC7E-4EBD-B8CB-CD3FF02BC14E}"/>
              </a:ext>
            </a:extLst>
          </p:cNvPr>
          <p:cNvSpPr>
            <a:spLocks noGrp="1"/>
          </p:cNvSpPr>
          <p:nvPr>
            <p:ph type="ftr" sz="quarter" idx="11"/>
          </p:nvPr>
        </p:nvSpPr>
        <p:spPr/>
        <p:txBody>
          <a:bodyPr/>
          <a:lstStyle/>
          <a:p>
            <a:r>
              <a:rPr lang="en-US" altLang="en-US"/>
              <a:t>Bab 3. Konsep Dasar Statistika</a:t>
            </a:r>
          </a:p>
        </p:txBody>
      </p:sp>
      <p:sp>
        <p:nvSpPr>
          <p:cNvPr id="95234" name="Rectangle 2">
            <a:extLst>
              <a:ext uri="{FF2B5EF4-FFF2-40B4-BE49-F238E27FC236}">
                <a16:creationId xmlns:a16="http://schemas.microsoft.com/office/drawing/2014/main" id="{84A8C392-FC3E-4ED7-A637-D37C0178A596}"/>
              </a:ext>
            </a:extLst>
          </p:cNvPr>
          <p:cNvSpPr>
            <a:spLocks noGrp="1" noChangeArrowheads="1"/>
          </p:cNvSpPr>
          <p:nvPr>
            <p:ph type="title"/>
          </p:nvPr>
        </p:nvSpPr>
        <p:spPr/>
        <p:txBody>
          <a:bodyPr/>
          <a:lstStyle/>
          <a:p>
            <a:r>
              <a:rPr lang="en-US" altLang="en-US" sz="3600" b="1">
                <a:solidFill>
                  <a:srgbClr val="FF0000"/>
                </a:solidFill>
              </a:rPr>
              <a:t>2. Permutasi dan Kombinasi</a:t>
            </a:r>
          </a:p>
        </p:txBody>
      </p:sp>
      <p:sp>
        <p:nvSpPr>
          <p:cNvPr id="95235" name="Rectangle 3">
            <a:extLst>
              <a:ext uri="{FF2B5EF4-FFF2-40B4-BE49-F238E27FC236}">
                <a16:creationId xmlns:a16="http://schemas.microsoft.com/office/drawing/2014/main" id="{CC399736-9D06-4B00-866E-A0E577105CAA}"/>
              </a:ext>
            </a:extLst>
          </p:cNvPr>
          <p:cNvSpPr>
            <a:spLocks noGrp="1" noChangeArrowheads="1"/>
          </p:cNvSpPr>
          <p:nvPr>
            <p:ph type="body" idx="1"/>
          </p:nvPr>
        </p:nvSpPr>
        <p:spPr/>
        <p:txBody>
          <a:bodyPr/>
          <a:lstStyle/>
          <a:p>
            <a:r>
              <a:rPr lang="sv-SE" altLang="ko-KR" b="1">
                <a:ea typeface="굴림" panose="020B0600000101010101" pitchFamily="34" charset="-127"/>
              </a:rPr>
              <a:t>Contoh </a:t>
            </a:r>
            <a:endParaRPr lang="en-US" altLang="ko-KR" b="1" i="1">
              <a:ea typeface="굴림" panose="020B0600000101010101" pitchFamily="34" charset="-127"/>
            </a:endParaRPr>
          </a:p>
          <a:p>
            <a:pPr>
              <a:buFontTx/>
              <a:buNone/>
            </a:pPr>
            <a:r>
              <a:rPr lang="sv-SE" altLang="ko-KR">
                <a:ea typeface="굴림" panose="020B0600000101010101" pitchFamily="34" charset="-127"/>
              </a:rPr>
              <a:t>	Berapa banyak carakah cabang dari PII menjadwalkan 3 pembicara untuk 3 pertemuan yang berbeda bila mereka hadir pada masing-masing dari 5 janji yang mungkin?</a:t>
            </a:r>
            <a:endParaRPr lang="sv-SE" altLang="ko-KR" b="1">
              <a:ea typeface="굴림" panose="020B0600000101010101" pitchFamily="34" charset="-127"/>
            </a:endParaRPr>
          </a:p>
          <a:p>
            <a:pPr>
              <a:buFontTx/>
              <a:buNone/>
            </a:pPr>
            <a:r>
              <a:rPr lang="sv-SE" altLang="ko-KR" b="1">
                <a:ea typeface="굴림" panose="020B0600000101010101" pitchFamily="34" charset="-127"/>
              </a:rPr>
              <a:t>	Penyelesaian:</a:t>
            </a:r>
            <a:endParaRPr lang="sv-SE" altLang="ko-KR">
              <a:ea typeface="굴림" panose="020B0600000101010101" pitchFamily="34" charset="-127"/>
            </a:endParaRPr>
          </a:p>
          <a:p>
            <a:pPr>
              <a:buFontTx/>
              <a:buNone/>
            </a:pPr>
            <a:r>
              <a:rPr lang="sv-SE" altLang="ko-KR">
                <a:ea typeface="굴림" panose="020B0600000101010101" pitchFamily="34" charset="-127"/>
              </a:rPr>
              <a:t>	Jumlah total jadwal yang mungkin adalah</a:t>
            </a:r>
            <a:endParaRPr lang="en-US" altLang="ko-KR" b="1">
              <a:ea typeface="굴림" panose="020B0600000101010101" pitchFamily="34" charset="-127"/>
            </a:endParaRPr>
          </a:p>
          <a:p>
            <a:pPr>
              <a:buFontTx/>
              <a:buNone/>
            </a:pPr>
            <a:endParaRPr lang="en-US" altLang="en-US"/>
          </a:p>
        </p:txBody>
      </p:sp>
      <p:sp>
        <p:nvSpPr>
          <p:cNvPr id="95237" name="Rectangle 5">
            <a:extLst>
              <a:ext uri="{FF2B5EF4-FFF2-40B4-BE49-F238E27FC236}">
                <a16:creationId xmlns:a16="http://schemas.microsoft.com/office/drawing/2014/main" id="{4B2839C3-3D73-48DE-8AEA-9D59B6EB73B9}"/>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95236" name="Object 4">
            <a:extLst>
              <a:ext uri="{FF2B5EF4-FFF2-40B4-BE49-F238E27FC236}">
                <a16:creationId xmlns:a16="http://schemas.microsoft.com/office/drawing/2014/main" id="{85A0D9C9-39E4-41FF-BB90-0AC3A4E424B4}"/>
              </a:ext>
            </a:extLst>
          </p:cNvPr>
          <p:cNvGraphicFramePr>
            <a:graphicFrameLocks noChangeAspect="1"/>
          </p:cNvGraphicFramePr>
          <p:nvPr/>
        </p:nvGraphicFramePr>
        <p:xfrm>
          <a:off x="4367213" y="5373688"/>
          <a:ext cx="3097212" cy="760412"/>
        </p:xfrm>
        <a:graphic>
          <a:graphicData uri="http://schemas.openxmlformats.org/presentationml/2006/ole">
            <mc:AlternateContent xmlns:mc="http://schemas.openxmlformats.org/markup-compatibility/2006">
              <mc:Choice xmlns:v="urn:schemas-microsoft-com:vml" Requires="v">
                <p:oleObj spid="_x0000_s14344" r:id="rId3" imgW="1586811" imgH="393529" progId="Equation.DSMT4">
                  <p:embed/>
                </p:oleObj>
              </mc:Choice>
              <mc:Fallback>
                <p:oleObj r:id="rId3" imgW="1586811" imgH="393529" progId="Equation.DSMT4">
                  <p:embed/>
                  <p:pic>
                    <p:nvPicPr>
                      <p:cNvPr id="95236" name="Object 4">
                        <a:extLst>
                          <a:ext uri="{FF2B5EF4-FFF2-40B4-BE49-F238E27FC236}">
                            <a16:creationId xmlns:a16="http://schemas.microsoft.com/office/drawing/2014/main" id="{85A0D9C9-39E4-41FF-BB90-0AC3A4E42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5373688"/>
                        <a:ext cx="3097212"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4040A204-CA63-442C-8FCD-72514F449C98}"/>
              </a:ext>
            </a:extLst>
          </p:cNvPr>
          <p:cNvSpPr>
            <a:spLocks noGrp="1"/>
          </p:cNvSpPr>
          <p:nvPr>
            <p:ph type="ftr" sz="quarter" idx="11"/>
          </p:nvPr>
        </p:nvSpPr>
        <p:spPr/>
        <p:txBody>
          <a:bodyPr/>
          <a:lstStyle/>
          <a:p>
            <a:r>
              <a:rPr lang="en-US" altLang="en-US"/>
              <a:t>Bab 3. Konsep Dasar Statistika</a:t>
            </a:r>
          </a:p>
        </p:txBody>
      </p:sp>
      <p:sp>
        <p:nvSpPr>
          <p:cNvPr id="35842" name="Rectangle 2">
            <a:extLst>
              <a:ext uri="{FF2B5EF4-FFF2-40B4-BE49-F238E27FC236}">
                <a16:creationId xmlns:a16="http://schemas.microsoft.com/office/drawing/2014/main" id="{650F55C7-1CA2-4A00-87E9-C51BEF6D31B1}"/>
              </a:ext>
            </a:extLst>
          </p:cNvPr>
          <p:cNvSpPr>
            <a:spLocks noGrp="1" noChangeArrowheads="1"/>
          </p:cNvSpPr>
          <p:nvPr>
            <p:ph type="title"/>
          </p:nvPr>
        </p:nvSpPr>
        <p:spPr/>
        <p:txBody>
          <a:bodyPr/>
          <a:lstStyle/>
          <a:p>
            <a:r>
              <a:rPr lang="en-US" altLang="en-US" sz="3600" b="1">
                <a:solidFill>
                  <a:srgbClr val="FF0000"/>
                </a:solidFill>
              </a:rPr>
              <a:t>2. Permutasi dan Kombinasi</a:t>
            </a:r>
          </a:p>
        </p:txBody>
      </p:sp>
      <p:sp>
        <p:nvSpPr>
          <p:cNvPr id="35843" name="Rectangle 3">
            <a:extLst>
              <a:ext uri="{FF2B5EF4-FFF2-40B4-BE49-F238E27FC236}">
                <a16:creationId xmlns:a16="http://schemas.microsoft.com/office/drawing/2014/main" id="{F1C48128-A20D-4098-86A6-7857D3DA4F56}"/>
              </a:ext>
            </a:extLst>
          </p:cNvPr>
          <p:cNvSpPr>
            <a:spLocks noGrp="1" noChangeArrowheads="1"/>
          </p:cNvSpPr>
          <p:nvPr>
            <p:ph type="body" sz="half" idx="1"/>
          </p:nvPr>
        </p:nvSpPr>
        <p:spPr>
          <a:xfrm>
            <a:off x="2208214" y="1628775"/>
            <a:ext cx="7342187" cy="4217988"/>
          </a:xfrm>
        </p:spPr>
        <p:txBody>
          <a:bodyPr/>
          <a:lstStyle/>
          <a:p>
            <a:r>
              <a:rPr lang="en-US" altLang="en-US"/>
              <a:t>Permutasi dari sebagian anggota yang sama. Banyaknya permutasi yang berlainan dari n sampel bila n</a:t>
            </a:r>
            <a:r>
              <a:rPr lang="en-US" altLang="en-US" baseline="-25000"/>
              <a:t>1</a:t>
            </a:r>
            <a:r>
              <a:rPr lang="en-US" altLang="en-US"/>
              <a:t> berjenis I, n</a:t>
            </a:r>
            <a:r>
              <a:rPr lang="en-US" altLang="en-US" baseline="-25000"/>
              <a:t>2</a:t>
            </a:r>
            <a:r>
              <a:rPr lang="en-US" altLang="en-US"/>
              <a:t> berjenis II, …, n</a:t>
            </a:r>
            <a:r>
              <a:rPr lang="en-US" altLang="en-US" baseline="-25000"/>
              <a:t>k</a:t>
            </a:r>
            <a:r>
              <a:rPr lang="en-US" altLang="en-US"/>
              <a:t> berjenis k diberikan oleh</a:t>
            </a:r>
          </a:p>
        </p:txBody>
      </p:sp>
      <p:graphicFrame>
        <p:nvGraphicFramePr>
          <p:cNvPr id="35844" name="Object 4">
            <a:extLst>
              <a:ext uri="{FF2B5EF4-FFF2-40B4-BE49-F238E27FC236}">
                <a16:creationId xmlns:a16="http://schemas.microsoft.com/office/drawing/2014/main" id="{6D047045-1F77-4150-9B14-4E05DDBD2649}"/>
              </a:ext>
            </a:extLst>
          </p:cNvPr>
          <p:cNvGraphicFramePr>
            <a:graphicFrameLocks noGrp="1" noChangeAspect="1"/>
          </p:cNvGraphicFramePr>
          <p:nvPr>
            <p:ph sz="half" idx="2"/>
          </p:nvPr>
        </p:nvGraphicFramePr>
        <p:xfrm>
          <a:off x="3933826" y="3789363"/>
          <a:ext cx="3744913" cy="914400"/>
        </p:xfrm>
        <a:graphic>
          <a:graphicData uri="http://schemas.openxmlformats.org/presentationml/2006/ole">
            <mc:AlternateContent xmlns:mc="http://schemas.openxmlformats.org/markup-compatibility/2006">
              <mc:Choice xmlns:v="urn:schemas-microsoft-com:vml" Requires="v">
                <p:oleObj spid="_x0000_s15368" name="Equation" r:id="rId3" imgW="1981080" imgH="482400" progId="Equation.3">
                  <p:embed/>
                </p:oleObj>
              </mc:Choice>
              <mc:Fallback>
                <p:oleObj name="Equation" r:id="rId3" imgW="1981080" imgH="482400" progId="Equation.3">
                  <p:embed/>
                  <p:pic>
                    <p:nvPicPr>
                      <p:cNvPr id="35844" name="Object 4">
                        <a:extLst>
                          <a:ext uri="{FF2B5EF4-FFF2-40B4-BE49-F238E27FC236}">
                            <a16:creationId xmlns:a16="http://schemas.microsoft.com/office/drawing/2014/main" id="{6D047045-1F77-4150-9B14-4E05DDBD2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6" y="3789363"/>
                        <a:ext cx="37449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4">
            <a:extLst>
              <a:ext uri="{FF2B5EF4-FFF2-40B4-BE49-F238E27FC236}">
                <a16:creationId xmlns:a16="http://schemas.microsoft.com/office/drawing/2014/main" id="{B997B799-861F-40C2-8B2B-9C5A896EC048}"/>
              </a:ext>
            </a:extLst>
          </p:cNvPr>
          <p:cNvSpPr>
            <a:spLocks noGrp="1"/>
          </p:cNvSpPr>
          <p:nvPr>
            <p:ph type="ftr" sz="quarter" idx="11"/>
          </p:nvPr>
        </p:nvSpPr>
        <p:spPr/>
        <p:txBody>
          <a:bodyPr/>
          <a:lstStyle/>
          <a:p>
            <a:r>
              <a:rPr lang="en-US" altLang="en-US"/>
              <a:t>Bab 3. Konsep Dasar Statistika</a:t>
            </a:r>
          </a:p>
        </p:txBody>
      </p:sp>
      <p:sp>
        <p:nvSpPr>
          <p:cNvPr id="96258" name="Rectangle 2">
            <a:extLst>
              <a:ext uri="{FF2B5EF4-FFF2-40B4-BE49-F238E27FC236}">
                <a16:creationId xmlns:a16="http://schemas.microsoft.com/office/drawing/2014/main" id="{494A3923-4E08-41CB-BAB5-6FFA6A89E5BF}"/>
              </a:ext>
            </a:extLst>
          </p:cNvPr>
          <p:cNvSpPr>
            <a:spLocks noGrp="1" noChangeArrowheads="1"/>
          </p:cNvSpPr>
          <p:nvPr>
            <p:ph type="title"/>
          </p:nvPr>
        </p:nvSpPr>
        <p:spPr/>
        <p:txBody>
          <a:bodyPr/>
          <a:lstStyle/>
          <a:p>
            <a:r>
              <a:rPr lang="en-US" altLang="en-US" sz="3600" b="1">
                <a:solidFill>
                  <a:srgbClr val="FF0000"/>
                </a:solidFill>
              </a:rPr>
              <a:t>2. Permutasi dan Kombinasi</a:t>
            </a:r>
          </a:p>
        </p:txBody>
      </p:sp>
      <p:sp>
        <p:nvSpPr>
          <p:cNvPr id="96259" name="Rectangle 3">
            <a:extLst>
              <a:ext uri="{FF2B5EF4-FFF2-40B4-BE49-F238E27FC236}">
                <a16:creationId xmlns:a16="http://schemas.microsoft.com/office/drawing/2014/main" id="{B03BAD73-5A20-46F9-9DD7-A5FF9ED45B94}"/>
              </a:ext>
            </a:extLst>
          </p:cNvPr>
          <p:cNvSpPr>
            <a:spLocks noGrp="1" noChangeArrowheads="1"/>
          </p:cNvSpPr>
          <p:nvPr>
            <p:ph type="body" idx="1"/>
          </p:nvPr>
        </p:nvSpPr>
        <p:spPr/>
        <p:txBody>
          <a:bodyPr/>
          <a:lstStyle/>
          <a:p>
            <a:pPr>
              <a:buFontTx/>
              <a:buNone/>
            </a:pPr>
            <a:r>
              <a:rPr lang="sv-SE" altLang="ko-KR">
                <a:ea typeface="굴림" panose="020B0600000101010101" pitchFamily="34" charset="-127"/>
              </a:rPr>
              <a:t>Contoh</a:t>
            </a:r>
          </a:p>
          <a:p>
            <a:pPr>
              <a:buFontTx/>
              <a:buNone/>
            </a:pPr>
            <a:r>
              <a:rPr lang="sv-SE" altLang="ko-KR">
                <a:ea typeface="굴림" panose="020B0600000101010101" pitchFamily="34" charset="-127"/>
              </a:rPr>
              <a:t>	Dalam berapa carakah 7 ilmuwan dapat disatukan ke dalam kamar hotel dengan satu kamar tiga tempat tidur dan dengan dua kamar dua tempat tidur?</a:t>
            </a:r>
            <a:endParaRPr lang="en-US" altLang="ko-KR" b="1">
              <a:ea typeface="굴림" panose="020B0600000101010101" pitchFamily="34" charset="-127"/>
            </a:endParaRPr>
          </a:p>
          <a:p>
            <a:pPr>
              <a:buFontTx/>
              <a:buNone/>
            </a:pPr>
            <a:r>
              <a:rPr lang="en-US" altLang="ko-KR" b="1">
                <a:ea typeface="굴림" panose="020B0600000101010101" pitchFamily="34" charset="-127"/>
              </a:rPr>
              <a:t>  Penyelesaian:</a:t>
            </a:r>
            <a:endParaRPr lang="en-US" altLang="ko-KR">
              <a:ea typeface="굴림" panose="020B0600000101010101" pitchFamily="34" charset="-127"/>
            </a:endParaRPr>
          </a:p>
          <a:p>
            <a:pPr>
              <a:buFontTx/>
              <a:buNone/>
            </a:pPr>
            <a:r>
              <a:rPr lang="en-US" altLang="ko-KR">
                <a:ea typeface="굴림" panose="020B0600000101010101" pitchFamily="34" charset="-127"/>
              </a:rPr>
              <a:t>	Jumlah total partisi yang mungkin adalah</a:t>
            </a:r>
            <a:endParaRPr lang="en-US" altLang="ko-KR" b="1">
              <a:ea typeface="굴림" panose="020B0600000101010101" pitchFamily="34" charset="-127"/>
            </a:endParaRPr>
          </a:p>
          <a:p>
            <a:pPr>
              <a:buFontTx/>
              <a:buNone/>
            </a:pPr>
            <a:endParaRPr lang="en-US" altLang="en-US"/>
          </a:p>
        </p:txBody>
      </p:sp>
      <p:sp>
        <p:nvSpPr>
          <p:cNvPr id="96261" name="Rectangle 5">
            <a:extLst>
              <a:ext uri="{FF2B5EF4-FFF2-40B4-BE49-F238E27FC236}">
                <a16:creationId xmlns:a16="http://schemas.microsoft.com/office/drawing/2014/main" id="{7E8DA7DA-B997-470A-958A-16F992D3D973}"/>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96260" name="Object 4">
            <a:extLst>
              <a:ext uri="{FF2B5EF4-FFF2-40B4-BE49-F238E27FC236}">
                <a16:creationId xmlns:a16="http://schemas.microsoft.com/office/drawing/2014/main" id="{B2393A66-8C2D-4AA6-9BB5-084A58CEB8EE}"/>
              </a:ext>
            </a:extLst>
          </p:cNvPr>
          <p:cNvGraphicFramePr>
            <a:graphicFrameLocks noChangeAspect="1"/>
          </p:cNvGraphicFramePr>
          <p:nvPr/>
        </p:nvGraphicFramePr>
        <p:xfrm>
          <a:off x="4079875" y="5013325"/>
          <a:ext cx="2808288" cy="749300"/>
        </p:xfrm>
        <a:graphic>
          <a:graphicData uri="http://schemas.openxmlformats.org/presentationml/2006/ole">
            <mc:AlternateContent xmlns:mc="http://schemas.openxmlformats.org/markup-compatibility/2006">
              <mc:Choice xmlns:v="urn:schemas-microsoft-com:vml" Requires="v">
                <p:oleObj spid="_x0000_s16392" r:id="rId3" imgW="1714500" imgH="457200" progId="Equation.DSMT4">
                  <p:embed/>
                </p:oleObj>
              </mc:Choice>
              <mc:Fallback>
                <p:oleObj r:id="rId3" imgW="1714500" imgH="457200" progId="Equation.DSMT4">
                  <p:embed/>
                  <p:pic>
                    <p:nvPicPr>
                      <p:cNvPr id="96260" name="Object 4">
                        <a:extLst>
                          <a:ext uri="{FF2B5EF4-FFF2-40B4-BE49-F238E27FC236}">
                            <a16:creationId xmlns:a16="http://schemas.microsoft.com/office/drawing/2014/main" id="{B2393A66-8C2D-4AA6-9BB5-084A58CEB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75" y="5013325"/>
                        <a:ext cx="280828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C92C757B-BD9B-49A1-BCBB-7597A9DCB33C}"/>
              </a:ext>
            </a:extLst>
          </p:cNvPr>
          <p:cNvSpPr>
            <a:spLocks noGrp="1"/>
          </p:cNvSpPr>
          <p:nvPr>
            <p:ph type="ftr" sz="quarter" idx="11"/>
          </p:nvPr>
        </p:nvSpPr>
        <p:spPr/>
        <p:txBody>
          <a:bodyPr/>
          <a:lstStyle/>
          <a:p>
            <a:r>
              <a:rPr lang="en-US" altLang="en-US"/>
              <a:t>Bab 3. Konsep Dasar Statistika</a:t>
            </a:r>
          </a:p>
        </p:txBody>
      </p:sp>
      <p:sp>
        <p:nvSpPr>
          <p:cNvPr id="19460" name="Rectangle 4">
            <a:extLst>
              <a:ext uri="{FF2B5EF4-FFF2-40B4-BE49-F238E27FC236}">
                <a16:creationId xmlns:a16="http://schemas.microsoft.com/office/drawing/2014/main" id="{8567BB97-9531-46F0-87E2-03544E70FA6F}"/>
              </a:ext>
            </a:extLst>
          </p:cNvPr>
          <p:cNvSpPr>
            <a:spLocks noGrp="1" noChangeArrowheads="1"/>
          </p:cNvSpPr>
          <p:nvPr>
            <p:ph type="title"/>
          </p:nvPr>
        </p:nvSpPr>
        <p:spPr>
          <a:xfrm>
            <a:off x="2209801" y="152401"/>
            <a:ext cx="8062913" cy="1044575"/>
          </a:xfrm>
          <a:noFill/>
          <a:ln/>
        </p:spPr>
        <p:txBody>
          <a:bodyPr/>
          <a:lstStyle/>
          <a:p>
            <a:pPr algn="l"/>
            <a:r>
              <a:rPr lang="en-US" altLang="en-US" sz="3600" b="1">
                <a:solidFill>
                  <a:srgbClr val="FF0000"/>
                </a:solidFill>
              </a:rPr>
              <a:t>2. Permutasi dan Kombinasi (Con’t)</a:t>
            </a:r>
            <a:r>
              <a:rPr lang="en-US" altLang="en-US" sz="4000"/>
              <a:t> </a:t>
            </a:r>
          </a:p>
        </p:txBody>
      </p:sp>
      <p:sp>
        <p:nvSpPr>
          <p:cNvPr id="19459" name="Rectangle 3">
            <a:extLst>
              <a:ext uri="{FF2B5EF4-FFF2-40B4-BE49-F238E27FC236}">
                <a16:creationId xmlns:a16="http://schemas.microsoft.com/office/drawing/2014/main" id="{8EF8789A-71A3-4611-9A10-01A0F19A2984}"/>
              </a:ext>
            </a:extLst>
          </p:cNvPr>
          <p:cNvSpPr>
            <a:spLocks noGrp="1" noChangeArrowheads="1"/>
          </p:cNvSpPr>
          <p:nvPr>
            <p:ph type="body" sz="half" idx="1"/>
          </p:nvPr>
        </p:nvSpPr>
        <p:spPr>
          <a:xfrm>
            <a:off x="2209800" y="1268413"/>
            <a:ext cx="7989888" cy="4176712"/>
          </a:xfrm>
        </p:spPr>
        <p:txBody>
          <a:bodyPr>
            <a:normAutofit lnSpcReduction="10000"/>
          </a:bodyPr>
          <a:lstStyle/>
          <a:p>
            <a:r>
              <a:rPr lang="en-US" altLang="en-US">
                <a:solidFill>
                  <a:srgbClr val="FF0000"/>
                </a:solidFill>
              </a:rPr>
              <a:t>Kombinasi</a:t>
            </a:r>
          </a:p>
          <a:p>
            <a:pPr>
              <a:buFontTx/>
              <a:buNone/>
            </a:pPr>
            <a:r>
              <a:rPr lang="en-US" altLang="en-US"/>
              <a:t>	susunan yang dibentuk dari anggota suatu himpunan dengan mengambil seluruh atau sebagian anggota himpunan dan </a:t>
            </a:r>
            <a:r>
              <a:rPr lang="en-US" altLang="en-US" i="1" u="sng">
                <a:solidFill>
                  <a:srgbClr val="FF0000"/>
                </a:solidFill>
              </a:rPr>
              <a:t>tanpa memberi arti</a:t>
            </a:r>
            <a:r>
              <a:rPr lang="en-US" altLang="en-US"/>
              <a:t> pada urutan anggota dari susunan</a:t>
            </a:r>
          </a:p>
          <a:p>
            <a:pPr>
              <a:buFontTx/>
              <a:buNone/>
            </a:pPr>
            <a:endParaRPr lang="en-US" altLang="en-US"/>
          </a:p>
          <a:p>
            <a:pPr>
              <a:buFontTx/>
              <a:buNone/>
            </a:pPr>
            <a:r>
              <a:rPr lang="en-US" altLang="en-US"/>
              <a:t>	Contoh:  himpunan {a,b,c} diambil 2 anggota,</a:t>
            </a:r>
          </a:p>
          <a:p>
            <a:pPr>
              <a:buFontTx/>
              <a:buNone/>
            </a:pPr>
            <a:r>
              <a:rPr lang="en-US" altLang="en-US"/>
              <a:t>			diperoleh susunan: ab; bc; ca</a:t>
            </a:r>
          </a:p>
          <a:p>
            <a:pPr>
              <a:buFontTx/>
              <a:buNone/>
            </a:pPr>
            <a:r>
              <a:rPr lang="en-US" altLang="en-US"/>
              <a:t>                 {Permutasi ab = ba; bc = cb; ca = ac}</a:t>
            </a:r>
          </a:p>
        </p:txBody>
      </p:sp>
      <p:graphicFrame>
        <p:nvGraphicFramePr>
          <p:cNvPr id="19461" name="Object 5">
            <a:extLst>
              <a:ext uri="{FF2B5EF4-FFF2-40B4-BE49-F238E27FC236}">
                <a16:creationId xmlns:a16="http://schemas.microsoft.com/office/drawing/2014/main" id="{803F52C3-739B-4F47-8616-C608B8C0F2AA}"/>
              </a:ext>
            </a:extLst>
          </p:cNvPr>
          <p:cNvGraphicFramePr>
            <a:graphicFrameLocks noGrp="1" noChangeAspect="1"/>
          </p:cNvGraphicFramePr>
          <p:nvPr>
            <p:ph sz="half" idx="2"/>
          </p:nvPr>
        </p:nvGraphicFramePr>
        <p:xfrm>
          <a:off x="6883400" y="2781300"/>
          <a:ext cx="2808288" cy="927100"/>
        </p:xfrm>
        <a:graphic>
          <a:graphicData uri="http://schemas.openxmlformats.org/presentationml/2006/ole">
            <mc:AlternateContent xmlns:mc="http://schemas.openxmlformats.org/markup-compatibility/2006">
              <mc:Choice xmlns:v="urn:schemas-microsoft-com:vml" Requires="v">
                <p:oleObj spid="_x0000_s17416" name="Equation" r:id="rId3" imgW="1384200" imgH="457200" progId="Equation.3">
                  <p:embed/>
                </p:oleObj>
              </mc:Choice>
              <mc:Fallback>
                <p:oleObj name="Equation" r:id="rId3" imgW="1384200" imgH="457200" progId="Equation.3">
                  <p:embed/>
                  <p:pic>
                    <p:nvPicPr>
                      <p:cNvPr id="19461" name="Object 5">
                        <a:extLst>
                          <a:ext uri="{FF2B5EF4-FFF2-40B4-BE49-F238E27FC236}">
                            <a16:creationId xmlns:a16="http://schemas.microsoft.com/office/drawing/2014/main" id="{803F52C3-739B-4F47-8616-C608B8C0F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2781300"/>
                        <a:ext cx="2808288"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DE94E0D4-1D1C-4896-9258-E93744F9C9AF}"/>
              </a:ext>
            </a:extLst>
          </p:cNvPr>
          <p:cNvSpPr>
            <a:spLocks noGrp="1"/>
          </p:cNvSpPr>
          <p:nvPr>
            <p:ph type="ftr" sz="quarter" idx="11"/>
          </p:nvPr>
        </p:nvSpPr>
        <p:spPr/>
        <p:txBody>
          <a:bodyPr/>
          <a:lstStyle/>
          <a:p>
            <a:r>
              <a:rPr lang="en-US" altLang="en-US"/>
              <a:t>Bab 3. Konsep Dasar Statistika</a:t>
            </a:r>
          </a:p>
        </p:txBody>
      </p:sp>
      <p:sp>
        <p:nvSpPr>
          <p:cNvPr id="98307" name="Rectangle 3">
            <a:extLst>
              <a:ext uri="{FF2B5EF4-FFF2-40B4-BE49-F238E27FC236}">
                <a16:creationId xmlns:a16="http://schemas.microsoft.com/office/drawing/2014/main" id="{AFCA9270-ABF1-461A-B106-70615FB733DD}"/>
              </a:ext>
            </a:extLst>
          </p:cNvPr>
          <p:cNvSpPr>
            <a:spLocks noGrp="1" noChangeArrowheads="1"/>
          </p:cNvSpPr>
          <p:nvPr>
            <p:ph type="body" idx="1"/>
          </p:nvPr>
        </p:nvSpPr>
        <p:spPr>
          <a:xfrm>
            <a:off x="2208213" y="1628775"/>
            <a:ext cx="8280400" cy="4217988"/>
          </a:xfrm>
        </p:spPr>
        <p:txBody>
          <a:bodyPr>
            <a:normAutofit lnSpcReduction="10000"/>
          </a:bodyPr>
          <a:lstStyle/>
          <a:p>
            <a:pPr>
              <a:lnSpc>
                <a:spcPct val="80000"/>
              </a:lnSpc>
              <a:buFontTx/>
              <a:buNone/>
            </a:pPr>
            <a:r>
              <a:rPr lang="en-US" altLang="en-US" sz="1800"/>
              <a:t>Contoh</a:t>
            </a:r>
          </a:p>
          <a:p>
            <a:pPr>
              <a:lnSpc>
                <a:spcPct val="80000"/>
              </a:lnSpc>
              <a:buFontTx/>
              <a:buNone/>
            </a:pPr>
            <a:r>
              <a:rPr lang="en-US" altLang="en-US" sz="1800"/>
              <a:t>	Ada berapa banyak cara untuk 3 pria, 5 wanita, 4 pemuda dan 4 gadis dapat dipilih dari 7 pria, 9 wanita, 5 pemuda, dan 5 gadis jika:</a:t>
            </a:r>
            <a:endParaRPr lang="sv-SE" altLang="en-US" sz="1800"/>
          </a:p>
          <a:p>
            <a:pPr>
              <a:lnSpc>
                <a:spcPct val="80000"/>
              </a:lnSpc>
              <a:buFontTx/>
              <a:buNone/>
            </a:pPr>
            <a:r>
              <a:rPr lang="sv-SE" altLang="en-US" sz="1800"/>
              <a:t>	a. Semua orang bebas pada masing-masing kelompok</a:t>
            </a:r>
          </a:p>
          <a:p>
            <a:pPr>
              <a:lnSpc>
                <a:spcPct val="80000"/>
              </a:lnSpc>
              <a:buFontTx/>
              <a:buNone/>
            </a:pPr>
            <a:r>
              <a:rPr lang="sv-SE" altLang="en-US" sz="1800"/>
              <a:t>	b. Seorang pria dan wanita tertentu harus terpilih</a:t>
            </a:r>
          </a:p>
          <a:p>
            <a:pPr>
              <a:lnSpc>
                <a:spcPct val="80000"/>
              </a:lnSpc>
              <a:buFontTx/>
              <a:buNone/>
            </a:pPr>
            <a:r>
              <a:rPr lang="sv-SE" altLang="en-US" sz="1800"/>
              <a:t>	c. Seorang pria, 1 wanita, 1 pemuda, dan 1 orang gadis ttidak boleh dipilih.</a:t>
            </a:r>
          </a:p>
          <a:p>
            <a:pPr>
              <a:lnSpc>
                <a:spcPct val="80000"/>
              </a:lnSpc>
              <a:buFontTx/>
              <a:buNone/>
            </a:pPr>
            <a:r>
              <a:rPr lang="sv-SE" altLang="en-US" sz="1800"/>
              <a:t>	Penyelesaian</a:t>
            </a:r>
          </a:p>
          <a:p>
            <a:pPr>
              <a:lnSpc>
                <a:spcPct val="80000"/>
              </a:lnSpc>
              <a:buFontTx/>
              <a:buNone/>
            </a:pPr>
            <a:r>
              <a:rPr lang="sv-SE" altLang="en-US" sz="1800"/>
              <a:t>	a. Semua orang bebas pada masing-masing kelompok</a:t>
            </a:r>
          </a:p>
          <a:p>
            <a:pPr>
              <a:lnSpc>
                <a:spcPct val="80000"/>
              </a:lnSpc>
              <a:buFontTx/>
              <a:buNone/>
            </a:pPr>
            <a:r>
              <a:rPr lang="sv-SE" altLang="en-US" sz="1800"/>
              <a:t>    	    Banyak cara = 7C3 * 9C5 * 5C4 * 5C4 = 35*126*5*5 = 110250 cara.</a:t>
            </a:r>
          </a:p>
          <a:p>
            <a:pPr>
              <a:lnSpc>
                <a:spcPct val="80000"/>
              </a:lnSpc>
              <a:buFontTx/>
              <a:buNone/>
            </a:pPr>
            <a:r>
              <a:rPr lang="sv-SE" altLang="en-US" sz="1800"/>
              <a:t>	b. Seorang pria dan wanita tertentu harus terpilih</a:t>
            </a:r>
          </a:p>
          <a:p>
            <a:pPr>
              <a:lnSpc>
                <a:spcPct val="80000"/>
              </a:lnSpc>
              <a:buFontTx/>
              <a:buNone/>
            </a:pPr>
            <a:r>
              <a:rPr lang="sv-SE" altLang="en-US" sz="1800"/>
              <a:t>	    Banyak cara = 5C4 *  5C4 = 25 cara.</a:t>
            </a:r>
          </a:p>
          <a:p>
            <a:pPr>
              <a:lnSpc>
                <a:spcPct val="80000"/>
              </a:lnSpc>
              <a:buFontTx/>
              <a:buNone/>
            </a:pPr>
            <a:r>
              <a:rPr lang="sv-SE" altLang="en-US" sz="1800"/>
              <a:t>	c. Seorang pria, 1 wanita, 1 pemuda, dan 1 orang gadis tidak boleh dipilih</a:t>
            </a:r>
          </a:p>
          <a:p>
            <a:pPr>
              <a:lnSpc>
                <a:spcPct val="80000"/>
              </a:lnSpc>
              <a:buFontTx/>
              <a:buNone/>
            </a:pPr>
            <a:r>
              <a:rPr lang="sv-SE" altLang="en-US" sz="1800"/>
              <a:t>	    Banyak cara = 6C3 * 8C5 * 4C4 *4C4= 20*56*1*1 = 1120 cara.</a:t>
            </a:r>
            <a:endParaRPr lang="en-US" altLang="en-US" sz="1800"/>
          </a:p>
        </p:txBody>
      </p:sp>
      <p:sp>
        <p:nvSpPr>
          <p:cNvPr id="98308" name="Rectangle 4">
            <a:extLst>
              <a:ext uri="{FF2B5EF4-FFF2-40B4-BE49-F238E27FC236}">
                <a16:creationId xmlns:a16="http://schemas.microsoft.com/office/drawing/2014/main" id="{33BA3AF2-A879-4343-B300-3827566E50E6}"/>
              </a:ext>
            </a:extLst>
          </p:cNvPr>
          <p:cNvSpPr>
            <a:spLocks noGrp="1" noChangeArrowheads="1"/>
          </p:cNvSpPr>
          <p:nvPr>
            <p:ph type="title"/>
          </p:nvPr>
        </p:nvSpPr>
        <p:spPr>
          <a:xfrm>
            <a:off x="2209801" y="152401"/>
            <a:ext cx="8062913" cy="1044575"/>
          </a:xfrm>
          <a:noFill/>
          <a:ln/>
        </p:spPr>
        <p:txBody>
          <a:bodyPr/>
          <a:lstStyle/>
          <a:p>
            <a:pPr algn="l"/>
            <a:r>
              <a:rPr lang="en-US" altLang="en-US" sz="3600" b="1">
                <a:solidFill>
                  <a:schemeClr val="tx2"/>
                </a:solidFill>
              </a:rPr>
              <a:t>2. Permutasi dan Kombinasi (Con’t)</a:t>
            </a:r>
            <a:r>
              <a:rPr lang="en-US" altLang="en-US"/>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10.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11.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12.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13.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2.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3.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4.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5.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6.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7.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8.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ags/tag9.xml><?xml version="1.0" encoding="utf-8"?>
<p:tagLst xmlns:a="http://schemas.openxmlformats.org/drawingml/2006/main" xmlns:r="http://schemas.openxmlformats.org/officeDocument/2006/relationships" xmlns:p="http://schemas.openxmlformats.org/presentationml/2006/main">
  <p:tag name="POWER3D TRANSITION" val="DemoEmeraldScreens.p3d 1"/>
  <p:tag name="POWER3D OPTIONS" val="Medium "/>
  <p:tag name="POWER3D IMAGE0" val="CGILOGO.TGA"/>
  <p:tag name="POWER3D IMAGE1" val="Pwrtrans.tga"/>
  <p:tag name="POWER3D SOUND" val="Emerald Screen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F44E0C0F1F20D84AA745AA4F2F9F87B5" ma:contentTypeVersion="3" ma:contentTypeDescription="Buat sebuah dokumen baru." ma:contentTypeScope="" ma:versionID="6ae25d5dc3dd69b67e276b9fdb6af05d">
  <xsd:schema xmlns:xsd="http://www.w3.org/2001/XMLSchema" xmlns:xs="http://www.w3.org/2001/XMLSchema" xmlns:p="http://schemas.microsoft.com/office/2006/metadata/properties" xmlns:ns2="c0efcfce-2116-400f-ab52-279e91fc6017" targetNamespace="http://schemas.microsoft.com/office/2006/metadata/properties" ma:root="true" ma:fieldsID="9355780974dbc49ae6931c266f89ffbf"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ED9DA6-B800-4121-AFB4-8CE7A74A3D38}"/>
</file>

<file path=customXml/itemProps2.xml><?xml version="1.0" encoding="utf-8"?>
<ds:datastoreItem xmlns:ds="http://schemas.openxmlformats.org/officeDocument/2006/customXml" ds:itemID="{19F9645C-AFF9-44CF-AE85-A8110802BE98}"/>
</file>

<file path=customXml/itemProps3.xml><?xml version="1.0" encoding="utf-8"?>
<ds:datastoreItem xmlns:ds="http://schemas.openxmlformats.org/officeDocument/2006/customXml" ds:itemID="{909CA065-3E84-4719-9498-C5010A86BA2F}"/>
</file>

<file path=docProps/app.xml><?xml version="1.0" encoding="utf-8"?>
<Properties xmlns="http://schemas.openxmlformats.org/officeDocument/2006/extended-properties" xmlns:vt="http://schemas.openxmlformats.org/officeDocument/2006/docPropsVTypes">
  <TotalTime>374</TotalTime>
  <Words>3367</Words>
  <Application>Microsoft Office PowerPoint</Application>
  <PresentationFormat>Layar Lebar</PresentationFormat>
  <Paragraphs>319</Paragraphs>
  <Slides>46</Slides>
  <Notes>1</Notes>
  <HiddenSlides>0</HiddenSlides>
  <MMClips>0</MMClips>
  <ScaleCrop>false</ScaleCrop>
  <HeadingPairs>
    <vt:vector size="8" baseType="variant">
      <vt:variant>
        <vt:lpstr>Font Dipakai</vt:lpstr>
      </vt:variant>
      <vt:variant>
        <vt:i4>10</vt:i4>
      </vt:variant>
      <vt:variant>
        <vt:lpstr>Tema</vt:lpstr>
      </vt:variant>
      <vt:variant>
        <vt:i4>1</vt:i4>
      </vt:variant>
      <vt:variant>
        <vt:lpstr>Server OLE Tertanam</vt:lpstr>
      </vt:variant>
      <vt:variant>
        <vt:i4>3</vt:i4>
      </vt:variant>
      <vt:variant>
        <vt:lpstr>Judul Slide</vt:lpstr>
      </vt:variant>
      <vt:variant>
        <vt:i4>46</vt:i4>
      </vt:variant>
    </vt:vector>
  </HeadingPairs>
  <TitlesOfParts>
    <vt:vector size="60" baseType="lpstr">
      <vt:lpstr>Meiryo</vt:lpstr>
      <vt:lpstr>Arial</vt:lpstr>
      <vt:lpstr>Arial Black</vt:lpstr>
      <vt:lpstr>Calibri</vt:lpstr>
      <vt:lpstr>Calibri Light</vt:lpstr>
      <vt:lpstr>Comic Sans MS</vt:lpstr>
      <vt:lpstr>Georgia</vt:lpstr>
      <vt:lpstr>Times New Roman</vt:lpstr>
      <vt:lpstr>Wingdings</vt:lpstr>
      <vt:lpstr>Wingdings 2</vt:lpstr>
      <vt:lpstr>Office Theme</vt:lpstr>
      <vt:lpstr>Equation</vt:lpstr>
      <vt:lpstr>Equation.DSMT4</vt:lpstr>
      <vt:lpstr>Worksheet</vt:lpstr>
      <vt:lpstr>PROBABILITAS BERSYARAT DAN KAIDAH BAYES </vt:lpstr>
      <vt:lpstr>1. Pendahuluan</vt:lpstr>
      <vt:lpstr>2. Permutasi dan Kombinasi </vt:lpstr>
      <vt:lpstr>2. Permutasi dan Kombinasi (Con’t)</vt:lpstr>
      <vt:lpstr>2. Permutasi dan Kombinasi</vt:lpstr>
      <vt:lpstr>2. Permutasi dan Kombinasi</vt:lpstr>
      <vt:lpstr>2. Permutasi dan Kombinasi</vt:lpstr>
      <vt:lpstr>2. Permutasi dan Kombinasi (Con’t) </vt:lpstr>
      <vt:lpstr>2. Permutasi dan Kombinasi (Con’t) </vt:lpstr>
      <vt:lpstr>Peluang suatu kejadian</vt:lpstr>
      <vt:lpstr>Pendahuluan</vt:lpstr>
      <vt:lpstr>Contoh pakai peluang</vt:lpstr>
      <vt:lpstr>Presentasi PowerPoint</vt:lpstr>
      <vt:lpstr>Presentasi PowerPoint</vt:lpstr>
      <vt:lpstr>Presentasi PowerPoint</vt:lpstr>
      <vt:lpstr>Presentasi PowerPoint</vt:lpstr>
      <vt:lpstr>Presentasi PowerPoint</vt:lpstr>
      <vt:lpstr>Presentasi PowerPoint</vt:lpstr>
      <vt:lpstr>contoh</vt:lpstr>
      <vt:lpstr>Contoh</vt:lpstr>
      <vt:lpstr>Contoh</vt:lpstr>
      <vt:lpstr>Latihan</vt:lpstr>
      <vt:lpstr>Presentasi PowerPoint</vt:lpstr>
      <vt:lpstr>Presentasi PowerPoint</vt:lpstr>
      <vt:lpstr>Contoh  Peluang Kejadian Saling Lepas </vt:lpstr>
      <vt:lpstr>Contoh  Peluang Kejadian Tidak Saling Lepas </vt:lpstr>
      <vt:lpstr>Presentasi PowerPoint</vt:lpstr>
      <vt:lpstr>Presentasi PowerPoint</vt:lpstr>
      <vt:lpstr>Contoh: Peluang Kejadian Saling Bebas</vt:lpstr>
      <vt:lpstr>Presentasi PowerPoint</vt:lpstr>
      <vt:lpstr>Contoh  Peluang Kejadian Bersyarat</vt:lpstr>
      <vt:lpstr>3. Konsep Probabilitas</vt:lpstr>
      <vt:lpstr>3. Konsep Probabilitas</vt:lpstr>
      <vt:lpstr>Definisi</vt:lpstr>
      <vt:lpstr>3. Konsep Probabilitas</vt:lpstr>
      <vt:lpstr>3. Konsep Probabilitas</vt:lpstr>
      <vt:lpstr>3. Konsep Probabilitas</vt:lpstr>
      <vt:lpstr>3. Konsep Probabilitas</vt:lpstr>
      <vt:lpstr>3. Konsep Probabilitas</vt:lpstr>
      <vt:lpstr>Ilustrasi</vt:lpstr>
      <vt:lpstr>Sehingga</vt:lpstr>
      <vt:lpstr>Maka:</vt:lpstr>
      <vt:lpstr>Secara Umum:</vt:lpstr>
      <vt:lpstr>Jadi Teorema Bayes</vt:lpstr>
      <vt:lpstr>Contoh</vt:lpstr>
      <vt:lpstr>Jawab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Tri Sutrisno</cp:lastModifiedBy>
  <cp:revision>11</cp:revision>
  <dcterms:created xsi:type="dcterms:W3CDTF">2020-06-08T01:30:48Z</dcterms:created>
  <dcterms:modified xsi:type="dcterms:W3CDTF">2021-03-03T13:06:08Z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