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PERKULIAHAN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Sutrisno,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4FB7E52-212B-41C3-AFE5-00AD5CB4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C403-E248-4B89-A330-0A988954E6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28800" y="1143000"/>
            <a:ext cx="8686800" cy="5638800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sz="2400" b="1" u="sng"/>
              <a:t>JAWAB SOAL B</a:t>
            </a:r>
            <a:endParaRPr lang="en-US" sz="2400"/>
          </a:p>
          <a:p>
            <a:pPr marL="274320" indent="-274320">
              <a:buNone/>
              <a:defRPr/>
            </a:pPr>
            <a:r>
              <a:rPr lang="en-US" sz="2400"/>
              <a:t>	p(muntah|demam) = </a:t>
            </a:r>
            <a:r>
              <a:rPr lang="en-US" sz="2400" u="sng"/>
              <a:t>p(demam|muntah)xp(muntah)</a:t>
            </a:r>
            <a:endParaRPr lang="en-US" sz="2400"/>
          </a:p>
          <a:p>
            <a:pPr marL="822960" lvl="2">
              <a:buClr>
                <a:schemeClr val="bg1">
                  <a:shade val="50000"/>
                </a:schemeClr>
              </a:buClr>
              <a:buNone/>
              <a:defRPr/>
            </a:pPr>
            <a:r>
              <a:rPr lang="en-US" sz="1800"/>
              <a:t>						</a:t>
            </a:r>
            <a:r>
              <a:rPr lang="en-US"/>
              <a:t>p(demam)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None/>
              <a:defRPr/>
            </a:pPr>
            <a:r>
              <a:rPr lang="en-US"/>
              <a:t>	= (0,75 x 0,3)/0,1 = 2,25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Jawaban di atas salah. Mengapa ? Karena nilai probabilitas haruslah antara 0 dan 1. lalu apa yang salah ?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Perhatikan : p(demam) harus lebih besar atau sama dengan p(demam </a:t>
            </a:r>
            <a:r>
              <a:rPr lang="en-US" sz="280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/>
              <a:t> </a:t>
            </a:r>
            <a:r>
              <a:rPr lang="en-US"/>
              <a:t>muntah).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untuk menghitung p(demam </a:t>
            </a:r>
            <a:r>
              <a:rPr lang="en-US" sz="280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/>
              <a:t> </a:t>
            </a:r>
            <a:r>
              <a:rPr lang="en-US"/>
              <a:t>muntah) rumusnya adalah 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None/>
              <a:defRPr/>
            </a:pPr>
            <a:r>
              <a:rPr lang="en-US"/>
              <a:t>		p(demam </a:t>
            </a:r>
            <a:r>
              <a:rPr lang="en-US" sz="280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/>
              <a:t> </a:t>
            </a:r>
            <a:r>
              <a:rPr lang="en-US"/>
              <a:t>muntah) = p(demam|muntah) x p (muntah) 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None/>
              <a:defRPr/>
            </a:pPr>
            <a:r>
              <a:rPr lang="en-US"/>
              <a:t>				      = 0,75 x 0,3 = 0,225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Jadi, p(demam) ≥ 0,225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Untuk nilai p(demam) = 0,1 tidak memenuhi syarat sehingga menghasilkan perhitungan yang salah.</a:t>
            </a:r>
          </a:p>
          <a:p>
            <a:pPr marL="517525" lvl="2">
              <a:buClr>
                <a:schemeClr val="bg1">
                  <a:shade val="50000"/>
                </a:schemeClr>
              </a:buClr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2521FB0-E3FF-49D9-B323-48DE4856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Bentuk Teorema Bayes untuk evidence tunggal E dan hipotesis ganda H1, H2, …. Hn</a:t>
            </a:r>
          </a:p>
        </p:txBody>
      </p:sp>
      <p:sp>
        <p:nvSpPr>
          <p:cNvPr id="19459" name="Content Placeholder 3">
            <a:extLst>
              <a:ext uri="{FF2B5EF4-FFF2-40B4-BE49-F238E27FC236}">
                <a16:creationId xmlns:a16="http://schemas.microsoft.com/office/drawing/2014/main" id="{DFC7AEC5-D2F5-4ECC-8B7E-73C642326B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2819400"/>
            <a:ext cx="8229600" cy="3657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dengan:</a:t>
            </a:r>
          </a:p>
          <a:p>
            <a:pPr eaLnBrk="1" hangingPunct="1"/>
            <a:r>
              <a:rPr lang="en-US" altLang="en-US"/>
              <a:t>p(Hi|E) = probabilitas hiposesis Hi benar jika diberikan evidence E.</a:t>
            </a:r>
          </a:p>
          <a:p>
            <a:pPr eaLnBrk="1" hangingPunct="1"/>
            <a:r>
              <a:rPr lang="en-US" altLang="en-US"/>
              <a:t>p(E|Hi) =  probabilitas munculnya evidence E, jika diketahui hipotesis Hi benar.</a:t>
            </a:r>
          </a:p>
          <a:p>
            <a:pPr eaLnBrk="1" hangingPunct="1"/>
            <a:r>
              <a:rPr lang="en-US" altLang="en-US"/>
              <a:t>p(Hi) = probabilitas hipotesis Hi (menurut hasil sebelumnya) tanpa memandang evidence apapun.</a:t>
            </a:r>
          </a:p>
          <a:p>
            <a:pPr eaLnBrk="1" hangingPunct="1"/>
            <a:r>
              <a:rPr lang="en-US" altLang="en-US"/>
              <a:t>n = jumlah hipotesis yang mungkin.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541FA9AF-34BC-4267-B87A-B82156B7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311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E01BA0E-B26B-4564-BF05-8DE563B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330EF01-8078-4696-9C45-8CB8720935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/>
              <a:t>Untuk evidence ganda E1, E2,…., Em dan hipotesis ganda H1, H2, …., Hn adalah 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b="1"/>
              <a:t>	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b="1"/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b="1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	untuk mengaplikasikan persamaan di atas, maka harus diketahui probabilitas bersyarat dari semua kombinasi yang mungkin dari evidence-evidence untuk seluruh hipotesis. Secara praktis, ini tidak mungkin. Oleh karena itu, persamaan di atas, diganti dengan persamaan :</a:t>
            </a: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3F4B7778-6D95-49EF-B11E-D6C15E29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746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5460F6-9326-4CDC-AF81-0F69DB48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C66651C-545C-47CA-8565-8D7AC5356D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endParaRPr lang="id-ID" alt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5149C5B8-BD7E-431D-81DF-8DCBC259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133600"/>
            <a:ext cx="8450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9174807-E3E2-4429-A1FA-40BC4D2E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kasus 	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A5234CA-2EAC-4077-8B4A-6DBECF7303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3048000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/>
              <a:t>Tabel berikut menunjukkan tabel probabilitas bersyarat evidence E</a:t>
            </a:r>
            <a:r>
              <a:rPr lang="en-US" baseline="-25000"/>
              <a:t>1</a:t>
            </a:r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E</a:t>
            </a:r>
            <a:r>
              <a:rPr lang="en-US" baseline="-25000"/>
              <a:t>3</a:t>
            </a:r>
            <a:r>
              <a:rPr lang="en-US"/>
              <a:t> dan hipotesis H</a:t>
            </a:r>
            <a:r>
              <a:rPr lang="en-US" baseline="-25000"/>
              <a:t>1</a:t>
            </a: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 . Misalkan pertama kali kita hanya mengamati evidence E</a:t>
            </a:r>
            <a:r>
              <a:rPr lang="en-US" baseline="-25000"/>
              <a:t>3</a:t>
            </a:r>
            <a:r>
              <a:rPr lang="en-US"/>
              <a:t> , hitung probabilitas terjadinya hipotesis :</a:t>
            </a:r>
          </a:p>
          <a:p>
            <a:pPr marL="274320" indent="-274320">
              <a:buNone/>
              <a:defRPr/>
            </a:pPr>
            <a:r>
              <a:rPr lang="en-US"/>
              <a:t>	a.   H</a:t>
            </a:r>
            <a:r>
              <a:rPr lang="en-US" baseline="-25000"/>
              <a:t>1</a:t>
            </a:r>
            <a:r>
              <a:rPr lang="en-US"/>
              <a:t> jika semula hanya evidence E</a:t>
            </a:r>
            <a:r>
              <a:rPr lang="en-US" baseline="-25000"/>
              <a:t>3</a:t>
            </a:r>
            <a:r>
              <a:rPr lang="en-US"/>
              <a:t> yang teramati</a:t>
            </a:r>
          </a:p>
          <a:p>
            <a:pPr marL="274320" indent="-274320">
              <a:buNone/>
              <a:defRPr/>
            </a:pPr>
            <a:r>
              <a:rPr lang="en-US"/>
              <a:t>	b.   H</a:t>
            </a:r>
            <a:r>
              <a:rPr lang="en-US" baseline="-25000"/>
              <a:t>2</a:t>
            </a:r>
            <a:r>
              <a:rPr lang="en-US"/>
              <a:t> jika semula hanya evidence E</a:t>
            </a:r>
            <a:r>
              <a:rPr lang="en-US" baseline="-25000"/>
              <a:t>3</a:t>
            </a:r>
            <a:r>
              <a:rPr lang="en-US"/>
              <a:t> yang teramati</a:t>
            </a:r>
          </a:p>
          <a:p>
            <a:pPr marL="274320" indent="-274320">
              <a:buNone/>
              <a:defRPr/>
            </a:pPr>
            <a:r>
              <a:rPr lang="en-US"/>
              <a:t>	c.   H</a:t>
            </a:r>
            <a:r>
              <a:rPr lang="en-US" baseline="-25000"/>
              <a:t>3</a:t>
            </a:r>
            <a:r>
              <a:rPr lang="en-US"/>
              <a:t> jika semula hanya evidence E</a:t>
            </a:r>
            <a:r>
              <a:rPr lang="en-US" baseline="-25000"/>
              <a:t>3</a:t>
            </a:r>
            <a:r>
              <a:rPr lang="en-US"/>
              <a:t> yang teramati</a:t>
            </a:r>
          </a:p>
          <a:p>
            <a:pPr marL="274320" indent="-274320">
              <a:buNone/>
              <a:defRPr/>
            </a:pPr>
            <a:r>
              <a:rPr lang="en-US"/>
              <a:t>                                                           </a:t>
            </a:r>
            <a:endParaRPr lang="en-US" baseline="-25000"/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466303E6-BAB2-4812-879B-AE62B836943F}"/>
              </a:ext>
            </a:extLst>
          </p:cNvPr>
          <p:cNvGrpSpPr>
            <a:grpSpLocks/>
          </p:cNvGrpSpPr>
          <p:nvPr/>
        </p:nvGrpSpPr>
        <p:grpSpPr bwMode="auto">
          <a:xfrm>
            <a:off x="3421064" y="3886201"/>
            <a:ext cx="4960937" cy="2944813"/>
            <a:chOff x="1896679" y="3886200"/>
            <a:chExt cx="4961321" cy="2944636"/>
          </a:xfrm>
        </p:grpSpPr>
        <p:pic>
          <p:nvPicPr>
            <p:cNvPr id="22533" name="Picture 4">
              <a:extLst>
                <a:ext uri="{FF2B5EF4-FFF2-40B4-BE49-F238E27FC236}">
                  <a16:creationId xmlns:a16="http://schemas.microsoft.com/office/drawing/2014/main" id="{3FF47474-7CA9-4F97-ACF0-247686908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679" y="3886200"/>
              <a:ext cx="4961321" cy="2944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7">
              <a:extLst>
                <a:ext uri="{FF2B5EF4-FFF2-40B4-BE49-F238E27FC236}">
                  <a16:creationId xmlns:a16="http://schemas.microsoft.com/office/drawing/2014/main" id="{249E68FF-ED50-427F-9213-DA734F195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901" y="6332093"/>
              <a:ext cx="246221" cy="39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8">
              <a:extLst>
                <a:ext uri="{FF2B5EF4-FFF2-40B4-BE49-F238E27FC236}">
                  <a16:creationId xmlns:a16="http://schemas.microsoft.com/office/drawing/2014/main" id="{B6FE2A3E-7C46-451C-9412-DA2683199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320" y="5872671"/>
              <a:ext cx="270170" cy="39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339C972-ED52-4B66-955D-7BA856C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B14F1D4-143B-4A25-B904-33E65429DD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en-US"/>
              <a:t>Persoalan ini adalah persoalan teorema bayes untuk evidence tunggal E dan hipotesis ganda H</a:t>
            </a:r>
            <a:r>
              <a:rPr lang="en-US" altLang="en-US" baseline="-25000"/>
              <a:t>1</a:t>
            </a:r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H</a:t>
            </a:r>
            <a:r>
              <a:rPr lang="en-US" altLang="en-US" baseline="-25000"/>
              <a:t>3</a:t>
            </a:r>
            <a:r>
              <a:rPr lang="en-US" altLang="en-US"/>
              <a:t> dengan persamaan berikut 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Jadi,    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69C6ACD4-6F30-4961-90C8-C51588DC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9988"/>
            <a:ext cx="282733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015A1E5C-4133-4F8A-9BC2-FA5D9F8F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746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744CAC-C5F5-4345-B375-7C2419A9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662F3FC7-70A8-43DA-B4CB-76E5F77A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1"/>
            <a:ext cx="81534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18C9AB70-1303-4543-98B7-0CBC0A0D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114800"/>
            <a:ext cx="8175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5799B91-365B-4199-8EB5-1053D45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FA2B04D-8277-4263-A840-8B4779FB0F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tampak bahwa setelah evidence E</a:t>
            </a:r>
            <a:r>
              <a:rPr lang="en-US" altLang="en-US" baseline="-25000"/>
              <a:t>3</a:t>
            </a:r>
            <a:r>
              <a:rPr lang="en-US" altLang="en-US"/>
              <a:t> teramati, kepercayaan terhadap hipotesis H</a:t>
            </a:r>
            <a:r>
              <a:rPr lang="en-US" altLang="en-US" baseline="-25000"/>
              <a:t>i</a:t>
            </a:r>
            <a:r>
              <a:rPr lang="en-US" altLang="en-US"/>
              <a:t> berkurang dan menjadi sama dengan kepercayaan terhadap H</a:t>
            </a:r>
            <a:r>
              <a:rPr lang="en-US" altLang="en-US" baseline="-25000"/>
              <a:t>2</a:t>
            </a:r>
            <a:r>
              <a:rPr lang="en-US" altLang="en-US"/>
              <a:t>. kepercayaan terhadap hipotesis H</a:t>
            </a:r>
            <a:r>
              <a:rPr lang="en-US" altLang="en-US" baseline="-25000"/>
              <a:t>3</a:t>
            </a:r>
            <a:r>
              <a:rPr lang="en-US" altLang="en-US"/>
              <a:t> bertambah bahkan hampir sama dengan H</a:t>
            </a:r>
            <a:r>
              <a:rPr lang="en-US" altLang="en-US" baseline="-25000"/>
              <a:t>1</a:t>
            </a:r>
            <a:r>
              <a:rPr lang="en-US" altLang="en-US"/>
              <a:t> dan H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9B748C8-CC98-4109-BF33-6F3F3EAE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2982-84F6-44CC-9C9F-B267EC6525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/>
              <a:t>Misalkan setelah kita mengamati evidence E</a:t>
            </a:r>
            <a:r>
              <a:rPr lang="en-US" baseline="-25000"/>
              <a:t>3</a:t>
            </a:r>
            <a:r>
              <a:rPr lang="en-US"/>
              <a:t> kemudian teramati pula adanya evidence E</a:t>
            </a:r>
            <a:r>
              <a:rPr lang="en-US" baseline="-25000"/>
              <a:t>1</a:t>
            </a:r>
            <a:r>
              <a:rPr lang="en-US"/>
              <a:t> hitung probabilitas terjadinya hipotesis: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 jika kemudian teramati pula adanya evidence E</a:t>
            </a:r>
            <a:r>
              <a:rPr lang="en-US" baseline="-25000"/>
              <a:t>1</a:t>
            </a:r>
            <a:r>
              <a:rPr lang="en-US"/>
              <a:t> 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 jika kemudian teramati pula adanya evidence E</a:t>
            </a:r>
            <a:r>
              <a:rPr lang="en-US" baseline="-25000"/>
              <a:t>1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 jika kemudian teramati pula adanya evidence E</a:t>
            </a:r>
            <a:r>
              <a:rPr lang="en-US" baseline="-25000"/>
              <a:t>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491DAE8-DF81-4A67-8CE8-99D1957E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470BA2F-6904-47FC-BE82-03C3A98B4F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/>
              <a:t>Persoalan ini adalah persoalan teorema bayes untuk evidence ganda E</a:t>
            </a:r>
            <a:r>
              <a:rPr lang="en-US" altLang="en-US" baseline="-25000"/>
              <a:t>1</a:t>
            </a:r>
            <a:r>
              <a:rPr lang="en-US" altLang="en-US"/>
              <a:t> E</a:t>
            </a:r>
            <a:r>
              <a:rPr lang="en-US" altLang="en-US" baseline="-25000"/>
              <a:t>3</a:t>
            </a:r>
            <a:r>
              <a:rPr lang="en-US" altLang="en-US"/>
              <a:t>  dan hipotesis ganda H</a:t>
            </a:r>
            <a:r>
              <a:rPr lang="en-US" altLang="en-US" baseline="-25000"/>
              <a:t>1</a:t>
            </a:r>
            <a:r>
              <a:rPr lang="en-US" altLang="en-US"/>
              <a:t> , H</a:t>
            </a:r>
            <a:r>
              <a:rPr lang="en-US" altLang="en-US" baseline="-25000"/>
              <a:t>2</a:t>
            </a:r>
            <a:r>
              <a:rPr lang="en-US" altLang="en-US"/>
              <a:t> , H</a:t>
            </a:r>
            <a:r>
              <a:rPr lang="en-US" altLang="en-US" baseline="-25000"/>
              <a:t>3</a:t>
            </a:r>
            <a:r>
              <a:rPr lang="en-US" altLang="en-US"/>
              <a:t>  dengan persamaan 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998F0584-85F7-4B08-B45B-D4F29248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90800"/>
            <a:ext cx="84121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9503AE2-16DD-4864-862A-AE5E1967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Teori Probabilitas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82DDC813-852C-4A8A-912B-01106B2B1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932D12E-2C05-419D-9D53-5E35BA0A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79B9-DDAA-4FEC-9BBD-49B9FF3D91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/>
              <a:t>Misalkan setelah kita mengamati evidence E</a:t>
            </a:r>
            <a:r>
              <a:rPr lang="en-US" baseline="-25000"/>
              <a:t>1</a:t>
            </a:r>
            <a:r>
              <a:rPr lang="en-US"/>
              <a:t> teramati pula adanya evidence E</a:t>
            </a:r>
            <a:r>
              <a:rPr lang="en-US" baseline="-25000"/>
              <a:t>2</a:t>
            </a:r>
            <a:r>
              <a:rPr lang="en-US"/>
              <a:t> , hitung probabilitas terjadinya hipotesis :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 jika kemudian teramati pula adanya evidence E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 jika kemudian teramati pula adanya evidence E</a:t>
            </a:r>
            <a:r>
              <a:rPr lang="en-US" baseline="-25000"/>
              <a:t>2</a:t>
            </a:r>
          </a:p>
          <a:p>
            <a:pPr marL="514350" indent="-514350">
              <a:buFont typeface="Wingdings 3" panose="05040102010807070707" pitchFamily="18" charset="2"/>
              <a:buAutoNum type="alphaLcPeriod"/>
              <a:defRPr/>
            </a:pP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 jika kemudian teramati pula adanya evidence E</a:t>
            </a:r>
            <a:r>
              <a:rPr lang="en-US" baseline="-25000"/>
              <a:t>2</a:t>
            </a:r>
            <a:endParaRPr lang="en-US"/>
          </a:p>
          <a:p>
            <a:pPr marL="274320" indent="-274320">
              <a:buFont typeface="Wingdings 3"/>
              <a:buChar char=""/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1905DCC-69E4-4CCB-8FC1-6CD96581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FD9158D-5DA4-492C-A839-915F03A1D5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/>
              <a:t>Jawab :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82376A1A-665F-4637-85FB-1F65E822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85613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C9ADF56-56D2-4CA3-8CD3-3A846BE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soal lainnya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1857-6F18-48F2-9DF7-861F583E4D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143000"/>
            <a:ext cx="8229600" cy="5410200"/>
          </a:xfrm>
        </p:spPr>
        <p:txBody>
          <a:bodyPr>
            <a:normAutofit lnSpcReduction="1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/>
              <a:t>Si Ani mengalami gejala ada bintik-bintik di wajahnya. 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/>
              <a:t>Dokter menduga bahwa Si Ani terkena: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Cacar, dengan:</a:t>
            </a:r>
          </a:p>
          <a:p>
            <a:pPr marL="914400" indent="-342900">
              <a:defRPr/>
            </a:pPr>
            <a:r>
              <a:rPr lang="en-US"/>
              <a:t>Probabilitas munculnya bintik-bintik di wajah, jika Si Ani terkena cacar; p(Bintik2|Cacar) = 0,8.</a:t>
            </a:r>
          </a:p>
          <a:p>
            <a:pPr marL="914400" indent="-342900">
              <a:defRPr/>
            </a:pPr>
            <a:r>
              <a:rPr lang="en-US"/>
              <a:t>Probabilitas Si Ani terkena cacar tanpa memandang gejala apapun; p(Cacar) = 0,4</a:t>
            </a:r>
          </a:p>
          <a:p>
            <a:pPr marL="514350" indent="-514350">
              <a:buFont typeface="Wingdings 3" panose="05040102010807070707" pitchFamily="18" charset="2"/>
              <a:buAutoNum type="arabicPeriod" startAt="2"/>
              <a:defRPr/>
            </a:pPr>
            <a:r>
              <a:rPr lang="en-US"/>
              <a:t>Alergi, dengan :</a:t>
            </a:r>
          </a:p>
          <a:p>
            <a:pPr marL="971550" indent="-457200">
              <a:defRPr/>
            </a:pPr>
            <a:r>
              <a:rPr lang="en-US"/>
              <a:t>Probabilitas munculnya bintik-bintik di wajah, jika Si Ani alergi; p(Bintik2|Alergi) = 0,3.</a:t>
            </a:r>
          </a:p>
          <a:p>
            <a:pPr marL="971550" indent="-457200">
              <a:defRPr/>
            </a:pPr>
            <a:r>
              <a:rPr lang="en-US"/>
              <a:t>Probabilitas Si Ani terkena alergi tanpa memandang gejala apapun; p(Alergi) = 0,7.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E0C1F41-E74D-4470-A48F-8EE61434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0213-DC98-4849-9535-424F8584AA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/>
              <a:t>Jerawat, dengan</a:t>
            </a:r>
          </a:p>
          <a:p>
            <a:pPr marL="857250" indent="-400050">
              <a:defRPr/>
            </a:pPr>
            <a:r>
              <a:rPr lang="en-US"/>
              <a:t>	Probabilitas munculnya bintik-bintik di wajah, jika Si Ani jerawatan; p(Bintik2|Jerawatan) = 0,9.</a:t>
            </a:r>
          </a:p>
          <a:p>
            <a:pPr marL="857250" indent="-400050">
              <a:defRPr/>
            </a:pPr>
            <a:r>
              <a:rPr lang="en-US"/>
              <a:t>Probabilitas Si Ani jerawatan tanpa memandang gejala apapun;  p(Jerawatan) = 0,5.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E518817-D684-445A-BE1D-6812D15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5AFE5F66-FC3F-4829-9811-2CFA1997DB4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76350"/>
            <a:ext cx="8229600" cy="49720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C285F3C-CAE8-4A4E-B145-2335384B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8112CCCB-BDEA-42AC-BCB0-B2702B03B1E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447800"/>
            <a:ext cx="8326438" cy="28956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60430F4-2FF5-4D50-A3B7-E221EF1F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SOAL LATIHAN 1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1A77935-AF70-4D7F-B05D-2EE7D20280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Tabel berikut menunjukkan tabel probabilitas bersyarat dari gejala penyakit kulit.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C32CD227-8DC9-410D-9F79-A96F2845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8686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>
            <a:extLst>
              <a:ext uri="{FF2B5EF4-FFF2-40B4-BE49-F238E27FC236}">
                <a16:creationId xmlns:a16="http://schemas.microsoft.com/office/drawing/2014/main" id="{29EF325C-0405-4002-A661-F215B7B6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648200"/>
            <a:ext cx="8797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B51061B-9334-4458-87D4-EE79EDF1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A95B-8D9E-4D84-B4C5-CE546DC4A5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en-US"/>
              <a:t>Pertanyaan :</a:t>
            </a:r>
          </a:p>
          <a:p>
            <a:pPr marL="514350" indent="-514350">
              <a:buFont typeface="Wingdings 3"/>
              <a:buAutoNum type="alphaUcPeriod"/>
              <a:defRPr/>
            </a:pPr>
            <a:r>
              <a:rPr lang="en-US"/>
              <a:t>Bila ada seorang yang menderita gejala gatal-gatal, demam. Tentukan penyakit yang diderita oleh orang tersebut menggunakan teorema bayes !!!!</a:t>
            </a:r>
          </a:p>
          <a:p>
            <a:pPr marL="514350" indent="-514350">
              <a:buFont typeface="Wingdings 3"/>
              <a:buAutoNum type="alphaUcPeriod"/>
              <a:defRPr/>
            </a:pPr>
            <a:r>
              <a:rPr lang="en-US"/>
              <a:t>Bila beberapa hari kemudian muncul gejala lainnya yaitu muncul peradangan folikuler kecil &amp; merah yang membesar. Tentukan penyakit yang diderita oleh orang tersebut menggunakan teorema bayes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8C15301-49A5-4061-897B-CA3EC5B4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/>
              <a:t>probabilitas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5418A23-5D6D-4253-9D69-3A41109F1B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914400"/>
            <a:ext cx="8229600" cy="5943600"/>
          </a:xfrm>
        </p:spPr>
        <p:txBody>
          <a:bodyPr/>
          <a:lstStyle/>
          <a:p>
            <a:pPr eaLnBrk="1" hangingPunct="1"/>
            <a:r>
              <a:rPr lang="en-US" altLang="en-US" sz="2400"/>
              <a:t>Misalkan sebuah peristiwa E dapat terjadi sebanyak n kali diantara N peristiwa yang saling eksklusif (saling asing/terjadinya peristiwa yang satu mencegah terjadinya peristiwa yang lain) dan masing-masing terjadi dengan kesempatan yang sama, maka probabilitas terjadinya peristiwa E adalah :			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Jika P(E) = 0, maka diartikan peristiwa E pasti tidak terjadi, sedangkan P(E)=1,  dapat diartikan peristiwa E pasti terjadi, apabila Ê menyatakan bukan peristiwa E, maka diperoleh :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Atau berlaku hubungan :   P(E) + P(Ê) =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BED93F30-A8FC-495F-BC9D-C2302E6F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3429000"/>
            <a:ext cx="5199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1693DDC8-AAB6-43D6-87D2-D5ED89D3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257800"/>
            <a:ext cx="1457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A5C0C98-6B9C-4094-9458-A53561D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/>
              <a:t>Probabilitas bersyarat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D269129-650B-47F8-BBC8-58DE84A1C1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990601"/>
            <a:ext cx="8229600" cy="51657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Jika P(A) menyatakan probabilitas kejadian A, </a:t>
            </a:r>
          </a:p>
          <a:p>
            <a:pPr eaLnBrk="1" hangingPunct="1"/>
            <a:r>
              <a:rPr lang="en-US" altLang="en-US"/>
              <a:t>P(B) menyatakan probabilitas kejadian B, </a:t>
            </a:r>
          </a:p>
          <a:p>
            <a:pPr eaLnBrk="1" hangingPunct="1"/>
            <a:r>
              <a:rPr lang="en-US" altLang="en-US"/>
              <a:t>probabilitas A terjadi jika B (B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A) disimbolkan P(A |B), dan besarnya adalah 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Dengan cara yang sama, probabilitas bahwa kejadian B terjadi jika kejadian A terjadi terlebih dahulu adalah 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Karena 			maka diperoleh :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05DC7362-C66C-467C-B57C-E4DA1CCF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1"/>
            <a:ext cx="1619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26FE11FB-6885-46CE-9878-B24248D8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1695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>
            <a:extLst>
              <a:ext uri="{FF2B5EF4-FFF2-40B4-BE49-F238E27FC236}">
                <a16:creationId xmlns:a16="http://schemas.microsoft.com/office/drawing/2014/main" id="{F55D3315-B1BF-4576-92DD-E3E60870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5715000"/>
            <a:ext cx="1857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>
            <a:extLst>
              <a:ext uri="{FF2B5EF4-FFF2-40B4-BE49-F238E27FC236}">
                <a16:creationId xmlns:a16="http://schemas.microsoft.com/office/drawing/2014/main" id="{A670D9F4-1FC6-43BF-A3EE-D2657E7E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5562601"/>
            <a:ext cx="1933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A152B08-97E0-4BDA-82FC-233F21CC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DA9AA0A-318E-4B27-AD7D-17FE29A0D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fontScale="925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274320" indent="-274320">
              <a:buNone/>
              <a:defRPr/>
            </a:pPr>
            <a:r>
              <a:rPr lang="en-US" dirty="0"/>
              <a:t>P(</a:t>
            </a:r>
            <a:r>
              <a:rPr lang="en-US" dirty="0" err="1"/>
              <a:t>Dila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cacar|Dila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bintik-bintik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0,8</a:t>
            </a:r>
          </a:p>
          <a:p>
            <a:pPr marL="274320" indent="-274320">
              <a:buNone/>
              <a:defRPr/>
            </a:pPr>
            <a:endParaRPr lang="en-US" dirty="0"/>
          </a:p>
          <a:p>
            <a:pPr marL="274320" indent="-274320">
              <a:buNone/>
              <a:defRPr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rule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274320" indent="-274320">
              <a:buNone/>
              <a:defRPr/>
            </a:pPr>
            <a:r>
              <a:rPr lang="en-US" dirty="0"/>
              <a:t>IF </a:t>
            </a:r>
            <a:r>
              <a:rPr lang="en-US" dirty="0" err="1"/>
              <a:t>Dila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bintik-bintik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THEN </a:t>
            </a:r>
            <a:r>
              <a:rPr lang="en-US" dirty="0" err="1"/>
              <a:t>Dila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cacar</a:t>
            </a:r>
            <a:r>
              <a:rPr lang="en-US" dirty="0"/>
              <a:t> (0,8)</a:t>
            </a:r>
          </a:p>
          <a:p>
            <a:pPr marL="274320" indent="-274320">
              <a:buNone/>
              <a:defRPr/>
            </a:pPr>
            <a:endParaRPr lang="en-US" dirty="0"/>
          </a:p>
          <a:p>
            <a:pPr marL="274320" indent="-274320">
              <a:buNone/>
              <a:defRPr/>
            </a:pPr>
            <a:r>
              <a:rPr lang="en-US" dirty="0"/>
              <a:t>Rule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</a:p>
          <a:p>
            <a:pPr marL="274320" indent="-274320">
              <a:buNone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bintik-bintik</a:t>
            </a:r>
            <a:r>
              <a:rPr lang="en-US" dirty="0"/>
              <a:t> </a:t>
            </a:r>
            <a:r>
              <a:rPr lang="en-US" dirty="0" err="1"/>
              <a:t>diwajah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(</a:t>
            </a:r>
            <a:r>
              <a:rPr lang="en-US" dirty="0" err="1"/>
              <a:t>kemungkinan</a:t>
            </a:r>
            <a:r>
              <a:rPr lang="en-US" dirty="0"/>
              <a:t>) </a:t>
            </a:r>
            <a:r>
              <a:rPr lang="en-US" dirty="0" err="1"/>
              <a:t>Dila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cacar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0,8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F19D2E9-E495-4EA6-8918-5FA8EA7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Teorema Bayes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320D61F-A479-4910-8A9D-4094680AC0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Ditemukan oleh Reverend Thomas Bayes abad ke 18.</a:t>
            </a:r>
          </a:p>
          <a:p>
            <a:pPr eaLnBrk="1" hangingPunct="1"/>
            <a:r>
              <a:rPr lang="en-US" altLang="en-US"/>
              <a:t>Dikembangkan secara luas dalam statistik inferensia.</a:t>
            </a:r>
          </a:p>
          <a:p>
            <a:pPr eaLnBrk="1" hangingPunct="1"/>
            <a:r>
              <a:rPr lang="en-US" altLang="en-US"/>
              <a:t>Aplikasi banyak untuk : DSS 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48C5415-BB98-4684-A3AE-C4696B7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B195BFF-EDB7-478B-A3E9-89A1CC0F55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400"/>
              <a:t>Brntuk teorema Bayes untuk evidence tunggal E dan hipotesis tunggal H adalah 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b="1" u="sng"/>
              <a:t>Dengan </a:t>
            </a:r>
          </a:p>
          <a:p>
            <a:pPr eaLnBrk="1" hangingPunct="1"/>
            <a:r>
              <a:rPr lang="en-US" altLang="en-US" sz="2400"/>
              <a:t>p(H|E) = probabilitas hipotesis H terjadi jika evidence E terjadi</a:t>
            </a:r>
          </a:p>
          <a:p>
            <a:pPr eaLnBrk="1" hangingPunct="1"/>
            <a:r>
              <a:rPr lang="en-US" altLang="en-US" sz="2400"/>
              <a:t>P(E|H) = probabilitas munculnya evidence E, jika hipotesis H terjadi</a:t>
            </a:r>
          </a:p>
          <a:p>
            <a:pPr eaLnBrk="1" hangingPunct="1"/>
            <a:r>
              <a:rPr lang="en-US" altLang="en-US" sz="2400"/>
              <a:t>P(H) = probabilitas hipotesis H tanpa memandang evidence apap pun</a:t>
            </a:r>
          </a:p>
          <a:p>
            <a:pPr eaLnBrk="1" hangingPunct="1"/>
            <a:r>
              <a:rPr lang="en-US" altLang="en-US" sz="2400"/>
              <a:t>P(E) = probabilitas evidence E tanpa memandang apa pun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75413098-F60D-45DF-9739-CE543E06D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905000"/>
            <a:ext cx="40306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12745EE-1400-4CA0-B4AF-2FB02E7E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51C9-2F73-4458-ADD2-79092AAEA9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en-US" b="1" u="sng"/>
              <a:t>Contoh :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/>
              <a:t>Diketahui p(demam)=0,4. p(muntah)=0,3. p(demam|muntah)=0,75.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/>
              <a:t>Pertanyaan :</a:t>
            </a:r>
          </a:p>
          <a:p>
            <a:pPr marL="990600" indent="-514350">
              <a:buFont typeface="+mj-lt"/>
              <a:buAutoNum type="alphaLcPeriod"/>
              <a:defRPr/>
            </a:pPr>
            <a:r>
              <a:rPr lang="en-US"/>
              <a:t>Berapa nilai dari p(muntah|demam) ?</a:t>
            </a:r>
          </a:p>
          <a:p>
            <a:pPr marL="990600" indent="-514350">
              <a:buFont typeface="+mj-lt"/>
              <a:buAutoNum type="alphaLcPeriod"/>
              <a:defRPr/>
            </a:pPr>
            <a:r>
              <a:rPr lang="en-US"/>
              <a:t>Berapa nilai dari p(muntah|demam) jika p(demam)=0,1</a:t>
            </a:r>
          </a:p>
          <a:p>
            <a:pPr marL="292100" indent="-274320">
              <a:buNone/>
              <a:defRPr/>
            </a:pPr>
            <a:endParaRPr lang="en-US"/>
          </a:p>
          <a:p>
            <a:pPr marL="274320" indent="-274320">
              <a:buFont typeface="Wingdings 3"/>
              <a:buChar char=""/>
              <a:defRPr/>
            </a:pPr>
            <a:endParaRPr lang="en-US"/>
          </a:p>
          <a:p>
            <a:pPr marL="274320" indent="-274320">
              <a:buFont typeface="Wingdings 3"/>
              <a:buChar char=""/>
              <a:defRPr/>
            </a:pPr>
            <a:endParaRPr lang="en-US"/>
          </a:p>
          <a:p>
            <a:pPr marL="274320" indent="-274320">
              <a:buFont typeface="Wingdings 3"/>
              <a:buChar char=""/>
              <a:defRPr/>
            </a:pPr>
            <a:endParaRPr lang="en-US"/>
          </a:p>
          <a:p>
            <a:pPr marL="274320" indent="-274320">
              <a:buFont typeface="Wingdings 3"/>
              <a:buChar char=""/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E9AE9F5-AD2F-4328-8D3A-2C3F6F00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E14EC35-6CE2-4FE3-A21D-36A0021476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b="1" u="sng"/>
              <a:t>JAWAB SOAL A :</a:t>
            </a:r>
          </a:p>
          <a:p>
            <a:pPr eaLnBrk="1" hangingPunct="1"/>
            <a:r>
              <a:rPr lang="en-US" altLang="en-US"/>
              <a:t>p(muntah|demam)= </a:t>
            </a:r>
            <a:r>
              <a:rPr lang="en-US" altLang="en-US" u="sng"/>
              <a:t>p(demam|muntah) x p(muntah)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						p(demam)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		= </a:t>
            </a:r>
            <a:r>
              <a:rPr lang="en-US" altLang="en-US" u="sng"/>
              <a:t>0,75 x 0,3</a:t>
            </a:r>
            <a:endParaRPr lang="en-US" altLang="en-US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                  0,4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/>
              <a:t>		= 0,56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3" ma:contentTypeDescription="Buat sebuah dokumen baru." ma:contentTypeScope="" ma:versionID="6ae25d5dc3dd69b67e276b9fdb6af05d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9355780974dbc49ae6931c266f89ffbf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405985-6AE4-4D8D-8824-D845D9FEB320}"/>
</file>

<file path=customXml/itemProps2.xml><?xml version="1.0" encoding="utf-8"?>
<ds:datastoreItem xmlns:ds="http://schemas.openxmlformats.org/officeDocument/2006/customXml" ds:itemID="{884EC53D-F5C4-42CD-9F52-9542F6FAF608}"/>
</file>

<file path=customXml/itemProps3.xml><?xml version="1.0" encoding="utf-8"?>
<ds:datastoreItem xmlns:ds="http://schemas.openxmlformats.org/officeDocument/2006/customXml" ds:itemID="{20C17514-6E22-4AE1-9DB0-6554AECE7120}"/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1142</Words>
  <Application>Microsoft Office PowerPoint</Application>
  <PresentationFormat>Layar Lebar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 3</vt:lpstr>
      <vt:lpstr>Office Theme</vt:lpstr>
      <vt:lpstr>REVIEW PERKULIAHAN</vt:lpstr>
      <vt:lpstr>Teori Probabilitas</vt:lpstr>
      <vt:lpstr>probabilitas</vt:lpstr>
      <vt:lpstr>Probabilitas bersyarat</vt:lpstr>
      <vt:lpstr>Presentasi PowerPoint</vt:lpstr>
      <vt:lpstr>Teorema Bayes</vt:lpstr>
      <vt:lpstr>Presentasi PowerPoint</vt:lpstr>
      <vt:lpstr>Presentasi PowerPoint</vt:lpstr>
      <vt:lpstr>Presentasi PowerPoint</vt:lpstr>
      <vt:lpstr>Presentasi PowerPoint</vt:lpstr>
      <vt:lpstr>Bentuk Teorema Bayes untuk evidence tunggal E dan hipotesis ganda H1, H2, …. Hn</vt:lpstr>
      <vt:lpstr>Presentasi PowerPoint</vt:lpstr>
      <vt:lpstr>Presentasi PowerPoint</vt:lpstr>
      <vt:lpstr>Contoh kasus 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Contoh soal lainnya :</vt:lpstr>
      <vt:lpstr>Presentasi PowerPoint</vt:lpstr>
      <vt:lpstr>Presentasi PowerPoint</vt:lpstr>
      <vt:lpstr>Presentasi PowerPoint</vt:lpstr>
      <vt:lpstr>SOAL LATIHAN 1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Tri Sutrisno</cp:lastModifiedBy>
  <cp:revision>6</cp:revision>
  <dcterms:created xsi:type="dcterms:W3CDTF">2020-06-08T01:30:48Z</dcterms:created>
  <dcterms:modified xsi:type="dcterms:W3CDTF">2021-03-03T13:07:12Z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