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9919" y="3764102"/>
            <a:ext cx="534416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85" y="1612773"/>
            <a:ext cx="8136229" cy="395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724400"/>
            <a:ext cx="4050665" cy="13074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4400" spc="-170" dirty="0">
                <a:solidFill>
                  <a:srgbClr val="000000"/>
                </a:solidFill>
              </a:rPr>
              <a:t>Manajemen</a:t>
            </a:r>
            <a:r>
              <a:rPr sz="4400" spc="-250" dirty="0">
                <a:solidFill>
                  <a:srgbClr val="000000"/>
                </a:solidFill>
              </a:rPr>
              <a:t> </a:t>
            </a:r>
            <a:r>
              <a:rPr sz="4400" spc="-375" dirty="0">
                <a:solidFill>
                  <a:srgbClr val="000000"/>
                </a:solidFill>
              </a:rPr>
              <a:t>Sains</a:t>
            </a:r>
            <a:endParaRPr sz="4400" dirty="0"/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z="3200" spc="-190" dirty="0">
                <a:solidFill>
                  <a:srgbClr val="888888"/>
                </a:solidFill>
              </a:rPr>
              <a:t>Tri </a:t>
            </a:r>
            <a:r>
              <a:rPr lang="en-US" sz="3200" spc="-190" dirty="0" err="1">
                <a:solidFill>
                  <a:srgbClr val="888888"/>
                </a:solidFill>
              </a:rPr>
              <a:t>Sutrisno</a:t>
            </a:r>
            <a:r>
              <a:rPr lang="en-US" sz="3200" spc="-190" dirty="0">
                <a:solidFill>
                  <a:srgbClr val="888888"/>
                </a:solidFill>
              </a:rPr>
              <a:t>, </a:t>
            </a:r>
            <a:r>
              <a:rPr lang="en-US" sz="3200" spc="-190" dirty="0" err="1">
                <a:solidFill>
                  <a:srgbClr val="888888"/>
                </a:solidFill>
              </a:rPr>
              <a:t>S.Si</a:t>
            </a:r>
            <a:r>
              <a:rPr lang="en-US" sz="3200" spc="-190" dirty="0">
                <a:solidFill>
                  <a:srgbClr val="888888"/>
                </a:solidFill>
              </a:rPr>
              <a:t>., </a:t>
            </a:r>
            <a:r>
              <a:rPr lang="en-US" sz="3200" spc="-190" dirty="0" err="1">
                <a:solidFill>
                  <a:srgbClr val="888888"/>
                </a:solidFill>
              </a:rPr>
              <a:t>M.Sc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2895600" y="361335"/>
            <a:ext cx="5174742" cy="4415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50120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45" dirty="0">
                <a:latin typeface="Arial"/>
                <a:cs typeface="Arial"/>
              </a:rPr>
              <a:t>Era </a:t>
            </a:r>
            <a:r>
              <a:rPr sz="4400" b="1" spc="-220" dirty="0">
                <a:latin typeface="Arial"/>
                <a:cs typeface="Arial"/>
              </a:rPr>
              <a:t>Manajemen</a:t>
            </a:r>
            <a:r>
              <a:rPr sz="4400" b="1" spc="-25" dirty="0">
                <a:latin typeface="Arial"/>
                <a:cs typeface="Arial"/>
              </a:rPr>
              <a:t> </a:t>
            </a:r>
            <a:r>
              <a:rPr sz="4400" b="1" spc="-465" dirty="0">
                <a:latin typeface="Arial"/>
                <a:cs typeface="Arial"/>
              </a:rPr>
              <a:t>Sains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09725"/>
            <a:ext cx="8195945" cy="3990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762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10" dirty="0">
                <a:latin typeface="Arial"/>
                <a:cs typeface="Arial"/>
              </a:rPr>
              <a:t>Ditandai </a:t>
            </a:r>
            <a:r>
              <a:rPr sz="3200" spc="-185" dirty="0">
                <a:latin typeface="Arial"/>
                <a:cs typeface="Arial"/>
              </a:rPr>
              <a:t>dengan </a:t>
            </a:r>
            <a:r>
              <a:rPr sz="3200" spc="-170" dirty="0">
                <a:latin typeface="Arial"/>
                <a:cs typeface="Arial"/>
              </a:rPr>
              <a:t>berkembangan perkembangan  </a:t>
            </a:r>
            <a:r>
              <a:rPr sz="3200" spc="-40" dirty="0">
                <a:latin typeface="Arial"/>
                <a:cs typeface="Arial"/>
              </a:rPr>
              <a:t>ilmu </a:t>
            </a:r>
            <a:r>
              <a:rPr sz="3200" spc="-145" dirty="0">
                <a:latin typeface="Arial"/>
                <a:cs typeface="Arial"/>
              </a:rPr>
              <a:t>manajemen </a:t>
            </a:r>
            <a:r>
              <a:rPr sz="3200" spc="-75" dirty="0">
                <a:latin typeface="Arial"/>
                <a:cs typeface="Arial"/>
              </a:rPr>
              <a:t>dari </a:t>
            </a:r>
            <a:r>
              <a:rPr sz="3200" spc="-180" dirty="0">
                <a:latin typeface="Arial"/>
                <a:cs typeface="Arial"/>
              </a:rPr>
              <a:t>kalangan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insinyur</a:t>
            </a:r>
            <a:endParaRPr sz="3200">
              <a:latin typeface="Arial"/>
              <a:cs typeface="Arial"/>
            </a:endParaRPr>
          </a:p>
          <a:p>
            <a:pPr marL="356870" marR="310515" indent="-344170">
              <a:lnSpc>
                <a:spcPct val="100000"/>
              </a:lnSpc>
              <a:spcBef>
                <a:spcPts val="77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25" dirty="0">
                <a:latin typeface="Arial"/>
                <a:cs typeface="Arial"/>
              </a:rPr>
              <a:t>Manajemen </a:t>
            </a:r>
            <a:r>
              <a:rPr sz="3200" spc="-90" dirty="0">
                <a:latin typeface="Arial"/>
                <a:cs typeface="Arial"/>
              </a:rPr>
              <a:t>ilmiah(</a:t>
            </a:r>
            <a:r>
              <a:rPr sz="3200" i="1" spc="-90" dirty="0">
                <a:latin typeface="Arial"/>
                <a:cs typeface="Arial"/>
              </a:rPr>
              <a:t>scientific </a:t>
            </a:r>
            <a:r>
              <a:rPr sz="3200" spc="-140" dirty="0">
                <a:latin typeface="Arial"/>
                <a:cs typeface="Arial"/>
              </a:rPr>
              <a:t>manajemen)  </a:t>
            </a:r>
            <a:r>
              <a:rPr sz="3200" spc="-100" dirty="0">
                <a:latin typeface="Arial"/>
                <a:cs typeface="Arial"/>
              </a:rPr>
              <a:t>dipopulerkan </a:t>
            </a:r>
            <a:r>
              <a:rPr sz="3200" spc="-150" dirty="0">
                <a:latin typeface="Arial"/>
                <a:cs typeface="Arial"/>
              </a:rPr>
              <a:t>Frederick </a:t>
            </a:r>
            <a:r>
              <a:rPr sz="3200" spc="-110" dirty="0">
                <a:latin typeface="Arial"/>
                <a:cs typeface="Arial"/>
              </a:rPr>
              <a:t>Winslow </a:t>
            </a:r>
            <a:r>
              <a:rPr sz="3200" spc="-190" dirty="0">
                <a:latin typeface="Arial"/>
                <a:cs typeface="Arial"/>
              </a:rPr>
              <a:t>Taylor </a:t>
            </a:r>
            <a:r>
              <a:rPr sz="3200" spc="-140" dirty="0">
                <a:latin typeface="Arial"/>
                <a:cs typeface="Arial"/>
              </a:rPr>
              <a:t>dalam  </a:t>
            </a:r>
            <a:r>
              <a:rPr sz="3200" spc="-165" dirty="0">
                <a:latin typeface="Arial"/>
                <a:cs typeface="Arial"/>
              </a:rPr>
              <a:t>bukunya </a:t>
            </a:r>
            <a:r>
              <a:rPr sz="3200" spc="-210" dirty="0">
                <a:latin typeface="Arial"/>
                <a:cs typeface="Arial"/>
              </a:rPr>
              <a:t>yang </a:t>
            </a:r>
            <a:r>
              <a:rPr sz="3200" spc="-100" dirty="0">
                <a:latin typeface="Arial"/>
                <a:cs typeface="Arial"/>
              </a:rPr>
              <a:t>“Principles </a:t>
            </a:r>
            <a:r>
              <a:rPr sz="3200" spc="-10" dirty="0">
                <a:latin typeface="Arial"/>
                <a:cs typeface="Arial"/>
              </a:rPr>
              <a:t>of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Scientific</a:t>
            </a:r>
            <a:endParaRPr sz="3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85" dirty="0">
                <a:latin typeface="Arial"/>
                <a:cs typeface="Arial"/>
              </a:rPr>
              <a:t>Management” </a:t>
            </a:r>
            <a:r>
              <a:rPr sz="3200" spc="-180" dirty="0">
                <a:latin typeface="Arial"/>
                <a:cs typeface="Arial"/>
              </a:rPr>
              <a:t>pada </a:t>
            </a:r>
            <a:r>
              <a:rPr sz="3200" spc="-85" dirty="0">
                <a:latin typeface="Arial"/>
                <a:cs typeface="Arial"/>
              </a:rPr>
              <a:t>tahun</a:t>
            </a:r>
            <a:r>
              <a:rPr sz="3200" spc="-160" dirty="0">
                <a:latin typeface="Arial"/>
                <a:cs typeface="Arial"/>
              </a:rPr>
              <a:t> 1911.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spc="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MI </a:t>
            </a:r>
            <a:r>
              <a:rPr sz="2800" spc="-30" dirty="0">
                <a:latin typeface="Arial"/>
                <a:cs typeface="Arial"/>
              </a:rPr>
              <a:t>: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0000"/>
                </a:solidFill>
                <a:latin typeface="Arial"/>
                <a:cs typeface="Arial"/>
              </a:rPr>
              <a:t>Penggunaan 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metode 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ilmiah </a:t>
            </a:r>
            <a:r>
              <a:rPr sz="2800" spc="-60" dirty="0">
                <a:solidFill>
                  <a:srgbClr val="FF0000"/>
                </a:solidFill>
                <a:latin typeface="Arial"/>
                <a:cs typeface="Arial"/>
              </a:rPr>
              <a:t>untuk </a:t>
            </a: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menentukan  </a:t>
            </a:r>
            <a:r>
              <a:rPr sz="2800" spc="-170" dirty="0">
                <a:solidFill>
                  <a:srgbClr val="FF0000"/>
                </a:solidFill>
                <a:latin typeface="Arial"/>
                <a:cs typeface="Arial"/>
              </a:rPr>
              <a:t>cara </a:t>
            </a:r>
            <a:r>
              <a:rPr sz="2800" spc="-60" dirty="0">
                <a:solidFill>
                  <a:srgbClr val="FF0000"/>
                </a:solidFill>
                <a:latin typeface="Arial"/>
                <a:cs typeface="Arial"/>
              </a:rPr>
              <a:t>terbaik 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dalam </a:t>
            </a:r>
            <a:r>
              <a:rPr sz="2800" spc="-145" dirty="0">
                <a:solidFill>
                  <a:srgbClr val="FF0000"/>
                </a:solidFill>
                <a:latin typeface="Arial"/>
                <a:cs typeface="Arial"/>
              </a:rPr>
              <a:t>menyelesaikan </a:t>
            </a:r>
            <a:r>
              <a:rPr sz="2800" spc="-114" dirty="0">
                <a:solidFill>
                  <a:srgbClr val="FF0000"/>
                </a:solidFill>
                <a:latin typeface="Arial"/>
                <a:cs typeface="Arial"/>
              </a:rPr>
              <a:t>suatu</a:t>
            </a:r>
            <a:r>
              <a:rPr sz="28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pekerjaan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68497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4" dirty="0"/>
              <a:t>Pendekatan </a:t>
            </a:r>
            <a:r>
              <a:rPr sz="4400" spc="-170" dirty="0"/>
              <a:t>Manajemen</a:t>
            </a:r>
            <a:r>
              <a:rPr sz="4400" spc="-140" dirty="0"/>
              <a:t> </a:t>
            </a:r>
            <a:r>
              <a:rPr sz="4400" spc="-375" dirty="0"/>
              <a:t>Sains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00501" y="1786001"/>
            <a:ext cx="1929130" cy="5715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055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Observasi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0501" y="2643123"/>
            <a:ext cx="1929130" cy="5715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6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Definisi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Masalah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0501" y="3498850"/>
            <a:ext cx="1929130" cy="571500"/>
          </a:xfrm>
          <a:custGeom>
            <a:avLst/>
            <a:gdLst/>
            <a:ahLst/>
            <a:cxnLst/>
            <a:rect l="l" t="t" r="r" b="b"/>
            <a:pathLst>
              <a:path w="1929129" h="571500">
                <a:moveTo>
                  <a:pt x="0" y="571500"/>
                </a:moveTo>
                <a:lnTo>
                  <a:pt x="1928749" y="571500"/>
                </a:lnTo>
                <a:lnTo>
                  <a:pt x="192874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0501" y="4429125"/>
            <a:ext cx="1929130" cy="571500"/>
          </a:xfrm>
          <a:custGeom>
            <a:avLst/>
            <a:gdLst/>
            <a:ahLst/>
            <a:cxnLst/>
            <a:rect l="l" t="t" r="r" b="b"/>
            <a:pathLst>
              <a:path w="1929129" h="571500">
                <a:moveTo>
                  <a:pt x="0" y="571500"/>
                </a:moveTo>
                <a:lnTo>
                  <a:pt x="1928749" y="571500"/>
                </a:lnTo>
                <a:lnTo>
                  <a:pt x="192874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0647" y="3691026"/>
            <a:ext cx="1609725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Konstruksi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Solusi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0501" y="5572125"/>
            <a:ext cx="1929130" cy="5715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1070"/>
              </a:spcBef>
            </a:pP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Pelaksanaan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5875" y="3286125"/>
            <a:ext cx="6501130" cy="1929130"/>
          </a:xfrm>
          <a:custGeom>
            <a:avLst/>
            <a:gdLst/>
            <a:ahLst/>
            <a:cxnLst/>
            <a:rect l="l" t="t" r="r" b="b"/>
            <a:pathLst>
              <a:path w="6501130" h="1929129">
                <a:moveTo>
                  <a:pt x="0" y="0"/>
                </a:moveTo>
                <a:lnTo>
                  <a:pt x="6500876" y="0"/>
                </a:lnTo>
                <a:lnTo>
                  <a:pt x="6500876" y="1928749"/>
                </a:lnTo>
                <a:lnTo>
                  <a:pt x="0" y="19287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5875" y="3286125"/>
            <a:ext cx="6501130" cy="1929130"/>
          </a:xfrm>
          <a:custGeom>
            <a:avLst/>
            <a:gdLst/>
            <a:ahLst/>
            <a:cxnLst/>
            <a:rect l="l" t="t" r="r" b="b"/>
            <a:pathLst>
              <a:path w="6501130" h="1929129">
                <a:moveTo>
                  <a:pt x="0" y="0"/>
                </a:moveTo>
                <a:lnTo>
                  <a:pt x="6500876" y="0"/>
                </a:lnTo>
                <a:lnTo>
                  <a:pt x="6500876" y="1928749"/>
                </a:lnTo>
                <a:lnTo>
                  <a:pt x="0" y="19287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4996" y="4087495"/>
            <a:ext cx="119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D0D0D"/>
                </a:solidFill>
                <a:latin typeface="Arial"/>
                <a:cs typeface="Arial"/>
              </a:rPr>
              <a:t>Umpan</a:t>
            </a:r>
            <a:r>
              <a:rPr sz="1800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Arial"/>
                <a:cs typeface="Arial"/>
              </a:rPr>
              <a:t>balik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01695" y="2877185"/>
            <a:ext cx="600710" cy="3032760"/>
          </a:xfrm>
          <a:custGeom>
            <a:avLst/>
            <a:gdLst/>
            <a:ahLst/>
            <a:cxnLst/>
            <a:rect l="l" t="t" r="r" b="b"/>
            <a:pathLst>
              <a:path w="600710" h="3032760">
                <a:moveTo>
                  <a:pt x="573522" y="2980690"/>
                </a:moveTo>
                <a:lnTo>
                  <a:pt x="503681" y="3021418"/>
                </a:lnTo>
                <a:lnTo>
                  <a:pt x="502666" y="3025305"/>
                </a:lnTo>
                <a:lnTo>
                  <a:pt x="506221" y="3031363"/>
                </a:lnTo>
                <a:lnTo>
                  <a:pt x="510158" y="3032391"/>
                </a:lnTo>
                <a:lnTo>
                  <a:pt x="587917" y="2987040"/>
                </a:lnTo>
                <a:lnTo>
                  <a:pt x="586232" y="2987040"/>
                </a:lnTo>
                <a:lnTo>
                  <a:pt x="586232" y="2986176"/>
                </a:lnTo>
                <a:lnTo>
                  <a:pt x="582930" y="2986176"/>
                </a:lnTo>
                <a:lnTo>
                  <a:pt x="573522" y="2980690"/>
                </a:lnTo>
                <a:close/>
              </a:path>
              <a:path w="600710" h="3032760">
                <a:moveTo>
                  <a:pt x="564115" y="45338"/>
                </a:moveTo>
                <a:lnTo>
                  <a:pt x="2793" y="45338"/>
                </a:lnTo>
                <a:lnTo>
                  <a:pt x="0" y="48260"/>
                </a:lnTo>
                <a:lnTo>
                  <a:pt x="0" y="2984195"/>
                </a:lnTo>
                <a:lnTo>
                  <a:pt x="2793" y="2987040"/>
                </a:lnTo>
                <a:lnTo>
                  <a:pt x="562633" y="2987040"/>
                </a:lnTo>
                <a:lnTo>
                  <a:pt x="573522" y="2980690"/>
                </a:lnTo>
                <a:lnTo>
                  <a:pt x="12700" y="2980690"/>
                </a:lnTo>
                <a:lnTo>
                  <a:pt x="6350" y="2974340"/>
                </a:lnTo>
                <a:lnTo>
                  <a:pt x="12700" y="2974340"/>
                </a:lnTo>
                <a:lnTo>
                  <a:pt x="12700" y="58038"/>
                </a:lnTo>
                <a:lnTo>
                  <a:pt x="6350" y="58038"/>
                </a:lnTo>
                <a:lnTo>
                  <a:pt x="12700" y="51688"/>
                </a:lnTo>
                <a:lnTo>
                  <a:pt x="575001" y="51688"/>
                </a:lnTo>
                <a:lnTo>
                  <a:pt x="564115" y="45338"/>
                </a:lnTo>
                <a:close/>
              </a:path>
              <a:path w="600710" h="3032760">
                <a:moveTo>
                  <a:pt x="587920" y="2974340"/>
                </a:moveTo>
                <a:lnTo>
                  <a:pt x="586232" y="2974340"/>
                </a:lnTo>
                <a:lnTo>
                  <a:pt x="586232" y="2987040"/>
                </a:lnTo>
                <a:lnTo>
                  <a:pt x="587917" y="2987040"/>
                </a:lnTo>
                <a:lnTo>
                  <a:pt x="598805" y="2980690"/>
                </a:lnTo>
                <a:lnTo>
                  <a:pt x="587920" y="2974340"/>
                </a:lnTo>
                <a:close/>
              </a:path>
              <a:path w="600710" h="3032760">
                <a:moveTo>
                  <a:pt x="582930" y="2975203"/>
                </a:moveTo>
                <a:lnTo>
                  <a:pt x="573522" y="2980690"/>
                </a:lnTo>
                <a:lnTo>
                  <a:pt x="582930" y="2986176"/>
                </a:lnTo>
                <a:lnTo>
                  <a:pt x="582930" y="2975203"/>
                </a:lnTo>
                <a:close/>
              </a:path>
              <a:path w="600710" h="3032760">
                <a:moveTo>
                  <a:pt x="586232" y="2975203"/>
                </a:moveTo>
                <a:lnTo>
                  <a:pt x="582930" y="2975203"/>
                </a:lnTo>
                <a:lnTo>
                  <a:pt x="582930" y="2986176"/>
                </a:lnTo>
                <a:lnTo>
                  <a:pt x="586232" y="2986176"/>
                </a:lnTo>
                <a:lnTo>
                  <a:pt x="586232" y="2975203"/>
                </a:lnTo>
                <a:close/>
              </a:path>
              <a:path w="600710" h="3032760">
                <a:moveTo>
                  <a:pt x="12700" y="2974340"/>
                </a:moveTo>
                <a:lnTo>
                  <a:pt x="6350" y="2974340"/>
                </a:lnTo>
                <a:lnTo>
                  <a:pt x="12700" y="2980690"/>
                </a:lnTo>
                <a:lnTo>
                  <a:pt x="12700" y="2974340"/>
                </a:lnTo>
                <a:close/>
              </a:path>
              <a:path w="600710" h="3032760">
                <a:moveTo>
                  <a:pt x="562633" y="2974340"/>
                </a:moveTo>
                <a:lnTo>
                  <a:pt x="12700" y="2974340"/>
                </a:lnTo>
                <a:lnTo>
                  <a:pt x="12700" y="2980690"/>
                </a:lnTo>
                <a:lnTo>
                  <a:pt x="573522" y="2980690"/>
                </a:lnTo>
                <a:lnTo>
                  <a:pt x="562633" y="2974340"/>
                </a:lnTo>
                <a:close/>
              </a:path>
              <a:path w="600710" h="3032760">
                <a:moveTo>
                  <a:pt x="510158" y="2928988"/>
                </a:moveTo>
                <a:lnTo>
                  <a:pt x="506221" y="2930004"/>
                </a:lnTo>
                <a:lnTo>
                  <a:pt x="502666" y="2936062"/>
                </a:lnTo>
                <a:lnTo>
                  <a:pt x="503681" y="2939961"/>
                </a:lnTo>
                <a:lnTo>
                  <a:pt x="573522" y="2980690"/>
                </a:lnTo>
                <a:lnTo>
                  <a:pt x="582930" y="2975203"/>
                </a:lnTo>
                <a:lnTo>
                  <a:pt x="586232" y="2975203"/>
                </a:lnTo>
                <a:lnTo>
                  <a:pt x="586232" y="2974340"/>
                </a:lnTo>
                <a:lnTo>
                  <a:pt x="587920" y="2974340"/>
                </a:lnTo>
                <a:lnTo>
                  <a:pt x="510158" y="2928988"/>
                </a:lnTo>
                <a:close/>
              </a:path>
              <a:path w="600710" h="3032760">
                <a:moveTo>
                  <a:pt x="575110" y="51752"/>
                </a:moveTo>
                <a:lnTo>
                  <a:pt x="505332" y="92455"/>
                </a:lnTo>
                <a:lnTo>
                  <a:pt x="504317" y="96392"/>
                </a:lnTo>
                <a:lnTo>
                  <a:pt x="507873" y="102488"/>
                </a:lnTo>
                <a:lnTo>
                  <a:pt x="511682" y="103504"/>
                </a:lnTo>
                <a:lnTo>
                  <a:pt x="589465" y="58038"/>
                </a:lnTo>
                <a:lnTo>
                  <a:pt x="587756" y="58038"/>
                </a:lnTo>
                <a:lnTo>
                  <a:pt x="587756" y="57276"/>
                </a:lnTo>
                <a:lnTo>
                  <a:pt x="584581" y="57276"/>
                </a:lnTo>
                <a:lnTo>
                  <a:pt x="575110" y="51752"/>
                </a:lnTo>
                <a:close/>
              </a:path>
              <a:path w="600710" h="3032760">
                <a:moveTo>
                  <a:pt x="12700" y="51688"/>
                </a:moveTo>
                <a:lnTo>
                  <a:pt x="6350" y="58038"/>
                </a:lnTo>
                <a:lnTo>
                  <a:pt x="12700" y="58038"/>
                </a:lnTo>
                <a:lnTo>
                  <a:pt x="12700" y="51688"/>
                </a:lnTo>
                <a:close/>
              </a:path>
              <a:path w="600710" h="3032760">
                <a:moveTo>
                  <a:pt x="575001" y="51688"/>
                </a:moveTo>
                <a:lnTo>
                  <a:pt x="12700" y="51688"/>
                </a:lnTo>
                <a:lnTo>
                  <a:pt x="12700" y="58038"/>
                </a:lnTo>
                <a:lnTo>
                  <a:pt x="564333" y="58038"/>
                </a:lnTo>
                <a:lnTo>
                  <a:pt x="575110" y="51752"/>
                </a:lnTo>
                <a:close/>
              </a:path>
              <a:path w="600710" h="3032760">
                <a:moveTo>
                  <a:pt x="589438" y="45338"/>
                </a:moveTo>
                <a:lnTo>
                  <a:pt x="587756" y="45338"/>
                </a:lnTo>
                <a:lnTo>
                  <a:pt x="587756" y="58038"/>
                </a:lnTo>
                <a:lnTo>
                  <a:pt x="589465" y="58038"/>
                </a:lnTo>
                <a:lnTo>
                  <a:pt x="600329" y="51688"/>
                </a:lnTo>
                <a:lnTo>
                  <a:pt x="589438" y="45338"/>
                </a:lnTo>
                <a:close/>
              </a:path>
              <a:path w="600710" h="3032760">
                <a:moveTo>
                  <a:pt x="584581" y="46227"/>
                </a:moveTo>
                <a:lnTo>
                  <a:pt x="575110" y="51752"/>
                </a:lnTo>
                <a:lnTo>
                  <a:pt x="584581" y="57276"/>
                </a:lnTo>
                <a:lnTo>
                  <a:pt x="584581" y="46227"/>
                </a:lnTo>
                <a:close/>
              </a:path>
              <a:path w="600710" h="3032760">
                <a:moveTo>
                  <a:pt x="587756" y="46227"/>
                </a:moveTo>
                <a:lnTo>
                  <a:pt x="584581" y="46227"/>
                </a:lnTo>
                <a:lnTo>
                  <a:pt x="584581" y="57276"/>
                </a:lnTo>
                <a:lnTo>
                  <a:pt x="587756" y="57276"/>
                </a:lnTo>
                <a:lnTo>
                  <a:pt x="587756" y="46227"/>
                </a:lnTo>
                <a:close/>
              </a:path>
              <a:path w="600710" h="3032760">
                <a:moveTo>
                  <a:pt x="511682" y="0"/>
                </a:moveTo>
                <a:lnTo>
                  <a:pt x="507873" y="1015"/>
                </a:lnTo>
                <a:lnTo>
                  <a:pt x="504317" y="7112"/>
                </a:lnTo>
                <a:lnTo>
                  <a:pt x="505332" y="11049"/>
                </a:lnTo>
                <a:lnTo>
                  <a:pt x="575110" y="51752"/>
                </a:lnTo>
                <a:lnTo>
                  <a:pt x="584581" y="46227"/>
                </a:lnTo>
                <a:lnTo>
                  <a:pt x="587756" y="46227"/>
                </a:lnTo>
                <a:lnTo>
                  <a:pt x="587756" y="45338"/>
                </a:lnTo>
                <a:lnTo>
                  <a:pt x="589438" y="45338"/>
                </a:lnTo>
                <a:lnTo>
                  <a:pt x="51168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1695" y="3732910"/>
            <a:ext cx="600710" cy="1033780"/>
          </a:xfrm>
          <a:custGeom>
            <a:avLst/>
            <a:gdLst/>
            <a:ahLst/>
            <a:cxnLst/>
            <a:rect l="l" t="t" r="r" b="b"/>
            <a:pathLst>
              <a:path w="600710" h="1033779">
                <a:moveTo>
                  <a:pt x="573568" y="981963"/>
                </a:moveTo>
                <a:lnTo>
                  <a:pt x="503681" y="1022731"/>
                </a:lnTo>
                <a:lnTo>
                  <a:pt x="502666" y="1026540"/>
                </a:lnTo>
                <a:lnTo>
                  <a:pt x="506221" y="1032637"/>
                </a:lnTo>
                <a:lnTo>
                  <a:pt x="510158" y="1033652"/>
                </a:lnTo>
                <a:lnTo>
                  <a:pt x="587914" y="988313"/>
                </a:lnTo>
                <a:lnTo>
                  <a:pt x="586232" y="988313"/>
                </a:lnTo>
                <a:lnTo>
                  <a:pt x="586232" y="987425"/>
                </a:lnTo>
                <a:lnTo>
                  <a:pt x="582930" y="987425"/>
                </a:lnTo>
                <a:lnTo>
                  <a:pt x="573568" y="981963"/>
                </a:lnTo>
                <a:close/>
              </a:path>
              <a:path w="600710" h="1033779">
                <a:moveTo>
                  <a:pt x="564333" y="45338"/>
                </a:moveTo>
                <a:lnTo>
                  <a:pt x="2793" y="45338"/>
                </a:lnTo>
                <a:lnTo>
                  <a:pt x="0" y="48132"/>
                </a:lnTo>
                <a:lnTo>
                  <a:pt x="0" y="985519"/>
                </a:lnTo>
                <a:lnTo>
                  <a:pt x="2793" y="988313"/>
                </a:lnTo>
                <a:lnTo>
                  <a:pt x="562682" y="988313"/>
                </a:lnTo>
                <a:lnTo>
                  <a:pt x="573568" y="981963"/>
                </a:lnTo>
                <a:lnTo>
                  <a:pt x="12700" y="981963"/>
                </a:lnTo>
                <a:lnTo>
                  <a:pt x="6350" y="975613"/>
                </a:lnTo>
                <a:lnTo>
                  <a:pt x="12700" y="975613"/>
                </a:lnTo>
                <a:lnTo>
                  <a:pt x="12700" y="58038"/>
                </a:lnTo>
                <a:lnTo>
                  <a:pt x="6350" y="58038"/>
                </a:lnTo>
                <a:lnTo>
                  <a:pt x="12700" y="51688"/>
                </a:lnTo>
                <a:lnTo>
                  <a:pt x="575219" y="51688"/>
                </a:lnTo>
                <a:lnTo>
                  <a:pt x="564333" y="45338"/>
                </a:lnTo>
                <a:close/>
              </a:path>
              <a:path w="600710" h="1033779">
                <a:moveTo>
                  <a:pt x="587914" y="975613"/>
                </a:moveTo>
                <a:lnTo>
                  <a:pt x="586232" y="975613"/>
                </a:lnTo>
                <a:lnTo>
                  <a:pt x="586232" y="988313"/>
                </a:lnTo>
                <a:lnTo>
                  <a:pt x="587914" y="988313"/>
                </a:lnTo>
                <a:lnTo>
                  <a:pt x="598805" y="981963"/>
                </a:lnTo>
                <a:lnTo>
                  <a:pt x="587914" y="975613"/>
                </a:lnTo>
                <a:close/>
              </a:path>
              <a:path w="600710" h="1033779">
                <a:moveTo>
                  <a:pt x="582930" y="976502"/>
                </a:moveTo>
                <a:lnTo>
                  <a:pt x="573568" y="981963"/>
                </a:lnTo>
                <a:lnTo>
                  <a:pt x="582930" y="987425"/>
                </a:lnTo>
                <a:lnTo>
                  <a:pt x="582930" y="976502"/>
                </a:lnTo>
                <a:close/>
              </a:path>
              <a:path w="600710" h="1033779">
                <a:moveTo>
                  <a:pt x="586232" y="976502"/>
                </a:moveTo>
                <a:lnTo>
                  <a:pt x="582930" y="976502"/>
                </a:lnTo>
                <a:lnTo>
                  <a:pt x="582930" y="987425"/>
                </a:lnTo>
                <a:lnTo>
                  <a:pt x="586232" y="987425"/>
                </a:lnTo>
                <a:lnTo>
                  <a:pt x="586232" y="976502"/>
                </a:lnTo>
                <a:close/>
              </a:path>
              <a:path w="600710" h="1033779">
                <a:moveTo>
                  <a:pt x="12700" y="975613"/>
                </a:moveTo>
                <a:lnTo>
                  <a:pt x="6350" y="975613"/>
                </a:lnTo>
                <a:lnTo>
                  <a:pt x="12700" y="981963"/>
                </a:lnTo>
                <a:lnTo>
                  <a:pt x="12700" y="975613"/>
                </a:lnTo>
                <a:close/>
              </a:path>
              <a:path w="600710" h="1033779">
                <a:moveTo>
                  <a:pt x="562682" y="975613"/>
                </a:moveTo>
                <a:lnTo>
                  <a:pt x="12700" y="975613"/>
                </a:lnTo>
                <a:lnTo>
                  <a:pt x="12700" y="981963"/>
                </a:lnTo>
                <a:lnTo>
                  <a:pt x="573568" y="981963"/>
                </a:lnTo>
                <a:lnTo>
                  <a:pt x="562682" y="975613"/>
                </a:lnTo>
                <a:close/>
              </a:path>
              <a:path w="600710" h="1033779">
                <a:moveTo>
                  <a:pt x="510158" y="930275"/>
                </a:moveTo>
                <a:lnTo>
                  <a:pt x="506221" y="931290"/>
                </a:lnTo>
                <a:lnTo>
                  <a:pt x="502666" y="937387"/>
                </a:lnTo>
                <a:lnTo>
                  <a:pt x="503681" y="941196"/>
                </a:lnTo>
                <a:lnTo>
                  <a:pt x="573568" y="981963"/>
                </a:lnTo>
                <a:lnTo>
                  <a:pt x="582930" y="976502"/>
                </a:lnTo>
                <a:lnTo>
                  <a:pt x="586232" y="976502"/>
                </a:lnTo>
                <a:lnTo>
                  <a:pt x="586232" y="975613"/>
                </a:lnTo>
                <a:lnTo>
                  <a:pt x="587914" y="975613"/>
                </a:lnTo>
                <a:lnTo>
                  <a:pt x="510158" y="930275"/>
                </a:lnTo>
                <a:close/>
              </a:path>
              <a:path w="600710" h="1033779">
                <a:moveTo>
                  <a:pt x="575219" y="51688"/>
                </a:moveTo>
                <a:lnTo>
                  <a:pt x="505332" y="92456"/>
                </a:lnTo>
                <a:lnTo>
                  <a:pt x="504317" y="96265"/>
                </a:lnTo>
                <a:lnTo>
                  <a:pt x="507873" y="102362"/>
                </a:lnTo>
                <a:lnTo>
                  <a:pt x="511682" y="103377"/>
                </a:lnTo>
                <a:lnTo>
                  <a:pt x="589438" y="58038"/>
                </a:lnTo>
                <a:lnTo>
                  <a:pt x="587756" y="58038"/>
                </a:lnTo>
                <a:lnTo>
                  <a:pt x="587756" y="57150"/>
                </a:lnTo>
                <a:lnTo>
                  <a:pt x="584581" y="57150"/>
                </a:lnTo>
                <a:lnTo>
                  <a:pt x="575219" y="51688"/>
                </a:lnTo>
                <a:close/>
              </a:path>
              <a:path w="600710" h="1033779">
                <a:moveTo>
                  <a:pt x="12700" y="51688"/>
                </a:moveTo>
                <a:lnTo>
                  <a:pt x="6350" y="58038"/>
                </a:lnTo>
                <a:lnTo>
                  <a:pt x="12700" y="58038"/>
                </a:lnTo>
                <a:lnTo>
                  <a:pt x="12700" y="51688"/>
                </a:lnTo>
                <a:close/>
              </a:path>
              <a:path w="600710" h="1033779">
                <a:moveTo>
                  <a:pt x="575219" y="51688"/>
                </a:moveTo>
                <a:lnTo>
                  <a:pt x="12700" y="51688"/>
                </a:lnTo>
                <a:lnTo>
                  <a:pt x="12700" y="58038"/>
                </a:lnTo>
                <a:lnTo>
                  <a:pt x="564333" y="58038"/>
                </a:lnTo>
                <a:lnTo>
                  <a:pt x="575219" y="51688"/>
                </a:lnTo>
                <a:close/>
              </a:path>
              <a:path w="600710" h="1033779">
                <a:moveTo>
                  <a:pt x="589438" y="45338"/>
                </a:moveTo>
                <a:lnTo>
                  <a:pt x="587756" y="45338"/>
                </a:lnTo>
                <a:lnTo>
                  <a:pt x="587756" y="58038"/>
                </a:lnTo>
                <a:lnTo>
                  <a:pt x="589438" y="58038"/>
                </a:lnTo>
                <a:lnTo>
                  <a:pt x="600329" y="51688"/>
                </a:lnTo>
                <a:lnTo>
                  <a:pt x="589438" y="45338"/>
                </a:lnTo>
                <a:close/>
              </a:path>
              <a:path w="600710" h="1033779">
                <a:moveTo>
                  <a:pt x="584581" y="46227"/>
                </a:moveTo>
                <a:lnTo>
                  <a:pt x="575219" y="51688"/>
                </a:lnTo>
                <a:lnTo>
                  <a:pt x="584581" y="57150"/>
                </a:lnTo>
                <a:lnTo>
                  <a:pt x="584581" y="46227"/>
                </a:lnTo>
                <a:close/>
              </a:path>
              <a:path w="600710" h="1033779">
                <a:moveTo>
                  <a:pt x="587756" y="46227"/>
                </a:moveTo>
                <a:lnTo>
                  <a:pt x="584581" y="46227"/>
                </a:lnTo>
                <a:lnTo>
                  <a:pt x="584581" y="57150"/>
                </a:lnTo>
                <a:lnTo>
                  <a:pt x="587756" y="57150"/>
                </a:lnTo>
                <a:lnTo>
                  <a:pt x="587756" y="46227"/>
                </a:lnTo>
                <a:close/>
              </a:path>
              <a:path w="600710" h="1033779">
                <a:moveTo>
                  <a:pt x="511682" y="0"/>
                </a:moveTo>
                <a:lnTo>
                  <a:pt x="507873" y="1015"/>
                </a:lnTo>
                <a:lnTo>
                  <a:pt x="504317" y="7112"/>
                </a:lnTo>
                <a:lnTo>
                  <a:pt x="505332" y="10921"/>
                </a:lnTo>
                <a:lnTo>
                  <a:pt x="575219" y="51688"/>
                </a:lnTo>
                <a:lnTo>
                  <a:pt x="584581" y="46227"/>
                </a:lnTo>
                <a:lnTo>
                  <a:pt x="587756" y="46227"/>
                </a:lnTo>
                <a:lnTo>
                  <a:pt x="587756" y="45338"/>
                </a:lnTo>
                <a:lnTo>
                  <a:pt x="589438" y="45338"/>
                </a:lnTo>
                <a:lnTo>
                  <a:pt x="51168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2869" y="2357373"/>
            <a:ext cx="103505" cy="286385"/>
          </a:xfrm>
          <a:custGeom>
            <a:avLst/>
            <a:gdLst/>
            <a:ahLst/>
            <a:cxnLst/>
            <a:rect l="l" t="t" r="r" b="b"/>
            <a:pathLst>
              <a:path w="103504" h="286385">
                <a:moveTo>
                  <a:pt x="7111" y="189484"/>
                </a:moveTo>
                <a:lnTo>
                  <a:pt x="1015" y="193039"/>
                </a:lnTo>
                <a:lnTo>
                  <a:pt x="0" y="196976"/>
                </a:lnTo>
                <a:lnTo>
                  <a:pt x="1777" y="200025"/>
                </a:lnTo>
                <a:lnTo>
                  <a:pt x="51180" y="285876"/>
                </a:lnTo>
                <a:lnTo>
                  <a:pt x="58608" y="273303"/>
                </a:lnTo>
                <a:lnTo>
                  <a:pt x="44957" y="273176"/>
                </a:lnTo>
                <a:lnTo>
                  <a:pt x="44953" y="249631"/>
                </a:lnTo>
                <a:lnTo>
                  <a:pt x="12625" y="193548"/>
                </a:lnTo>
                <a:lnTo>
                  <a:pt x="10921" y="190626"/>
                </a:lnTo>
                <a:lnTo>
                  <a:pt x="7111" y="189484"/>
                </a:lnTo>
                <a:close/>
              </a:path>
              <a:path w="103504" h="286385">
                <a:moveTo>
                  <a:pt x="45077" y="249845"/>
                </a:moveTo>
                <a:lnTo>
                  <a:pt x="44957" y="273176"/>
                </a:lnTo>
                <a:lnTo>
                  <a:pt x="57657" y="273303"/>
                </a:lnTo>
                <a:lnTo>
                  <a:pt x="57674" y="270128"/>
                </a:lnTo>
                <a:lnTo>
                  <a:pt x="45719" y="270001"/>
                </a:lnTo>
                <a:lnTo>
                  <a:pt x="51280" y="260608"/>
                </a:lnTo>
                <a:lnTo>
                  <a:pt x="45077" y="249845"/>
                </a:lnTo>
                <a:close/>
              </a:path>
              <a:path w="103504" h="286385">
                <a:moveTo>
                  <a:pt x="96265" y="189991"/>
                </a:moveTo>
                <a:lnTo>
                  <a:pt x="92455" y="191008"/>
                </a:lnTo>
                <a:lnTo>
                  <a:pt x="90677" y="194055"/>
                </a:lnTo>
                <a:lnTo>
                  <a:pt x="57779" y="249631"/>
                </a:lnTo>
                <a:lnTo>
                  <a:pt x="57657" y="273303"/>
                </a:lnTo>
                <a:lnTo>
                  <a:pt x="58608" y="273303"/>
                </a:lnTo>
                <a:lnTo>
                  <a:pt x="101600" y="200533"/>
                </a:lnTo>
                <a:lnTo>
                  <a:pt x="103377" y="197485"/>
                </a:lnTo>
                <a:lnTo>
                  <a:pt x="102361" y="193548"/>
                </a:lnTo>
                <a:lnTo>
                  <a:pt x="96265" y="189991"/>
                </a:lnTo>
                <a:close/>
              </a:path>
              <a:path w="103504" h="286385">
                <a:moveTo>
                  <a:pt x="51280" y="260608"/>
                </a:moveTo>
                <a:lnTo>
                  <a:pt x="45719" y="270001"/>
                </a:lnTo>
                <a:lnTo>
                  <a:pt x="56768" y="270128"/>
                </a:lnTo>
                <a:lnTo>
                  <a:pt x="51280" y="260608"/>
                </a:lnTo>
                <a:close/>
              </a:path>
              <a:path w="103504" h="286385">
                <a:moveTo>
                  <a:pt x="57779" y="249631"/>
                </a:moveTo>
                <a:lnTo>
                  <a:pt x="51280" y="260608"/>
                </a:lnTo>
                <a:lnTo>
                  <a:pt x="56768" y="270128"/>
                </a:lnTo>
                <a:lnTo>
                  <a:pt x="57674" y="270128"/>
                </a:lnTo>
                <a:lnTo>
                  <a:pt x="57779" y="249631"/>
                </a:lnTo>
                <a:close/>
              </a:path>
              <a:path w="103504" h="286385">
                <a:moveTo>
                  <a:pt x="46354" y="0"/>
                </a:moveTo>
                <a:lnTo>
                  <a:pt x="45077" y="249845"/>
                </a:lnTo>
                <a:lnTo>
                  <a:pt x="51280" y="260608"/>
                </a:lnTo>
                <a:lnTo>
                  <a:pt x="57779" y="249631"/>
                </a:lnTo>
                <a:lnTo>
                  <a:pt x="59054" y="126"/>
                </a:lnTo>
                <a:lnTo>
                  <a:pt x="4635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2869" y="3214623"/>
            <a:ext cx="103505" cy="286385"/>
          </a:xfrm>
          <a:custGeom>
            <a:avLst/>
            <a:gdLst/>
            <a:ahLst/>
            <a:cxnLst/>
            <a:rect l="l" t="t" r="r" b="b"/>
            <a:pathLst>
              <a:path w="103504" h="286385">
                <a:moveTo>
                  <a:pt x="7111" y="189484"/>
                </a:moveTo>
                <a:lnTo>
                  <a:pt x="1015" y="193039"/>
                </a:lnTo>
                <a:lnTo>
                  <a:pt x="0" y="196976"/>
                </a:lnTo>
                <a:lnTo>
                  <a:pt x="1777" y="200025"/>
                </a:lnTo>
                <a:lnTo>
                  <a:pt x="51180" y="285876"/>
                </a:lnTo>
                <a:lnTo>
                  <a:pt x="58608" y="273303"/>
                </a:lnTo>
                <a:lnTo>
                  <a:pt x="44957" y="273176"/>
                </a:lnTo>
                <a:lnTo>
                  <a:pt x="44953" y="249631"/>
                </a:lnTo>
                <a:lnTo>
                  <a:pt x="12625" y="193548"/>
                </a:lnTo>
                <a:lnTo>
                  <a:pt x="10921" y="190626"/>
                </a:lnTo>
                <a:lnTo>
                  <a:pt x="7111" y="189484"/>
                </a:lnTo>
                <a:close/>
              </a:path>
              <a:path w="103504" h="286385">
                <a:moveTo>
                  <a:pt x="45077" y="249845"/>
                </a:moveTo>
                <a:lnTo>
                  <a:pt x="44957" y="273176"/>
                </a:lnTo>
                <a:lnTo>
                  <a:pt x="57657" y="273303"/>
                </a:lnTo>
                <a:lnTo>
                  <a:pt x="57674" y="270128"/>
                </a:lnTo>
                <a:lnTo>
                  <a:pt x="45719" y="270001"/>
                </a:lnTo>
                <a:lnTo>
                  <a:pt x="51280" y="260608"/>
                </a:lnTo>
                <a:lnTo>
                  <a:pt x="45077" y="249845"/>
                </a:lnTo>
                <a:close/>
              </a:path>
              <a:path w="103504" h="286385">
                <a:moveTo>
                  <a:pt x="96265" y="189991"/>
                </a:moveTo>
                <a:lnTo>
                  <a:pt x="92455" y="191008"/>
                </a:lnTo>
                <a:lnTo>
                  <a:pt x="90677" y="194055"/>
                </a:lnTo>
                <a:lnTo>
                  <a:pt x="57779" y="249631"/>
                </a:lnTo>
                <a:lnTo>
                  <a:pt x="57657" y="273303"/>
                </a:lnTo>
                <a:lnTo>
                  <a:pt x="58608" y="273303"/>
                </a:lnTo>
                <a:lnTo>
                  <a:pt x="101600" y="200533"/>
                </a:lnTo>
                <a:lnTo>
                  <a:pt x="103377" y="197485"/>
                </a:lnTo>
                <a:lnTo>
                  <a:pt x="102361" y="193548"/>
                </a:lnTo>
                <a:lnTo>
                  <a:pt x="96265" y="189991"/>
                </a:lnTo>
                <a:close/>
              </a:path>
              <a:path w="103504" h="286385">
                <a:moveTo>
                  <a:pt x="51280" y="260608"/>
                </a:moveTo>
                <a:lnTo>
                  <a:pt x="45719" y="270001"/>
                </a:lnTo>
                <a:lnTo>
                  <a:pt x="56768" y="270128"/>
                </a:lnTo>
                <a:lnTo>
                  <a:pt x="51280" y="260608"/>
                </a:lnTo>
                <a:close/>
              </a:path>
              <a:path w="103504" h="286385">
                <a:moveTo>
                  <a:pt x="57779" y="249631"/>
                </a:moveTo>
                <a:lnTo>
                  <a:pt x="51280" y="260608"/>
                </a:lnTo>
                <a:lnTo>
                  <a:pt x="56768" y="270128"/>
                </a:lnTo>
                <a:lnTo>
                  <a:pt x="57674" y="270128"/>
                </a:lnTo>
                <a:lnTo>
                  <a:pt x="57779" y="249631"/>
                </a:lnTo>
                <a:close/>
              </a:path>
              <a:path w="103504" h="286385">
                <a:moveTo>
                  <a:pt x="46354" y="0"/>
                </a:moveTo>
                <a:lnTo>
                  <a:pt x="45077" y="249845"/>
                </a:lnTo>
                <a:lnTo>
                  <a:pt x="51280" y="260608"/>
                </a:lnTo>
                <a:lnTo>
                  <a:pt x="57779" y="249631"/>
                </a:lnTo>
                <a:lnTo>
                  <a:pt x="59054" y="126"/>
                </a:lnTo>
                <a:lnTo>
                  <a:pt x="4635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12741" y="4071873"/>
            <a:ext cx="103505" cy="359410"/>
          </a:xfrm>
          <a:custGeom>
            <a:avLst/>
            <a:gdLst/>
            <a:ahLst/>
            <a:cxnLst/>
            <a:rect l="l" t="t" r="r" b="b"/>
            <a:pathLst>
              <a:path w="103504" h="359410">
                <a:moveTo>
                  <a:pt x="7112" y="262636"/>
                </a:moveTo>
                <a:lnTo>
                  <a:pt x="4063" y="264413"/>
                </a:lnTo>
                <a:lnTo>
                  <a:pt x="1016" y="266064"/>
                </a:lnTo>
                <a:lnTo>
                  <a:pt x="0" y="270001"/>
                </a:lnTo>
                <a:lnTo>
                  <a:pt x="1778" y="273050"/>
                </a:lnTo>
                <a:lnTo>
                  <a:pt x="51308" y="358901"/>
                </a:lnTo>
                <a:lnTo>
                  <a:pt x="58706" y="346328"/>
                </a:lnTo>
                <a:lnTo>
                  <a:pt x="44958" y="346201"/>
                </a:lnTo>
                <a:lnTo>
                  <a:pt x="45061" y="322589"/>
                </a:lnTo>
                <a:lnTo>
                  <a:pt x="12631" y="266573"/>
                </a:lnTo>
                <a:lnTo>
                  <a:pt x="11049" y="263651"/>
                </a:lnTo>
                <a:lnTo>
                  <a:pt x="7112" y="262636"/>
                </a:lnTo>
                <a:close/>
              </a:path>
              <a:path w="103504" h="359410">
                <a:moveTo>
                  <a:pt x="45061" y="322589"/>
                </a:moveTo>
                <a:lnTo>
                  <a:pt x="44958" y="346201"/>
                </a:lnTo>
                <a:lnTo>
                  <a:pt x="57658" y="346328"/>
                </a:lnTo>
                <a:lnTo>
                  <a:pt x="57672" y="343026"/>
                </a:lnTo>
                <a:lnTo>
                  <a:pt x="45847" y="343026"/>
                </a:lnTo>
                <a:lnTo>
                  <a:pt x="51424" y="333578"/>
                </a:lnTo>
                <a:lnTo>
                  <a:pt x="45061" y="322589"/>
                </a:lnTo>
                <a:close/>
              </a:path>
              <a:path w="103504" h="359410">
                <a:moveTo>
                  <a:pt x="96393" y="263017"/>
                </a:moveTo>
                <a:lnTo>
                  <a:pt x="92456" y="264032"/>
                </a:lnTo>
                <a:lnTo>
                  <a:pt x="90678" y="267081"/>
                </a:lnTo>
                <a:lnTo>
                  <a:pt x="57761" y="322843"/>
                </a:lnTo>
                <a:lnTo>
                  <a:pt x="57658" y="346328"/>
                </a:lnTo>
                <a:lnTo>
                  <a:pt x="58706" y="346328"/>
                </a:lnTo>
                <a:lnTo>
                  <a:pt x="101600" y="273431"/>
                </a:lnTo>
                <a:lnTo>
                  <a:pt x="103378" y="270509"/>
                </a:lnTo>
                <a:lnTo>
                  <a:pt x="102362" y="266573"/>
                </a:lnTo>
                <a:lnTo>
                  <a:pt x="99313" y="264794"/>
                </a:lnTo>
                <a:lnTo>
                  <a:pt x="96393" y="263017"/>
                </a:lnTo>
                <a:close/>
              </a:path>
              <a:path w="103504" h="359410">
                <a:moveTo>
                  <a:pt x="51424" y="333578"/>
                </a:moveTo>
                <a:lnTo>
                  <a:pt x="45847" y="343026"/>
                </a:lnTo>
                <a:lnTo>
                  <a:pt x="56896" y="343026"/>
                </a:lnTo>
                <a:lnTo>
                  <a:pt x="51424" y="333578"/>
                </a:lnTo>
                <a:close/>
              </a:path>
              <a:path w="103504" h="359410">
                <a:moveTo>
                  <a:pt x="57761" y="322843"/>
                </a:moveTo>
                <a:lnTo>
                  <a:pt x="51424" y="333578"/>
                </a:lnTo>
                <a:lnTo>
                  <a:pt x="56896" y="343026"/>
                </a:lnTo>
                <a:lnTo>
                  <a:pt x="57672" y="343026"/>
                </a:lnTo>
                <a:lnTo>
                  <a:pt x="57761" y="322843"/>
                </a:lnTo>
                <a:close/>
              </a:path>
              <a:path w="103504" h="359410">
                <a:moveTo>
                  <a:pt x="46482" y="0"/>
                </a:moveTo>
                <a:lnTo>
                  <a:pt x="45061" y="322589"/>
                </a:lnTo>
                <a:lnTo>
                  <a:pt x="51424" y="333578"/>
                </a:lnTo>
                <a:lnTo>
                  <a:pt x="57761" y="322843"/>
                </a:lnTo>
                <a:lnTo>
                  <a:pt x="59182" y="126"/>
                </a:lnTo>
                <a:lnTo>
                  <a:pt x="4648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2615" y="5002148"/>
            <a:ext cx="103505" cy="572135"/>
          </a:xfrm>
          <a:custGeom>
            <a:avLst/>
            <a:gdLst/>
            <a:ahLst/>
            <a:cxnLst/>
            <a:rect l="l" t="t" r="r" b="b"/>
            <a:pathLst>
              <a:path w="103504" h="572135">
                <a:moveTo>
                  <a:pt x="7112" y="475360"/>
                </a:moveTo>
                <a:lnTo>
                  <a:pt x="1015" y="478916"/>
                </a:lnTo>
                <a:lnTo>
                  <a:pt x="0" y="482853"/>
                </a:lnTo>
                <a:lnTo>
                  <a:pt x="51435" y="571626"/>
                </a:lnTo>
                <a:lnTo>
                  <a:pt x="58814" y="559054"/>
                </a:lnTo>
                <a:lnTo>
                  <a:pt x="45085" y="558926"/>
                </a:lnTo>
                <a:lnTo>
                  <a:pt x="45149" y="535304"/>
                </a:lnTo>
                <a:lnTo>
                  <a:pt x="12700" y="479425"/>
                </a:lnTo>
                <a:lnTo>
                  <a:pt x="10922" y="476503"/>
                </a:lnTo>
                <a:lnTo>
                  <a:pt x="7112" y="475360"/>
                </a:lnTo>
                <a:close/>
              </a:path>
              <a:path w="103504" h="572135">
                <a:moveTo>
                  <a:pt x="45149" y="535304"/>
                </a:moveTo>
                <a:lnTo>
                  <a:pt x="45085" y="558926"/>
                </a:lnTo>
                <a:lnTo>
                  <a:pt x="57785" y="559054"/>
                </a:lnTo>
                <a:lnTo>
                  <a:pt x="57794" y="555751"/>
                </a:lnTo>
                <a:lnTo>
                  <a:pt x="45974" y="555751"/>
                </a:lnTo>
                <a:lnTo>
                  <a:pt x="51530" y="546293"/>
                </a:lnTo>
                <a:lnTo>
                  <a:pt x="45149" y="535304"/>
                </a:lnTo>
                <a:close/>
              </a:path>
              <a:path w="103504" h="572135">
                <a:moveTo>
                  <a:pt x="96265" y="475614"/>
                </a:moveTo>
                <a:lnTo>
                  <a:pt x="92456" y="476631"/>
                </a:lnTo>
                <a:lnTo>
                  <a:pt x="57849" y="535538"/>
                </a:lnTo>
                <a:lnTo>
                  <a:pt x="57785" y="559054"/>
                </a:lnTo>
                <a:lnTo>
                  <a:pt x="58814" y="559054"/>
                </a:lnTo>
                <a:lnTo>
                  <a:pt x="103377" y="483107"/>
                </a:lnTo>
                <a:lnTo>
                  <a:pt x="102362" y="479170"/>
                </a:lnTo>
                <a:lnTo>
                  <a:pt x="96265" y="475614"/>
                </a:lnTo>
                <a:close/>
              </a:path>
              <a:path w="103504" h="572135">
                <a:moveTo>
                  <a:pt x="51530" y="546293"/>
                </a:moveTo>
                <a:lnTo>
                  <a:pt x="45974" y="555751"/>
                </a:lnTo>
                <a:lnTo>
                  <a:pt x="57023" y="555751"/>
                </a:lnTo>
                <a:lnTo>
                  <a:pt x="51530" y="546293"/>
                </a:lnTo>
                <a:close/>
              </a:path>
              <a:path w="103504" h="572135">
                <a:moveTo>
                  <a:pt x="57849" y="535538"/>
                </a:moveTo>
                <a:lnTo>
                  <a:pt x="51530" y="546293"/>
                </a:lnTo>
                <a:lnTo>
                  <a:pt x="57023" y="555751"/>
                </a:lnTo>
                <a:lnTo>
                  <a:pt x="57794" y="555751"/>
                </a:lnTo>
                <a:lnTo>
                  <a:pt x="57849" y="535538"/>
                </a:lnTo>
                <a:close/>
              </a:path>
              <a:path w="103504" h="572135">
                <a:moveTo>
                  <a:pt x="46609" y="0"/>
                </a:moveTo>
                <a:lnTo>
                  <a:pt x="45149" y="535304"/>
                </a:lnTo>
                <a:lnTo>
                  <a:pt x="51530" y="546293"/>
                </a:lnTo>
                <a:lnTo>
                  <a:pt x="57849" y="535538"/>
                </a:lnTo>
                <a:lnTo>
                  <a:pt x="59309" y="126"/>
                </a:lnTo>
                <a:lnTo>
                  <a:pt x="4660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0544" y="2957321"/>
            <a:ext cx="197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Teknik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Manajemen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80890" y="5244160"/>
            <a:ext cx="1019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Inf</a:t>
            </a:r>
            <a:r>
              <a:rPr sz="1800" spc="-15" dirty="0">
                <a:latin typeface="Georgia"/>
                <a:cs typeface="Georgia"/>
              </a:rPr>
              <a:t>o</a:t>
            </a:r>
            <a:r>
              <a:rPr sz="1800" dirty="0">
                <a:latin typeface="Georgia"/>
                <a:cs typeface="Georgia"/>
              </a:rPr>
              <a:t>rma</a:t>
            </a:r>
            <a:r>
              <a:rPr sz="1800" spc="-5" dirty="0">
                <a:latin typeface="Georgia"/>
                <a:cs typeface="Georgia"/>
              </a:rPr>
              <a:t>s</a:t>
            </a:r>
            <a:r>
              <a:rPr sz="1800" dirty="0">
                <a:latin typeface="Georgia"/>
                <a:cs typeface="Georgia"/>
              </a:rPr>
              <a:t>i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4271" y="1813686"/>
            <a:ext cx="1783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Mengenali masalah</a:t>
            </a:r>
            <a:r>
              <a:rPr sz="1200" spc="-8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dalam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Georgia"/>
                <a:cs typeface="Georgia"/>
              </a:rPr>
              <a:t>manajemen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4271" y="2742641"/>
            <a:ext cx="1708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Georgia"/>
                <a:cs typeface="Georgia"/>
              </a:rPr>
              <a:t>Masalah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dijabarkan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Georgia"/>
                <a:cs typeface="Georgia"/>
              </a:rPr>
              <a:t>dengan singkat </a:t>
            </a:r>
            <a:r>
              <a:rPr sz="1200" dirty="0">
                <a:latin typeface="Georgia"/>
                <a:cs typeface="Georgia"/>
              </a:rPr>
              <a:t>dan</a:t>
            </a:r>
            <a:r>
              <a:rPr sz="1200" spc="-1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jelas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4271" y="3600450"/>
            <a:ext cx="1677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Membuat </a:t>
            </a:r>
            <a:r>
              <a:rPr sz="1200" spc="5" dirty="0">
                <a:latin typeface="Georgia"/>
                <a:cs typeface="Georgia"/>
              </a:rPr>
              <a:t>hubungan  </a:t>
            </a:r>
            <a:r>
              <a:rPr sz="1200" spc="-5" dirty="0">
                <a:latin typeface="Georgia"/>
                <a:cs typeface="Georgia"/>
              </a:rPr>
              <a:t>sistematik antar</a:t>
            </a:r>
            <a:r>
              <a:rPr sz="1200" spc="-12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variabel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4271" y="4529708"/>
            <a:ext cx="166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Georgia"/>
                <a:cs typeface="Georgia"/>
              </a:rPr>
              <a:t>Memperoleh </a:t>
            </a:r>
            <a:r>
              <a:rPr sz="1200" dirty="0">
                <a:latin typeface="Georgia"/>
                <a:cs typeface="Georgia"/>
              </a:rPr>
              <a:t>solusi</a:t>
            </a:r>
            <a:r>
              <a:rPr sz="1200" spc="-1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yang  </a:t>
            </a:r>
            <a:r>
              <a:rPr sz="1200" spc="-5" dirty="0">
                <a:latin typeface="Georgia"/>
                <a:cs typeface="Georgia"/>
              </a:rPr>
              <a:t>valid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24271" y="5601716"/>
            <a:ext cx="142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Mengeksekusi</a:t>
            </a:r>
            <a:r>
              <a:rPr sz="1200" spc="-14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dalam  proses</a:t>
            </a:r>
            <a:r>
              <a:rPr sz="1200" spc="-6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manajemen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6587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4" dirty="0"/>
              <a:t>1.Observasi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1321"/>
            <a:ext cx="7876540" cy="44551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40" dirty="0">
                <a:latin typeface="Arial"/>
                <a:cs typeface="Arial"/>
              </a:rPr>
              <a:t>Pelajari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Masalah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60" dirty="0">
                <a:latin typeface="Arial"/>
                <a:cs typeface="Arial"/>
              </a:rPr>
              <a:t>Krisis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Arial"/>
                <a:cs typeface="Arial"/>
              </a:rPr>
              <a:t>Situasi </a:t>
            </a:r>
            <a:r>
              <a:rPr sz="2800" spc="-180" dirty="0">
                <a:latin typeface="Arial"/>
                <a:cs typeface="Arial"/>
              </a:rPr>
              <a:t>yang </a:t>
            </a:r>
            <a:r>
              <a:rPr sz="2800" spc="-135" dirty="0">
                <a:latin typeface="Arial"/>
                <a:cs typeface="Arial"/>
              </a:rPr>
              <a:t>harus </a:t>
            </a:r>
            <a:r>
              <a:rPr sz="2800" spc="-90" dirty="0">
                <a:latin typeface="Arial"/>
                <a:cs typeface="Arial"/>
              </a:rPr>
              <a:t>diantisipasi </a:t>
            </a:r>
            <a:r>
              <a:rPr sz="2800" spc="-130" dirty="0">
                <a:latin typeface="Arial"/>
                <a:cs typeface="Arial"/>
              </a:rPr>
              <a:t>dan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direncanakan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35" dirty="0">
                <a:latin typeface="Arial"/>
                <a:cs typeface="Arial"/>
              </a:rPr>
              <a:t>Dilakukan </a:t>
            </a:r>
            <a:r>
              <a:rPr sz="2800" spc="-75" dirty="0">
                <a:latin typeface="Arial"/>
                <a:cs typeface="Arial"/>
              </a:rPr>
              <a:t>oleh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manajer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756285" marR="5080">
              <a:lnSpc>
                <a:spcPct val="100000"/>
              </a:lnSpc>
            </a:pPr>
            <a:r>
              <a:rPr sz="2800" spc="-215" dirty="0">
                <a:solidFill>
                  <a:srgbClr val="FF0000"/>
                </a:solidFill>
                <a:latin typeface="Arial"/>
                <a:cs typeface="Arial"/>
              </a:rPr>
              <a:t>Pakar </a:t>
            </a:r>
            <a:r>
              <a:rPr sz="2800" spc="-235" dirty="0">
                <a:solidFill>
                  <a:srgbClr val="FF0000"/>
                </a:solidFill>
                <a:latin typeface="Arial"/>
                <a:cs typeface="Arial"/>
              </a:rPr>
              <a:t>Sains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Manajemen </a:t>
            </a:r>
            <a:r>
              <a:rPr sz="2800" spc="-30" dirty="0">
                <a:latin typeface="Arial"/>
                <a:cs typeface="Arial"/>
              </a:rPr>
              <a:t>: </a:t>
            </a:r>
            <a:r>
              <a:rPr sz="2800" spc="-125" dirty="0">
                <a:latin typeface="Arial"/>
                <a:cs typeface="Arial"/>
              </a:rPr>
              <a:t>orang </a:t>
            </a:r>
            <a:r>
              <a:rPr sz="2800" spc="-180" dirty="0">
                <a:latin typeface="Arial"/>
                <a:cs typeface="Arial"/>
              </a:rPr>
              <a:t>yang </a:t>
            </a:r>
            <a:r>
              <a:rPr sz="2800" spc="-155" dirty="0">
                <a:latin typeface="Arial"/>
                <a:cs typeface="Arial"/>
              </a:rPr>
              <a:t>menguasai  </a:t>
            </a:r>
            <a:r>
              <a:rPr sz="2800" spc="-60" dirty="0">
                <a:latin typeface="Arial"/>
                <a:cs typeface="Arial"/>
              </a:rPr>
              <a:t>teknik </a:t>
            </a:r>
            <a:r>
              <a:rPr sz="2800" spc="-180" dirty="0">
                <a:latin typeface="Arial"/>
                <a:cs typeface="Arial"/>
              </a:rPr>
              <a:t>sains </a:t>
            </a:r>
            <a:r>
              <a:rPr sz="2800" spc="-125" dirty="0">
                <a:latin typeface="Arial"/>
                <a:cs typeface="Arial"/>
              </a:rPr>
              <a:t>manajemen </a:t>
            </a:r>
            <a:r>
              <a:rPr sz="2800" spc="-130" dirty="0">
                <a:latin typeface="Arial"/>
                <a:cs typeface="Arial"/>
              </a:rPr>
              <a:t>dan </a:t>
            </a:r>
            <a:r>
              <a:rPr sz="2800" spc="-15" dirty="0">
                <a:latin typeface="Arial"/>
                <a:cs typeface="Arial"/>
              </a:rPr>
              <a:t>terlatih </a:t>
            </a:r>
            <a:r>
              <a:rPr sz="2800" spc="-60" dirty="0">
                <a:latin typeface="Arial"/>
                <a:cs typeface="Arial"/>
              </a:rPr>
              <a:t>untuk  </a:t>
            </a:r>
            <a:r>
              <a:rPr sz="2800" spc="-160" dirty="0">
                <a:latin typeface="Arial"/>
                <a:cs typeface="Arial"/>
              </a:rPr>
              <a:t>memecahkan masalah </a:t>
            </a:r>
            <a:r>
              <a:rPr sz="2800" spc="-155" dirty="0">
                <a:latin typeface="Arial"/>
                <a:cs typeface="Arial"/>
              </a:rPr>
              <a:t>menggunakan </a:t>
            </a:r>
            <a:r>
              <a:rPr sz="2800" spc="-60" dirty="0">
                <a:latin typeface="Arial"/>
                <a:cs typeface="Arial"/>
              </a:rPr>
              <a:t>teknik </a:t>
            </a:r>
            <a:r>
              <a:rPr sz="2800" spc="-185" dirty="0">
                <a:latin typeface="Arial"/>
                <a:cs typeface="Arial"/>
              </a:rPr>
              <a:t>sains  </a:t>
            </a:r>
            <a:r>
              <a:rPr sz="2800" spc="-125" dirty="0">
                <a:latin typeface="Arial"/>
                <a:cs typeface="Arial"/>
              </a:rPr>
              <a:t>manajemen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647" y="464896"/>
            <a:ext cx="43160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heavy" spc="-260" dirty="0">
                <a:uFill>
                  <a:solidFill>
                    <a:srgbClr val="FF0000"/>
                  </a:solidFill>
                </a:uFill>
              </a:rPr>
              <a:t>Pekerjaan</a:t>
            </a:r>
            <a:r>
              <a:rPr sz="4400" u="heavy" spc="-24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z="4400" u="heavy" spc="-240" dirty="0">
                <a:uFill>
                  <a:solidFill>
                    <a:srgbClr val="FF0000"/>
                  </a:solidFill>
                </a:uFill>
              </a:rPr>
              <a:t>kedepan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0491" y="1483536"/>
            <a:ext cx="8489315" cy="4112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00" dirty="0">
                <a:solidFill>
                  <a:srgbClr val="C00000"/>
                </a:solidFill>
                <a:latin typeface="Arial"/>
                <a:cs typeface="Arial"/>
              </a:rPr>
              <a:t>Menejemen </a:t>
            </a:r>
            <a:r>
              <a:rPr sz="2000" b="1" spc="-200" dirty="0">
                <a:solidFill>
                  <a:srgbClr val="C00000"/>
                </a:solidFill>
                <a:latin typeface="Arial"/>
                <a:cs typeface="Arial"/>
              </a:rPr>
              <a:t>sains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digunakan </a:t>
            </a:r>
            <a:r>
              <a:rPr sz="2000" spc="-90" dirty="0">
                <a:latin typeface="Arial"/>
                <a:cs typeface="Arial"/>
              </a:rPr>
              <a:t>dalam </a:t>
            </a:r>
            <a:r>
              <a:rPr sz="2000" spc="-105" dirty="0">
                <a:latin typeface="Arial"/>
                <a:cs typeface="Arial"/>
              </a:rPr>
              <a:t>menghasilkan </a:t>
            </a:r>
            <a:r>
              <a:rPr sz="2000" spc="-95" dirty="0">
                <a:latin typeface="Arial"/>
                <a:cs typeface="Arial"/>
              </a:rPr>
              <a:t>dan melayani </a:t>
            </a:r>
            <a:r>
              <a:rPr sz="2000" spc="-20" dirty="0">
                <a:latin typeface="Arial"/>
                <a:cs typeface="Arial"/>
              </a:rPr>
              <a:t>tipe-tipe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pekerja: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Service </a:t>
            </a:r>
            <a:r>
              <a:rPr sz="2000" b="1" spc="-130" dirty="0">
                <a:solidFill>
                  <a:srgbClr val="C00000"/>
                </a:solidFill>
                <a:latin typeface="Arial"/>
                <a:cs typeface="Arial"/>
              </a:rPr>
              <a:t>Industry 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80" dirty="0">
                <a:latin typeface="Arial"/>
                <a:cs typeface="Arial"/>
              </a:rPr>
              <a:t>Client </a:t>
            </a:r>
            <a:r>
              <a:rPr sz="2000" spc="-85" dirty="0">
                <a:latin typeface="Arial"/>
                <a:cs typeface="Arial"/>
              </a:rPr>
              <a:t>Management, </a:t>
            </a:r>
            <a:r>
              <a:rPr sz="2000" spc="-105" dirty="0">
                <a:latin typeface="Arial"/>
                <a:cs typeface="Arial"/>
              </a:rPr>
              <a:t>Commercial </a:t>
            </a:r>
            <a:r>
              <a:rPr sz="2000" spc="-114" dirty="0">
                <a:latin typeface="Arial"/>
                <a:cs typeface="Arial"/>
              </a:rPr>
              <a:t>Banking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70" dirty="0">
                <a:latin typeface="Arial"/>
                <a:cs typeface="Arial"/>
              </a:rPr>
              <a:t>Real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Estate,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000" spc="-100" dirty="0">
                <a:latin typeface="Arial"/>
                <a:cs typeface="Arial"/>
              </a:rPr>
              <a:t>Financial </a:t>
            </a:r>
            <a:r>
              <a:rPr sz="2000" spc="-90" dirty="0">
                <a:latin typeface="Arial"/>
                <a:cs typeface="Arial"/>
              </a:rPr>
              <a:t>Consulting, </a:t>
            </a:r>
            <a:r>
              <a:rPr sz="2000" spc="-75" dirty="0">
                <a:latin typeface="Arial"/>
                <a:cs typeface="Arial"/>
              </a:rPr>
              <a:t>Health </a:t>
            </a:r>
            <a:r>
              <a:rPr sz="2000" spc="-155" dirty="0">
                <a:latin typeface="Arial"/>
                <a:cs typeface="Arial"/>
              </a:rPr>
              <a:t>Systems,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Human </a:t>
            </a:r>
            <a:r>
              <a:rPr sz="2000" spc="-145" dirty="0">
                <a:latin typeface="Arial"/>
                <a:cs typeface="Arial"/>
              </a:rPr>
              <a:t>Resource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Consulting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000" b="1" spc="-114" dirty="0">
                <a:solidFill>
                  <a:srgbClr val="C00000"/>
                </a:solidFill>
                <a:latin typeface="Arial"/>
                <a:cs typeface="Arial"/>
              </a:rPr>
              <a:t>Manufacturing </a:t>
            </a:r>
            <a:r>
              <a:rPr sz="2000" b="1" spc="-130" dirty="0">
                <a:solidFill>
                  <a:srgbClr val="C00000"/>
                </a:solidFill>
                <a:latin typeface="Arial"/>
                <a:cs typeface="Arial"/>
              </a:rPr>
              <a:t>Industry 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60" dirty="0">
                <a:latin typeface="Arial"/>
                <a:cs typeface="Arial"/>
              </a:rPr>
              <a:t>Inventory </a:t>
            </a:r>
            <a:r>
              <a:rPr sz="2000" spc="-85" dirty="0">
                <a:latin typeface="Arial"/>
                <a:cs typeface="Arial"/>
              </a:rPr>
              <a:t>Management, </a:t>
            </a:r>
            <a:r>
              <a:rPr sz="2000" spc="-110" dirty="0">
                <a:latin typeface="Arial"/>
                <a:cs typeface="Arial"/>
              </a:rPr>
              <a:t>Logistics,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Management, </a:t>
            </a:r>
            <a:r>
              <a:rPr sz="2000" spc="-65" dirty="0">
                <a:latin typeface="Arial"/>
                <a:cs typeface="Arial"/>
              </a:rPr>
              <a:t>Production </a:t>
            </a:r>
            <a:r>
              <a:rPr sz="2000" spc="-85" dirty="0">
                <a:latin typeface="Arial"/>
                <a:cs typeface="Arial"/>
              </a:rPr>
              <a:t>Management,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5" dirty="0">
                <a:latin typeface="Arial"/>
                <a:cs typeface="Arial"/>
              </a:rPr>
              <a:t> Warehousing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000" b="1" spc="-195" dirty="0">
                <a:solidFill>
                  <a:srgbClr val="C00000"/>
                </a:solidFill>
                <a:latin typeface="Arial"/>
                <a:cs typeface="Arial"/>
              </a:rPr>
              <a:t>Research </a:t>
            </a:r>
            <a:r>
              <a:rPr sz="2000" b="1" spc="-14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2000" b="1" spc="-130" dirty="0">
                <a:solidFill>
                  <a:srgbClr val="C00000"/>
                </a:solidFill>
                <a:latin typeface="Arial"/>
                <a:cs typeface="Arial"/>
              </a:rPr>
              <a:t>Development 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120" dirty="0">
                <a:latin typeface="Arial"/>
                <a:cs typeface="Arial"/>
              </a:rPr>
              <a:t>Data </a:t>
            </a:r>
            <a:r>
              <a:rPr sz="2000" spc="-114" dirty="0">
                <a:latin typeface="Arial"/>
                <a:cs typeface="Arial"/>
              </a:rPr>
              <a:t>Analysis, </a:t>
            </a:r>
            <a:r>
              <a:rPr sz="2000" spc="-80" dirty="0">
                <a:latin typeface="Arial"/>
                <a:cs typeface="Arial"/>
              </a:rPr>
              <a:t>Environmental </a:t>
            </a:r>
            <a:r>
              <a:rPr sz="2000" spc="-60" dirty="0">
                <a:latin typeface="Arial"/>
                <a:cs typeface="Arial"/>
              </a:rPr>
              <a:t>Protection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000" spc="-90" dirty="0">
                <a:latin typeface="Arial"/>
                <a:cs typeface="Arial"/>
              </a:rPr>
              <a:t>Preservation,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Human </a:t>
            </a:r>
            <a:r>
              <a:rPr sz="2000" spc="-125" dirty="0">
                <a:latin typeface="Arial"/>
                <a:cs typeface="Arial"/>
              </a:rPr>
              <a:t>Factors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000" b="1" spc="-225" dirty="0">
                <a:solidFill>
                  <a:srgbClr val="C00000"/>
                </a:solidFill>
                <a:latin typeface="Arial"/>
                <a:cs typeface="Arial"/>
              </a:rPr>
              <a:t>Business </a:t>
            </a:r>
            <a:r>
              <a:rPr sz="2000" b="1" spc="-14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2000" b="1" spc="-114" dirty="0">
                <a:solidFill>
                  <a:srgbClr val="C00000"/>
                </a:solidFill>
                <a:latin typeface="Arial"/>
                <a:cs typeface="Arial"/>
              </a:rPr>
              <a:t>Management 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150" dirty="0">
                <a:latin typeface="Arial"/>
                <a:cs typeface="Arial"/>
              </a:rPr>
              <a:t>Business </a:t>
            </a:r>
            <a:r>
              <a:rPr sz="2000" spc="-114" dirty="0">
                <a:latin typeface="Arial"/>
                <a:cs typeface="Arial"/>
              </a:rPr>
              <a:t>Strategy, </a:t>
            </a:r>
            <a:r>
              <a:rPr sz="2000" spc="-75" dirty="0">
                <a:latin typeface="Arial"/>
                <a:cs typeface="Arial"/>
              </a:rPr>
              <a:t>Investment </a:t>
            </a:r>
            <a:r>
              <a:rPr sz="2000" spc="-105" dirty="0">
                <a:latin typeface="Arial"/>
                <a:cs typeface="Arial"/>
              </a:rPr>
              <a:t>Banking,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000" spc="-90" dirty="0">
                <a:latin typeface="Arial"/>
                <a:cs typeface="Arial"/>
              </a:rPr>
              <a:t>Management </a:t>
            </a:r>
            <a:r>
              <a:rPr sz="2000" spc="-114" dirty="0">
                <a:latin typeface="Arial"/>
                <a:cs typeface="Arial"/>
              </a:rPr>
              <a:t>Analysis, </a:t>
            </a:r>
            <a:r>
              <a:rPr sz="2000" spc="-75" dirty="0">
                <a:latin typeface="Arial"/>
                <a:cs typeface="Arial"/>
              </a:rPr>
              <a:t>Project </a:t>
            </a:r>
            <a:r>
              <a:rPr sz="2000" spc="-85" dirty="0">
                <a:latin typeface="Arial"/>
                <a:cs typeface="Arial"/>
              </a:rPr>
              <a:t>Management,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50" dirty="0">
                <a:latin typeface="Arial"/>
                <a:cs typeface="Arial"/>
              </a:rPr>
              <a:t>Business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000" b="1" spc="-105" dirty="0">
                <a:solidFill>
                  <a:srgbClr val="C00000"/>
                </a:solidFill>
                <a:latin typeface="Arial"/>
                <a:cs typeface="Arial"/>
              </a:rPr>
              <a:t>Information </a:t>
            </a:r>
            <a:r>
              <a:rPr sz="2000" b="1" spc="-195" dirty="0">
                <a:solidFill>
                  <a:srgbClr val="C00000"/>
                </a:solidFill>
                <a:latin typeface="Arial"/>
                <a:cs typeface="Arial"/>
              </a:rPr>
              <a:t>Technology 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85" dirty="0">
                <a:latin typeface="Arial"/>
                <a:cs typeface="Arial"/>
              </a:rPr>
              <a:t>Computer </a:t>
            </a:r>
            <a:r>
              <a:rPr sz="2000" spc="-50" dirty="0">
                <a:latin typeface="Arial"/>
                <a:cs typeface="Arial"/>
              </a:rPr>
              <a:t>Integration, </a:t>
            </a:r>
            <a:r>
              <a:rPr sz="2000" spc="-130" dirty="0">
                <a:latin typeface="Arial"/>
                <a:cs typeface="Arial"/>
              </a:rPr>
              <a:t>Database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Design,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000" spc="-95" dirty="0">
                <a:latin typeface="Arial"/>
                <a:cs typeface="Arial"/>
              </a:rPr>
              <a:t>Telecommunication, and </a:t>
            </a:r>
            <a:r>
              <a:rPr sz="2000" spc="-130" dirty="0">
                <a:latin typeface="Arial"/>
                <a:cs typeface="Arial"/>
              </a:rPr>
              <a:t>Web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84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000" b="1" spc="-165" dirty="0">
                <a:solidFill>
                  <a:srgbClr val="FF0000"/>
                </a:solidFill>
                <a:latin typeface="Arial"/>
                <a:cs typeface="Arial"/>
              </a:rPr>
              <a:t>Education </a:t>
            </a:r>
            <a:r>
              <a:rPr sz="2000" b="1" spc="-12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000" spc="-145" dirty="0">
                <a:latin typeface="Arial"/>
                <a:cs typeface="Arial"/>
              </a:rPr>
              <a:t>Teaching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Research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1789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5" dirty="0"/>
              <a:t>2.Definisi</a:t>
            </a:r>
            <a:r>
              <a:rPr sz="4400" spc="-275" dirty="0"/>
              <a:t> </a:t>
            </a:r>
            <a:r>
              <a:rPr sz="4400" spc="-220" dirty="0"/>
              <a:t>Masalah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1321"/>
            <a:ext cx="7691755" cy="37211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80" dirty="0">
                <a:latin typeface="Arial"/>
                <a:cs typeface="Arial"/>
              </a:rPr>
              <a:t>Penjabaran </a:t>
            </a:r>
            <a:r>
              <a:rPr sz="3200" spc="-185" dirty="0">
                <a:latin typeface="Arial"/>
                <a:cs typeface="Arial"/>
              </a:rPr>
              <a:t>masalah dengan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singkat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60" dirty="0">
                <a:latin typeface="Arial"/>
                <a:cs typeface="Arial"/>
              </a:rPr>
              <a:t>Batasan-batasan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masalah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40" dirty="0">
                <a:latin typeface="Arial"/>
                <a:cs typeface="Arial"/>
              </a:rPr>
              <a:t>Tingkatan </a:t>
            </a:r>
            <a:r>
              <a:rPr sz="2800" spc="-160" dirty="0">
                <a:latin typeface="Arial"/>
                <a:cs typeface="Arial"/>
              </a:rPr>
              <a:t>masalah </a:t>
            </a:r>
            <a:r>
              <a:rPr sz="2800" spc="-70" dirty="0">
                <a:latin typeface="Arial"/>
                <a:cs typeface="Arial"/>
              </a:rPr>
              <a:t>tersebut </a:t>
            </a:r>
            <a:r>
              <a:rPr sz="2800" spc="-114" dirty="0">
                <a:latin typeface="Arial"/>
                <a:cs typeface="Arial"/>
              </a:rPr>
              <a:t>mempengaruhi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unit  </a:t>
            </a:r>
            <a:r>
              <a:rPr sz="2800" spc="-65" dirty="0">
                <a:latin typeface="Arial"/>
                <a:cs typeface="Arial"/>
              </a:rPr>
              <a:t>lain</a:t>
            </a:r>
            <a:endParaRPr sz="2800">
              <a:latin typeface="Arial"/>
              <a:cs typeface="Arial"/>
            </a:endParaRPr>
          </a:p>
          <a:p>
            <a:pPr marL="356870" marR="761365" indent="-344170">
              <a:lnSpc>
                <a:spcPct val="100000"/>
              </a:lnSpc>
              <a:spcBef>
                <a:spcPts val="75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15" dirty="0">
                <a:latin typeface="Arial"/>
                <a:cs typeface="Arial"/>
              </a:rPr>
              <a:t>Ada </a:t>
            </a:r>
            <a:r>
              <a:rPr sz="3200" spc="-160" dirty="0">
                <a:latin typeface="Arial"/>
                <a:cs typeface="Arial"/>
              </a:rPr>
              <a:t>Masalah </a:t>
            </a:r>
            <a:r>
              <a:rPr sz="3200" spc="-280" dirty="0">
                <a:latin typeface="Arial"/>
                <a:cs typeface="Arial"/>
              </a:rPr>
              <a:t>= </a:t>
            </a:r>
            <a:r>
              <a:rPr sz="3200" spc="-185" dirty="0">
                <a:latin typeface="Arial"/>
                <a:cs typeface="Arial"/>
              </a:rPr>
              <a:t>Tujuan </a:t>
            </a:r>
            <a:r>
              <a:rPr sz="3200" spc="-215" dirty="0">
                <a:latin typeface="Arial"/>
                <a:cs typeface="Arial"/>
              </a:rPr>
              <a:t>Perusahaan </a:t>
            </a:r>
            <a:r>
              <a:rPr sz="3200" spc="-60" dirty="0">
                <a:latin typeface="Arial"/>
                <a:cs typeface="Arial"/>
              </a:rPr>
              <a:t>tidak  </a:t>
            </a:r>
            <a:r>
              <a:rPr sz="3200" spc="-114" dirty="0">
                <a:latin typeface="Arial"/>
                <a:cs typeface="Arial"/>
              </a:rPr>
              <a:t>tercapai</a:t>
            </a:r>
            <a:endParaRPr sz="3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5" dirty="0">
                <a:latin typeface="Arial"/>
                <a:cs typeface="Arial"/>
              </a:rPr>
              <a:t>Pentingnya </a:t>
            </a:r>
            <a:r>
              <a:rPr sz="3200" b="1" spc="-385" dirty="0">
                <a:latin typeface="Arial"/>
                <a:cs typeface="Arial"/>
              </a:rPr>
              <a:t>TUJUAN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6075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45" dirty="0"/>
              <a:t>3.Perumusan</a:t>
            </a:r>
            <a:r>
              <a:rPr sz="4400" spc="-300" dirty="0"/>
              <a:t> </a:t>
            </a:r>
            <a:r>
              <a:rPr sz="4400" spc="-8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27349"/>
            <a:ext cx="7702550" cy="40322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4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35" dirty="0">
                <a:latin typeface="Arial"/>
                <a:cs typeface="Arial"/>
              </a:rPr>
              <a:t>Adalah </a:t>
            </a:r>
            <a:r>
              <a:rPr sz="2700" spc="-110" dirty="0">
                <a:latin typeface="Arial"/>
                <a:cs typeface="Arial"/>
              </a:rPr>
              <a:t>penyajian </a:t>
            </a:r>
            <a:r>
              <a:rPr sz="2700" spc="-135" dirty="0">
                <a:latin typeface="Arial"/>
                <a:cs typeface="Arial"/>
              </a:rPr>
              <a:t>ringkas </a:t>
            </a:r>
            <a:r>
              <a:rPr sz="2700" spc="-100" dirty="0">
                <a:latin typeface="Arial"/>
                <a:cs typeface="Arial"/>
              </a:rPr>
              <a:t>situasi </a:t>
            </a:r>
            <a:r>
              <a:rPr sz="2700" spc="-155" dirty="0">
                <a:latin typeface="Arial"/>
                <a:cs typeface="Arial"/>
              </a:rPr>
              <a:t>masalah </a:t>
            </a:r>
            <a:r>
              <a:rPr sz="2700" spc="-175" dirty="0">
                <a:latin typeface="Arial"/>
                <a:cs typeface="Arial"/>
              </a:rPr>
              <a:t>yang</a:t>
            </a:r>
            <a:r>
              <a:rPr sz="2700" spc="-395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ada.</a:t>
            </a:r>
            <a:endParaRPr sz="27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920" algn="l"/>
              </a:tabLst>
            </a:pPr>
            <a:r>
              <a:rPr sz="2400" spc="-100" dirty="0">
                <a:latin typeface="Arial"/>
                <a:cs typeface="Arial"/>
              </a:rPr>
              <a:t>Grafik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130" dirty="0">
                <a:latin typeface="Arial"/>
                <a:cs typeface="Arial"/>
              </a:rPr>
              <a:t>Diagram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180" dirty="0">
                <a:latin typeface="Arial"/>
                <a:cs typeface="Arial"/>
              </a:rPr>
              <a:t>Set </a:t>
            </a:r>
            <a:r>
              <a:rPr sz="2400" spc="-110" dirty="0">
                <a:latin typeface="Arial"/>
                <a:cs typeface="Arial"/>
              </a:rPr>
              <a:t>hubungan </a:t>
            </a:r>
            <a:r>
              <a:rPr sz="2400" spc="-95" dirty="0">
                <a:latin typeface="Arial"/>
                <a:cs typeface="Arial"/>
              </a:rPr>
              <a:t>sistematis </a:t>
            </a:r>
            <a:r>
              <a:rPr sz="2400" spc="-140" dirty="0">
                <a:latin typeface="Arial"/>
                <a:cs typeface="Arial"/>
              </a:rPr>
              <a:t>(angka, </a:t>
            </a:r>
            <a:r>
              <a:rPr sz="2400" spc="-110" dirty="0">
                <a:latin typeface="Arial"/>
                <a:cs typeface="Arial"/>
              </a:rPr>
              <a:t>dan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simbol-simbol)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85"/>
              </a:spcBef>
            </a:pPr>
            <a:r>
              <a:rPr sz="2400" spc="-65" dirty="0">
                <a:latin typeface="Arial"/>
                <a:cs typeface="Arial"/>
              </a:rPr>
              <a:t>Misal:</a:t>
            </a:r>
            <a:endParaRPr sz="2400">
              <a:latin typeface="Arial"/>
              <a:cs typeface="Arial"/>
            </a:endParaRPr>
          </a:p>
          <a:p>
            <a:pPr marL="756285" marR="5080">
              <a:lnSpc>
                <a:spcPts val="2590"/>
              </a:lnSpc>
              <a:spcBef>
                <a:spcPts val="620"/>
              </a:spcBef>
            </a:pPr>
            <a:r>
              <a:rPr sz="2400" spc="-210" dirty="0">
                <a:latin typeface="Arial"/>
                <a:cs typeface="Arial"/>
              </a:rPr>
              <a:t>Pada </a:t>
            </a:r>
            <a:r>
              <a:rPr sz="2400" spc="-100" dirty="0">
                <a:latin typeface="Arial"/>
                <a:cs typeface="Arial"/>
              </a:rPr>
              <a:t>suatu </a:t>
            </a:r>
            <a:r>
              <a:rPr sz="2400" spc="-114" dirty="0">
                <a:latin typeface="Arial"/>
                <a:cs typeface="Arial"/>
              </a:rPr>
              <a:t>perusahaan, </a:t>
            </a:r>
            <a:r>
              <a:rPr sz="2400" spc="-130" dirty="0">
                <a:latin typeface="Arial"/>
                <a:cs typeface="Arial"/>
              </a:rPr>
              <a:t>biaya </a:t>
            </a:r>
            <a:r>
              <a:rPr sz="2400" spc="-85" dirty="0">
                <a:latin typeface="Arial"/>
                <a:cs typeface="Arial"/>
              </a:rPr>
              <a:t>produksi </a:t>
            </a:r>
            <a:r>
              <a:rPr sz="2400" spc="-114" dirty="0">
                <a:latin typeface="Arial"/>
                <a:cs typeface="Arial"/>
              </a:rPr>
              <a:t>$5 </a:t>
            </a:r>
            <a:r>
              <a:rPr sz="2400" spc="-130" dirty="0">
                <a:latin typeface="Arial"/>
                <a:cs typeface="Arial"/>
              </a:rPr>
              <a:t>dengan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harga  </a:t>
            </a:r>
            <a:r>
              <a:rPr sz="2400" spc="-50" dirty="0">
                <a:latin typeface="Arial"/>
                <a:cs typeface="Arial"/>
              </a:rPr>
              <a:t>jual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$20,</a:t>
            </a:r>
            <a:r>
              <a:rPr sz="2400" spc="-155" dirty="0">
                <a:latin typeface="Arial"/>
                <a:cs typeface="Arial"/>
              </a:rPr>
              <a:t> maka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model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untuk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menghitung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laba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total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54"/>
              </a:spcBef>
            </a:pPr>
            <a:r>
              <a:rPr sz="2400" b="1" spc="-320" dirty="0">
                <a:latin typeface="Arial"/>
                <a:cs typeface="Arial"/>
              </a:rPr>
              <a:t>Z </a:t>
            </a:r>
            <a:r>
              <a:rPr sz="2400" b="1" spc="-210" dirty="0">
                <a:latin typeface="Arial"/>
                <a:cs typeface="Arial"/>
              </a:rPr>
              <a:t>= </a:t>
            </a:r>
            <a:r>
              <a:rPr sz="2400" b="1" spc="-145" dirty="0">
                <a:latin typeface="Arial"/>
                <a:cs typeface="Arial"/>
              </a:rPr>
              <a:t>$20x </a:t>
            </a:r>
            <a:r>
              <a:rPr sz="2400" b="1" spc="-140" dirty="0">
                <a:latin typeface="Arial"/>
                <a:cs typeface="Arial"/>
              </a:rPr>
              <a:t>–</a:t>
            </a:r>
            <a:r>
              <a:rPr sz="2400" b="1" spc="-235" dirty="0">
                <a:latin typeface="Arial"/>
                <a:cs typeface="Arial"/>
              </a:rPr>
              <a:t> </a:t>
            </a:r>
            <a:r>
              <a:rPr sz="2400" b="1" spc="-175" dirty="0">
                <a:latin typeface="Arial"/>
                <a:cs typeface="Arial"/>
              </a:rPr>
              <a:t>5x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90"/>
              </a:spcBef>
            </a:pPr>
            <a:r>
              <a:rPr sz="2400" spc="-160" dirty="0">
                <a:latin typeface="Arial"/>
                <a:cs typeface="Arial"/>
              </a:rPr>
              <a:t>x 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sz="2400" spc="-60" dirty="0">
                <a:latin typeface="Arial"/>
                <a:cs typeface="Arial"/>
              </a:rPr>
              <a:t>jumlah </a:t>
            </a:r>
            <a:r>
              <a:rPr sz="2400" spc="5" dirty="0">
                <a:latin typeface="Arial"/>
                <a:cs typeface="Arial"/>
              </a:rPr>
              <a:t>unit </a:t>
            </a:r>
            <a:r>
              <a:rPr sz="2400" spc="-160" dirty="0">
                <a:latin typeface="Arial"/>
                <a:cs typeface="Arial"/>
              </a:rPr>
              <a:t>yang </a:t>
            </a:r>
            <a:r>
              <a:rPr sz="2400" spc="-75" dirty="0">
                <a:latin typeface="Arial"/>
                <a:cs typeface="Arial"/>
              </a:rPr>
              <a:t>diproduksi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dan </a:t>
            </a:r>
            <a:r>
              <a:rPr sz="2400" spc="-40" dirty="0">
                <a:latin typeface="Arial"/>
                <a:cs typeface="Arial"/>
              </a:rPr>
              <a:t>dijual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85"/>
              </a:spcBef>
            </a:pPr>
            <a:r>
              <a:rPr sz="2400" spc="-345" dirty="0">
                <a:latin typeface="Arial"/>
                <a:cs typeface="Arial"/>
              </a:rPr>
              <a:t>Z 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total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laba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6075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45" dirty="0"/>
              <a:t>3.Perumusan</a:t>
            </a:r>
            <a:r>
              <a:rPr sz="4400" spc="-300" dirty="0"/>
              <a:t> </a:t>
            </a:r>
            <a:r>
              <a:rPr sz="4400" spc="-8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1321"/>
            <a:ext cx="7874634" cy="39306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5" dirty="0">
                <a:latin typeface="Arial"/>
                <a:cs typeface="Arial"/>
              </a:rPr>
              <a:t>Simbol </a:t>
            </a:r>
            <a:r>
              <a:rPr sz="3200" spc="-220" dirty="0">
                <a:latin typeface="Arial"/>
                <a:cs typeface="Arial"/>
              </a:rPr>
              <a:t>x </a:t>
            </a:r>
            <a:r>
              <a:rPr sz="3200" spc="-155" dirty="0" err="1">
                <a:latin typeface="Arial"/>
                <a:cs typeface="Arial"/>
              </a:rPr>
              <a:t>dan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lang="en-US" sz="3200" spc="-459" dirty="0">
                <a:latin typeface="Arial"/>
                <a:cs typeface="Arial"/>
              </a:rPr>
              <a:t>z  </a:t>
            </a:r>
            <a:r>
              <a:rPr sz="3200" spc="-155" dirty="0" err="1">
                <a:latin typeface="Arial"/>
                <a:cs typeface="Arial"/>
              </a:rPr>
              <a:t>adalah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32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30" dirty="0">
                <a:latin typeface="Arial"/>
                <a:cs typeface="Arial"/>
              </a:rPr>
              <a:t>Variable </a:t>
            </a:r>
            <a:r>
              <a:rPr sz="2800" spc="-30" dirty="0">
                <a:latin typeface="Arial"/>
                <a:cs typeface="Arial"/>
              </a:rPr>
              <a:t>: </a:t>
            </a:r>
            <a:r>
              <a:rPr sz="2800" spc="-140" dirty="0">
                <a:latin typeface="Arial"/>
                <a:cs typeface="Arial"/>
              </a:rPr>
              <a:t>Simbol </a:t>
            </a:r>
            <a:r>
              <a:rPr sz="2800" spc="-60" dirty="0">
                <a:latin typeface="Arial"/>
                <a:cs typeface="Arial"/>
              </a:rPr>
              <a:t>untuk </a:t>
            </a:r>
            <a:r>
              <a:rPr sz="2800" spc="-75" dirty="0">
                <a:latin typeface="Arial"/>
                <a:cs typeface="Arial"/>
              </a:rPr>
              <a:t>mewakili </a:t>
            </a:r>
            <a:r>
              <a:rPr sz="2800" spc="-25" dirty="0">
                <a:latin typeface="Arial"/>
                <a:cs typeface="Arial"/>
              </a:rPr>
              <a:t>item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yang </a:t>
            </a:r>
            <a:r>
              <a:rPr sz="2800" spc="-100" dirty="0">
                <a:latin typeface="Arial"/>
                <a:cs typeface="Arial"/>
              </a:rPr>
              <a:t>dapat  </a:t>
            </a:r>
            <a:r>
              <a:rPr sz="2800" spc="-55" dirty="0">
                <a:latin typeface="Arial"/>
                <a:cs typeface="Arial"/>
              </a:rPr>
              <a:t>memiliki </a:t>
            </a:r>
            <a:r>
              <a:rPr sz="2800" spc="-125" dirty="0">
                <a:latin typeface="Arial"/>
                <a:cs typeface="Arial"/>
              </a:rPr>
              <a:t>berbagai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nilai.</a:t>
            </a:r>
            <a:endParaRPr sz="28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5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70" dirty="0">
                <a:latin typeface="Arial"/>
                <a:cs typeface="Arial"/>
              </a:rPr>
              <a:t>$20 </a:t>
            </a:r>
            <a:r>
              <a:rPr sz="3200" spc="-155" dirty="0">
                <a:latin typeface="Arial"/>
                <a:cs typeface="Arial"/>
              </a:rPr>
              <a:t>dan </a:t>
            </a:r>
            <a:r>
              <a:rPr sz="3200" spc="-170" dirty="0">
                <a:latin typeface="Arial"/>
                <a:cs typeface="Arial"/>
              </a:rPr>
              <a:t>$5 </a:t>
            </a:r>
            <a:r>
              <a:rPr sz="3200" spc="-155" dirty="0">
                <a:latin typeface="Arial"/>
                <a:cs typeface="Arial"/>
              </a:rPr>
              <a:t>adalah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FF0000"/>
                </a:solidFill>
                <a:latin typeface="Arial"/>
                <a:cs typeface="Arial"/>
              </a:rPr>
              <a:t>paramater</a:t>
            </a:r>
            <a:endParaRPr sz="3200" dirty="0">
              <a:latin typeface="Arial"/>
              <a:cs typeface="Arial"/>
            </a:endParaRPr>
          </a:p>
          <a:p>
            <a:pPr marL="756285" marR="17272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  <a:tab pos="3378200" algn="l"/>
              </a:tabLst>
            </a:pPr>
            <a:r>
              <a:rPr sz="2800" spc="-135" dirty="0">
                <a:latin typeface="Arial"/>
                <a:cs typeface="Arial"/>
              </a:rPr>
              <a:t>Parameter </a:t>
            </a:r>
            <a:r>
              <a:rPr sz="2800" spc="-30" dirty="0">
                <a:latin typeface="Arial"/>
                <a:cs typeface="Arial"/>
              </a:rPr>
              <a:t>: </a:t>
            </a:r>
            <a:r>
              <a:rPr sz="2800" spc="-55" dirty="0">
                <a:latin typeface="Arial"/>
                <a:cs typeface="Arial"/>
              </a:rPr>
              <a:t>nilai-nilai </a:t>
            </a:r>
            <a:r>
              <a:rPr sz="2800" spc="-130" dirty="0">
                <a:latin typeface="Arial"/>
                <a:cs typeface="Arial"/>
              </a:rPr>
              <a:t>konstan </a:t>
            </a:r>
            <a:r>
              <a:rPr sz="2800" spc="-185" dirty="0">
                <a:latin typeface="Arial"/>
                <a:cs typeface="Arial"/>
              </a:rPr>
              <a:t>yang </a:t>
            </a:r>
            <a:r>
              <a:rPr sz="2800" spc="-125" dirty="0">
                <a:latin typeface="Arial"/>
                <a:cs typeface="Arial"/>
              </a:rPr>
              <a:t>merupakan  </a:t>
            </a:r>
            <a:r>
              <a:rPr sz="2800" spc="-105" dirty="0">
                <a:latin typeface="Arial"/>
                <a:cs typeface="Arial"/>
              </a:rPr>
              <a:t>koefisien </a:t>
            </a:r>
            <a:r>
              <a:rPr sz="2800" spc="-60" dirty="0">
                <a:latin typeface="Arial"/>
                <a:cs typeface="Arial"/>
              </a:rPr>
              <a:t>dari </a:t>
            </a:r>
            <a:r>
              <a:rPr sz="2800" spc="-95" dirty="0">
                <a:latin typeface="Arial"/>
                <a:cs typeface="Arial"/>
              </a:rPr>
              <a:t>variable </a:t>
            </a:r>
            <a:r>
              <a:rPr sz="2800" spc="-120" dirty="0">
                <a:latin typeface="Arial"/>
                <a:cs typeface="Arial"/>
              </a:rPr>
              <a:t>dependen </a:t>
            </a:r>
            <a:r>
              <a:rPr sz="2800" spc="-80" dirty="0">
                <a:latin typeface="Arial"/>
                <a:cs typeface="Arial"/>
              </a:rPr>
              <a:t>[Z]</a:t>
            </a:r>
            <a:r>
              <a:rPr sz="2800" spc="-4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(tergantung  </a:t>
            </a:r>
            <a:r>
              <a:rPr sz="2800" spc="-5" dirty="0">
                <a:latin typeface="Arial"/>
                <a:cs typeface="Arial"/>
              </a:rPr>
              <a:t>unit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yang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terjual)	</a:t>
            </a:r>
            <a:r>
              <a:rPr sz="2800" spc="-105" dirty="0">
                <a:latin typeface="Arial"/>
                <a:cs typeface="Arial"/>
              </a:rPr>
              <a:t>atau </a:t>
            </a:r>
            <a:r>
              <a:rPr sz="2800" spc="-95" dirty="0">
                <a:latin typeface="Arial"/>
                <a:cs typeface="Arial"/>
              </a:rPr>
              <a:t>variable </a:t>
            </a:r>
            <a:r>
              <a:rPr sz="2800" spc="-105" dirty="0">
                <a:latin typeface="Arial"/>
                <a:cs typeface="Arial"/>
              </a:rPr>
              <a:t>independen </a:t>
            </a:r>
            <a:r>
              <a:rPr sz="2800" spc="-5" dirty="0">
                <a:latin typeface="Arial"/>
                <a:cs typeface="Arial"/>
              </a:rPr>
              <a:t>[x]  </a:t>
            </a:r>
            <a:r>
              <a:rPr sz="2800" spc="-25" dirty="0">
                <a:latin typeface="Arial"/>
                <a:cs typeface="Arial"/>
              </a:rPr>
              <a:t>(unit </a:t>
            </a:r>
            <a:r>
              <a:rPr sz="2800" spc="-185" dirty="0">
                <a:latin typeface="Arial"/>
                <a:cs typeface="Arial"/>
              </a:rPr>
              <a:t>yang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terjual)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6075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45" dirty="0"/>
              <a:t>3.Perumusan</a:t>
            </a:r>
            <a:r>
              <a:rPr sz="4400" spc="-300" dirty="0"/>
              <a:t> </a:t>
            </a:r>
            <a:r>
              <a:rPr sz="4400" spc="-8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09725"/>
            <a:ext cx="8051800" cy="3002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85" dirty="0">
                <a:latin typeface="Arial"/>
                <a:cs typeface="Arial"/>
              </a:rPr>
              <a:t>Diasumsikan </a:t>
            </a:r>
            <a:r>
              <a:rPr sz="3200" spc="-130" dirty="0">
                <a:latin typeface="Arial"/>
                <a:cs typeface="Arial"/>
              </a:rPr>
              <a:t>suatu </a:t>
            </a:r>
            <a:r>
              <a:rPr sz="3200" spc="-100" dirty="0">
                <a:latin typeface="Arial"/>
                <a:cs typeface="Arial"/>
              </a:rPr>
              <a:t>produk </a:t>
            </a:r>
            <a:r>
              <a:rPr sz="3200" spc="-210" dirty="0">
                <a:latin typeface="Arial"/>
                <a:cs typeface="Arial"/>
              </a:rPr>
              <a:t>yang </a:t>
            </a:r>
            <a:r>
              <a:rPr sz="3200" spc="-45" dirty="0">
                <a:latin typeface="Arial"/>
                <a:cs typeface="Arial"/>
              </a:rPr>
              <a:t>terbuat </a:t>
            </a:r>
            <a:r>
              <a:rPr sz="3200" spc="-75" dirty="0">
                <a:latin typeface="Arial"/>
                <a:cs typeface="Arial"/>
              </a:rPr>
              <a:t>dari  </a:t>
            </a:r>
            <a:r>
              <a:rPr sz="3200" spc="-160" dirty="0">
                <a:latin typeface="Arial"/>
                <a:cs typeface="Arial"/>
              </a:rPr>
              <a:t>besi </a:t>
            </a:r>
            <a:r>
              <a:rPr sz="3200" spc="-155" dirty="0">
                <a:latin typeface="Arial"/>
                <a:cs typeface="Arial"/>
              </a:rPr>
              <a:t>dan </a:t>
            </a:r>
            <a:r>
              <a:rPr sz="3200" spc="-170" dirty="0">
                <a:latin typeface="Arial"/>
                <a:cs typeface="Arial"/>
              </a:rPr>
              <a:t>perusahaan </a:t>
            </a:r>
            <a:r>
              <a:rPr sz="3200" spc="-140" dirty="0">
                <a:latin typeface="Arial"/>
                <a:cs typeface="Arial"/>
              </a:rPr>
              <a:t>mempunyai </a:t>
            </a:r>
            <a:r>
              <a:rPr sz="3200" spc="-160" dirty="0">
                <a:latin typeface="Arial"/>
                <a:cs typeface="Arial"/>
              </a:rPr>
              <a:t>persediaan </a:t>
            </a:r>
            <a:r>
              <a:rPr sz="3200" spc="-165" dirty="0">
                <a:latin typeface="Arial"/>
                <a:cs typeface="Arial"/>
              </a:rPr>
              <a:t>4  </a:t>
            </a:r>
            <a:r>
              <a:rPr sz="3200" spc="-105" dirty="0">
                <a:latin typeface="Arial"/>
                <a:cs typeface="Arial"/>
              </a:rPr>
              <a:t>pon </a:t>
            </a:r>
            <a:r>
              <a:rPr sz="3200" spc="-160" dirty="0">
                <a:latin typeface="Arial"/>
                <a:cs typeface="Arial"/>
              </a:rPr>
              <a:t>besi </a:t>
            </a:r>
            <a:r>
              <a:rPr sz="3200" spc="-35" dirty="0">
                <a:latin typeface="Arial"/>
                <a:cs typeface="Arial"/>
              </a:rPr>
              <a:t>tiap </a:t>
            </a:r>
            <a:r>
              <a:rPr sz="3200" dirty="0">
                <a:latin typeface="Arial"/>
                <a:cs typeface="Arial"/>
              </a:rPr>
              <a:t>unit </a:t>
            </a:r>
            <a:r>
              <a:rPr sz="3200" spc="-75" dirty="0">
                <a:latin typeface="Arial"/>
                <a:cs typeface="Arial"/>
              </a:rPr>
              <a:t>dari </a:t>
            </a:r>
            <a:r>
              <a:rPr sz="3200" spc="-175" dirty="0">
                <a:latin typeface="Arial"/>
                <a:cs typeface="Arial"/>
              </a:rPr>
              <a:t>100 </a:t>
            </a:r>
            <a:r>
              <a:rPr sz="3200" spc="-105" dirty="0">
                <a:latin typeface="Arial"/>
                <a:cs typeface="Arial"/>
              </a:rPr>
              <a:t>pon </a:t>
            </a:r>
            <a:r>
              <a:rPr sz="3200" spc="-210" dirty="0">
                <a:latin typeface="Arial"/>
                <a:cs typeface="Arial"/>
              </a:rPr>
              <a:t>yang </a:t>
            </a:r>
            <a:r>
              <a:rPr sz="3200" spc="-114" dirty="0">
                <a:latin typeface="Arial"/>
                <a:cs typeface="Arial"/>
              </a:rPr>
              <a:t>tersedia.  </a:t>
            </a:r>
            <a:r>
              <a:rPr sz="3200" spc="-165" dirty="0">
                <a:latin typeface="Arial"/>
                <a:cs typeface="Arial"/>
              </a:rPr>
              <a:t>Maka </a:t>
            </a:r>
            <a:r>
              <a:rPr sz="3200" spc="-100" dirty="0">
                <a:latin typeface="Arial"/>
                <a:cs typeface="Arial"/>
              </a:rPr>
              <a:t>model </a:t>
            </a:r>
            <a:r>
              <a:rPr sz="3200" spc="-120" dirty="0">
                <a:latin typeface="Arial"/>
                <a:cs typeface="Arial"/>
              </a:rPr>
              <a:t>(fungsi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tujuan):</a:t>
            </a:r>
            <a:endParaRPr sz="32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695"/>
              </a:spcBef>
              <a:buFont typeface="Wingdings" panose="05000000000000000000" pitchFamily="2" charset="2"/>
              <a:buChar char="Ø"/>
            </a:pPr>
            <a:r>
              <a:rPr sz="2800" b="1" spc="-370" dirty="0">
                <a:latin typeface="Arial"/>
                <a:cs typeface="Arial"/>
              </a:rPr>
              <a:t>Z </a:t>
            </a:r>
            <a:r>
              <a:rPr sz="2800" b="1" spc="-240" dirty="0">
                <a:latin typeface="Arial"/>
                <a:cs typeface="Arial"/>
              </a:rPr>
              <a:t>= </a:t>
            </a:r>
            <a:r>
              <a:rPr sz="2800" b="1" spc="-175" dirty="0">
                <a:latin typeface="Arial"/>
                <a:cs typeface="Arial"/>
              </a:rPr>
              <a:t>$20x </a:t>
            </a:r>
            <a:r>
              <a:rPr sz="2800" b="1" spc="-160" dirty="0">
                <a:latin typeface="Arial"/>
                <a:cs typeface="Arial"/>
              </a:rPr>
              <a:t>– </a:t>
            </a:r>
            <a:r>
              <a:rPr sz="2800" b="1" spc="-204" dirty="0">
                <a:latin typeface="Arial"/>
                <a:cs typeface="Arial"/>
              </a:rPr>
              <a:t>5x </a:t>
            </a:r>
            <a:r>
              <a:rPr sz="2800" b="1" spc="-240" dirty="0">
                <a:latin typeface="Arial"/>
                <a:cs typeface="Arial"/>
              </a:rPr>
              <a:t>&gt; </a:t>
            </a:r>
            <a:r>
              <a:rPr sz="2800" b="1" spc="-17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800" b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FF0000"/>
                </a:solidFill>
                <a:latin typeface="Arial"/>
                <a:cs typeface="Arial"/>
              </a:rPr>
              <a:t>diatas</a:t>
            </a:r>
            <a:endParaRPr sz="28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Ø"/>
            </a:pPr>
            <a:r>
              <a:rPr sz="2800" b="1" spc="-204" dirty="0">
                <a:latin typeface="Arial"/>
                <a:cs typeface="Arial"/>
              </a:rPr>
              <a:t>4x </a:t>
            </a:r>
            <a:r>
              <a:rPr sz="2800" b="1" spc="-240" dirty="0">
                <a:latin typeface="Arial"/>
                <a:cs typeface="Arial"/>
              </a:rPr>
              <a:t>=</a:t>
            </a:r>
            <a:r>
              <a:rPr sz="2800" b="1" spc="-215" dirty="0">
                <a:latin typeface="Arial"/>
                <a:cs typeface="Arial"/>
              </a:rPr>
              <a:t> </a:t>
            </a:r>
            <a:r>
              <a:rPr sz="2800" b="1" spc="-140" dirty="0">
                <a:latin typeface="Arial"/>
                <a:cs typeface="Arial"/>
              </a:rPr>
              <a:t>100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6761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90" dirty="0"/>
              <a:t>4.Pemecahan</a:t>
            </a:r>
            <a:r>
              <a:rPr sz="4400" spc="-235" dirty="0"/>
              <a:t> </a:t>
            </a:r>
            <a:r>
              <a:rPr sz="4400" spc="-90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02709"/>
            <a:ext cx="8017509" cy="44323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3200" spc="-844" dirty="0">
                <a:solidFill>
                  <a:srgbClr val="9BBA58"/>
                </a:solidFill>
                <a:latin typeface="Arial"/>
                <a:cs typeface="Arial"/>
              </a:rPr>
              <a:t> </a:t>
            </a:r>
            <a:r>
              <a:rPr sz="3200" spc="-110" dirty="0">
                <a:latin typeface="Arial"/>
                <a:cs typeface="Arial"/>
              </a:rPr>
              <a:t>Aljabar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Sederhana</a:t>
            </a:r>
            <a:endParaRPr sz="32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635"/>
              </a:spcBef>
            </a:pPr>
            <a:r>
              <a:rPr sz="2250" spc="-565" dirty="0">
                <a:solidFill>
                  <a:srgbClr val="9BBA58"/>
                </a:solidFill>
                <a:latin typeface="Arial"/>
                <a:cs typeface="Arial"/>
              </a:rPr>
              <a:t> </a:t>
            </a:r>
            <a:r>
              <a:rPr sz="2400" b="1" spc="-175" dirty="0">
                <a:latin typeface="Arial"/>
                <a:cs typeface="Arial"/>
              </a:rPr>
              <a:t>4x </a:t>
            </a:r>
            <a:r>
              <a:rPr sz="2400" b="1" spc="-204" dirty="0">
                <a:latin typeface="Arial"/>
                <a:cs typeface="Arial"/>
              </a:rPr>
              <a:t>=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100</a:t>
            </a:r>
            <a:endParaRPr sz="2400" dirty="0">
              <a:latin typeface="Arial"/>
              <a:cs typeface="Arial"/>
            </a:endParaRPr>
          </a:p>
          <a:p>
            <a:pPr marL="561340" indent="-274320">
              <a:lnSpc>
                <a:spcPct val="100000"/>
              </a:lnSpc>
              <a:spcBef>
                <a:spcPts val="575"/>
              </a:spcBef>
              <a:buClr>
                <a:srgbClr val="9BBA58"/>
              </a:buClr>
              <a:buSzPct val="93750"/>
              <a:buFont typeface="Arial"/>
              <a:buChar char=""/>
              <a:tabLst>
                <a:tab pos="561340" algn="l"/>
              </a:tabLst>
            </a:pPr>
            <a:r>
              <a:rPr sz="2400" b="1" spc="-235" dirty="0">
                <a:latin typeface="Arial"/>
                <a:cs typeface="Arial"/>
              </a:rPr>
              <a:t>x </a:t>
            </a:r>
            <a:r>
              <a:rPr sz="2400" b="1" spc="-210" dirty="0">
                <a:latin typeface="Arial"/>
                <a:cs typeface="Arial"/>
              </a:rPr>
              <a:t>= </a:t>
            </a:r>
            <a:r>
              <a:rPr sz="2400" b="1" spc="-120" dirty="0">
                <a:latin typeface="Arial"/>
                <a:cs typeface="Arial"/>
              </a:rPr>
              <a:t>25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unit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BBA58"/>
              </a:buClr>
              <a:buFont typeface="Arial"/>
              <a:buChar char=""/>
            </a:pPr>
            <a:endParaRPr sz="35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250" spc="-565" dirty="0">
                <a:solidFill>
                  <a:srgbClr val="9BBA58"/>
                </a:solidFill>
                <a:latin typeface="Arial"/>
                <a:cs typeface="Arial"/>
              </a:rPr>
              <a:t> </a:t>
            </a:r>
            <a:r>
              <a:rPr sz="2400" b="1" spc="-320" dirty="0">
                <a:latin typeface="Arial"/>
                <a:cs typeface="Arial"/>
              </a:rPr>
              <a:t>Z </a:t>
            </a:r>
            <a:r>
              <a:rPr sz="2400" b="1" spc="-204" dirty="0">
                <a:latin typeface="Arial"/>
                <a:cs typeface="Arial"/>
              </a:rPr>
              <a:t>= </a:t>
            </a:r>
            <a:r>
              <a:rPr sz="2400" b="1" spc="-145" dirty="0">
                <a:latin typeface="Arial"/>
                <a:cs typeface="Arial"/>
              </a:rPr>
              <a:t>$20x </a:t>
            </a:r>
            <a:r>
              <a:rPr sz="2400" b="1" spc="-140" dirty="0">
                <a:latin typeface="Arial"/>
                <a:cs typeface="Arial"/>
              </a:rPr>
              <a:t>–</a:t>
            </a:r>
            <a:r>
              <a:rPr sz="2400" b="1" spc="-250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5x</a:t>
            </a:r>
            <a:endParaRPr sz="24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575"/>
              </a:spcBef>
            </a:pPr>
            <a:r>
              <a:rPr sz="2250" spc="-570" dirty="0">
                <a:solidFill>
                  <a:srgbClr val="9BBA58"/>
                </a:solidFill>
                <a:latin typeface="Arial"/>
                <a:cs typeface="Arial"/>
              </a:rPr>
              <a:t> </a:t>
            </a:r>
            <a:r>
              <a:rPr sz="2400" b="1" spc="-320" dirty="0">
                <a:latin typeface="Arial"/>
                <a:cs typeface="Arial"/>
              </a:rPr>
              <a:t>Z </a:t>
            </a:r>
            <a:r>
              <a:rPr sz="2400" b="1" spc="-114" dirty="0">
                <a:latin typeface="Arial"/>
                <a:cs typeface="Arial"/>
              </a:rPr>
              <a:t>=20(25) </a:t>
            </a:r>
            <a:r>
              <a:rPr sz="2400" b="1" spc="-140" dirty="0">
                <a:latin typeface="Arial"/>
                <a:cs typeface="Arial"/>
              </a:rPr>
              <a:t>– </a:t>
            </a:r>
            <a:r>
              <a:rPr sz="2400" b="1" spc="-95" dirty="0">
                <a:latin typeface="Arial"/>
                <a:cs typeface="Arial"/>
              </a:rPr>
              <a:t>5(25) </a:t>
            </a:r>
            <a:r>
              <a:rPr sz="2400" b="1" spc="-210" dirty="0">
                <a:latin typeface="Arial"/>
                <a:cs typeface="Arial"/>
              </a:rPr>
              <a:t>= </a:t>
            </a:r>
            <a:r>
              <a:rPr sz="2400" b="1" spc="-120" dirty="0">
                <a:solidFill>
                  <a:srgbClr val="FF0000"/>
                </a:solidFill>
                <a:latin typeface="Arial"/>
                <a:cs typeface="Arial"/>
              </a:rPr>
              <a:t>$375</a:t>
            </a:r>
            <a:r>
              <a:rPr sz="2400" b="1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0000"/>
                </a:solidFill>
                <a:latin typeface="Arial"/>
                <a:cs typeface="Arial"/>
              </a:rPr>
              <a:t>(Laba)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561340" marR="5080" indent="-274320">
              <a:lnSpc>
                <a:spcPct val="100000"/>
              </a:lnSpc>
              <a:buClr>
                <a:srgbClr val="9BBA58"/>
              </a:buClr>
              <a:buSzPct val="93750"/>
              <a:buFont typeface="Arial"/>
              <a:buChar char=""/>
              <a:tabLst>
                <a:tab pos="561340" algn="l"/>
              </a:tabLst>
            </a:pPr>
            <a:r>
              <a:rPr sz="2400" b="1" spc="-110" dirty="0">
                <a:latin typeface="Arial"/>
                <a:cs typeface="Arial"/>
              </a:rPr>
              <a:t>Nilai </a:t>
            </a:r>
            <a:r>
              <a:rPr sz="2400" b="1" spc="-135" dirty="0">
                <a:latin typeface="Arial"/>
                <a:cs typeface="Arial"/>
              </a:rPr>
              <a:t>variable </a:t>
            </a:r>
            <a:r>
              <a:rPr sz="2400" b="1" spc="-110" dirty="0">
                <a:latin typeface="Arial"/>
                <a:cs typeface="Arial"/>
              </a:rPr>
              <a:t>tidak </a:t>
            </a:r>
            <a:r>
              <a:rPr sz="2400" b="1" spc="-165" dirty="0">
                <a:latin typeface="Arial"/>
                <a:cs typeface="Arial"/>
              </a:rPr>
              <a:t>menunjukkan </a:t>
            </a:r>
            <a:r>
              <a:rPr sz="2400" b="1" spc="-180" dirty="0">
                <a:latin typeface="Arial"/>
                <a:cs typeface="Arial"/>
              </a:rPr>
              <a:t>keputusan </a:t>
            </a:r>
            <a:r>
              <a:rPr sz="2400" b="1" spc="-110" dirty="0">
                <a:latin typeface="Arial"/>
                <a:cs typeface="Arial"/>
              </a:rPr>
              <a:t>aktual, </a:t>
            </a:r>
            <a:r>
              <a:rPr sz="2400" b="1" spc="-95" dirty="0">
                <a:latin typeface="Arial"/>
                <a:cs typeface="Arial"/>
              </a:rPr>
              <a:t>tetapi  </a:t>
            </a:r>
            <a:r>
              <a:rPr sz="2400" b="1" spc="-195" dirty="0">
                <a:latin typeface="Arial"/>
                <a:cs typeface="Arial"/>
              </a:rPr>
              <a:t>hanya </a:t>
            </a:r>
            <a:r>
              <a:rPr sz="2400" b="1" spc="-150" dirty="0">
                <a:latin typeface="Arial"/>
                <a:cs typeface="Arial"/>
              </a:rPr>
              <a:t>berupa </a:t>
            </a:r>
            <a:r>
              <a:rPr sz="2400" b="1" spc="-145" dirty="0">
                <a:latin typeface="Arial"/>
                <a:cs typeface="Arial"/>
              </a:rPr>
              <a:t>informasi, </a:t>
            </a:r>
            <a:r>
              <a:rPr sz="2400" b="1" spc="-135" dirty="0">
                <a:latin typeface="Arial"/>
                <a:cs typeface="Arial"/>
              </a:rPr>
              <a:t>anjuran, </a:t>
            </a:r>
            <a:r>
              <a:rPr sz="2400" b="1" spc="-229" dirty="0">
                <a:latin typeface="Arial"/>
                <a:cs typeface="Arial"/>
              </a:rPr>
              <a:t>yang </a:t>
            </a:r>
            <a:r>
              <a:rPr sz="2400" b="1" spc="-150" dirty="0">
                <a:latin typeface="Arial"/>
                <a:cs typeface="Arial"/>
              </a:rPr>
              <a:t>membantu </a:t>
            </a:r>
            <a:r>
              <a:rPr sz="2400" b="1" spc="-140" dirty="0">
                <a:latin typeface="Arial"/>
                <a:cs typeface="Arial"/>
              </a:rPr>
              <a:t>manajer  </a:t>
            </a:r>
            <a:r>
              <a:rPr sz="2400" b="1" spc="-150" dirty="0">
                <a:latin typeface="Arial"/>
                <a:cs typeface="Arial"/>
              </a:rPr>
              <a:t>mambuat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60" dirty="0">
                <a:latin typeface="Arial"/>
                <a:cs typeface="Arial"/>
              </a:rPr>
              <a:t>keputusan.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5363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60" dirty="0"/>
              <a:t>5.Implementasi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09725"/>
            <a:ext cx="7896225" cy="402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492759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5" dirty="0">
                <a:latin typeface="Arial"/>
                <a:cs typeface="Arial"/>
              </a:rPr>
              <a:t>Adalah </a:t>
            </a:r>
            <a:r>
              <a:rPr sz="3200" spc="-185" dirty="0">
                <a:solidFill>
                  <a:srgbClr val="FF0000"/>
                </a:solidFill>
                <a:latin typeface="Arial"/>
                <a:cs typeface="Arial"/>
              </a:rPr>
              <a:t>pelaksanaan </a:t>
            </a:r>
            <a:r>
              <a:rPr sz="3200" spc="-150" dirty="0">
                <a:solidFill>
                  <a:srgbClr val="FF0000"/>
                </a:solidFill>
                <a:latin typeface="Arial"/>
                <a:cs typeface="Arial"/>
              </a:rPr>
              <a:t>nyata </a:t>
            </a:r>
            <a:r>
              <a:rPr sz="3200" spc="-75" dirty="0">
                <a:latin typeface="Arial"/>
                <a:cs typeface="Arial"/>
              </a:rPr>
              <a:t>dari </a:t>
            </a:r>
            <a:r>
              <a:rPr sz="3200" spc="-100" dirty="0">
                <a:latin typeface="Arial"/>
                <a:cs typeface="Arial"/>
              </a:rPr>
              <a:t>model </a:t>
            </a:r>
            <a:r>
              <a:rPr sz="3200" spc="-210" dirty="0">
                <a:latin typeface="Arial"/>
                <a:cs typeface="Arial"/>
              </a:rPr>
              <a:t>yang  </a:t>
            </a:r>
            <a:r>
              <a:rPr sz="3200" spc="-75" dirty="0">
                <a:latin typeface="Arial"/>
                <a:cs typeface="Arial"/>
              </a:rPr>
              <a:t>telah </a:t>
            </a:r>
            <a:r>
              <a:rPr sz="3200" spc="-165" dirty="0">
                <a:latin typeface="Arial"/>
                <a:cs typeface="Arial"/>
              </a:rPr>
              <a:t>dikembangkan </a:t>
            </a:r>
            <a:r>
              <a:rPr sz="3200" spc="-120" dirty="0">
                <a:latin typeface="Arial"/>
                <a:cs typeface="Arial"/>
              </a:rPr>
              <a:t>atau </a:t>
            </a:r>
            <a:r>
              <a:rPr sz="3200" spc="-180" dirty="0">
                <a:latin typeface="Arial"/>
                <a:cs typeface="Arial"/>
              </a:rPr>
              <a:t>pemecahan </a:t>
            </a:r>
            <a:r>
              <a:rPr sz="3200" spc="-80" dirty="0">
                <a:latin typeface="Arial"/>
                <a:cs typeface="Arial"/>
              </a:rPr>
              <a:t>dari  </a:t>
            </a:r>
            <a:r>
              <a:rPr sz="3200" spc="-185" dirty="0">
                <a:latin typeface="Arial"/>
                <a:cs typeface="Arial"/>
              </a:rPr>
              <a:t>masalah </a:t>
            </a:r>
            <a:r>
              <a:rPr sz="3200" spc="-210" dirty="0">
                <a:latin typeface="Arial"/>
                <a:cs typeface="Arial"/>
              </a:rPr>
              <a:t>yang </a:t>
            </a:r>
            <a:r>
              <a:rPr sz="3200" spc="-130" dirty="0">
                <a:latin typeface="Arial"/>
                <a:cs typeface="Arial"/>
              </a:rPr>
              <a:t>dihasilkan </a:t>
            </a:r>
            <a:r>
              <a:rPr sz="3200" spc="-95" dirty="0">
                <a:latin typeface="Arial"/>
                <a:cs typeface="Arial"/>
              </a:rPr>
              <a:t>oleh </a:t>
            </a:r>
            <a:r>
              <a:rPr sz="3200" spc="-105" dirty="0">
                <a:latin typeface="Arial"/>
                <a:cs typeface="Arial"/>
              </a:rPr>
              <a:t>model </a:t>
            </a:r>
            <a:r>
              <a:rPr sz="3200" spc="-210" dirty="0">
                <a:latin typeface="Arial"/>
                <a:cs typeface="Arial"/>
              </a:rPr>
              <a:t>yang  </a:t>
            </a:r>
            <a:r>
              <a:rPr sz="3200" spc="-70" dirty="0">
                <a:latin typeface="Arial"/>
                <a:cs typeface="Arial"/>
              </a:rPr>
              <a:t>telah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dikembangkan.</a:t>
            </a:r>
            <a:endParaRPr sz="32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77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54" dirty="0">
                <a:latin typeface="Arial"/>
                <a:cs typeface="Arial"/>
              </a:rPr>
              <a:t>Jika </a:t>
            </a:r>
            <a:r>
              <a:rPr sz="3200" spc="-105" dirty="0">
                <a:latin typeface="Arial"/>
                <a:cs typeface="Arial"/>
              </a:rPr>
              <a:t>model </a:t>
            </a:r>
            <a:r>
              <a:rPr sz="3200" spc="-210" dirty="0">
                <a:latin typeface="Arial"/>
                <a:cs typeface="Arial"/>
              </a:rPr>
              <a:t>sains </a:t>
            </a:r>
            <a:r>
              <a:rPr sz="3200" spc="-145" dirty="0">
                <a:latin typeface="Arial"/>
                <a:cs typeface="Arial"/>
              </a:rPr>
              <a:t>manajemen </a:t>
            </a:r>
            <a:r>
              <a:rPr sz="3200" spc="-155" dirty="0">
                <a:latin typeface="Arial"/>
                <a:cs typeface="Arial"/>
              </a:rPr>
              <a:t>dan </a:t>
            </a:r>
            <a:r>
              <a:rPr sz="3200" spc="-165" dirty="0">
                <a:latin typeface="Arial"/>
                <a:cs typeface="Arial"/>
              </a:rPr>
              <a:t>solusinya </a:t>
            </a:r>
            <a:r>
              <a:rPr sz="32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FF0000"/>
                </a:solidFill>
                <a:latin typeface="Arial"/>
                <a:cs typeface="Arial"/>
              </a:rPr>
              <a:t>tidak </a:t>
            </a:r>
            <a:r>
              <a:rPr sz="3200" spc="-95" dirty="0">
                <a:solidFill>
                  <a:srgbClr val="FF0000"/>
                </a:solidFill>
                <a:latin typeface="Arial"/>
                <a:cs typeface="Arial"/>
              </a:rPr>
              <a:t>diimplementasi</a:t>
            </a:r>
            <a:r>
              <a:rPr sz="3200" spc="-95" dirty="0">
                <a:latin typeface="Arial"/>
                <a:cs typeface="Arial"/>
              </a:rPr>
              <a:t>, </a:t>
            </a:r>
            <a:r>
              <a:rPr sz="3200" spc="-210" dirty="0">
                <a:latin typeface="Arial"/>
                <a:cs typeface="Arial"/>
              </a:rPr>
              <a:t>maka semua </a:t>
            </a:r>
            <a:r>
              <a:rPr sz="3200" spc="-215" dirty="0">
                <a:latin typeface="Arial"/>
                <a:cs typeface="Arial"/>
              </a:rPr>
              <a:t>usaha </a:t>
            </a:r>
            <a:r>
              <a:rPr sz="3200" spc="-160" dirty="0">
                <a:latin typeface="Arial"/>
                <a:cs typeface="Arial"/>
              </a:rPr>
              <a:t>dan  </a:t>
            </a:r>
            <a:r>
              <a:rPr sz="3200" spc="-140" dirty="0">
                <a:latin typeface="Arial"/>
                <a:cs typeface="Arial"/>
              </a:rPr>
              <a:t>sumber </a:t>
            </a:r>
            <a:r>
              <a:rPr sz="3200" spc="-215" dirty="0">
                <a:latin typeface="Arial"/>
                <a:cs typeface="Arial"/>
              </a:rPr>
              <a:t>daya </a:t>
            </a:r>
            <a:r>
              <a:rPr sz="3200" spc="-210" dirty="0">
                <a:latin typeface="Arial"/>
                <a:cs typeface="Arial"/>
              </a:rPr>
              <a:t>yang </a:t>
            </a:r>
            <a:r>
              <a:rPr sz="3200" spc="-155" dirty="0">
                <a:latin typeface="Arial"/>
                <a:cs typeface="Arial"/>
              </a:rPr>
              <a:t>digunakan </a:t>
            </a:r>
            <a:r>
              <a:rPr sz="3200" spc="-140" dirty="0">
                <a:latin typeface="Arial"/>
                <a:cs typeface="Arial"/>
              </a:rPr>
              <a:t>dalam  </a:t>
            </a:r>
            <a:r>
              <a:rPr sz="3200" spc="-180" dirty="0">
                <a:latin typeface="Arial"/>
                <a:cs typeface="Arial"/>
              </a:rPr>
              <a:t>pengembangan 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model </a:t>
            </a:r>
            <a:r>
              <a:rPr sz="3200" spc="-204" dirty="0">
                <a:solidFill>
                  <a:srgbClr val="FF0000"/>
                </a:solidFill>
                <a:latin typeface="Arial"/>
                <a:cs typeface="Arial"/>
              </a:rPr>
              <a:t>akan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FF0000"/>
                </a:solidFill>
                <a:latin typeface="Arial"/>
                <a:cs typeface="Arial"/>
              </a:rPr>
              <a:t>sia-sia</a:t>
            </a:r>
            <a:r>
              <a:rPr sz="3200" spc="-16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53086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75" dirty="0">
                <a:latin typeface="Arial"/>
                <a:cs typeface="Arial"/>
              </a:rPr>
              <a:t>Manfaat</a:t>
            </a:r>
            <a:r>
              <a:rPr sz="4400" b="1" spc="-240" dirty="0">
                <a:latin typeface="Arial"/>
                <a:cs typeface="Arial"/>
              </a:rPr>
              <a:t> </a:t>
            </a:r>
            <a:r>
              <a:rPr sz="4400" b="1" spc="-295" dirty="0">
                <a:latin typeface="Arial"/>
                <a:cs typeface="Arial"/>
              </a:rPr>
              <a:t>Pembelajaran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44" y="1450924"/>
            <a:ext cx="7711440" cy="3359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46325" algn="l"/>
                <a:tab pos="2731135" algn="l"/>
                <a:tab pos="3997325" algn="l"/>
                <a:tab pos="4308475" algn="l"/>
                <a:tab pos="6115050" algn="l"/>
              </a:tabLst>
            </a:pPr>
            <a:r>
              <a:rPr sz="3600" spc="-130" dirty="0">
                <a:latin typeface="Arial"/>
                <a:cs typeface="Arial"/>
              </a:rPr>
              <a:t>Memahami	</a:t>
            </a:r>
            <a:r>
              <a:rPr sz="3600" spc="-105" dirty="0">
                <a:latin typeface="Arial"/>
                <a:cs typeface="Arial"/>
              </a:rPr>
              <a:t>metode	</a:t>
            </a:r>
            <a:r>
              <a:rPr sz="3600" spc="-35" dirty="0">
                <a:latin typeface="Arial"/>
                <a:cs typeface="Arial"/>
              </a:rPr>
              <a:t>kuantitatif	</a:t>
            </a:r>
            <a:r>
              <a:rPr sz="3600" spc="-175" dirty="0">
                <a:latin typeface="Arial"/>
                <a:cs typeface="Arial"/>
              </a:rPr>
              <a:t>dan  </a:t>
            </a:r>
            <a:r>
              <a:rPr sz="3600" spc="-185" dirty="0">
                <a:latin typeface="Arial"/>
                <a:cs typeface="Arial"/>
              </a:rPr>
              <a:t>hubungannya	</a:t>
            </a:r>
            <a:r>
              <a:rPr sz="3600" spc="-200" dirty="0">
                <a:latin typeface="Arial"/>
                <a:cs typeface="Arial"/>
              </a:rPr>
              <a:t>dengan	</a:t>
            </a:r>
            <a:r>
              <a:rPr sz="3600" spc="-20" dirty="0">
                <a:latin typeface="Arial"/>
                <a:cs typeface="Arial"/>
              </a:rPr>
              <a:t>teori</a:t>
            </a:r>
            <a:r>
              <a:rPr sz="3600" spc="-240" dirty="0">
                <a:latin typeface="Arial"/>
                <a:cs typeface="Arial"/>
              </a:rPr>
              <a:t> </a:t>
            </a:r>
            <a:r>
              <a:rPr sz="3600" spc="-155" dirty="0">
                <a:latin typeface="Arial"/>
                <a:cs typeface="Arial"/>
              </a:rPr>
              <a:t>pengambilan  keputusan</a:t>
            </a:r>
            <a:r>
              <a:rPr sz="3600" spc="-254" dirty="0">
                <a:latin typeface="Arial"/>
                <a:cs typeface="Arial"/>
              </a:rPr>
              <a:t> </a:t>
            </a:r>
            <a:r>
              <a:rPr sz="3600" spc="-155" dirty="0">
                <a:latin typeface="Arial"/>
                <a:cs typeface="Arial"/>
              </a:rPr>
              <a:t>manajemen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 marR="62865">
              <a:lnSpc>
                <a:spcPct val="100000"/>
              </a:lnSpc>
              <a:tabLst>
                <a:tab pos="2345690" algn="l"/>
                <a:tab pos="3250565" algn="l"/>
                <a:tab pos="4892675" algn="l"/>
              </a:tabLst>
            </a:pPr>
            <a:r>
              <a:rPr sz="3600" spc="-135" dirty="0">
                <a:latin typeface="Arial"/>
                <a:cs typeface="Arial"/>
              </a:rPr>
              <a:t>Mema</a:t>
            </a:r>
            <a:r>
              <a:rPr sz="3600" spc="-100" dirty="0">
                <a:latin typeface="Arial"/>
                <a:cs typeface="Arial"/>
              </a:rPr>
              <a:t>h</a:t>
            </a:r>
            <a:r>
              <a:rPr sz="3600" spc="-125" dirty="0">
                <a:latin typeface="Arial"/>
                <a:cs typeface="Arial"/>
              </a:rPr>
              <a:t>ami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200" dirty="0">
                <a:latin typeface="Arial"/>
                <a:cs typeface="Arial"/>
              </a:rPr>
              <a:t>d</a:t>
            </a:r>
            <a:r>
              <a:rPr sz="3600" spc="-190" dirty="0">
                <a:latin typeface="Arial"/>
                <a:cs typeface="Arial"/>
              </a:rPr>
              <a:t>a</a:t>
            </a:r>
            <a:r>
              <a:rPr sz="3600" spc="-114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204" dirty="0" err="1">
                <a:latin typeface="Arial"/>
                <a:cs typeface="Arial"/>
              </a:rPr>
              <a:t>m</a:t>
            </a:r>
            <a:r>
              <a:rPr lang="en-US" sz="3600" spc="-125" dirty="0" err="1">
                <a:latin typeface="Arial"/>
                <a:cs typeface="Arial"/>
              </a:rPr>
              <a:t>a</a:t>
            </a:r>
            <a:r>
              <a:rPr sz="3600" spc="-114" dirty="0" err="1">
                <a:latin typeface="Arial"/>
                <a:cs typeface="Arial"/>
              </a:rPr>
              <a:t>mpu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204" dirty="0">
                <a:latin typeface="Arial"/>
                <a:cs typeface="Arial"/>
              </a:rPr>
              <a:t>m</a:t>
            </a:r>
            <a:r>
              <a:rPr sz="3600" spc="-125" dirty="0">
                <a:latin typeface="Arial"/>
                <a:cs typeface="Arial"/>
              </a:rPr>
              <a:t>e</a:t>
            </a:r>
            <a:r>
              <a:rPr sz="3600" spc="-185" dirty="0">
                <a:latin typeface="Arial"/>
                <a:cs typeface="Arial"/>
              </a:rPr>
              <a:t>n</a:t>
            </a:r>
            <a:r>
              <a:rPr sz="3600" spc="-225" dirty="0">
                <a:latin typeface="Arial"/>
                <a:cs typeface="Arial"/>
              </a:rPr>
              <a:t>y</a:t>
            </a:r>
            <a:r>
              <a:rPr sz="3600" spc="-195" dirty="0">
                <a:latin typeface="Arial"/>
                <a:cs typeface="Arial"/>
              </a:rPr>
              <a:t>ele</a:t>
            </a:r>
            <a:r>
              <a:rPr sz="3600" spc="-210" dirty="0">
                <a:latin typeface="Arial"/>
                <a:cs typeface="Arial"/>
              </a:rPr>
              <a:t>s</a:t>
            </a:r>
            <a:r>
              <a:rPr sz="3600" spc="-130" dirty="0">
                <a:latin typeface="Arial"/>
                <a:cs typeface="Arial"/>
              </a:rPr>
              <a:t>ai</a:t>
            </a:r>
            <a:r>
              <a:rPr sz="3600" spc="-254" dirty="0">
                <a:latin typeface="Arial"/>
                <a:cs typeface="Arial"/>
              </a:rPr>
              <a:t>k</a:t>
            </a:r>
            <a:r>
              <a:rPr sz="3600" spc="-150" dirty="0">
                <a:latin typeface="Arial"/>
                <a:cs typeface="Arial"/>
              </a:rPr>
              <a:t>an  </a:t>
            </a:r>
            <a:r>
              <a:rPr sz="3600" spc="-85" dirty="0">
                <a:latin typeface="Arial"/>
                <a:cs typeface="Arial"/>
              </a:rPr>
              <a:t>studi </a:t>
            </a:r>
            <a:r>
              <a:rPr sz="3600" spc="-285" dirty="0">
                <a:latin typeface="Arial"/>
                <a:cs typeface="Arial"/>
              </a:rPr>
              <a:t>kasus </a:t>
            </a:r>
            <a:r>
              <a:rPr sz="3600" spc="-80" dirty="0" err="1">
                <a:latin typeface="Arial"/>
                <a:cs typeface="Arial"/>
              </a:rPr>
              <a:t>teknik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lang="en-US" sz="3600" spc="-195" dirty="0" err="1">
                <a:latin typeface="Arial"/>
                <a:cs typeface="Arial"/>
              </a:rPr>
              <a:t>a</a:t>
            </a:r>
            <a:r>
              <a:rPr sz="3600" spc="-195" dirty="0" err="1">
                <a:latin typeface="Arial"/>
                <a:cs typeface="Arial"/>
              </a:rPr>
              <a:t>nalisa</a:t>
            </a:r>
            <a:r>
              <a:rPr sz="3600" spc="-360" dirty="0">
                <a:latin typeface="Arial"/>
                <a:cs typeface="Arial"/>
              </a:rPr>
              <a:t> </a:t>
            </a:r>
            <a:r>
              <a:rPr sz="3600" spc="-155" dirty="0">
                <a:latin typeface="Arial"/>
                <a:cs typeface="Arial"/>
              </a:rPr>
              <a:t>keputusan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4" y="2812491"/>
            <a:ext cx="361950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594360">
              <a:lnSpc>
                <a:spcPct val="100000"/>
              </a:lnSpc>
              <a:spcBef>
                <a:spcPts val="110"/>
              </a:spcBef>
            </a:pPr>
            <a:r>
              <a:rPr sz="4000" spc="-204" dirty="0">
                <a:solidFill>
                  <a:srgbClr val="000000"/>
                </a:solidFill>
              </a:rPr>
              <a:t>Study </a:t>
            </a:r>
            <a:r>
              <a:rPr sz="4000" spc="-310" dirty="0">
                <a:solidFill>
                  <a:srgbClr val="000000"/>
                </a:solidFill>
              </a:rPr>
              <a:t>kasus  </a:t>
            </a:r>
            <a:r>
              <a:rPr sz="4000" spc="-170" dirty="0"/>
              <a:t>manajemen</a:t>
            </a:r>
            <a:r>
              <a:rPr sz="4000" spc="-350" dirty="0"/>
              <a:t> </a:t>
            </a:r>
            <a:r>
              <a:rPr sz="4000" spc="-260" dirty="0"/>
              <a:t>sains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4316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4" dirty="0"/>
              <a:t>Tujuan </a:t>
            </a:r>
            <a:r>
              <a:rPr sz="4400" spc="-210" dirty="0"/>
              <a:t>dan</a:t>
            </a:r>
            <a:r>
              <a:rPr sz="4400" spc="-265" dirty="0"/>
              <a:t> </a:t>
            </a:r>
            <a:r>
              <a:rPr sz="4400" spc="-235" dirty="0"/>
              <a:t>batasan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60956"/>
            <a:ext cx="6536055" cy="4201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568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85" dirty="0">
                <a:latin typeface="Arial"/>
                <a:cs typeface="Arial"/>
              </a:rPr>
              <a:t>Tujuan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-150" dirty="0">
                <a:latin typeface="Arial"/>
                <a:cs typeface="Arial"/>
              </a:rPr>
              <a:t>Memaksimalkan </a:t>
            </a:r>
            <a:r>
              <a:rPr sz="3200" spc="-459" dirty="0">
                <a:latin typeface="Arial"/>
                <a:cs typeface="Arial"/>
              </a:rPr>
              <a:t>Z </a:t>
            </a:r>
            <a:r>
              <a:rPr sz="3200" spc="-280" dirty="0">
                <a:latin typeface="Arial"/>
                <a:cs typeface="Arial"/>
              </a:rPr>
              <a:t>= </a:t>
            </a:r>
            <a:r>
              <a:rPr sz="3200" spc="-185" dirty="0">
                <a:latin typeface="Arial"/>
                <a:cs typeface="Arial"/>
              </a:rPr>
              <a:t>$20x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-5x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56870" indent="-356870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15" dirty="0">
                <a:latin typeface="Arial"/>
                <a:cs typeface="Arial"/>
              </a:rPr>
              <a:t>Batasan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-200" dirty="0">
                <a:latin typeface="Arial"/>
                <a:cs typeface="Arial"/>
              </a:rPr>
              <a:t>4x </a:t>
            </a:r>
            <a:r>
              <a:rPr sz="3200" spc="-280" dirty="0">
                <a:latin typeface="Arial"/>
                <a:cs typeface="Arial"/>
              </a:rPr>
              <a:t>=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100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6870" marR="989965" indent="-356870">
              <a:lnSpc>
                <a:spcPct val="1101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0" dirty="0">
                <a:latin typeface="Arial"/>
                <a:cs typeface="Arial"/>
              </a:rPr>
              <a:t>Maka </a:t>
            </a:r>
            <a:r>
              <a:rPr sz="3200" spc="-140" dirty="0">
                <a:latin typeface="Arial"/>
                <a:cs typeface="Arial"/>
              </a:rPr>
              <a:t>keuntungan </a:t>
            </a:r>
            <a:r>
              <a:rPr sz="3200" spc="-210" dirty="0">
                <a:latin typeface="Arial"/>
                <a:cs typeface="Arial"/>
              </a:rPr>
              <a:t>yang </a:t>
            </a:r>
            <a:r>
              <a:rPr sz="3200" spc="-90" dirty="0">
                <a:latin typeface="Arial"/>
                <a:cs typeface="Arial"/>
              </a:rPr>
              <a:t>didapat  </a:t>
            </a:r>
            <a:r>
              <a:rPr sz="3200" spc="-459" dirty="0">
                <a:latin typeface="Arial"/>
                <a:cs typeface="Arial"/>
              </a:rPr>
              <a:t>Z </a:t>
            </a:r>
            <a:r>
              <a:rPr sz="3200" spc="-280" dirty="0">
                <a:latin typeface="Arial"/>
                <a:cs typeface="Arial"/>
              </a:rPr>
              <a:t>= </a:t>
            </a:r>
            <a:r>
              <a:rPr sz="3200" spc="-190" dirty="0">
                <a:latin typeface="Arial"/>
                <a:cs typeface="Arial"/>
              </a:rPr>
              <a:t>$20x –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5x</a:t>
            </a:r>
            <a:endParaRPr sz="320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  <a:spcBef>
                <a:spcPts val="385"/>
              </a:spcBef>
            </a:pPr>
            <a:r>
              <a:rPr sz="3200" spc="-280" dirty="0">
                <a:latin typeface="Arial"/>
                <a:cs typeface="Arial"/>
              </a:rPr>
              <a:t>= </a:t>
            </a:r>
            <a:r>
              <a:rPr sz="3200" spc="-170" dirty="0">
                <a:latin typeface="Arial"/>
                <a:cs typeface="Arial"/>
              </a:rPr>
              <a:t>20 </a:t>
            </a:r>
            <a:r>
              <a:rPr sz="3200" spc="-140" dirty="0">
                <a:latin typeface="Arial"/>
                <a:cs typeface="Arial"/>
              </a:rPr>
              <a:t>(25) </a:t>
            </a:r>
            <a:r>
              <a:rPr sz="3200" spc="-190" dirty="0">
                <a:latin typeface="Arial"/>
                <a:cs typeface="Arial"/>
              </a:rPr>
              <a:t>– </a:t>
            </a:r>
            <a:r>
              <a:rPr sz="3200" spc="-165" dirty="0">
                <a:latin typeface="Arial"/>
                <a:cs typeface="Arial"/>
              </a:rPr>
              <a:t>5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(25)</a:t>
            </a:r>
            <a:endParaRPr sz="320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  <a:spcBef>
                <a:spcPts val="385"/>
              </a:spcBef>
            </a:pPr>
            <a:r>
              <a:rPr sz="3200" spc="-280" dirty="0">
                <a:latin typeface="Arial"/>
                <a:cs typeface="Arial"/>
              </a:rPr>
              <a:t>=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375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2265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20" dirty="0"/>
              <a:t>Analisis </a:t>
            </a:r>
            <a:r>
              <a:rPr sz="4400" spc="65" dirty="0"/>
              <a:t>titik</a:t>
            </a:r>
            <a:r>
              <a:rPr sz="4400" spc="-245" dirty="0"/>
              <a:t> </a:t>
            </a:r>
            <a:r>
              <a:rPr sz="4400" spc="-220" dirty="0"/>
              <a:t>impas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1321"/>
            <a:ext cx="4183379" cy="30283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75" dirty="0">
                <a:latin typeface="Arial"/>
                <a:cs typeface="Arial"/>
              </a:rPr>
              <a:t>Komponen </a:t>
            </a:r>
            <a:r>
              <a:rPr sz="3200" spc="-145" dirty="0">
                <a:latin typeface="Arial"/>
                <a:cs typeface="Arial"/>
              </a:rPr>
              <a:t>break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even: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40" dirty="0">
                <a:latin typeface="Arial"/>
                <a:cs typeface="Arial"/>
              </a:rPr>
              <a:t>Volume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95" dirty="0">
                <a:latin typeface="Arial"/>
                <a:cs typeface="Arial"/>
              </a:rPr>
              <a:t>Biaya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6335" algn="l"/>
              </a:tabLst>
            </a:pPr>
            <a:r>
              <a:rPr sz="2400" spc="-175" dirty="0">
                <a:latin typeface="Arial"/>
                <a:cs typeface="Arial"/>
              </a:rPr>
              <a:t>Biaya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tetap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spc="-180" dirty="0">
                <a:latin typeface="Arial"/>
                <a:cs typeface="Arial"/>
              </a:rPr>
              <a:t>Biaya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variabel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Arial"/>
                <a:cs typeface="Arial"/>
              </a:rPr>
              <a:t>Keuntungan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8967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750" dirty="0"/>
              <a:t>F</a:t>
            </a:r>
            <a:r>
              <a:rPr sz="4400" spc="-45" dirty="0"/>
              <a:t>o</a:t>
            </a:r>
            <a:r>
              <a:rPr sz="4400" spc="-20" dirty="0"/>
              <a:t>r</a:t>
            </a:r>
            <a:r>
              <a:rPr sz="4400" spc="-155" dirty="0"/>
              <a:t>mula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569974"/>
            <a:ext cx="8229600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8967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750" dirty="0"/>
              <a:t>F</a:t>
            </a:r>
            <a:r>
              <a:rPr sz="4400" spc="-45" dirty="0"/>
              <a:t>o</a:t>
            </a:r>
            <a:r>
              <a:rPr sz="4400" spc="-20" dirty="0"/>
              <a:t>r</a:t>
            </a:r>
            <a:r>
              <a:rPr sz="4400" spc="-155" dirty="0"/>
              <a:t>mula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67258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10" dirty="0"/>
              <a:t>Contoh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0491" y="1454277"/>
            <a:ext cx="7753350" cy="43256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6870" marR="107314" indent="-344170">
              <a:lnSpc>
                <a:spcPct val="80000"/>
              </a:lnSpc>
              <a:spcBef>
                <a:spcPts val="820"/>
              </a:spcBef>
              <a:buChar char="•"/>
              <a:tabLst>
                <a:tab pos="356870" algn="l"/>
                <a:tab pos="357505" algn="l"/>
              </a:tabLst>
            </a:pPr>
            <a:r>
              <a:rPr sz="3000" spc="-195" dirty="0">
                <a:latin typeface="Arial"/>
                <a:cs typeface="Arial"/>
              </a:rPr>
              <a:t>Perusahaan </a:t>
            </a:r>
            <a:r>
              <a:rPr sz="3000" spc="-130" dirty="0">
                <a:latin typeface="Arial"/>
                <a:cs typeface="Arial"/>
              </a:rPr>
              <a:t>Western </a:t>
            </a:r>
            <a:r>
              <a:rPr sz="3000" spc="-110" dirty="0">
                <a:latin typeface="Arial"/>
                <a:cs typeface="Arial"/>
              </a:rPr>
              <a:t>Clothing </a:t>
            </a:r>
            <a:r>
              <a:rPr sz="3000" spc="-325" dirty="0">
                <a:latin typeface="Arial"/>
                <a:cs typeface="Arial"/>
              </a:rPr>
              <a:t>Co </a:t>
            </a:r>
            <a:r>
              <a:rPr sz="3000" spc="-110" dirty="0">
                <a:latin typeface="Arial"/>
                <a:cs typeface="Arial"/>
              </a:rPr>
              <a:t>memproduksi  </a:t>
            </a:r>
            <a:r>
              <a:rPr sz="3000" spc="-155" dirty="0">
                <a:latin typeface="Arial"/>
                <a:cs typeface="Arial"/>
              </a:rPr>
              <a:t>celana </a:t>
            </a:r>
            <a:r>
              <a:rPr sz="3000" spc="-150" dirty="0">
                <a:latin typeface="Arial"/>
                <a:cs typeface="Arial"/>
              </a:rPr>
              <a:t>jeans, </a:t>
            </a:r>
            <a:r>
              <a:rPr sz="3000" spc="-140" dirty="0">
                <a:latin typeface="Arial"/>
                <a:cs typeface="Arial"/>
              </a:rPr>
              <a:t>dan </a:t>
            </a:r>
            <a:r>
              <a:rPr sz="3000" spc="-130" dirty="0">
                <a:latin typeface="Arial"/>
                <a:cs typeface="Arial"/>
              </a:rPr>
              <a:t>mengeluarkan </a:t>
            </a:r>
            <a:r>
              <a:rPr sz="3000" spc="-155" dirty="0">
                <a:latin typeface="Arial"/>
                <a:cs typeface="Arial"/>
              </a:rPr>
              <a:t>biaya </a:t>
            </a:r>
            <a:r>
              <a:rPr sz="3000" spc="-195" dirty="0">
                <a:latin typeface="Arial"/>
                <a:cs typeface="Arial"/>
              </a:rPr>
              <a:t>sebagai  </a:t>
            </a:r>
            <a:r>
              <a:rPr sz="3000" spc="-45" dirty="0">
                <a:latin typeface="Arial"/>
                <a:cs typeface="Arial"/>
              </a:rPr>
              <a:t>berikut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  <a:tab pos="3670935" algn="l"/>
              </a:tabLst>
            </a:pPr>
            <a:r>
              <a:rPr sz="3000" spc="-210" dirty="0">
                <a:latin typeface="Arial"/>
                <a:cs typeface="Arial"/>
              </a:rPr>
              <a:t>Biaya</a:t>
            </a:r>
            <a:r>
              <a:rPr sz="3000" spc="5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tetap	</a:t>
            </a:r>
            <a:r>
              <a:rPr sz="3000" spc="-260" dirty="0">
                <a:latin typeface="Arial"/>
                <a:cs typeface="Arial"/>
              </a:rPr>
              <a:t>= </a:t>
            </a:r>
            <a:r>
              <a:rPr sz="3000" spc="-254" dirty="0">
                <a:latin typeface="Arial"/>
                <a:cs typeface="Arial"/>
              </a:rPr>
              <a:t>C</a:t>
            </a:r>
            <a:r>
              <a:rPr sz="3000" spc="-382" baseline="-19444" dirty="0">
                <a:latin typeface="Arial"/>
                <a:cs typeface="Arial"/>
              </a:rPr>
              <a:t>f </a:t>
            </a:r>
            <a:r>
              <a:rPr sz="3000" spc="-260" dirty="0">
                <a:latin typeface="Arial"/>
                <a:cs typeface="Arial"/>
              </a:rPr>
              <a:t>=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$10.000</a:t>
            </a:r>
            <a:endParaRPr sz="3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  <a:tab pos="3670935" algn="l"/>
              </a:tabLst>
            </a:pPr>
            <a:r>
              <a:rPr sz="3000" spc="-210" dirty="0">
                <a:latin typeface="Arial"/>
                <a:cs typeface="Arial"/>
              </a:rPr>
              <a:t>Biaya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variabel	</a:t>
            </a:r>
            <a:r>
              <a:rPr sz="3000" spc="-260" dirty="0">
                <a:latin typeface="Arial"/>
                <a:cs typeface="Arial"/>
              </a:rPr>
              <a:t>= </a:t>
            </a:r>
            <a:r>
              <a:rPr sz="3000" spc="-315" dirty="0">
                <a:latin typeface="Arial"/>
                <a:cs typeface="Arial"/>
              </a:rPr>
              <a:t>C</a:t>
            </a:r>
            <a:r>
              <a:rPr sz="3000" spc="-472" baseline="-19444" dirty="0">
                <a:latin typeface="Arial"/>
                <a:cs typeface="Arial"/>
              </a:rPr>
              <a:t>v</a:t>
            </a:r>
            <a:r>
              <a:rPr sz="3000" spc="-315" dirty="0">
                <a:latin typeface="Arial"/>
                <a:cs typeface="Arial"/>
              </a:rPr>
              <a:t>= </a:t>
            </a:r>
            <a:r>
              <a:rPr sz="3000" spc="-155" dirty="0">
                <a:latin typeface="Arial"/>
                <a:cs typeface="Arial"/>
              </a:rPr>
              <a:t>$8 </a:t>
            </a:r>
            <a:r>
              <a:rPr sz="3000" spc="325" dirty="0">
                <a:latin typeface="Arial"/>
                <a:cs typeface="Arial"/>
              </a:rPr>
              <a:t>/ </a:t>
            </a:r>
            <a:r>
              <a:rPr sz="3000" dirty="0">
                <a:latin typeface="Arial"/>
                <a:cs typeface="Arial"/>
              </a:rPr>
              <a:t>unit</a:t>
            </a:r>
            <a:r>
              <a:rPr sz="3000" spc="-43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jeans</a:t>
            </a:r>
            <a:endParaRPr sz="3000">
              <a:latin typeface="Arial"/>
              <a:cs typeface="Arial"/>
            </a:endParaRPr>
          </a:p>
          <a:p>
            <a:pPr marL="356870" marR="5080" indent="-344170">
              <a:lnSpc>
                <a:spcPts val="2880"/>
              </a:lnSpc>
              <a:spcBef>
                <a:spcPts val="700"/>
              </a:spcBef>
              <a:buChar char="•"/>
              <a:tabLst>
                <a:tab pos="356870" algn="l"/>
                <a:tab pos="357505" algn="l"/>
              </a:tabLst>
            </a:pPr>
            <a:r>
              <a:rPr sz="3000" spc="-235" dirty="0">
                <a:latin typeface="Arial"/>
                <a:cs typeface="Arial"/>
              </a:rPr>
              <a:t>Jika </a:t>
            </a:r>
            <a:r>
              <a:rPr sz="3000" spc="-150" dirty="0">
                <a:latin typeface="Arial"/>
                <a:cs typeface="Arial"/>
              </a:rPr>
              <a:t>diasumsikan </a:t>
            </a:r>
            <a:r>
              <a:rPr sz="3000" spc="-105" dirty="0">
                <a:latin typeface="Arial"/>
                <a:cs typeface="Arial"/>
              </a:rPr>
              <a:t>volume </a:t>
            </a:r>
            <a:r>
              <a:rPr sz="3000" spc="-125" dirty="0">
                <a:latin typeface="Arial"/>
                <a:cs typeface="Arial"/>
              </a:rPr>
              <a:t>pendapatan </a:t>
            </a:r>
            <a:r>
              <a:rPr sz="3000" spc="-165" dirty="0">
                <a:latin typeface="Arial"/>
                <a:cs typeface="Arial"/>
              </a:rPr>
              <a:t>(V)</a:t>
            </a:r>
            <a:r>
              <a:rPr sz="3000" spc="-31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adalah  </a:t>
            </a:r>
            <a:r>
              <a:rPr sz="3000" spc="-155" dirty="0">
                <a:latin typeface="Arial"/>
                <a:cs typeface="Arial"/>
              </a:rPr>
              <a:t>400 </a:t>
            </a:r>
            <a:r>
              <a:rPr sz="3000" dirty="0">
                <a:latin typeface="Arial"/>
                <a:cs typeface="Arial"/>
              </a:rPr>
              <a:t>unit </a:t>
            </a:r>
            <a:r>
              <a:rPr sz="3000" spc="-150" dirty="0">
                <a:latin typeface="Arial"/>
                <a:cs typeface="Arial"/>
              </a:rPr>
              <a:t>celana,</a:t>
            </a:r>
            <a:r>
              <a:rPr sz="3000" spc="-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i="1" u="heavy" spc="-1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maka </a:t>
            </a:r>
            <a:r>
              <a:rPr sz="30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total </a:t>
            </a:r>
            <a:r>
              <a:rPr sz="3000" i="1" u="heavy" spc="-1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biaya</a:t>
            </a:r>
            <a:r>
              <a:rPr sz="3000" i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adalah</a:t>
            </a:r>
            <a:r>
              <a:rPr sz="3000" spc="-63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597535" algn="ctr">
              <a:lnSpc>
                <a:spcPct val="100000"/>
              </a:lnSpc>
            </a:pPr>
            <a:r>
              <a:rPr sz="3000" spc="-505" dirty="0">
                <a:latin typeface="Arial"/>
                <a:cs typeface="Arial"/>
              </a:rPr>
              <a:t>TC  </a:t>
            </a:r>
            <a:r>
              <a:rPr sz="3000" spc="-260" dirty="0">
                <a:latin typeface="Arial"/>
                <a:cs typeface="Arial"/>
              </a:rPr>
              <a:t>= </a:t>
            </a:r>
            <a:r>
              <a:rPr sz="3000" spc="-250" dirty="0">
                <a:latin typeface="Arial"/>
                <a:cs typeface="Arial"/>
              </a:rPr>
              <a:t>C</a:t>
            </a:r>
            <a:r>
              <a:rPr sz="3000" spc="-375" baseline="-19444" dirty="0">
                <a:latin typeface="Arial"/>
                <a:cs typeface="Arial"/>
              </a:rPr>
              <a:t>f  </a:t>
            </a:r>
            <a:r>
              <a:rPr sz="3000" spc="-260" dirty="0">
                <a:latin typeface="Arial"/>
                <a:cs typeface="Arial"/>
              </a:rPr>
              <a:t>+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350" dirty="0">
                <a:latin typeface="Arial"/>
                <a:cs typeface="Arial"/>
              </a:rPr>
              <a:t>V.C</a:t>
            </a:r>
            <a:r>
              <a:rPr sz="3000" spc="-525" baseline="-19444" dirty="0">
                <a:latin typeface="Arial"/>
                <a:cs typeface="Arial"/>
              </a:rPr>
              <a:t>v</a:t>
            </a:r>
            <a:endParaRPr sz="3000" baseline="-19444">
              <a:latin typeface="Arial"/>
              <a:cs typeface="Arial"/>
            </a:endParaRPr>
          </a:p>
          <a:p>
            <a:pPr marL="592455" algn="ctr">
              <a:lnSpc>
                <a:spcPct val="100000"/>
              </a:lnSpc>
              <a:spcBef>
                <a:spcPts val="5"/>
              </a:spcBef>
            </a:pPr>
            <a:r>
              <a:rPr sz="3000" spc="-145" dirty="0">
                <a:latin typeface="Arial"/>
                <a:cs typeface="Arial"/>
              </a:rPr>
              <a:t>$10.000 </a:t>
            </a:r>
            <a:r>
              <a:rPr sz="3000" spc="-260" dirty="0">
                <a:latin typeface="Arial"/>
                <a:cs typeface="Arial"/>
              </a:rPr>
              <a:t>+ </a:t>
            </a:r>
            <a:r>
              <a:rPr sz="3000" spc="-145" dirty="0">
                <a:latin typeface="Arial"/>
                <a:cs typeface="Arial"/>
              </a:rPr>
              <a:t>400.$8 </a:t>
            </a:r>
            <a:r>
              <a:rPr sz="3000" spc="-260" dirty="0">
                <a:latin typeface="Arial"/>
                <a:cs typeface="Arial"/>
              </a:rPr>
              <a:t>=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$13.200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1463421"/>
            <a:ext cx="7747000" cy="43084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" marR="143510" indent="-274320" algn="just">
              <a:lnSpc>
                <a:spcPct val="80000"/>
              </a:lnSpc>
              <a:spcBef>
                <a:spcPts val="760"/>
              </a:spcBef>
              <a:buChar char=""/>
              <a:tabLst>
                <a:tab pos="287020" algn="l"/>
              </a:tabLst>
            </a:pPr>
            <a:r>
              <a:rPr sz="2700" spc="-180" dirty="0">
                <a:latin typeface="Arial"/>
                <a:cs typeface="Arial"/>
              </a:rPr>
              <a:t>Dengan </a:t>
            </a:r>
            <a:r>
              <a:rPr sz="2700" spc="-90" dirty="0">
                <a:latin typeface="Arial"/>
                <a:cs typeface="Arial"/>
              </a:rPr>
              <a:t>demikian </a:t>
            </a:r>
            <a:r>
              <a:rPr sz="2700" spc="-80" dirty="0">
                <a:latin typeface="Arial"/>
                <a:cs typeface="Arial"/>
              </a:rPr>
              <a:t>jika </a:t>
            </a:r>
            <a:r>
              <a:rPr sz="2700" spc="-140" dirty="0">
                <a:latin typeface="Arial"/>
                <a:cs typeface="Arial"/>
              </a:rPr>
              <a:t>perusahaan </a:t>
            </a:r>
            <a:r>
              <a:rPr sz="2700" spc="-70" dirty="0">
                <a:latin typeface="Arial"/>
                <a:cs typeface="Arial"/>
              </a:rPr>
              <a:t>ingin </a:t>
            </a:r>
            <a:r>
              <a:rPr sz="2700" spc="-130" dirty="0">
                <a:latin typeface="Arial"/>
                <a:cs typeface="Arial"/>
              </a:rPr>
              <a:t>memperoleh  </a:t>
            </a:r>
            <a:r>
              <a:rPr sz="2700" spc="-114" dirty="0">
                <a:latin typeface="Arial"/>
                <a:cs typeface="Arial"/>
              </a:rPr>
              <a:t>keuntungan </a:t>
            </a:r>
            <a:r>
              <a:rPr sz="2700" spc="-120" dirty="0">
                <a:latin typeface="Arial"/>
                <a:cs typeface="Arial"/>
              </a:rPr>
              <a:t>maksimal, </a:t>
            </a:r>
            <a:r>
              <a:rPr sz="2700" spc="-165" dirty="0">
                <a:latin typeface="Arial"/>
                <a:cs typeface="Arial"/>
              </a:rPr>
              <a:t>hanya </a:t>
            </a:r>
            <a:r>
              <a:rPr sz="2700" spc="-95" dirty="0">
                <a:latin typeface="Arial"/>
                <a:cs typeface="Arial"/>
              </a:rPr>
              <a:t>merubah variabel </a:t>
            </a:r>
            <a:r>
              <a:rPr sz="2700" spc="-114" dirty="0">
                <a:latin typeface="Arial"/>
                <a:cs typeface="Arial"/>
              </a:rPr>
              <a:t>cost  </a:t>
            </a:r>
            <a:r>
              <a:rPr sz="2700" spc="-75" dirty="0">
                <a:latin typeface="Arial"/>
                <a:cs typeface="Arial"/>
              </a:rPr>
              <a:t>perunitnya.</a:t>
            </a:r>
            <a:endParaRPr sz="2700" dirty="0">
              <a:latin typeface="Arial"/>
              <a:cs typeface="Arial"/>
            </a:endParaRPr>
          </a:p>
          <a:p>
            <a:pPr marL="287020" marR="5080" indent="-274320">
              <a:lnSpc>
                <a:spcPct val="80000"/>
              </a:lnSpc>
              <a:spcBef>
                <a:spcPts val="650"/>
              </a:spcBef>
              <a:buChar char=""/>
              <a:tabLst>
                <a:tab pos="287020" algn="l"/>
              </a:tabLst>
            </a:pPr>
            <a:r>
              <a:rPr sz="2700" spc="-114" dirty="0">
                <a:latin typeface="Arial"/>
                <a:cs typeface="Arial"/>
              </a:rPr>
              <a:t>Misalnya </a:t>
            </a:r>
            <a:r>
              <a:rPr sz="2700" spc="-50" dirty="0">
                <a:latin typeface="Arial"/>
                <a:cs typeface="Arial"/>
              </a:rPr>
              <a:t>dijual </a:t>
            </a:r>
            <a:r>
              <a:rPr sz="2700" spc="-30" dirty="0">
                <a:latin typeface="Arial"/>
                <a:cs typeface="Arial"/>
              </a:rPr>
              <a:t>perunit </a:t>
            </a:r>
            <a:r>
              <a:rPr sz="2700" spc="-130" dirty="0">
                <a:latin typeface="Arial"/>
                <a:cs typeface="Arial"/>
              </a:rPr>
              <a:t>adalah </a:t>
            </a:r>
            <a:r>
              <a:rPr sz="2700" spc="-125" dirty="0">
                <a:latin typeface="Arial"/>
                <a:cs typeface="Arial"/>
              </a:rPr>
              <a:t>$23, </a:t>
            </a:r>
            <a:r>
              <a:rPr sz="2700" spc="-170" dirty="0">
                <a:latin typeface="Arial"/>
                <a:cs typeface="Arial"/>
              </a:rPr>
              <a:t>maka </a:t>
            </a:r>
            <a:r>
              <a:rPr sz="2700" spc="-155" dirty="0">
                <a:latin typeface="Arial"/>
                <a:cs typeface="Arial"/>
              </a:rPr>
              <a:t>pendapatan  </a:t>
            </a:r>
            <a:r>
              <a:rPr sz="2700" spc="-65" dirty="0">
                <a:latin typeface="Arial"/>
                <a:cs typeface="Arial"/>
              </a:rPr>
              <a:t>totalnya </a:t>
            </a:r>
            <a:r>
              <a:rPr sz="2700" spc="-85" dirty="0">
                <a:latin typeface="Arial"/>
                <a:cs typeface="Arial"/>
              </a:rPr>
              <a:t>menjadi</a:t>
            </a:r>
            <a:r>
              <a:rPr sz="2700" spc="-330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:</a:t>
            </a:r>
            <a:endParaRPr sz="2700" dirty="0">
              <a:latin typeface="Arial"/>
              <a:cs typeface="Arial"/>
            </a:endParaRPr>
          </a:p>
          <a:p>
            <a:pPr marL="598170" algn="ctr">
              <a:lnSpc>
                <a:spcPct val="100000"/>
              </a:lnSpc>
            </a:pPr>
            <a:r>
              <a:rPr sz="2700" spc="-125" dirty="0">
                <a:latin typeface="Arial"/>
                <a:cs typeface="Arial"/>
              </a:rPr>
              <a:t>$(23 </a:t>
            </a:r>
            <a:r>
              <a:rPr sz="2700" spc="-175" dirty="0">
                <a:latin typeface="Arial"/>
                <a:cs typeface="Arial"/>
              </a:rPr>
              <a:t>x </a:t>
            </a:r>
            <a:r>
              <a:rPr sz="2700" spc="-125" dirty="0">
                <a:latin typeface="Arial"/>
                <a:cs typeface="Arial"/>
              </a:rPr>
              <a:t>400)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=$9.200</a:t>
            </a:r>
            <a:endParaRPr sz="2700" dirty="0">
              <a:latin typeface="Arial"/>
              <a:cs typeface="Arial"/>
            </a:endParaRPr>
          </a:p>
          <a:p>
            <a:pPr marL="604520" algn="ctr">
              <a:lnSpc>
                <a:spcPct val="100000"/>
              </a:lnSpc>
            </a:pPr>
            <a:r>
              <a:rPr sz="2700" spc="-185" dirty="0">
                <a:latin typeface="Arial"/>
                <a:cs typeface="Arial"/>
              </a:rPr>
              <a:t>Kalau </a:t>
            </a:r>
            <a:r>
              <a:rPr sz="2700" spc="-65" dirty="0">
                <a:latin typeface="Arial"/>
                <a:cs typeface="Arial"/>
              </a:rPr>
              <a:t>begitu </a:t>
            </a:r>
            <a:r>
              <a:rPr sz="2700" spc="-130" dirty="0">
                <a:latin typeface="Arial"/>
                <a:cs typeface="Arial"/>
              </a:rPr>
              <a:t>berapa</a:t>
            </a:r>
            <a:r>
              <a:rPr sz="2700" spc="-295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keuntungannya?</a:t>
            </a:r>
            <a:endParaRPr sz="27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har char=""/>
              <a:tabLst>
                <a:tab pos="287020" algn="l"/>
              </a:tabLst>
            </a:pPr>
            <a:r>
              <a:rPr sz="2700" spc="-130" dirty="0">
                <a:latin typeface="Arial"/>
                <a:cs typeface="Arial"/>
              </a:rPr>
              <a:t>Selanjutnya </a:t>
            </a:r>
            <a:r>
              <a:rPr sz="2700" spc="-95" dirty="0">
                <a:latin typeface="Arial"/>
                <a:cs typeface="Arial"/>
              </a:rPr>
              <a:t>dapat </a:t>
            </a:r>
            <a:r>
              <a:rPr sz="2700" spc="-105" dirty="0">
                <a:latin typeface="Arial"/>
                <a:cs typeface="Arial"/>
              </a:rPr>
              <a:t>dirumuskan, </a:t>
            </a:r>
            <a:r>
              <a:rPr sz="2700" spc="-130" dirty="0">
                <a:latin typeface="Arial"/>
                <a:cs typeface="Arial"/>
              </a:rPr>
              <a:t>bahwa</a:t>
            </a:r>
            <a:r>
              <a:rPr sz="2700" spc="-41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:</a:t>
            </a:r>
            <a:endParaRPr sz="27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har char=""/>
              <a:tabLst>
                <a:tab pos="287020" algn="l"/>
              </a:tabLst>
            </a:pPr>
            <a:r>
              <a:rPr sz="2700" spc="-140" dirty="0">
                <a:latin typeface="Arial"/>
                <a:cs typeface="Arial"/>
              </a:rPr>
              <a:t>Keuntungan </a:t>
            </a:r>
            <a:r>
              <a:rPr sz="2700" dirty="0">
                <a:latin typeface="Arial"/>
                <a:cs typeface="Arial"/>
              </a:rPr>
              <a:t>total </a:t>
            </a:r>
            <a:r>
              <a:rPr sz="2700" spc="-125" dirty="0">
                <a:latin typeface="Arial"/>
                <a:cs typeface="Arial"/>
              </a:rPr>
              <a:t>=pendapatan </a:t>
            </a:r>
            <a:r>
              <a:rPr sz="2700" dirty="0">
                <a:latin typeface="Arial"/>
                <a:cs typeface="Arial"/>
              </a:rPr>
              <a:t>total</a:t>
            </a:r>
            <a:r>
              <a:rPr sz="2700" spc="-570" dirty="0">
                <a:latin typeface="Arial"/>
                <a:cs typeface="Arial"/>
              </a:rPr>
              <a:t> </a:t>
            </a:r>
            <a:r>
              <a:rPr sz="2700" spc="-150" dirty="0">
                <a:latin typeface="Arial"/>
                <a:cs typeface="Arial"/>
              </a:rPr>
              <a:t>– </a:t>
            </a:r>
            <a:r>
              <a:rPr sz="2700" spc="-140" dirty="0">
                <a:latin typeface="Arial"/>
                <a:cs typeface="Arial"/>
              </a:rPr>
              <a:t>biaya </a:t>
            </a:r>
            <a:r>
              <a:rPr sz="2700" dirty="0">
                <a:latin typeface="Arial"/>
                <a:cs typeface="Arial"/>
              </a:rPr>
              <a:t>total</a:t>
            </a:r>
          </a:p>
          <a:p>
            <a:pPr marL="2988310" marR="2380615" algn="ctr">
              <a:lnSpc>
                <a:spcPct val="100000"/>
              </a:lnSpc>
            </a:pPr>
            <a:r>
              <a:rPr sz="2700" i="1" spc="-380" dirty="0">
                <a:latin typeface="Arial"/>
                <a:cs typeface="Arial"/>
              </a:rPr>
              <a:t>Z </a:t>
            </a:r>
            <a:r>
              <a:rPr sz="2700" i="1" spc="-229" dirty="0">
                <a:latin typeface="Arial"/>
                <a:cs typeface="Arial"/>
              </a:rPr>
              <a:t>= </a:t>
            </a:r>
            <a:r>
              <a:rPr sz="2700" i="1" spc="-204" dirty="0">
                <a:latin typeface="Arial"/>
                <a:cs typeface="Arial"/>
              </a:rPr>
              <a:t>V</a:t>
            </a:r>
            <a:r>
              <a:rPr sz="2700" i="1" spc="-307" baseline="-20061" dirty="0">
                <a:latin typeface="Arial"/>
                <a:cs typeface="Arial"/>
              </a:rPr>
              <a:t>p </a:t>
            </a:r>
            <a:r>
              <a:rPr sz="2700" i="1" spc="-155" dirty="0">
                <a:latin typeface="Arial"/>
                <a:cs typeface="Arial"/>
              </a:rPr>
              <a:t>– </a:t>
            </a:r>
            <a:r>
              <a:rPr sz="2700" i="1" spc="-195" dirty="0">
                <a:latin typeface="Arial"/>
                <a:cs typeface="Arial"/>
              </a:rPr>
              <a:t>(C</a:t>
            </a:r>
            <a:r>
              <a:rPr sz="2700" i="1" spc="-292" baseline="-20061" dirty="0">
                <a:latin typeface="Arial"/>
                <a:cs typeface="Arial"/>
              </a:rPr>
              <a:t>f</a:t>
            </a:r>
            <a:r>
              <a:rPr sz="2700" i="1" spc="165" baseline="-20061" dirty="0">
                <a:latin typeface="Arial"/>
                <a:cs typeface="Arial"/>
              </a:rPr>
              <a:t> </a:t>
            </a:r>
            <a:r>
              <a:rPr sz="2700" i="1" spc="-270" dirty="0">
                <a:latin typeface="Arial"/>
                <a:cs typeface="Arial"/>
              </a:rPr>
              <a:t>+V.C</a:t>
            </a:r>
            <a:r>
              <a:rPr sz="2700" i="1" spc="-405" baseline="-20061" dirty="0">
                <a:latin typeface="Arial"/>
                <a:cs typeface="Arial"/>
              </a:rPr>
              <a:t>v</a:t>
            </a:r>
            <a:r>
              <a:rPr sz="2700" i="1" spc="-270" dirty="0">
                <a:latin typeface="Arial"/>
                <a:cs typeface="Arial"/>
              </a:rPr>
              <a:t>)  </a:t>
            </a:r>
            <a:r>
              <a:rPr sz="2700" i="1" spc="-380" dirty="0">
                <a:latin typeface="Arial"/>
                <a:cs typeface="Arial"/>
              </a:rPr>
              <a:t>Z </a:t>
            </a:r>
            <a:r>
              <a:rPr sz="2700" i="1" spc="-229" dirty="0">
                <a:latin typeface="Arial"/>
                <a:cs typeface="Arial"/>
              </a:rPr>
              <a:t>= </a:t>
            </a:r>
            <a:r>
              <a:rPr sz="2700" i="1" spc="-204" dirty="0">
                <a:latin typeface="Arial"/>
                <a:cs typeface="Arial"/>
              </a:rPr>
              <a:t>V</a:t>
            </a:r>
            <a:r>
              <a:rPr sz="2700" i="1" spc="-307" baseline="-20061" dirty="0">
                <a:latin typeface="Arial"/>
                <a:cs typeface="Arial"/>
              </a:rPr>
              <a:t>p </a:t>
            </a:r>
            <a:r>
              <a:rPr sz="2700" i="1" spc="-155" dirty="0">
                <a:latin typeface="Arial"/>
                <a:cs typeface="Arial"/>
              </a:rPr>
              <a:t>– </a:t>
            </a:r>
            <a:r>
              <a:rPr sz="2700" i="1" spc="-245" dirty="0">
                <a:latin typeface="Arial"/>
                <a:cs typeface="Arial"/>
              </a:rPr>
              <a:t>C</a:t>
            </a:r>
            <a:r>
              <a:rPr sz="2700" i="1" spc="-367" baseline="-20061" dirty="0">
                <a:latin typeface="Arial"/>
                <a:cs typeface="Arial"/>
              </a:rPr>
              <a:t>f </a:t>
            </a:r>
            <a:r>
              <a:rPr sz="2700" i="1" spc="-70" dirty="0">
                <a:latin typeface="Arial"/>
                <a:cs typeface="Arial"/>
              </a:rPr>
              <a:t>-</a:t>
            </a:r>
            <a:r>
              <a:rPr sz="2700" i="1" spc="-409" dirty="0">
                <a:latin typeface="Arial"/>
                <a:cs typeface="Arial"/>
              </a:rPr>
              <a:t> </a:t>
            </a:r>
            <a:r>
              <a:rPr sz="2700" i="1" spc="-310" dirty="0">
                <a:latin typeface="Arial"/>
                <a:cs typeface="Arial"/>
              </a:rPr>
              <a:t>VC</a:t>
            </a:r>
            <a:r>
              <a:rPr sz="2700" i="1" spc="-465" baseline="-20061" dirty="0">
                <a:latin typeface="Arial"/>
                <a:cs typeface="Arial"/>
              </a:rPr>
              <a:t>v</a:t>
            </a:r>
            <a:endParaRPr sz="2700" baseline="-2006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7871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30" dirty="0"/>
              <a:t>Menghitung</a:t>
            </a:r>
            <a:r>
              <a:rPr sz="4400" spc="-215" dirty="0"/>
              <a:t> </a:t>
            </a:r>
            <a:r>
              <a:rPr sz="4400" spc="-670" dirty="0"/>
              <a:t>BEP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0491" y="1447800"/>
            <a:ext cx="7519670" cy="44316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marR="5080" indent="-274320">
              <a:lnSpc>
                <a:spcPts val="2590"/>
              </a:lnSpc>
              <a:spcBef>
                <a:spcPts val="740"/>
              </a:spcBef>
              <a:buChar char=""/>
              <a:tabLst>
                <a:tab pos="287020" algn="l"/>
              </a:tabLst>
            </a:pPr>
            <a:r>
              <a:rPr sz="2700" spc="-110" dirty="0">
                <a:latin typeface="Arial"/>
                <a:cs typeface="Arial"/>
              </a:rPr>
              <a:t>Kita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tentu</a:t>
            </a:r>
            <a:r>
              <a:rPr sz="2700" spc="-200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tidak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mau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rugi,</a:t>
            </a:r>
            <a:r>
              <a:rPr sz="2700" spc="-135" dirty="0">
                <a:latin typeface="Arial"/>
                <a:cs typeface="Arial"/>
              </a:rPr>
              <a:t> juga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$0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keuntungan,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perlu  </a:t>
            </a:r>
            <a:r>
              <a:rPr sz="2700" spc="-60" dirty="0">
                <a:latin typeface="Arial"/>
                <a:cs typeface="Arial"/>
              </a:rPr>
              <a:t>ditentukan </a:t>
            </a:r>
            <a:r>
              <a:rPr sz="2700" spc="45" dirty="0">
                <a:latin typeface="Arial"/>
                <a:cs typeface="Arial"/>
              </a:rPr>
              <a:t>titik</a:t>
            </a:r>
            <a:r>
              <a:rPr sz="2700" spc="-480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terrendah </a:t>
            </a:r>
            <a:r>
              <a:rPr sz="2700" spc="-175" dirty="0">
                <a:latin typeface="Arial"/>
                <a:cs typeface="Arial"/>
              </a:rPr>
              <a:t>sebagai </a:t>
            </a:r>
            <a:r>
              <a:rPr sz="2700" spc="-100" dirty="0">
                <a:latin typeface="Arial"/>
                <a:cs typeface="Arial"/>
              </a:rPr>
              <a:t>patokan.</a:t>
            </a:r>
            <a:endParaRPr sz="27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5"/>
              </a:spcBef>
              <a:buChar char=""/>
              <a:tabLst>
                <a:tab pos="287020" algn="l"/>
              </a:tabLst>
            </a:pPr>
            <a:r>
              <a:rPr sz="2700" spc="-240" dirty="0">
                <a:latin typeface="Arial"/>
                <a:cs typeface="Arial"/>
              </a:rPr>
              <a:t>Pada </a:t>
            </a:r>
            <a:r>
              <a:rPr sz="2700" spc="-70" dirty="0">
                <a:latin typeface="Arial"/>
                <a:cs typeface="Arial"/>
              </a:rPr>
              <a:t>contoh </a:t>
            </a:r>
            <a:r>
              <a:rPr sz="2700" spc="-114" dirty="0">
                <a:latin typeface="Arial"/>
                <a:cs typeface="Arial"/>
              </a:rPr>
              <a:t>diatas </a:t>
            </a:r>
            <a:r>
              <a:rPr sz="2700" spc="-80" dirty="0">
                <a:latin typeface="Arial"/>
                <a:cs typeface="Arial"/>
              </a:rPr>
              <a:t>diketahui, </a:t>
            </a:r>
            <a:r>
              <a:rPr sz="2700" spc="-130" dirty="0">
                <a:latin typeface="Arial"/>
                <a:cs typeface="Arial"/>
              </a:rPr>
              <a:t>bahwa</a:t>
            </a:r>
            <a:r>
              <a:rPr sz="2700" spc="-480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561340" lvl="1" indent="-274320">
              <a:lnSpc>
                <a:spcPct val="100000"/>
              </a:lnSpc>
              <a:spcBef>
                <a:spcPts val="25"/>
              </a:spcBef>
              <a:buFont typeface="Wingdings"/>
              <a:buChar char=""/>
              <a:tabLst>
                <a:tab pos="561975" algn="l"/>
              </a:tabLst>
            </a:pPr>
            <a:r>
              <a:rPr sz="2200" i="1" spc="-155" dirty="0">
                <a:solidFill>
                  <a:srgbClr val="C00000"/>
                </a:solidFill>
                <a:latin typeface="Arial"/>
                <a:cs typeface="Arial"/>
              </a:rPr>
              <a:t>Fixed </a:t>
            </a:r>
            <a:r>
              <a:rPr sz="2200" i="1" spc="-114" dirty="0">
                <a:solidFill>
                  <a:srgbClr val="C00000"/>
                </a:solidFill>
                <a:latin typeface="Arial"/>
                <a:cs typeface="Arial"/>
              </a:rPr>
              <a:t>cost </a:t>
            </a:r>
            <a:r>
              <a:rPr sz="2200" i="1" spc="-18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i="1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i="1" spc="-100" dirty="0">
                <a:solidFill>
                  <a:srgbClr val="C00000"/>
                </a:solidFill>
                <a:latin typeface="Arial"/>
                <a:cs typeface="Arial"/>
              </a:rPr>
              <a:t>$10.000</a:t>
            </a:r>
            <a:endParaRPr sz="2200">
              <a:latin typeface="Arial"/>
              <a:cs typeface="Arial"/>
            </a:endParaRPr>
          </a:p>
          <a:p>
            <a:pPr marL="561340" lvl="1" indent="-274320">
              <a:lnSpc>
                <a:spcPts val="2630"/>
              </a:lnSpc>
              <a:buFont typeface="Wingdings"/>
              <a:buChar char=""/>
              <a:tabLst>
                <a:tab pos="561975" algn="l"/>
              </a:tabLst>
            </a:pPr>
            <a:r>
              <a:rPr sz="2200" i="1" spc="-90" dirty="0">
                <a:solidFill>
                  <a:srgbClr val="C00000"/>
                </a:solidFill>
                <a:latin typeface="Arial"/>
                <a:cs typeface="Arial"/>
              </a:rPr>
              <a:t>Variabel </a:t>
            </a:r>
            <a:r>
              <a:rPr sz="2200" i="1" spc="-114" dirty="0">
                <a:solidFill>
                  <a:srgbClr val="C00000"/>
                </a:solidFill>
                <a:latin typeface="Arial"/>
                <a:cs typeface="Arial"/>
              </a:rPr>
              <a:t>cost </a:t>
            </a:r>
            <a:r>
              <a:rPr sz="2200" i="1" spc="-15" dirty="0">
                <a:solidFill>
                  <a:srgbClr val="C00000"/>
                </a:solidFill>
                <a:latin typeface="Arial"/>
                <a:cs typeface="Arial"/>
              </a:rPr>
              <a:t>unit </a:t>
            </a:r>
            <a:r>
              <a:rPr sz="2200" i="1" spc="-19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i="1" spc="-3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i="1" spc="-105" dirty="0">
                <a:solidFill>
                  <a:srgbClr val="C00000"/>
                </a:solidFill>
                <a:latin typeface="Arial"/>
                <a:cs typeface="Arial"/>
              </a:rPr>
              <a:t>$8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ts val="3229"/>
              </a:lnSpc>
              <a:buChar char=""/>
              <a:tabLst>
                <a:tab pos="287020" algn="l"/>
              </a:tabLst>
            </a:pPr>
            <a:r>
              <a:rPr sz="2700" spc="-180" dirty="0">
                <a:latin typeface="Arial"/>
                <a:cs typeface="Arial"/>
              </a:rPr>
              <a:t>Dengan </a:t>
            </a:r>
            <a:r>
              <a:rPr sz="2700" spc="-150" dirty="0">
                <a:latin typeface="Arial"/>
                <a:cs typeface="Arial"/>
              </a:rPr>
              <a:t>menggunakan </a:t>
            </a:r>
            <a:r>
              <a:rPr sz="2700" spc="-105" dirty="0">
                <a:latin typeface="Arial"/>
                <a:cs typeface="Arial"/>
              </a:rPr>
              <a:t>rumus </a:t>
            </a:r>
            <a:r>
              <a:rPr sz="2700" i="1" spc="-380" dirty="0">
                <a:latin typeface="Arial"/>
                <a:cs typeface="Arial"/>
              </a:rPr>
              <a:t>Z </a:t>
            </a:r>
            <a:r>
              <a:rPr sz="2700" i="1" spc="-225" dirty="0">
                <a:latin typeface="Arial"/>
                <a:cs typeface="Arial"/>
              </a:rPr>
              <a:t>= </a:t>
            </a:r>
            <a:r>
              <a:rPr sz="2700" i="1" spc="-210" dirty="0">
                <a:latin typeface="Arial"/>
                <a:cs typeface="Arial"/>
              </a:rPr>
              <a:t>V</a:t>
            </a:r>
            <a:r>
              <a:rPr sz="2700" i="1" spc="-315" baseline="-20061" dirty="0">
                <a:latin typeface="Arial"/>
                <a:cs typeface="Arial"/>
              </a:rPr>
              <a:t>p </a:t>
            </a:r>
            <a:r>
              <a:rPr sz="2700" i="1" spc="-150" dirty="0">
                <a:latin typeface="Arial"/>
                <a:cs typeface="Arial"/>
              </a:rPr>
              <a:t>– </a:t>
            </a:r>
            <a:r>
              <a:rPr sz="2700" i="1" spc="-245" dirty="0">
                <a:latin typeface="Arial"/>
                <a:cs typeface="Arial"/>
              </a:rPr>
              <a:t>C</a:t>
            </a:r>
            <a:r>
              <a:rPr sz="2700" i="1" spc="-367" baseline="-20061" dirty="0">
                <a:latin typeface="Arial"/>
                <a:cs typeface="Arial"/>
              </a:rPr>
              <a:t>f </a:t>
            </a:r>
            <a:r>
              <a:rPr sz="2700" i="1" spc="-70" dirty="0">
                <a:latin typeface="Arial"/>
                <a:cs typeface="Arial"/>
              </a:rPr>
              <a:t>-</a:t>
            </a:r>
            <a:r>
              <a:rPr sz="2700" i="1" spc="-455" dirty="0">
                <a:latin typeface="Arial"/>
                <a:cs typeface="Arial"/>
              </a:rPr>
              <a:t> </a:t>
            </a:r>
            <a:r>
              <a:rPr sz="2700" i="1" spc="-310" dirty="0">
                <a:latin typeface="Arial"/>
                <a:cs typeface="Arial"/>
              </a:rPr>
              <a:t>VC</a:t>
            </a:r>
            <a:r>
              <a:rPr sz="2700" i="1" spc="-465" baseline="-20061" dirty="0">
                <a:latin typeface="Arial"/>
                <a:cs typeface="Arial"/>
              </a:rPr>
              <a:t>v</a:t>
            </a:r>
            <a:endParaRPr sz="2700" baseline="-20061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har char=""/>
              <a:tabLst>
                <a:tab pos="287020" algn="l"/>
              </a:tabLst>
            </a:pPr>
            <a:r>
              <a:rPr sz="2700" spc="-185" dirty="0">
                <a:latin typeface="Arial"/>
                <a:cs typeface="Arial"/>
              </a:rPr>
              <a:t>Dan </a:t>
            </a:r>
            <a:r>
              <a:rPr sz="2700" spc="-45" dirty="0">
                <a:latin typeface="Arial"/>
                <a:cs typeface="Arial"/>
              </a:rPr>
              <a:t>nilai </a:t>
            </a:r>
            <a:r>
              <a:rPr sz="2700" spc="-380" dirty="0">
                <a:latin typeface="Arial"/>
                <a:cs typeface="Arial"/>
              </a:rPr>
              <a:t>Z </a:t>
            </a:r>
            <a:r>
              <a:rPr sz="2700" spc="-135" dirty="0">
                <a:latin typeface="Arial"/>
                <a:cs typeface="Arial"/>
              </a:rPr>
              <a:t>diasumsikan </a:t>
            </a:r>
            <a:r>
              <a:rPr sz="2700" spc="-150" dirty="0">
                <a:latin typeface="Arial"/>
                <a:cs typeface="Arial"/>
              </a:rPr>
              <a:t>dengan </a:t>
            </a:r>
            <a:r>
              <a:rPr sz="2700" spc="-105" dirty="0">
                <a:latin typeface="Arial"/>
                <a:cs typeface="Arial"/>
              </a:rPr>
              <a:t>0, </a:t>
            </a:r>
            <a:r>
              <a:rPr sz="2700" spc="-170" dirty="0">
                <a:latin typeface="Arial"/>
                <a:cs typeface="Arial"/>
              </a:rPr>
              <a:t>maka</a:t>
            </a:r>
            <a:r>
              <a:rPr sz="2700" spc="-560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561340" lvl="1" indent="-274320">
              <a:lnSpc>
                <a:spcPct val="100000"/>
              </a:lnSpc>
              <a:spcBef>
                <a:spcPts val="15"/>
              </a:spcBef>
              <a:buSzPct val="95833"/>
              <a:buFont typeface="Wingdings"/>
              <a:buChar char=""/>
              <a:tabLst>
                <a:tab pos="561975" algn="l"/>
                <a:tab pos="2616200" algn="l"/>
              </a:tabLst>
            </a:pPr>
            <a:r>
              <a:rPr sz="2400" i="1" spc="-345" dirty="0">
                <a:solidFill>
                  <a:srgbClr val="C00000"/>
                </a:solidFill>
                <a:latin typeface="Arial"/>
                <a:cs typeface="Arial"/>
              </a:rPr>
              <a:t>Z  </a:t>
            </a:r>
            <a:r>
              <a:rPr sz="2400" i="1" spc="-21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400" i="1" spc="-18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400" i="1" spc="-277" baseline="-20833" dirty="0">
                <a:solidFill>
                  <a:srgbClr val="C00000"/>
                </a:solidFill>
                <a:latin typeface="Arial"/>
                <a:cs typeface="Arial"/>
              </a:rPr>
              <a:t>p  </a:t>
            </a:r>
            <a:r>
              <a:rPr sz="2400" i="1" spc="-14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2400" i="1" spc="-22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i="1" spc="-337" baseline="-20833" dirty="0">
                <a:solidFill>
                  <a:srgbClr val="C00000"/>
                </a:solidFill>
                <a:latin typeface="Arial"/>
                <a:cs typeface="Arial"/>
              </a:rPr>
              <a:t>f </a:t>
            </a:r>
            <a:r>
              <a:rPr sz="2400" i="1" spc="-112" baseline="-208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140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400" i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280" dirty="0">
                <a:solidFill>
                  <a:srgbClr val="C00000"/>
                </a:solidFill>
                <a:latin typeface="Arial"/>
                <a:cs typeface="Arial"/>
              </a:rPr>
              <a:t>VC</a:t>
            </a:r>
            <a:r>
              <a:rPr sz="2400" i="1" spc="-419" baseline="-20833" dirty="0">
                <a:solidFill>
                  <a:srgbClr val="C00000"/>
                </a:solidFill>
                <a:latin typeface="Arial"/>
                <a:cs typeface="Arial"/>
              </a:rPr>
              <a:t>v	</a:t>
            </a:r>
            <a:r>
              <a:rPr sz="2400" i="1" spc="-65" dirty="0">
                <a:solidFill>
                  <a:srgbClr val="C00000"/>
                </a:solidFill>
                <a:latin typeface="Arial"/>
                <a:cs typeface="Arial"/>
              </a:rPr>
              <a:t>----- </a:t>
            </a:r>
            <a:r>
              <a:rPr sz="2400" i="1" spc="-210" dirty="0">
                <a:solidFill>
                  <a:srgbClr val="C00000"/>
                </a:solidFill>
                <a:latin typeface="Arial"/>
                <a:cs typeface="Arial"/>
              </a:rPr>
              <a:t>&gt; </a:t>
            </a:r>
            <a:r>
              <a:rPr sz="2400" i="1" spc="-120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2400" i="1" spc="-21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400" i="1" spc="-18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400" i="1" spc="-277" baseline="-20833" dirty="0">
                <a:solidFill>
                  <a:srgbClr val="C00000"/>
                </a:solidFill>
                <a:latin typeface="Arial"/>
                <a:cs typeface="Arial"/>
              </a:rPr>
              <a:t>p  </a:t>
            </a:r>
            <a:r>
              <a:rPr sz="2400" i="1" spc="-14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2400" i="1" spc="-22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i="1" spc="-337" baseline="-20833" dirty="0">
                <a:solidFill>
                  <a:srgbClr val="C00000"/>
                </a:solidFill>
                <a:latin typeface="Arial"/>
                <a:cs typeface="Arial"/>
              </a:rPr>
              <a:t>f   </a:t>
            </a:r>
            <a:r>
              <a:rPr sz="2400" i="1" spc="-140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400" i="1" spc="-22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280" dirty="0">
                <a:solidFill>
                  <a:srgbClr val="C00000"/>
                </a:solidFill>
                <a:latin typeface="Arial"/>
                <a:cs typeface="Arial"/>
              </a:rPr>
              <a:t>VC</a:t>
            </a:r>
            <a:r>
              <a:rPr sz="2400" i="1" spc="-419" baseline="-20833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2400" baseline="-20833">
              <a:latin typeface="Arial"/>
              <a:cs typeface="Arial"/>
            </a:endParaRPr>
          </a:p>
          <a:p>
            <a:pPr marL="561340" lvl="1" indent="-274320">
              <a:lnSpc>
                <a:spcPct val="100000"/>
              </a:lnSpc>
              <a:buSzPct val="95833"/>
              <a:buFont typeface="Wingdings"/>
              <a:buChar char=""/>
              <a:tabLst>
                <a:tab pos="561975" algn="l"/>
                <a:tab pos="1069975" algn="l"/>
              </a:tabLst>
            </a:pPr>
            <a:r>
              <a:rPr sz="2400" i="1" spc="-12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400" i="1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204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400" i="1" spc="-155" dirty="0">
                <a:solidFill>
                  <a:srgbClr val="C00000"/>
                </a:solidFill>
                <a:latin typeface="Arial"/>
                <a:cs typeface="Arial"/>
              </a:rPr>
              <a:t>23V </a:t>
            </a:r>
            <a:r>
              <a:rPr sz="2400" i="1" spc="-14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2400" i="1" spc="-114" dirty="0">
                <a:solidFill>
                  <a:srgbClr val="C00000"/>
                </a:solidFill>
                <a:latin typeface="Arial"/>
                <a:cs typeface="Arial"/>
              </a:rPr>
              <a:t>10000 </a:t>
            </a:r>
            <a:r>
              <a:rPr sz="2400" i="1" spc="-14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2400" i="1" spc="-180" dirty="0">
                <a:solidFill>
                  <a:srgbClr val="C00000"/>
                </a:solidFill>
                <a:latin typeface="Arial"/>
                <a:cs typeface="Arial"/>
              </a:rPr>
              <a:t>8V </a:t>
            </a:r>
            <a:r>
              <a:rPr sz="2400" i="1" spc="-204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400" i="1" spc="-65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10.000 </a:t>
            </a:r>
            <a:r>
              <a:rPr sz="2400" i="1" spc="-140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400" i="1" spc="-2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155" dirty="0">
                <a:solidFill>
                  <a:srgbClr val="C00000"/>
                </a:solidFill>
                <a:latin typeface="Arial"/>
                <a:cs typeface="Arial"/>
              </a:rPr>
              <a:t>15V</a:t>
            </a:r>
            <a:endParaRPr sz="2400">
              <a:latin typeface="Arial"/>
              <a:cs typeface="Arial"/>
            </a:endParaRPr>
          </a:p>
          <a:p>
            <a:pPr marL="561340" lvl="1" indent="-274320">
              <a:lnSpc>
                <a:spcPct val="100000"/>
              </a:lnSpc>
              <a:buSzPct val="95833"/>
              <a:buFont typeface="Wingdings"/>
              <a:buChar char=""/>
              <a:tabLst>
                <a:tab pos="561975" algn="l"/>
              </a:tabLst>
            </a:pP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10.000 </a:t>
            </a:r>
            <a:r>
              <a:rPr sz="2400" i="1" spc="-21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400" i="1" spc="-120" dirty="0">
                <a:solidFill>
                  <a:srgbClr val="C00000"/>
                </a:solidFill>
                <a:latin typeface="Arial"/>
                <a:cs typeface="Arial"/>
              </a:rPr>
              <a:t>15</a:t>
            </a:r>
            <a:r>
              <a:rPr sz="2400" i="1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24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  <a:p>
            <a:pPr marL="561340" lvl="1" indent="-274320">
              <a:lnSpc>
                <a:spcPts val="2590"/>
              </a:lnSpc>
              <a:buSzPct val="95833"/>
              <a:buFont typeface="Wingdings"/>
              <a:buChar char=""/>
              <a:tabLst>
                <a:tab pos="561975" algn="l"/>
              </a:tabLst>
            </a:pPr>
            <a:r>
              <a:rPr sz="2400" i="1" spc="-160" dirty="0">
                <a:solidFill>
                  <a:srgbClr val="C00000"/>
                </a:solidFill>
                <a:latin typeface="Arial"/>
                <a:cs typeface="Arial"/>
              </a:rPr>
              <a:t>Jadi </a:t>
            </a:r>
            <a:r>
              <a:rPr sz="2400" i="1" spc="-240" dirty="0">
                <a:solidFill>
                  <a:srgbClr val="C00000"/>
                </a:solidFill>
                <a:latin typeface="Arial"/>
                <a:cs typeface="Arial"/>
              </a:rPr>
              <a:t>V </a:t>
            </a:r>
            <a:r>
              <a:rPr sz="2400" i="1" spc="-204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666,7 </a:t>
            </a:r>
            <a:r>
              <a:rPr sz="2400" i="1" spc="-20" dirty="0">
                <a:solidFill>
                  <a:srgbClr val="C00000"/>
                </a:solidFill>
                <a:latin typeface="Arial"/>
                <a:cs typeface="Arial"/>
              </a:rPr>
              <a:t>unit </a:t>
            </a:r>
            <a:r>
              <a:rPr sz="2400" i="1" spc="-120" dirty="0">
                <a:solidFill>
                  <a:srgbClr val="C00000"/>
                </a:solidFill>
                <a:latin typeface="Arial"/>
                <a:cs typeface="Arial"/>
              </a:rPr>
              <a:t>celana </a:t>
            </a:r>
            <a:r>
              <a:rPr sz="2400" i="1" spc="-40" dirty="0">
                <a:solidFill>
                  <a:srgbClr val="C00000"/>
                </a:solidFill>
                <a:latin typeface="Arial"/>
                <a:cs typeface="Arial"/>
              </a:rPr>
              <a:t>(ini </a:t>
            </a:r>
            <a:r>
              <a:rPr sz="2400" i="1" spc="-105" dirty="0">
                <a:solidFill>
                  <a:srgbClr val="C00000"/>
                </a:solidFill>
                <a:latin typeface="Arial"/>
                <a:cs typeface="Arial"/>
              </a:rPr>
              <a:t>kalau </a:t>
            </a:r>
            <a:r>
              <a:rPr sz="2400" i="1" spc="-95" dirty="0">
                <a:solidFill>
                  <a:srgbClr val="C00000"/>
                </a:solidFill>
                <a:latin typeface="Arial"/>
                <a:cs typeface="Arial"/>
              </a:rPr>
              <a:t>laku </a:t>
            </a:r>
            <a:r>
              <a:rPr sz="2400" i="1" spc="-160" dirty="0">
                <a:solidFill>
                  <a:srgbClr val="C00000"/>
                </a:solidFill>
                <a:latin typeface="Arial"/>
                <a:cs typeface="Arial"/>
              </a:rPr>
              <a:t>semua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sz="2400" i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ga</a:t>
            </a:r>
            <a:endParaRPr sz="2400">
              <a:latin typeface="Arial"/>
              <a:cs typeface="Arial"/>
            </a:endParaRPr>
          </a:p>
          <a:p>
            <a:pPr marL="561340">
              <a:lnSpc>
                <a:spcPts val="2590"/>
              </a:lnSpc>
            </a:pPr>
            <a:r>
              <a:rPr sz="2400" i="1" spc="-75" dirty="0">
                <a:solidFill>
                  <a:srgbClr val="C00000"/>
                </a:solidFill>
                <a:latin typeface="Arial"/>
                <a:cs typeface="Arial"/>
              </a:rPr>
              <a:t>untung)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69532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95" dirty="0"/>
              <a:t>Bagaimana </a:t>
            </a:r>
            <a:r>
              <a:rPr sz="4400" spc="-155" dirty="0"/>
              <a:t>memperoleh</a:t>
            </a:r>
            <a:r>
              <a:rPr sz="4400" spc="-130" dirty="0"/>
              <a:t> </a:t>
            </a:r>
            <a:r>
              <a:rPr sz="4400" spc="15" dirty="0"/>
              <a:t>profit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0491" y="1437779"/>
            <a:ext cx="7756525" cy="42519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245" dirty="0">
                <a:latin typeface="Arial"/>
                <a:cs typeface="Arial"/>
              </a:rPr>
              <a:t>Bisa </a:t>
            </a:r>
            <a:r>
              <a:rPr sz="3200" spc="-135" dirty="0">
                <a:latin typeface="Arial"/>
                <a:cs typeface="Arial"/>
              </a:rPr>
              <a:t>dilakukan </a:t>
            </a:r>
            <a:r>
              <a:rPr sz="3200" spc="-185" dirty="0">
                <a:latin typeface="Arial"/>
                <a:cs typeface="Arial"/>
              </a:rPr>
              <a:t>dengan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30" dirty="0">
                <a:latin typeface="Arial"/>
                <a:cs typeface="Arial"/>
              </a:rPr>
              <a:t>Menaikan </a:t>
            </a:r>
            <a:r>
              <a:rPr sz="3200" spc="-114" dirty="0">
                <a:latin typeface="Arial"/>
                <a:cs typeface="Arial"/>
              </a:rPr>
              <a:t>volume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produksi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sz="2800" spc="5" dirty="0">
                <a:latin typeface="Arial"/>
                <a:cs typeface="Arial"/>
              </a:rPr>
              <a:t>– </a:t>
            </a:r>
            <a:r>
              <a:rPr sz="2800" spc="-110" dirty="0">
                <a:latin typeface="Arial"/>
                <a:cs typeface="Arial"/>
              </a:rPr>
              <a:t>Diproduksi </a:t>
            </a:r>
            <a:r>
              <a:rPr sz="2800" spc="-155" dirty="0">
                <a:latin typeface="Arial"/>
                <a:cs typeface="Arial"/>
              </a:rPr>
              <a:t>sampai </a:t>
            </a:r>
            <a:r>
              <a:rPr sz="2800" spc="-140" dirty="0">
                <a:latin typeface="Arial"/>
                <a:cs typeface="Arial"/>
              </a:rPr>
              <a:t>800 </a:t>
            </a:r>
            <a:r>
              <a:rPr sz="2800" spc="-20" dirty="0">
                <a:latin typeface="Arial"/>
                <a:cs typeface="Arial"/>
              </a:rPr>
              <a:t>unit,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maka</a:t>
            </a:r>
            <a:endParaRPr sz="2800">
              <a:latin typeface="Arial"/>
              <a:cs typeface="Arial"/>
            </a:endParaRPr>
          </a:p>
          <a:p>
            <a:pPr marL="591185" algn="ctr">
              <a:lnSpc>
                <a:spcPct val="100000"/>
              </a:lnSpc>
              <a:spcBef>
                <a:spcPts val="370"/>
              </a:spcBef>
            </a:pPr>
            <a:r>
              <a:rPr sz="3200" i="1" spc="-459" dirty="0">
                <a:latin typeface="Arial"/>
                <a:cs typeface="Arial"/>
              </a:rPr>
              <a:t>Z </a:t>
            </a:r>
            <a:r>
              <a:rPr sz="3200" i="1" spc="-280" dirty="0">
                <a:latin typeface="Arial"/>
                <a:cs typeface="Arial"/>
              </a:rPr>
              <a:t>= </a:t>
            </a:r>
            <a:r>
              <a:rPr sz="3200" i="1" spc="-250" dirty="0">
                <a:latin typeface="Arial"/>
                <a:cs typeface="Arial"/>
              </a:rPr>
              <a:t>V</a:t>
            </a:r>
            <a:r>
              <a:rPr sz="3150" i="1" spc="-375" baseline="-19841" dirty="0">
                <a:latin typeface="Arial"/>
                <a:cs typeface="Arial"/>
              </a:rPr>
              <a:t>p </a:t>
            </a:r>
            <a:r>
              <a:rPr sz="3200" i="1" spc="-190" dirty="0">
                <a:latin typeface="Arial"/>
                <a:cs typeface="Arial"/>
              </a:rPr>
              <a:t>– </a:t>
            </a:r>
            <a:r>
              <a:rPr sz="3200" i="1" spc="-295" dirty="0">
                <a:latin typeface="Arial"/>
                <a:cs typeface="Arial"/>
              </a:rPr>
              <a:t>C</a:t>
            </a:r>
            <a:r>
              <a:rPr sz="3150" i="1" spc="-442" baseline="-19841" dirty="0">
                <a:latin typeface="Arial"/>
                <a:cs typeface="Arial"/>
              </a:rPr>
              <a:t>f</a:t>
            </a:r>
            <a:r>
              <a:rPr sz="3150" i="1" spc="-15" baseline="-19841" dirty="0">
                <a:latin typeface="Arial"/>
                <a:cs typeface="Arial"/>
              </a:rPr>
              <a:t> </a:t>
            </a:r>
            <a:r>
              <a:rPr sz="3200" i="1" spc="-190" dirty="0">
                <a:latin typeface="Arial"/>
                <a:cs typeface="Arial"/>
              </a:rPr>
              <a:t>–</a:t>
            </a:r>
            <a:r>
              <a:rPr sz="3200" i="1" spc="-220" dirty="0">
                <a:latin typeface="Arial"/>
                <a:cs typeface="Arial"/>
              </a:rPr>
              <a:t> </a:t>
            </a:r>
            <a:r>
              <a:rPr sz="3200" i="1" spc="-375" dirty="0">
                <a:latin typeface="Arial"/>
                <a:cs typeface="Arial"/>
              </a:rPr>
              <a:t>VC</a:t>
            </a:r>
            <a:r>
              <a:rPr sz="3150" i="1" spc="-562" baseline="-19841" dirty="0">
                <a:latin typeface="Arial"/>
                <a:cs typeface="Arial"/>
              </a:rPr>
              <a:t>v</a:t>
            </a:r>
            <a:endParaRPr sz="3150" baseline="-19841">
              <a:latin typeface="Arial"/>
              <a:cs typeface="Arial"/>
            </a:endParaRPr>
          </a:p>
          <a:p>
            <a:pPr marL="588645" algn="ctr">
              <a:lnSpc>
                <a:spcPct val="100000"/>
              </a:lnSpc>
              <a:spcBef>
                <a:spcPts val="385"/>
              </a:spcBef>
            </a:pPr>
            <a:r>
              <a:rPr sz="3200" spc="-459" dirty="0">
                <a:latin typeface="Arial"/>
                <a:cs typeface="Arial"/>
              </a:rPr>
              <a:t>Z </a:t>
            </a:r>
            <a:r>
              <a:rPr sz="3200" spc="-280" dirty="0">
                <a:latin typeface="Arial"/>
                <a:cs typeface="Arial"/>
              </a:rPr>
              <a:t>= </a:t>
            </a: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(800)</a:t>
            </a:r>
            <a:r>
              <a:rPr sz="3200" spc="-140" dirty="0">
                <a:latin typeface="Arial"/>
                <a:cs typeface="Arial"/>
              </a:rPr>
              <a:t>. </a:t>
            </a:r>
            <a:r>
              <a:rPr sz="3200" spc="-150" dirty="0">
                <a:latin typeface="Arial"/>
                <a:cs typeface="Arial"/>
              </a:rPr>
              <a:t>$(23) </a:t>
            </a:r>
            <a:r>
              <a:rPr sz="3200" spc="-160" dirty="0">
                <a:latin typeface="Arial"/>
                <a:cs typeface="Arial"/>
              </a:rPr>
              <a:t>-10000 </a:t>
            </a:r>
            <a:r>
              <a:rPr sz="3200" spc="-190" dirty="0">
                <a:latin typeface="Arial"/>
                <a:cs typeface="Arial"/>
              </a:rPr>
              <a:t>– </a:t>
            </a:r>
            <a:r>
              <a:rPr sz="3200" spc="-135" dirty="0">
                <a:latin typeface="Arial"/>
                <a:cs typeface="Arial"/>
              </a:rPr>
              <a:t>(800).(8) </a:t>
            </a:r>
            <a:r>
              <a:rPr sz="3200" spc="-280" dirty="0">
                <a:latin typeface="Arial"/>
                <a:cs typeface="Arial"/>
              </a:rPr>
              <a:t>=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$2000</a:t>
            </a:r>
            <a:endParaRPr sz="3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25" dirty="0">
                <a:latin typeface="Arial"/>
                <a:cs typeface="Arial"/>
              </a:rPr>
              <a:t>Meninggikan </a:t>
            </a:r>
            <a:r>
              <a:rPr sz="3200" spc="-190" dirty="0">
                <a:latin typeface="Arial"/>
                <a:cs typeface="Arial"/>
              </a:rPr>
              <a:t>harga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unit</a:t>
            </a:r>
            <a:endParaRPr sz="3200">
              <a:latin typeface="Arial"/>
              <a:cs typeface="Arial"/>
            </a:endParaRPr>
          </a:p>
          <a:p>
            <a:pPr marL="591820" algn="ctr">
              <a:lnSpc>
                <a:spcPct val="100000"/>
              </a:lnSpc>
              <a:spcBef>
                <a:spcPts val="385"/>
              </a:spcBef>
            </a:pPr>
            <a:r>
              <a:rPr sz="3200" i="1" spc="-459" dirty="0">
                <a:latin typeface="Arial"/>
                <a:cs typeface="Arial"/>
              </a:rPr>
              <a:t>Z </a:t>
            </a:r>
            <a:r>
              <a:rPr sz="3200" i="1" spc="-280" dirty="0">
                <a:latin typeface="Arial"/>
                <a:cs typeface="Arial"/>
              </a:rPr>
              <a:t>= </a:t>
            </a:r>
            <a:r>
              <a:rPr sz="3200" i="1" spc="-250" dirty="0">
                <a:latin typeface="Arial"/>
                <a:cs typeface="Arial"/>
              </a:rPr>
              <a:t>V</a:t>
            </a:r>
            <a:r>
              <a:rPr sz="3150" i="1" spc="-375" baseline="-19841" dirty="0">
                <a:latin typeface="Arial"/>
                <a:cs typeface="Arial"/>
              </a:rPr>
              <a:t>p </a:t>
            </a:r>
            <a:r>
              <a:rPr sz="3200" i="1" spc="-190" dirty="0">
                <a:latin typeface="Arial"/>
                <a:cs typeface="Arial"/>
              </a:rPr>
              <a:t>– </a:t>
            </a:r>
            <a:r>
              <a:rPr sz="3200" i="1" spc="-295" dirty="0">
                <a:latin typeface="Arial"/>
                <a:cs typeface="Arial"/>
              </a:rPr>
              <a:t>C</a:t>
            </a:r>
            <a:r>
              <a:rPr sz="3150" i="1" spc="-442" baseline="-19841" dirty="0">
                <a:latin typeface="Arial"/>
                <a:cs typeface="Arial"/>
              </a:rPr>
              <a:t>f</a:t>
            </a:r>
            <a:r>
              <a:rPr sz="3150" i="1" spc="-15" baseline="-19841" dirty="0">
                <a:latin typeface="Arial"/>
                <a:cs typeface="Arial"/>
              </a:rPr>
              <a:t> </a:t>
            </a:r>
            <a:r>
              <a:rPr sz="3200" i="1" spc="-190" dirty="0">
                <a:latin typeface="Arial"/>
                <a:cs typeface="Arial"/>
              </a:rPr>
              <a:t>–</a:t>
            </a:r>
            <a:r>
              <a:rPr sz="3200" i="1" spc="-220" dirty="0">
                <a:latin typeface="Arial"/>
                <a:cs typeface="Arial"/>
              </a:rPr>
              <a:t> </a:t>
            </a:r>
            <a:r>
              <a:rPr sz="3200" i="1" spc="-375" dirty="0">
                <a:latin typeface="Arial"/>
                <a:cs typeface="Arial"/>
              </a:rPr>
              <a:t>VC</a:t>
            </a:r>
            <a:r>
              <a:rPr sz="3150" i="1" spc="-562" baseline="-19841" dirty="0">
                <a:latin typeface="Arial"/>
                <a:cs typeface="Arial"/>
              </a:rPr>
              <a:t>v</a:t>
            </a:r>
            <a:endParaRPr sz="3150" baseline="-19841">
              <a:latin typeface="Arial"/>
              <a:cs typeface="Arial"/>
            </a:endParaRPr>
          </a:p>
          <a:p>
            <a:pPr marL="588010" algn="ctr">
              <a:lnSpc>
                <a:spcPct val="100000"/>
              </a:lnSpc>
              <a:spcBef>
                <a:spcPts val="390"/>
              </a:spcBef>
            </a:pPr>
            <a:r>
              <a:rPr sz="3200" spc="-459" dirty="0">
                <a:latin typeface="Arial"/>
                <a:cs typeface="Arial"/>
              </a:rPr>
              <a:t>Z </a:t>
            </a:r>
            <a:r>
              <a:rPr sz="3200" spc="-280" dirty="0">
                <a:latin typeface="Arial"/>
                <a:cs typeface="Arial"/>
              </a:rPr>
              <a:t>= </a:t>
            </a:r>
            <a:r>
              <a:rPr sz="3200" spc="-140" dirty="0">
                <a:latin typeface="Arial"/>
                <a:cs typeface="Arial"/>
              </a:rPr>
              <a:t>(400). </a:t>
            </a:r>
            <a:r>
              <a:rPr sz="3200" spc="-150" dirty="0">
                <a:solidFill>
                  <a:srgbClr val="FF0000"/>
                </a:solidFill>
                <a:latin typeface="Arial"/>
                <a:cs typeface="Arial"/>
              </a:rPr>
              <a:t>$(50) </a:t>
            </a:r>
            <a:r>
              <a:rPr sz="3200" spc="-190" dirty="0">
                <a:latin typeface="Arial"/>
                <a:cs typeface="Arial"/>
              </a:rPr>
              <a:t>– </a:t>
            </a:r>
            <a:r>
              <a:rPr sz="3200" spc="-175" dirty="0">
                <a:latin typeface="Arial"/>
                <a:cs typeface="Arial"/>
              </a:rPr>
              <a:t>10000 </a:t>
            </a:r>
            <a:r>
              <a:rPr sz="3200" spc="-190" dirty="0">
                <a:latin typeface="Arial"/>
                <a:cs typeface="Arial"/>
              </a:rPr>
              <a:t>– </a:t>
            </a:r>
            <a:r>
              <a:rPr sz="3200" spc="-135" dirty="0">
                <a:latin typeface="Arial"/>
                <a:cs typeface="Arial"/>
              </a:rPr>
              <a:t>(400).(8) </a:t>
            </a:r>
            <a:r>
              <a:rPr sz="3200" spc="-280" dirty="0">
                <a:latin typeface="Arial"/>
                <a:cs typeface="Arial"/>
              </a:rPr>
              <a:t>=</a:t>
            </a:r>
            <a:r>
              <a:rPr sz="3200" spc="14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$6800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59169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85" dirty="0"/>
              <a:t>Secara </a:t>
            </a:r>
            <a:r>
              <a:rPr sz="4400" spc="-155" dirty="0"/>
              <a:t>umum </a:t>
            </a:r>
            <a:r>
              <a:rPr sz="4400" spc="-160" dirty="0"/>
              <a:t>volume</a:t>
            </a:r>
            <a:r>
              <a:rPr sz="4400" spc="-140" dirty="0"/>
              <a:t> </a:t>
            </a:r>
            <a:r>
              <a:rPr sz="4400" spc="-670" dirty="0"/>
              <a:t>BEP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0491" y="1536573"/>
            <a:ext cx="26168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400" dirty="0">
                <a:latin typeface="Arial"/>
                <a:cs typeface="Arial"/>
              </a:rPr>
              <a:t>Z </a:t>
            </a:r>
            <a:r>
              <a:rPr sz="2800" i="1" spc="-240" dirty="0">
                <a:latin typeface="Arial"/>
                <a:cs typeface="Arial"/>
              </a:rPr>
              <a:t>= </a:t>
            </a:r>
            <a:r>
              <a:rPr sz="2800" i="1" spc="-210" dirty="0">
                <a:latin typeface="Arial"/>
                <a:cs typeface="Arial"/>
              </a:rPr>
              <a:t>V</a:t>
            </a:r>
            <a:r>
              <a:rPr sz="2775" i="1" spc="-315" baseline="-19519" dirty="0">
                <a:latin typeface="Arial"/>
                <a:cs typeface="Arial"/>
              </a:rPr>
              <a:t>p </a:t>
            </a:r>
            <a:r>
              <a:rPr sz="2800" i="1" spc="-160" dirty="0">
                <a:latin typeface="Arial"/>
                <a:cs typeface="Arial"/>
              </a:rPr>
              <a:t>– </a:t>
            </a:r>
            <a:r>
              <a:rPr sz="2800" i="1" spc="-254" dirty="0">
                <a:latin typeface="Arial"/>
                <a:cs typeface="Arial"/>
              </a:rPr>
              <a:t>C</a:t>
            </a:r>
            <a:r>
              <a:rPr sz="2775" i="1" spc="-382" baseline="-19519" dirty="0">
                <a:latin typeface="Arial"/>
                <a:cs typeface="Arial"/>
              </a:rPr>
              <a:t>f </a:t>
            </a:r>
            <a:r>
              <a:rPr sz="2800" i="1" spc="-160" dirty="0">
                <a:latin typeface="Arial"/>
                <a:cs typeface="Arial"/>
              </a:rPr>
              <a:t>–</a:t>
            </a:r>
            <a:r>
              <a:rPr sz="2800" i="1" spc="-370" dirty="0">
                <a:latin typeface="Arial"/>
                <a:cs typeface="Arial"/>
              </a:rPr>
              <a:t> </a:t>
            </a:r>
            <a:r>
              <a:rPr sz="2800" i="1" spc="-320" dirty="0">
                <a:latin typeface="Arial"/>
                <a:cs typeface="Arial"/>
              </a:rPr>
              <a:t>VC</a:t>
            </a:r>
            <a:r>
              <a:rPr sz="2775" i="1" spc="-480" baseline="-19519" dirty="0">
                <a:latin typeface="Arial"/>
                <a:cs typeface="Arial"/>
              </a:rPr>
              <a:t>v</a:t>
            </a:r>
            <a:endParaRPr sz="2775" baseline="-1951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2390648"/>
            <a:ext cx="262890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135" dirty="0">
                <a:latin typeface="Arial"/>
                <a:cs typeface="Arial"/>
              </a:rPr>
              <a:t>0 </a:t>
            </a:r>
            <a:r>
              <a:rPr sz="2800" i="1" spc="-240" dirty="0">
                <a:latin typeface="Arial"/>
                <a:cs typeface="Arial"/>
              </a:rPr>
              <a:t>= </a:t>
            </a:r>
            <a:r>
              <a:rPr sz="2800" i="1" spc="-210" dirty="0">
                <a:latin typeface="Arial"/>
                <a:cs typeface="Arial"/>
              </a:rPr>
              <a:t>V</a:t>
            </a:r>
            <a:r>
              <a:rPr sz="2775" i="1" spc="-315" baseline="-19519" dirty="0">
                <a:latin typeface="Arial"/>
                <a:cs typeface="Arial"/>
              </a:rPr>
              <a:t>p </a:t>
            </a:r>
            <a:r>
              <a:rPr sz="2800" i="1" spc="-160" dirty="0">
                <a:latin typeface="Arial"/>
                <a:cs typeface="Arial"/>
              </a:rPr>
              <a:t>– </a:t>
            </a:r>
            <a:r>
              <a:rPr sz="2800" i="1" spc="-254" dirty="0">
                <a:latin typeface="Arial"/>
                <a:cs typeface="Arial"/>
              </a:rPr>
              <a:t>C</a:t>
            </a:r>
            <a:r>
              <a:rPr sz="2775" i="1" spc="-382" baseline="-19519" dirty="0">
                <a:latin typeface="Arial"/>
                <a:cs typeface="Arial"/>
              </a:rPr>
              <a:t>f </a:t>
            </a:r>
            <a:r>
              <a:rPr sz="2800" i="1" spc="-160" dirty="0">
                <a:latin typeface="Arial"/>
                <a:cs typeface="Arial"/>
              </a:rPr>
              <a:t>–</a:t>
            </a:r>
            <a:r>
              <a:rPr sz="2800" i="1" spc="-275" dirty="0">
                <a:latin typeface="Arial"/>
                <a:cs typeface="Arial"/>
              </a:rPr>
              <a:t> </a:t>
            </a:r>
            <a:r>
              <a:rPr sz="2800" i="1" spc="-320" dirty="0">
                <a:latin typeface="Arial"/>
                <a:cs typeface="Arial"/>
              </a:rPr>
              <a:t>VC</a:t>
            </a:r>
            <a:r>
              <a:rPr sz="2775" i="1" spc="-480" baseline="-19519" dirty="0">
                <a:latin typeface="Arial"/>
                <a:cs typeface="Arial"/>
              </a:rPr>
              <a:t>v</a:t>
            </a:r>
            <a:endParaRPr sz="2775" baseline="-19519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135" dirty="0">
                <a:latin typeface="Arial"/>
                <a:cs typeface="Arial"/>
              </a:rPr>
              <a:t>0 </a:t>
            </a:r>
            <a:r>
              <a:rPr sz="2800" i="1" spc="-240" dirty="0">
                <a:latin typeface="Arial"/>
                <a:cs typeface="Arial"/>
              </a:rPr>
              <a:t>= </a:t>
            </a:r>
            <a:r>
              <a:rPr sz="2800" i="1" spc="-210" dirty="0">
                <a:latin typeface="Arial"/>
                <a:cs typeface="Arial"/>
              </a:rPr>
              <a:t>V</a:t>
            </a:r>
            <a:r>
              <a:rPr sz="2775" i="1" spc="-315" baseline="-19519" dirty="0">
                <a:latin typeface="Arial"/>
                <a:cs typeface="Arial"/>
              </a:rPr>
              <a:t>p </a:t>
            </a:r>
            <a:r>
              <a:rPr sz="2800" i="1" spc="-75" dirty="0">
                <a:latin typeface="Arial"/>
                <a:cs typeface="Arial"/>
              </a:rPr>
              <a:t>- </a:t>
            </a:r>
            <a:r>
              <a:rPr sz="2800" i="1" spc="-280" dirty="0">
                <a:latin typeface="Arial"/>
                <a:cs typeface="Arial"/>
              </a:rPr>
              <a:t>VC</a:t>
            </a:r>
            <a:r>
              <a:rPr sz="2775" i="1" spc="-419" baseline="-19519" dirty="0">
                <a:latin typeface="Arial"/>
                <a:cs typeface="Arial"/>
              </a:rPr>
              <a:t>v</a:t>
            </a:r>
            <a:r>
              <a:rPr sz="2800" i="1" spc="-280" dirty="0">
                <a:latin typeface="Arial"/>
                <a:cs typeface="Arial"/>
              </a:rPr>
              <a:t>–</a:t>
            </a:r>
            <a:r>
              <a:rPr sz="2800" i="1" spc="-170" dirty="0">
                <a:latin typeface="Arial"/>
                <a:cs typeface="Arial"/>
              </a:rPr>
              <a:t> </a:t>
            </a:r>
            <a:r>
              <a:rPr sz="2800" i="1" spc="-254" dirty="0">
                <a:latin typeface="Arial"/>
                <a:cs typeface="Arial"/>
              </a:rPr>
              <a:t>C</a:t>
            </a:r>
            <a:r>
              <a:rPr sz="2775" i="1" spc="-382" baseline="-19519" dirty="0">
                <a:latin typeface="Arial"/>
                <a:cs typeface="Arial"/>
              </a:rPr>
              <a:t>f</a:t>
            </a:r>
            <a:endParaRPr sz="2775" baseline="-1951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491" y="4098163"/>
            <a:ext cx="2623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345" dirty="0">
                <a:latin typeface="Arial"/>
                <a:cs typeface="Arial"/>
              </a:rPr>
              <a:t>O </a:t>
            </a:r>
            <a:r>
              <a:rPr sz="2800" i="1" spc="-240" dirty="0">
                <a:latin typeface="Arial"/>
                <a:cs typeface="Arial"/>
              </a:rPr>
              <a:t>= </a:t>
            </a:r>
            <a:r>
              <a:rPr sz="2800" i="1" spc="-275" dirty="0">
                <a:latin typeface="Arial"/>
                <a:cs typeface="Arial"/>
              </a:rPr>
              <a:t>V </a:t>
            </a:r>
            <a:r>
              <a:rPr sz="2800" i="1" spc="-170" dirty="0">
                <a:latin typeface="Arial"/>
                <a:cs typeface="Arial"/>
              </a:rPr>
              <a:t>(p-C</a:t>
            </a:r>
            <a:r>
              <a:rPr sz="2775" i="1" spc="-254" baseline="-19519" dirty="0">
                <a:latin typeface="Arial"/>
                <a:cs typeface="Arial"/>
              </a:rPr>
              <a:t>v</a:t>
            </a:r>
            <a:r>
              <a:rPr sz="2800" i="1" spc="-170" dirty="0">
                <a:latin typeface="Arial"/>
                <a:cs typeface="Arial"/>
              </a:rPr>
              <a:t>) </a:t>
            </a:r>
            <a:r>
              <a:rPr sz="2800" i="1" spc="-160" dirty="0">
                <a:latin typeface="Arial"/>
                <a:cs typeface="Arial"/>
              </a:rPr>
              <a:t>–</a:t>
            </a:r>
            <a:r>
              <a:rPr sz="2800" i="1" spc="-204" dirty="0">
                <a:latin typeface="Arial"/>
                <a:cs typeface="Arial"/>
              </a:rPr>
              <a:t> </a:t>
            </a:r>
            <a:r>
              <a:rPr sz="2800" i="1" spc="-254" dirty="0">
                <a:latin typeface="Arial"/>
                <a:cs typeface="Arial"/>
              </a:rPr>
              <a:t>C</a:t>
            </a:r>
            <a:r>
              <a:rPr sz="2775" i="1" spc="-382" baseline="-19519" dirty="0">
                <a:latin typeface="Arial"/>
                <a:cs typeface="Arial"/>
              </a:rPr>
              <a:t>f</a:t>
            </a:r>
            <a:endParaRPr sz="2775" baseline="-1951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491" y="4951857"/>
            <a:ext cx="208533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245" dirty="0">
                <a:latin typeface="Arial"/>
                <a:cs typeface="Arial"/>
              </a:rPr>
              <a:t>Cf </a:t>
            </a:r>
            <a:r>
              <a:rPr sz="2800" i="1" spc="-240" dirty="0">
                <a:latin typeface="Arial"/>
                <a:cs typeface="Arial"/>
              </a:rPr>
              <a:t>= </a:t>
            </a:r>
            <a:r>
              <a:rPr sz="2800" i="1" spc="-275" dirty="0">
                <a:latin typeface="Arial"/>
                <a:cs typeface="Arial"/>
              </a:rPr>
              <a:t>V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spc="-170" dirty="0">
                <a:latin typeface="Arial"/>
                <a:cs typeface="Arial"/>
              </a:rPr>
              <a:t>(p-C</a:t>
            </a:r>
            <a:r>
              <a:rPr sz="2775" i="1" spc="-254" baseline="-21021" dirty="0">
                <a:latin typeface="Arial"/>
                <a:cs typeface="Arial"/>
              </a:rPr>
              <a:t>v</a:t>
            </a:r>
            <a:r>
              <a:rPr sz="2800" i="1" spc="-17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00626" y="2143125"/>
            <a:ext cx="2381250" cy="1428750"/>
          </a:xfrm>
          <a:custGeom>
            <a:avLst/>
            <a:gdLst/>
            <a:ahLst/>
            <a:cxnLst/>
            <a:rect l="l" t="t" r="r" b="b"/>
            <a:pathLst>
              <a:path w="2381250" h="1428750">
                <a:moveTo>
                  <a:pt x="0" y="1428750"/>
                </a:moveTo>
                <a:lnTo>
                  <a:pt x="2381250" y="1428750"/>
                </a:lnTo>
                <a:lnTo>
                  <a:pt x="238125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2628" y="2835964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6038" y="0"/>
                </a:lnTo>
              </a:path>
            </a:pathLst>
          </a:custGeom>
          <a:ln w="21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42192" y="1995564"/>
            <a:ext cx="1303020" cy="14935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960"/>
              </a:spcBef>
            </a:pPr>
            <a:r>
              <a:rPr sz="4100" i="1" spc="-20" dirty="0">
                <a:latin typeface="Times New Roman"/>
                <a:cs typeface="Times New Roman"/>
              </a:rPr>
              <a:t>Cf</a:t>
            </a: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r>
              <a:rPr sz="4100" i="1" spc="20" dirty="0">
                <a:latin typeface="Times New Roman"/>
                <a:cs typeface="Times New Roman"/>
              </a:rPr>
              <a:t>p</a:t>
            </a:r>
            <a:r>
              <a:rPr sz="4100" i="1" spc="-330" dirty="0">
                <a:latin typeface="Times New Roman"/>
                <a:cs typeface="Times New Roman"/>
              </a:rPr>
              <a:t> </a:t>
            </a:r>
            <a:r>
              <a:rPr sz="4100" spc="20" dirty="0">
                <a:latin typeface="Symbol"/>
                <a:cs typeface="Symbol"/>
              </a:rPr>
              <a:t></a:t>
            </a:r>
            <a:r>
              <a:rPr sz="4100" spc="-530" dirty="0">
                <a:latin typeface="Times New Roman"/>
                <a:cs typeface="Times New Roman"/>
              </a:rPr>
              <a:t> </a:t>
            </a:r>
            <a:r>
              <a:rPr sz="4100" i="1" spc="-15" dirty="0">
                <a:latin typeface="Times New Roman"/>
                <a:cs typeface="Times New Roman"/>
              </a:rPr>
              <a:t>Cv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1022" y="2433820"/>
            <a:ext cx="658495" cy="648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100" i="1" spc="15" dirty="0">
                <a:latin typeface="Times New Roman"/>
                <a:cs typeface="Times New Roman"/>
              </a:rPr>
              <a:t>v</a:t>
            </a:r>
            <a:r>
              <a:rPr sz="4100" i="1" spc="-145" dirty="0">
                <a:latin typeface="Times New Roman"/>
                <a:cs typeface="Times New Roman"/>
              </a:rPr>
              <a:t> </a:t>
            </a:r>
            <a:r>
              <a:rPr sz="4100" spc="20" dirty="0">
                <a:latin typeface="Symbol"/>
                <a:cs typeface="Symbol"/>
              </a:rPr>
              <a:t>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9261" y="3814953"/>
            <a:ext cx="3748404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Dimana</a:t>
            </a:r>
            <a:r>
              <a:rPr sz="1800" dirty="0">
                <a:latin typeface="Georgia"/>
                <a:cs typeface="Georgia"/>
              </a:rPr>
              <a:t> :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V = jumlah/ </a:t>
            </a:r>
            <a:r>
              <a:rPr sz="1800" spc="-10" dirty="0">
                <a:latin typeface="Georgia"/>
                <a:cs typeface="Georgia"/>
              </a:rPr>
              <a:t>volume </a:t>
            </a:r>
            <a:r>
              <a:rPr sz="1800" spc="-5" dirty="0">
                <a:latin typeface="Georgia"/>
                <a:cs typeface="Georgia"/>
              </a:rPr>
              <a:t>yang diproduksi  Cf </a:t>
            </a:r>
            <a:r>
              <a:rPr sz="1800" dirty="0">
                <a:latin typeface="Georgia"/>
                <a:cs typeface="Georgia"/>
              </a:rPr>
              <a:t>= </a:t>
            </a:r>
            <a:r>
              <a:rPr sz="1800" spc="-5" dirty="0">
                <a:latin typeface="Georgia"/>
                <a:cs typeface="Georgia"/>
              </a:rPr>
              <a:t>fixed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cost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Cv </a:t>
            </a:r>
            <a:r>
              <a:rPr sz="1800" dirty="0">
                <a:latin typeface="Georgia"/>
                <a:cs typeface="Georgia"/>
              </a:rPr>
              <a:t>= variabel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cost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Georgia"/>
                <a:cs typeface="Georgia"/>
              </a:rPr>
              <a:t>P </a:t>
            </a:r>
            <a:r>
              <a:rPr sz="1800" dirty="0">
                <a:latin typeface="Georgia"/>
                <a:cs typeface="Georgia"/>
              </a:rPr>
              <a:t>= harga jual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perunit.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9060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355" dirty="0">
                <a:latin typeface="Arial"/>
                <a:cs typeface="Arial"/>
              </a:rPr>
              <a:t>Tujuan</a:t>
            </a:r>
            <a:r>
              <a:rPr sz="4400" b="1" spc="-295" dirty="0">
                <a:latin typeface="Arial"/>
                <a:cs typeface="Arial"/>
              </a:rPr>
              <a:t> Pembelajaran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5955" rIns="0" bIns="0" rtlCol="0">
            <a:spAutoFit/>
          </a:bodyPr>
          <a:lstStyle/>
          <a:p>
            <a:pPr marL="196850" marR="508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Setelah </a:t>
            </a:r>
            <a:r>
              <a:rPr sz="3600" spc="-95" dirty="0"/>
              <a:t>mengikuti </a:t>
            </a:r>
            <a:r>
              <a:rPr sz="3600" spc="-120" dirty="0"/>
              <a:t>kuliah </a:t>
            </a:r>
            <a:r>
              <a:rPr sz="3600" spc="-25" dirty="0"/>
              <a:t>ini </a:t>
            </a:r>
            <a:r>
              <a:rPr sz="3600" spc="-215" dirty="0"/>
              <a:t>mahasiswa  </a:t>
            </a:r>
            <a:r>
              <a:rPr sz="3600" spc="-155" dirty="0"/>
              <a:t>diharapkan </a:t>
            </a:r>
            <a:r>
              <a:rPr sz="3600" spc="-125" dirty="0"/>
              <a:t>dapat </a:t>
            </a:r>
            <a:r>
              <a:rPr sz="3600" spc="-175" dirty="0"/>
              <a:t>memakai </a:t>
            </a:r>
            <a:r>
              <a:rPr sz="3600" spc="-70" dirty="0">
                <a:solidFill>
                  <a:srgbClr val="FF0000"/>
                </a:solidFill>
              </a:rPr>
              <a:t>Metode</a:t>
            </a:r>
            <a:r>
              <a:rPr sz="3600" spc="-385" dirty="0">
                <a:solidFill>
                  <a:srgbClr val="FF0000"/>
                </a:solidFill>
              </a:rPr>
              <a:t> </a:t>
            </a:r>
            <a:r>
              <a:rPr sz="3600" spc="-310" dirty="0">
                <a:solidFill>
                  <a:srgbClr val="FF0000"/>
                </a:solidFill>
              </a:rPr>
              <a:t>Sains  </a:t>
            </a:r>
            <a:r>
              <a:rPr sz="3600" spc="-65" dirty="0"/>
              <a:t>untuk </a:t>
            </a:r>
            <a:r>
              <a:rPr sz="3600" spc="-200" dirty="0"/>
              <a:t>memecahkan </a:t>
            </a:r>
            <a:r>
              <a:rPr sz="3600" spc="-204" dirty="0">
                <a:solidFill>
                  <a:srgbClr val="FF0000"/>
                </a:solidFill>
              </a:rPr>
              <a:t>masalah </a:t>
            </a:r>
            <a:r>
              <a:rPr sz="3600" spc="-155" dirty="0">
                <a:solidFill>
                  <a:srgbClr val="FF0000"/>
                </a:solidFill>
              </a:rPr>
              <a:t>manajemen  </a:t>
            </a:r>
            <a:r>
              <a:rPr sz="3600" spc="-220" dirty="0"/>
              <a:t>khususnya </a:t>
            </a:r>
            <a:r>
              <a:rPr sz="3600" spc="-160" dirty="0"/>
              <a:t>dalam </a:t>
            </a:r>
            <a:r>
              <a:rPr sz="3600" spc="-125" dirty="0"/>
              <a:t>hal </a:t>
            </a:r>
            <a:r>
              <a:rPr sz="3600" spc="-145" dirty="0"/>
              <a:t>penyajian</a:t>
            </a:r>
            <a:r>
              <a:rPr sz="3600" spc="-375" dirty="0"/>
              <a:t> </a:t>
            </a:r>
            <a:r>
              <a:rPr sz="3600" spc="-135" dirty="0"/>
              <a:t>data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50012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70" dirty="0"/>
              <a:t>Solusi </a:t>
            </a:r>
            <a:r>
              <a:rPr sz="4400" spc="-165" dirty="0"/>
              <a:t>Komputer</a:t>
            </a:r>
            <a:r>
              <a:rPr sz="4400" spc="-220" dirty="0"/>
              <a:t> </a:t>
            </a:r>
            <a:r>
              <a:rPr sz="4400" spc="-360" dirty="0"/>
              <a:t>Excel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4312" y="1500250"/>
            <a:ext cx="8643874" cy="2928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0021" y="4740909"/>
            <a:ext cx="3249295" cy="1518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1400" spc="-375" dirty="0">
                <a:latin typeface="Arial"/>
                <a:cs typeface="Arial"/>
              </a:rPr>
              <a:t>	</a:t>
            </a:r>
            <a:r>
              <a:rPr sz="1400" spc="-105" dirty="0">
                <a:latin typeface="Arial"/>
                <a:cs typeface="Arial"/>
              </a:rPr>
              <a:t>Dan </a:t>
            </a:r>
            <a:r>
              <a:rPr sz="1400" spc="-35" dirty="0">
                <a:latin typeface="Arial"/>
                <a:cs typeface="Arial"/>
              </a:rPr>
              <a:t>nilai </a:t>
            </a:r>
            <a:r>
              <a:rPr sz="1400" spc="-204" dirty="0">
                <a:latin typeface="Arial"/>
                <a:cs typeface="Arial"/>
              </a:rPr>
              <a:t>Z </a:t>
            </a:r>
            <a:r>
              <a:rPr sz="1400" spc="-80" dirty="0">
                <a:latin typeface="Arial"/>
                <a:cs typeface="Arial"/>
              </a:rPr>
              <a:t>diasumsikan </a:t>
            </a:r>
            <a:r>
              <a:rPr sz="1400" spc="-90" dirty="0">
                <a:latin typeface="Arial"/>
                <a:cs typeface="Arial"/>
              </a:rPr>
              <a:t>dengan </a:t>
            </a:r>
            <a:r>
              <a:rPr sz="1400" spc="-65" dirty="0">
                <a:latin typeface="Arial"/>
                <a:cs typeface="Arial"/>
              </a:rPr>
              <a:t>0, </a:t>
            </a:r>
            <a:r>
              <a:rPr sz="1400" spc="-100" dirty="0">
                <a:latin typeface="Arial"/>
                <a:cs typeface="Arial"/>
              </a:rPr>
              <a:t>maka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400" i="1" spc="-204" dirty="0">
                <a:solidFill>
                  <a:srgbClr val="C00000"/>
                </a:solidFill>
                <a:latin typeface="Arial"/>
                <a:cs typeface="Arial"/>
              </a:rPr>
              <a:t>Z 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11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350" i="1" spc="-165" baseline="-21604" dirty="0">
                <a:solidFill>
                  <a:srgbClr val="C00000"/>
                </a:solidFill>
                <a:latin typeface="Arial"/>
                <a:cs typeface="Arial"/>
              </a:rPr>
              <a:t>p  </a:t>
            </a:r>
            <a:r>
              <a:rPr sz="1400" i="1" spc="-85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400" i="1" spc="-13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350" i="1" spc="-195" baseline="-21604" dirty="0">
                <a:solidFill>
                  <a:srgbClr val="C00000"/>
                </a:solidFill>
                <a:latin typeface="Arial"/>
                <a:cs typeface="Arial"/>
              </a:rPr>
              <a:t>f   </a:t>
            </a:r>
            <a:r>
              <a:rPr sz="1400" i="1" spc="-85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400" i="1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165" dirty="0">
                <a:solidFill>
                  <a:srgbClr val="C00000"/>
                </a:solidFill>
                <a:latin typeface="Arial"/>
                <a:cs typeface="Arial"/>
              </a:rPr>
              <a:t>VC</a:t>
            </a:r>
            <a:r>
              <a:rPr sz="1350" i="1" spc="-247" baseline="-21604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350" baseline="-21604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75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11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350" i="1" spc="-165" baseline="-21604" dirty="0">
                <a:solidFill>
                  <a:srgbClr val="C00000"/>
                </a:solidFill>
                <a:latin typeface="Arial"/>
                <a:cs typeface="Arial"/>
              </a:rPr>
              <a:t>p  </a:t>
            </a:r>
            <a:r>
              <a:rPr sz="1400" i="1" spc="-9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400" i="1" spc="-13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350" i="1" spc="-195" baseline="-21604" dirty="0">
                <a:solidFill>
                  <a:srgbClr val="C00000"/>
                </a:solidFill>
                <a:latin typeface="Arial"/>
                <a:cs typeface="Arial"/>
              </a:rPr>
              <a:t>f   </a:t>
            </a:r>
            <a:r>
              <a:rPr sz="1400" i="1" spc="-9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400" i="1" spc="-170" dirty="0">
                <a:solidFill>
                  <a:srgbClr val="C00000"/>
                </a:solidFill>
                <a:latin typeface="Arial"/>
                <a:cs typeface="Arial"/>
              </a:rPr>
              <a:t>VC</a:t>
            </a:r>
            <a:r>
              <a:rPr sz="1350" i="1" spc="-254" baseline="-21604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350" baseline="-21604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75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105" dirty="0">
                <a:solidFill>
                  <a:srgbClr val="C00000"/>
                </a:solidFill>
                <a:latin typeface="Arial"/>
                <a:cs typeface="Arial"/>
              </a:rPr>
              <a:t>23V </a:t>
            </a:r>
            <a:r>
              <a:rPr sz="1400" i="1" spc="-9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400" i="1" spc="-85" dirty="0">
                <a:solidFill>
                  <a:srgbClr val="C00000"/>
                </a:solidFill>
                <a:latin typeface="Arial"/>
                <a:cs typeface="Arial"/>
              </a:rPr>
              <a:t>10000 </a:t>
            </a:r>
            <a:r>
              <a:rPr sz="1400" i="1" spc="-90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400" i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114" dirty="0">
                <a:solidFill>
                  <a:srgbClr val="C00000"/>
                </a:solidFill>
                <a:latin typeface="Arial"/>
                <a:cs typeface="Arial"/>
              </a:rPr>
              <a:t>8V</a:t>
            </a:r>
            <a:endParaRPr sz="1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75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40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sz="1400" i="1" spc="-75" dirty="0">
                <a:solidFill>
                  <a:srgbClr val="C00000"/>
                </a:solidFill>
                <a:latin typeface="Arial"/>
                <a:cs typeface="Arial"/>
              </a:rPr>
              <a:t>10.000 </a:t>
            </a:r>
            <a:r>
              <a:rPr sz="1400" i="1" spc="-90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4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110" dirty="0">
                <a:solidFill>
                  <a:srgbClr val="C00000"/>
                </a:solidFill>
                <a:latin typeface="Arial"/>
                <a:cs typeface="Arial"/>
              </a:rPr>
              <a:t>15V</a:t>
            </a:r>
            <a:endParaRPr sz="1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75" dirty="0">
                <a:solidFill>
                  <a:srgbClr val="C00000"/>
                </a:solidFill>
                <a:latin typeface="Arial"/>
                <a:cs typeface="Arial"/>
              </a:rPr>
              <a:t>10.000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80" dirty="0">
                <a:solidFill>
                  <a:srgbClr val="C00000"/>
                </a:solidFill>
                <a:latin typeface="Arial"/>
                <a:cs typeface="Arial"/>
              </a:rPr>
              <a:t>15</a:t>
            </a:r>
            <a:r>
              <a:rPr sz="1400" i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14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95" dirty="0">
                <a:solidFill>
                  <a:srgbClr val="C00000"/>
                </a:solidFill>
                <a:latin typeface="Arial"/>
                <a:cs typeface="Arial"/>
              </a:rPr>
              <a:t>Jadi </a:t>
            </a:r>
            <a:r>
              <a:rPr sz="1400" i="1" spc="-145" dirty="0">
                <a:solidFill>
                  <a:srgbClr val="C00000"/>
                </a:solidFill>
                <a:latin typeface="Arial"/>
                <a:cs typeface="Arial"/>
              </a:rPr>
              <a:t>V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80" dirty="0">
                <a:solidFill>
                  <a:srgbClr val="C00000"/>
                </a:solidFill>
                <a:latin typeface="Arial"/>
                <a:cs typeface="Arial"/>
              </a:rPr>
              <a:t>666,7 </a:t>
            </a:r>
            <a:r>
              <a:rPr sz="1400" i="1" spc="-15" dirty="0">
                <a:solidFill>
                  <a:srgbClr val="C00000"/>
                </a:solidFill>
                <a:latin typeface="Arial"/>
                <a:cs typeface="Arial"/>
              </a:rPr>
              <a:t>unit</a:t>
            </a:r>
            <a:r>
              <a:rPr sz="1400" i="1" spc="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70" dirty="0">
                <a:solidFill>
                  <a:srgbClr val="C00000"/>
                </a:solidFill>
                <a:latin typeface="Arial"/>
                <a:cs typeface="Arial"/>
              </a:rPr>
              <a:t>celana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0302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1790" algn="l"/>
              </a:tabLst>
            </a:pPr>
            <a:r>
              <a:rPr sz="4400" b="1" spc="-420" dirty="0">
                <a:latin typeface="Arial"/>
                <a:cs typeface="Arial"/>
              </a:rPr>
              <a:t>Solusi	</a:t>
            </a:r>
            <a:r>
              <a:rPr sz="4400" b="1" spc="-295" dirty="0">
                <a:latin typeface="Arial"/>
                <a:cs typeface="Arial"/>
              </a:rPr>
              <a:t>Grafik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187" y="1786001"/>
            <a:ext cx="5000625" cy="3071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1627" y="3125977"/>
            <a:ext cx="323215" cy="2513330"/>
          </a:xfrm>
          <a:custGeom>
            <a:avLst/>
            <a:gdLst/>
            <a:ahLst/>
            <a:cxnLst/>
            <a:rect l="l" t="t" r="r" b="b"/>
            <a:pathLst>
              <a:path w="323214" h="2513329">
                <a:moveTo>
                  <a:pt x="323215" y="2513114"/>
                </a:move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0375" y="5572125"/>
            <a:ext cx="786130" cy="35750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25"/>
              </a:spcBef>
            </a:pPr>
            <a:r>
              <a:rPr sz="1800" spc="-270" dirty="0">
                <a:latin typeface="Arial"/>
                <a:cs typeface="Arial"/>
              </a:rPr>
              <a:t>BEP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0021" y="1810638"/>
            <a:ext cx="3249295" cy="1518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1400" spc="-375" dirty="0">
                <a:latin typeface="Arial"/>
                <a:cs typeface="Arial"/>
              </a:rPr>
              <a:t>	</a:t>
            </a:r>
            <a:r>
              <a:rPr sz="1400" spc="-105" dirty="0">
                <a:latin typeface="Arial"/>
                <a:cs typeface="Arial"/>
              </a:rPr>
              <a:t>Dan </a:t>
            </a:r>
            <a:r>
              <a:rPr sz="1400" spc="-35" dirty="0">
                <a:latin typeface="Arial"/>
                <a:cs typeface="Arial"/>
              </a:rPr>
              <a:t>nilai </a:t>
            </a:r>
            <a:r>
              <a:rPr sz="1400" spc="-204" dirty="0">
                <a:latin typeface="Arial"/>
                <a:cs typeface="Arial"/>
              </a:rPr>
              <a:t>Z </a:t>
            </a:r>
            <a:r>
              <a:rPr sz="1400" spc="-80" dirty="0">
                <a:latin typeface="Arial"/>
                <a:cs typeface="Arial"/>
              </a:rPr>
              <a:t>diasumsikan </a:t>
            </a:r>
            <a:r>
              <a:rPr sz="1400" spc="-90" dirty="0">
                <a:latin typeface="Arial"/>
                <a:cs typeface="Arial"/>
              </a:rPr>
              <a:t>dengan </a:t>
            </a:r>
            <a:r>
              <a:rPr sz="1400" spc="-65" dirty="0">
                <a:latin typeface="Arial"/>
                <a:cs typeface="Arial"/>
              </a:rPr>
              <a:t>0, </a:t>
            </a:r>
            <a:r>
              <a:rPr sz="1400" spc="-100" dirty="0">
                <a:latin typeface="Arial"/>
                <a:cs typeface="Arial"/>
              </a:rPr>
              <a:t>maka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400" i="1" spc="-204" dirty="0">
                <a:solidFill>
                  <a:srgbClr val="C00000"/>
                </a:solidFill>
                <a:latin typeface="Arial"/>
                <a:cs typeface="Arial"/>
              </a:rPr>
              <a:t>Z 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11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350" i="1" spc="-165" baseline="-21604" dirty="0">
                <a:solidFill>
                  <a:srgbClr val="C00000"/>
                </a:solidFill>
                <a:latin typeface="Arial"/>
                <a:cs typeface="Arial"/>
              </a:rPr>
              <a:t>p  </a:t>
            </a:r>
            <a:r>
              <a:rPr sz="1400" i="1" spc="-85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400" i="1" spc="-13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350" i="1" spc="-195" baseline="-21604" dirty="0">
                <a:solidFill>
                  <a:srgbClr val="C00000"/>
                </a:solidFill>
                <a:latin typeface="Arial"/>
                <a:cs typeface="Arial"/>
              </a:rPr>
              <a:t>f   </a:t>
            </a:r>
            <a:r>
              <a:rPr sz="1400" i="1" spc="-85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400" i="1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165" dirty="0">
                <a:solidFill>
                  <a:srgbClr val="C00000"/>
                </a:solidFill>
                <a:latin typeface="Arial"/>
                <a:cs typeface="Arial"/>
              </a:rPr>
              <a:t>VC</a:t>
            </a:r>
            <a:r>
              <a:rPr sz="1350" i="1" spc="-247" baseline="-21604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350" baseline="-21604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75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11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350" i="1" spc="-165" baseline="-21604" dirty="0">
                <a:solidFill>
                  <a:srgbClr val="C00000"/>
                </a:solidFill>
                <a:latin typeface="Arial"/>
                <a:cs typeface="Arial"/>
              </a:rPr>
              <a:t>p  </a:t>
            </a:r>
            <a:r>
              <a:rPr sz="1400" i="1" spc="-9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400" i="1" spc="-13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350" i="1" spc="-195" baseline="-21604" dirty="0">
                <a:solidFill>
                  <a:srgbClr val="C00000"/>
                </a:solidFill>
                <a:latin typeface="Arial"/>
                <a:cs typeface="Arial"/>
              </a:rPr>
              <a:t>f   </a:t>
            </a:r>
            <a:r>
              <a:rPr sz="1400" i="1" spc="-9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400" i="1" spc="-170" dirty="0">
                <a:solidFill>
                  <a:srgbClr val="C00000"/>
                </a:solidFill>
                <a:latin typeface="Arial"/>
                <a:cs typeface="Arial"/>
              </a:rPr>
              <a:t>VC</a:t>
            </a:r>
            <a:r>
              <a:rPr sz="1350" i="1" spc="-254" baseline="-21604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350" baseline="-21604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75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105" dirty="0">
                <a:solidFill>
                  <a:srgbClr val="C00000"/>
                </a:solidFill>
                <a:latin typeface="Arial"/>
                <a:cs typeface="Arial"/>
              </a:rPr>
              <a:t>23V </a:t>
            </a:r>
            <a:r>
              <a:rPr sz="1400" i="1" spc="-9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400" i="1" spc="-85" dirty="0">
                <a:solidFill>
                  <a:srgbClr val="C00000"/>
                </a:solidFill>
                <a:latin typeface="Arial"/>
                <a:cs typeface="Arial"/>
              </a:rPr>
              <a:t>10000 </a:t>
            </a:r>
            <a:r>
              <a:rPr sz="1400" i="1" spc="-90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400" i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114" dirty="0">
                <a:solidFill>
                  <a:srgbClr val="C00000"/>
                </a:solidFill>
                <a:latin typeface="Arial"/>
                <a:cs typeface="Arial"/>
              </a:rPr>
              <a:t>8V</a:t>
            </a:r>
            <a:endParaRPr sz="1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75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40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sz="1400" i="1" spc="-80" dirty="0">
                <a:solidFill>
                  <a:srgbClr val="C00000"/>
                </a:solidFill>
                <a:latin typeface="Arial"/>
                <a:cs typeface="Arial"/>
              </a:rPr>
              <a:t>10.000 </a:t>
            </a:r>
            <a:r>
              <a:rPr sz="1400" i="1" spc="-85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4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114" dirty="0">
                <a:solidFill>
                  <a:srgbClr val="C00000"/>
                </a:solidFill>
                <a:latin typeface="Arial"/>
                <a:cs typeface="Arial"/>
              </a:rPr>
              <a:t>15V</a:t>
            </a:r>
            <a:endParaRPr sz="1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75" dirty="0">
                <a:solidFill>
                  <a:srgbClr val="C00000"/>
                </a:solidFill>
                <a:latin typeface="Arial"/>
                <a:cs typeface="Arial"/>
              </a:rPr>
              <a:t>10.000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80" dirty="0">
                <a:solidFill>
                  <a:srgbClr val="C00000"/>
                </a:solidFill>
                <a:latin typeface="Arial"/>
                <a:cs typeface="Arial"/>
              </a:rPr>
              <a:t>15</a:t>
            </a:r>
            <a:r>
              <a:rPr sz="1400" i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14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i="1" spc="-95" dirty="0">
                <a:solidFill>
                  <a:srgbClr val="C00000"/>
                </a:solidFill>
                <a:latin typeface="Arial"/>
                <a:cs typeface="Arial"/>
              </a:rPr>
              <a:t>Jadi </a:t>
            </a:r>
            <a:r>
              <a:rPr sz="1400" i="1" spc="-145" dirty="0">
                <a:solidFill>
                  <a:srgbClr val="C00000"/>
                </a:solidFill>
                <a:latin typeface="Arial"/>
                <a:cs typeface="Arial"/>
              </a:rPr>
              <a:t>V </a:t>
            </a:r>
            <a:r>
              <a:rPr sz="1400" i="1" spc="-12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400" i="1" spc="-80" dirty="0">
                <a:solidFill>
                  <a:srgbClr val="C00000"/>
                </a:solidFill>
                <a:latin typeface="Arial"/>
                <a:cs typeface="Arial"/>
              </a:rPr>
              <a:t>666,7 </a:t>
            </a:r>
            <a:r>
              <a:rPr sz="1400" i="1" spc="-15" dirty="0">
                <a:solidFill>
                  <a:srgbClr val="C00000"/>
                </a:solidFill>
                <a:latin typeface="Arial"/>
                <a:cs typeface="Arial"/>
              </a:rPr>
              <a:t>unit</a:t>
            </a:r>
            <a:r>
              <a:rPr sz="1400" i="1" spc="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i="1" spc="-70" dirty="0">
                <a:solidFill>
                  <a:srgbClr val="C00000"/>
                </a:solidFill>
                <a:latin typeface="Arial"/>
                <a:cs typeface="Arial"/>
              </a:rPr>
              <a:t>celana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688657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spc="-245" dirty="0"/>
              <a:t>Solusi </a:t>
            </a:r>
            <a:r>
              <a:rPr sz="4000" spc="-145" dirty="0"/>
              <a:t>Komputer </a:t>
            </a:r>
            <a:r>
              <a:rPr sz="4000" spc="-220" dirty="0"/>
              <a:t>dengan </a:t>
            </a:r>
            <a:r>
              <a:rPr sz="4000" spc="-320" dirty="0"/>
              <a:t>POM </a:t>
            </a:r>
            <a:r>
              <a:rPr sz="4000" spc="-15" dirty="0"/>
              <a:t>for  </a:t>
            </a:r>
            <a:r>
              <a:rPr sz="4000" spc="-150" dirty="0"/>
              <a:t>Windows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91032" y="1834032"/>
            <a:ext cx="7855839" cy="4003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3760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90" dirty="0"/>
              <a:t>Grafik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524000"/>
            <a:ext cx="8809609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4103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05" dirty="0">
                <a:latin typeface="Arial"/>
                <a:cs typeface="Arial"/>
              </a:rPr>
              <a:t>Soal</a:t>
            </a:r>
            <a:r>
              <a:rPr sz="4400" b="1" spc="-320" dirty="0">
                <a:latin typeface="Arial"/>
                <a:cs typeface="Arial"/>
              </a:rPr>
              <a:t> </a:t>
            </a:r>
            <a:r>
              <a:rPr sz="4400" b="1" spc="-220" dirty="0"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09725"/>
            <a:ext cx="7603490" cy="4369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45" dirty="0">
                <a:latin typeface="Arial"/>
                <a:cs typeface="Arial"/>
              </a:rPr>
              <a:t>Willow </a:t>
            </a:r>
            <a:r>
              <a:rPr sz="3200" spc="-90" dirty="0">
                <a:latin typeface="Arial"/>
                <a:cs typeface="Arial"/>
              </a:rPr>
              <a:t>Furniture </a:t>
            </a:r>
            <a:r>
              <a:rPr sz="3200" spc="-215" dirty="0">
                <a:latin typeface="Arial"/>
                <a:cs typeface="Arial"/>
              </a:rPr>
              <a:t>Company </a:t>
            </a:r>
            <a:r>
              <a:rPr sz="3200" spc="-130" dirty="0">
                <a:latin typeface="Arial"/>
                <a:cs typeface="Arial"/>
              </a:rPr>
              <a:t>memproduksi  </a:t>
            </a:r>
            <a:r>
              <a:rPr sz="3200" spc="-125" dirty="0">
                <a:latin typeface="Arial"/>
                <a:cs typeface="Arial"/>
              </a:rPr>
              <a:t>meja. </a:t>
            </a:r>
            <a:r>
              <a:rPr sz="3200" spc="-229" dirty="0">
                <a:latin typeface="Arial"/>
                <a:cs typeface="Arial"/>
              </a:rPr>
              <a:t>Biaya </a:t>
            </a:r>
            <a:r>
              <a:rPr sz="3200" spc="-55" dirty="0">
                <a:latin typeface="Arial"/>
                <a:cs typeface="Arial"/>
              </a:rPr>
              <a:t>tetap </a:t>
            </a:r>
            <a:r>
              <a:rPr sz="3200" spc="-120" dirty="0">
                <a:latin typeface="Arial"/>
                <a:cs typeface="Arial"/>
              </a:rPr>
              <a:t>produksi </a:t>
            </a:r>
            <a:r>
              <a:rPr sz="3200" spc="-85" dirty="0">
                <a:latin typeface="Arial"/>
                <a:cs typeface="Arial"/>
              </a:rPr>
              <a:t>per </a:t>
            </a:r>
            <a:r>
              <a:rPr sz="3200" spc="-110" dirty="0">
                <a:latin typeface="Arial"/>
                <a:cs typeface="Arial"/>
              </a:rPr>
              <a:t>bulan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adalah</a:t>
            </a:r>
            <a:endParaRPr sz="3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60" dirty="0">
                <a:latin typeface="Arial"/>
                <a:cs typeface="Arial"/>
              </a:rPr>
              <a:t>$8.000 </a:t>
            </a:r>
            <a:r>
              <a:rPr sz="3200" spc="-155" dirty="0">
                <a:latin typeface="Arial"/>
                <a:cs typeface="Arial"/>
              </a:rPr>
              <a:t>dan </a:t>
            </a:r>
            <a:r>
              <a:rPr sz="3200" spc="-170" dirty="0">
                <a:latin typeface="Arial"/>
                <a:cs typeface="Arial"/>
              </a:rPr>
              <a:t>biaya </a:t>
            </a:r>
            <a:r>
              <a:rPr sz="3200" spc="-114" dirty="0">
                <a:latin typeface="Arial"/>
                <a:cs typeface="Arial"/>
              </a:rPr>
              <a:t>variabel </a:t>
            </a:r>
            <a:r>
              <a:rPr sz="3200" spc="-85" dirty="0">
                <a:latin typeface="Arial"/>
                <a:cs typeface="Arial"/>
              </a:rPr>
              <a:t>per </a:t>
            </a:r>
            <a:r>
              <a:rPr sz="3200" spc="-135" dirty="0">
                <a:latin typeface="Arial"/>
                <a:cs typeface="Arial"/>
              </a:rPr>
              <a:t>meja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adalah</a:t>
            </a:r>
            <a:endParaRPr sz="3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3200" spc="-150" dirty="0">
                <a:latin typeface="Arial"/>
                <a:cs typeface="Arial"/>
              </a:rPr>
              <a:t>$65. </a:t>
            </a:r>
            <a:r>
              <a:rPr sz="3200" spc="-235" dirty="0">
                <a:latin typeface="Arial"/>
                <a:cs typeface="Arial"/>
              </a:rPr>
              <a:t>Harga </a:t>
            </a:r>
            <a:r>
              <a:rPr sz="3200" spc="-140" dirty="0">
                <a:latin typeface="Arial"/>
                <a:cs typeface="Arial"/>
              </a:rPr>
              <a:t>satu </a:t>
            </a:r>
            <a:r>
              <a:rPr sz="3200" spc="-130" dirty="0">
                <a:latin typeface="Arial"/>
                <a:cs typeface="Arial"/>
              </a:rPr>
              <a:t>meja </a:t>
            </a:r>
            <a:r>
              <a:rPr sz="3200" spc="-155" dirty="0">
                <a:latin typeface="Arial"/>
                <a:cs typeface="Arial"/>
              </a:rPr>
              <a:t>adalah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$180.</a:t>
            </a:r>
            <a:endParaRPr sz="3200">
              <a:latin typeface="Arial"/>
              <a:cs typeface="Arial"/>
            </a:endParaRPr>
          </a:p>
          <a:p>
            <a:pPr marL="756285" marR="2736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20" dirty="0">
                <a:latin typeface="Arial"/>
                <a:cs typeface="Arial"/>
              </a:rPr>
              <a:t>Jika </a:t>
            </a:r>
            <a:r>
              <a:rPr sz="2800" spc="-95" dirty="0">
                <a:latin typeface="Arial"/>
                <a:cs typeface="Arial"/>
              </a:rPr>
              <a:t>volume </a:t>
            </a:r>
            <a:r>
              <a:rPr sz="2800" spc="-100" dirty="0">
                <a:latin typeface="Arial"/>
                <a:cs typeface="Arial"/>
              </a:rPr>
              <a:t>produksi </a:t>
            </a:r>
            <a:r>
              <a:rPr sz="2800" spc="-75" dirty="0">
                <a:latin typeface="Arial"/>
                <a:cs typeface="Arial"/>
              </a:rPr>
              <a:t>per </a:t>
            </a:r>
            <a:r>
              <a:rPr sz="2800" spc="-95" dirty="0">
                <a:latin typeface="Arial"/>
                <a:cs typeface="Arial"/>
              </a:rPr>
              <a:t>bulan </a:t>
            </a:r>
            <a:r>
              <a:rPr sz="2800" spc="-140" dirty="0">
                <a:latin typeface="Arial"/>
                <a:cs typeface="Arial"/>
              </a:rPr>
              <a:t>mencapai</a:t>
            </a:r>
            <a:r>
              <a:rPr sz="2800" spc="-37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300  </a:t>
            </a:r>
            <a:r>
              <a:rPr sz="2800" spc="-105" dirty="0">
                <a:latin typeface="Arial"/>
                <a:cs typeface="Arial"/>
              </a:rPr>
              <a:t>meja, </a:t>
            </a:r>
            <a:r>
              <a:rPr sz="2800" spc="-70" dirty="0">
                <a:latin typeface="Arial"/>
                <a:cs typeface="Arial"/>
              </a:rPr>
              <a:t>tentukan </a:t>
            </a:r>
            <a:r>
              <a:rPr sz="2800" spc="-145" dirty="0">
                <a:latin typeface="Arial"/>
                <a:cs typeface="Arial"/>
              </a:rPr>
              <a:t>biaya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total.</a:t>
            </a:r>
            <a:endParaRPr sz="2800">
              <a:latin typeface="Arial"/>
              <a:cs typeface="Arial"/>
            </a:endParaRPr>
          </a:p>
          <a:p>
            <a:pPr marL="756285" marR="81216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60" dirty="0">
                <a:latin typeface="Arial"/>
                <a:cs typeface="Arial"/>
              </a:rPr>
              <a:t>Tentukan </a:t>
            </a:r>
            <a:r>
              <a:rPr sz="2800" spc="-100" dirty="0">
                <a:latin typeface="Arial"/>
                <a:cs typeface="Arial"/>
              </a:rPr>
              <a:t>volume </a:t>
            </a:r>
            <a:r>
              <a:rPr sz="2800" spc="-120" dirty="0">
                <a:latin typeface="Arial"/>
                <a:cs typeface="Arial"/>
              </a:rPr>
              <a:t>break </a:t>
            </a:r>
            <a:r>
              <a:rPr sz="2800" spc="-150" dirty="0">
                <a:latin typeface="Arial"/>
                <a:cs typeface="Arial"/>
              </a:rPr>
              <a:t>even </a:t>
            </a:r>
            <a:r>
              <a:rPr sz="2800" spc="-155" dirty="0">
                <a:latin typeface="Arial"/>
                <a:cs typeface="Arial"/>
              </a:rPr>
              <a:t>pada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Willow  </a:t>
            </a:r>
            <a:r>
              <a:rPr sz="2800" spc="-75" dirty="0">
                <a:latin typeface="Arial"/>
                <a:cs typeface="Arial"/>
              </a:rPr>
              <a:t>Furniture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Company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65" dirty="0">
                <a:latin typeface="Arial"/>
                <a:cs typeface="Arial"/>
              </a:rPr>
              <a:t>Gambarkan </a:t>
            </a:r>
            <a:r>
              <a:rPr sz="2800" spc="-85" dirty="0">
                <a:latin typeface="Arial"/>
                <a:cs typeface="Arial"/>
              </a:rPr>
              <a:t>grafik </a:t>
            </a:r>
            <a:r>
              <a:rPr sz="2800" spc="-95" dirty="0">
                <a:latin typeface="Arial"/>
                <a:cs typeface="Arial"/>
              </a:rPr>
              <a:t>volume </a:t>
            </a:r>
            <a:r>
              <a:rPr sz="2800" spc="-120" dirty="0">
                <a:latin typeface="Arial"/>
                <a:cs typeface="Arial"/>
              </a:rPr>
              <a:t>break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even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3823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40" dirty="0"/>
              <a:t>Soal</a:t>
            </a:r>
            <a:r>
              <a:rPr sz="4400" spc="-315" dirty="0"/>
              <a:t> </a:t>
            </a:r>
            <a:r>
              <a:rPr sz="4400" spc="-220" dirty="0"/>
              <a:t>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64004"/>
            <a:ext cx="7747634" cy="4152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175260" indent="-344170">
              <a:lnSpc>
                <a:spcPct val="90000"/>
              </a:lnSpc>
              <a:spcBef>
                <a:spcPts val="459"/>
              </a:spcBef>
              <a:buChar char="•"/>
              <a:tabLst>
                <a:tab pos="356870" algn="l"/>
                <a:tab pos="357505" algn="l"/>
              </a:tabLst>
            </a:pPr>
            <a:r>
              <a:rPr sz="3000" spc="-160" dirty="0">
                <a:latin typeface="Arial"/>
                <a:cs typeface="Arial"/>
              </a:rPr>
              <a:t>Retread </a:t>
            </a:r>
            <a:r>
              <a:rPr sz="3000" spc="-130" dirty="0">
                <a:latin typeface="Arial"/>
                <a:cs typeface="Arial"/>
              </a:rPr>
              <a:t>Tire </a:t>
            </a:r>
            <a:r>
              <a:rPr sz="3000" spc="-195" dirty="0">
                <a:latin typeface="Arial"/>
                <a:cs typeface="Arial"/>
              </a:rPr>
              <a:t>Company </a:t>
            </a:r>
            <a:r>
              <a:rPr sz="3000" spc="-145" dirty="0">
                <a:latin typeface="Arial"/>
                <a:cs typeface="Arial"/>
              </a:rPr>
              <a:t>adalah perusahan  bergerak </a:t>
            </a:r>
            <a:r>
              <a:rPr sz="3000" spc="-130" dirty="0">
                <a:latin typeface="Arial"/>
                <a:cs typeface="Arial"/>
              </a:rPr>
              <a:t>dalam </a:t>
            </a:r>
            <a:r>
              <a:rPr sz="3000" spc="-114" dirty="0">
                <a:latin typeface="Arial"/>
                <a:cs typeface="Arial"/>
              </a:rPr>
              <a:t>perbaikan </a:t>
            </a:r>
            <a:r>
              <a:rPr sz="3000" spc="-125" dirty="0">
                <a:latin typeface="Arial"/>
                <a:cs typeface="Arial"/>
              </a:rPr>
              <a:t>ban. </a:t>
            </a:r>
            <a:r>
              <a:rPr sz="3000" spc="-210" dirty="0">
                <a:latin typeface="Arial"/>
                <a:cs typeface="Arial"/>
              </a:rPr>
              <a:t>Biaya </a:t>
            </a:r>
            <a:r>
              <a:rPr sz="3000" spc="-55" dirty="0">
                <a:latin typeface="Arial"/>
                <a:cs typeface="Arial"/>
              </a:rPr>
              <a:t>tetap</a:t>
            </a:r>
            <a:r>
              <a:rPr sz="3000" spc="-35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per  tahun </a:t>
            </a:r>
            <a:r>
              <a:rPr sz="3000" spc="-145" dirty="0">
                <a:latin typeface="Arial"/>
                <a:cs typeface="Arial"/>
              </a:rPr>
              <a:t>adalah </a:t>
            </a:r>
            <a:r>
              <a:rPr sz="3000" spc="-140" dirty="0">
                <a:latin typeface="Arial"/>
                <a:cs typeface="Arial"/>
              </a:rPr>
              <a:t>$60.000. </a:t>
            </a:r>
            <a:r>
              <a:rPr sz="3000" spc="-210" dirty="0">
                <a:latin typeface="Arial"/>
                <a:cs typeface="Arial"/>
              </a:rPr>
              <a:t>Biaya </a:t>
            </a:r>
            <a:r>
              <a:rPr sz="3000" spc="-105" dirty="0">
                <a:latin typeface="Arial"/>
                <a:cs typeface="Arial"/>
              </a:rPr>
              <a:t>variabel </a:t>
            </a:r>
            <a:r>
              <a:rPr sz="3000" spc="-75" dirty="0">
                <a:latin typeface="Arial"/>
                <a:cs typeface="Arial"/>
              </a:rPr>
              <a:t>per </a:t>
            </a:r>
            <a:r>
              <a:rPr sz="3000" spc="-140" dirty="0">
                <a:latin typeface="Arial"/>
                <a:cs typeface="Arial"/>
              </a:rPr>
              <a:t>ban  </a:t>
            </a:r>
            <a:r>
              <a:rPr sz="3000" spc="-145" dirty="0">
                <a:latin typeface="Arial"/>
                <a:cs typeface="Arial"/>
              </a:rPr>
              <a:t>adalah </a:t>
            </a:r>
            <a:r>
              <a:rPr sz="3000" spc="-130" dirty="0">
                <a:latin typeface="Arial"/>
                <a:cs typeface="Arial"/>
              </a:rPr>
              <a:t>$9. </a:t>
            </a:r>
            <a:r>
              <a:rPr sz="3000" spc="-195" dirty="0">
                <a:latin typeface="Arial"/>
                <a:cs typeface="Arial"/>
              </a:rPr>
              <a:t>Perusahaan </a:t>
            </a:r>
            <a:r>
              <a:rPr sz="3000" spc="-165" dirty="0">
                <a:latin typeface="Arial"/>
                <a:cs typeface="Arial"/>
              </a:rPr>
              <a:t>mengenakan </a:t>
            </a:r>
            <a:r>
              <a:rPr sz="3000" spc="-155" dirty="0">
                <a:latin typeface="Arial"/>
                <a:cs typeface="Arial"/>
              </a:rPr>
              <a:t>biaya  </a:t>
            </a:r>
            <a:r>
              <a:rPr sz="3000" spc="-114" dirty="0">
                <a:latin typeface="Arial"/>
                <a:cs typeface="Arial"/>
              </a:rPr>
              <a:t>perbaikan </a:t>
            </a:r>
            <a:r>
              <a:rPr sz="3000" spc="-140" dirty="0">
                <a:latin typeface="Arial"/>
                <a:cs typeface="Arial"/>
              </a:rPr>
              <a:t>ban </a:t>
            </a:r>
            <a:r>
              <a:rPr sz="3000" spc="-190" dirty="0">
                <a:latin typeface="Arial"/>
                <a:cs typeface="Arial"/>
              </a:rPr>
              <a:t>sebesar</a:t>
            </a:r>
            <a:r>
              <a:rPr sz="3000" spc="-34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$25.</a:t>
            </a:r>
            <a:endParaRPr sz="3000">
              <a:latin typeface="Arial"/>
              <a:cs typeface="Arial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600" spc="-80" dirty="0">
                <a:latin typeface="Arial"/>
                <a:cs typeface="Arial"/>
              </a:rPr>
              <a:t>Untuk </a:t>
            </a:r>
            <a:r>
              <a:rPr sz="2600" spc="-85" dirty="0">
                <a:latin typeface="Arial"/>
                <a:cs typeface="Arial"/>
              </a:rPr>
              <a:t>memperbaiki </a:t>
            </a:r>
            <a:r>
              <a:rPr sz="2600" spc="-125" dirty="0">
                <a:latin typeface="Arial"/>
                <a:cs typeface="Arial"/>
              </a:rPr>
              <a:t>12.000 ban </a:t>
            </a:r>
            <a:r>
              <a:rPr sz="2600" spc="-70" dirty="0">
                <a:latin typeface="Arial"/>
                <a:cs typeface="Arial"/>
              </a:rPr>
              <a:t>per tahun,</a:t>
            </a:r>
            <a:r>
              <a:rPr sz="2600" spc="-36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tentukan  </a:t>
            </a:r>
            <a:r>
              <a:rPr sz="2600" spc="-140" dirty="0">
                <a:latin typeface="Arial"/>
                <a:cs typeface="Arial"/>
              </a:rPr>
              <a:t>biaya </a:t>
            </a:r>
            <a:r>
              <a:rPr sz="2600" spc="-20" dirty="0">
                <a:latin typeface="Arial"/>
                <a:cs typeface="Arial"/>
              </a:rPr>
              <a:t>total, </a:t>
            </a:r>
            <a:r>
              <a:rPr sz="2600" spc="-110" dirty="0">
                <a:latin typeface="Arial"/>
                <a:cs typeface="Arial"/>
              </a:rPr>
              <a:t>pendapatan </a:t>
            </a:r>
            <a:r>
              <a:rPr sz="2600" spc="-20" dirty="0">
                <a:latin typeface="Arial"/>
                <a:cs typeface="Arial"/>
              </a:rPr>
              <a:t>total, </a:t>
            </a:r>
            <a:r>
              <a:rPr sz="2600" spc="-125" dirty="0">
                <a:latin typeface="Arial"/>
                <a:cs typeface="Arial"/>
              </a:rPr>
              <a:t>dan</a:t>
            </a:r>
            <a:r>
              <a:rPr sz="2600" spc="-37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keuntungannya</a:t>
            </a:r>
            <a:endParaRPr sz="2600">
              <a:latin typeface="Arial"/>
              <a:cs typeface="Arial"/>
            </a:endParaRPr>
          </a:p>
          <a:p>
            <a:pPr marL="756285" marR="14604" lvl="1" indent="-286385">
              <a:lnSpc>
                <a:spcPts val="281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spc="-155" dirty="0">
                <a:latin typeface="Arial"/>
                <a:cs typeface="Arial"/>
              </a:rPr>
              <a:t>Tentukan </a:t>
            </a:r>
            <a:r>
              <a:rPr sz="2600" spc="-95" dirty="0">
                <a:latin typeface="Arial"/>
                <a:cs typeface="Arial"/>
              </a:rPr>
              <a:t>volume </a:t>
            </a:r>
            <a:r>
              <a:rPr sz="2600" spc="-110" dirty="0">
                <a:latin typeface="Arial"/>
                <a:cs typeface="Arial"/>
              </a:rPr>
              <a:t>break </a:t>
            </a:r>
            <a:r>
              <a:rPr sz="2600" spc="-145" dirty="0">
                <a:latin typeface="Arial"/>
                <a:cs typeface="Arial"/>
              </a:rPr>
              <a:t>even </a:t>
            </a:r>
            <a:r>
              <a:rPr sz="2600" spc="-60" dirty="0">
                <a:latin typeface="Arial"/>
                <a:cs typeface="Arial"/>
              </a:rPr>
              <a:t>poin </a:t>
            </a:r>
            <a:r>
              <a:rPr sz="2600" spc="-150" dirty="0">
                <a:latin typeface="Arial"/>
                <a:cs typeface="Arial"/>
              </a:rPr>
              <a:t>pada </a:t>
            </a:r>
            <a:r>
              <a:rPr sz="2600" spc="-140" dirty="0">
                <a:latin typeface="Arial"/>
                <a:cs typeface="Arial"/>
              </a:rPr>
              <a:t>Retread </a:t>
            </a:r>
            <a:r>
              <a:rPr sz="2600" spc="-114" dirty="0">
                <a:latin typeface="Arial"/>
                <a:cs typeface="Arial"/>
              </a:rPr>
              <a:t>Tire  </a:t>
            </a:r>
            <a:r>
              <a:rPr sz="2600" spc="-175" dirty="0">
                <a:latin typeface="Arial"/>
                <a:cs typeface="Arial"/>
              </a:rPr>
              <a:t>Company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har char="–"/>
              <a:tabLst>
                <a:tab pos="756920" algn="l"/>
              </a:tabLst>
            </a:pPr>
            <a:r>
              <a:rPr sz="2600" spc="-155" dirty="0">
                <a:latin typeface="Arial"/>
                <a:cs typeface="Arial"/>
              </a:rPr>
              <a:t>Gambarkan </a:t>
            </a:r>
            <a:r>
              <a:rPr sz="2600" spc="-85" dirty="0">
                <a:latin typeface="Arial"/>
                <a:cs typeface="Arial"/>
              </a:rPr>
              <a:t>grafik </a:t>
            </a:r>
            <a:r>
              <a:rPr sz="2600" spc="-95" dirty="0">
                <a:latin typeface="Arial"/>
                <a:cs typeface="Arial"/>
              </a:rPr>
              <a:t>volume </a:t>
            </a:r>
            <a:r>
              <a:rPr sz="2600" spc="-110" dirty="0">
                <a:latin typeface="Arial"/>
                <a:cs typeface="Arial"/>
              </a:rPr>
              <a:t>break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even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3631" y="4142232"/>
            <a:ext cx="603250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8160" y="4142232"/>
            <a:ext cx="603250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  <a:tabLst>
                <a:tab pos="4103370" algn="l"/>
              </a:tabLst>
            </a:pPr>
            <a:r>
              <a:rPr spc="-210" dirty="0"/>
              <a:t>Terim</a:t>
            </a:r>
            <a:r>
              <a:rPr spc="-395" dirty="0"/>
              <a:t></a:t>
            </a:r>
            <a:r>
              <a:rPr spc="-204" dirty="0"/>
              <a:t> </a:t>
            </a:r>
            <a:r>
              <a:rPr lang="en-US" spc="-204" dirty="0"/>
              <a:t>   </a:t>
            </a:r>
            <a:r>
              <a:rPr spc="844" dirty="0"/>
              <a:t>k</a:t>
            </a:r>
            <a:r>
              <a:rPr dirty="0"/>
              <a:t>	</a:t>
            </a:r>
            <a:r>
              <a:rPr spc="145" dirty="0"/>
              <a:t>sih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5824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25" dirty="0">
                <a:latin typeface="Arial"/>
                <a:cs typeface="Arial"/>
              </a:rPr>
              <a:t>Materi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44" y="1695069"/>
            <a:ext cx="6705600" cy="4293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2000" spc="-105" dirty="0">
                <a:latin typeface="Arial"/>
                <a:cs typeface="Arial"/>
              </a:rPr>
              <a:t>Pendahuluan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000" spc="-120" dirty="0">
                <a:latin typeface="Arial"/>
                <a:cs typeface="Arial"/>
              </a:rPr>
              <a:t>Pengantar </a:t>
            </a:r>
            <a:r>
              <a:rPr sz="2000" spc="-114" dirty="0">
                <a:latin typeface="Arial"/>
                <a:cs typeface="Arial"/>
              </a:rPr>
              <a:t>Program </a:t>
            </a:r>
            <a:r>
              <a:rPr sz="2000" spc="-100" dirty="0">
                <a:latin typeface="Arial"/>
                <a:cs typeface="Arial"/>
              </a:rPr>
              <a:t>Linear 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100" dirty="0">
                <a:latin typeface="Arial"/>
                <a:cs typeface="Arial"/>
              </a:rPr>
              <a:t>Formulasi </a:t>
            </a:r>
            <a:r>
              <a:rPr sz="2000" spc="-40" dirty="0">
                <a:latin typeface="Arial"/>
                <a:cs typeface="Arial"/>
              </a:rPr>
              <a:t>Model </a:t>
            </a:r>
            <a:r>
              <a:rPr sz="2000" spc="-95" dirty="0">
                <a:latin typeface="Arial"/>
                <a:cs typeface="Arial"/>
              </a:rPr>
              <a:t>dan </a:t>
            </a:r>
            <a:r>
              <a:rPr sz="2000" spc="-130" dirty="0">
                <a:latin typeface="Arial"/>
                <a:cs typeface="Arial"/>
              </a:rPr>
              <a:t>Solusi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Grafik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sz="2000" spc="-114" dirty="0">
                <a:latin typeface="Arial"/>
                <a:cs typeface="Arial"/>
              </a:rPr>
              <a:t>Program </a:t>
            </a:r>
            <a:r>
              <a:rPr sz="2000" spc="-100" dirty="0">
                <a:latin typeface="Arial"/>
                <a:cs typeface="Arial"/>
              </a:rPr>
              <a:t>Linear 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130" dirty="0">
                <a:latin typeface="Arial"/>
                <a:cs typeface="Arial"/>
              </a:rPr>
              <a:t>Solusi </a:t>
            </a:r>
            <a:r>
              <a:rPr sz="2000" spc="-55" dirty="0">
                <a:latin typeface="Arial"/>
                <a:cs typeface="Arial"/>
              </a:rPr>
              <a:t>komputer </a:t>
            </a:r>
            <a:r>
              <a:rPr sz="2000" spc="-95" dirty="0">
                <a:latin typeface="Arial"/>
                <a:cs typeface="Arial"/>
              </a:rPr>
              <a:t>dan </a:t>
            </a:r>
            <a:r>
              <a:rPr sz="2000" spc="-110" dirty="0">
                <a:latin typeface="Arial"/>
                <a:cs typeface="Arial"/>
              </a:rPr>
              <a:t>Analisa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Sensitivitas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000" spc="-114" dirty="0">
                <a:latin typeface="Arial"/>
                <a:cs typeface="Arial"/>
              </a:rPr>
              <a:t>Program </a:t>
            </a:r>
            <a:r>
              <a:rPr sz="2000" spc="-100" dirty="0">
                <a:latin typeface="Arial"/>
                <a:cs typeface="Arial"/>
              </a:rPr>
              <a:t>Linear 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80" dirty="0">
                <a:latin typeface="Arial"/>
                <a:cs typeface="Arial"/>
              </a:rPr>
              <a:t>Contoh-contoh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000" spc="-114" dirty="0">
                <a:latin typeface="Arial"/>
                <a:cs typeface="Arial"/>
              </a:rPr>
              <a:t>Program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Integer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000" spc="-105" dirty="0">
                <a:latin typeface="Arial"/>
                <a:cs typeface="Arial"/>
              </a:rPr>
              <a:t>Masalah </a:t>
            </a:r>
            <a:r>
              <a:rPr sz="2000" spc="-100" dirty="0">
                <a:latin typeface="Arial"/>
                <a:cs typeface="Arial"/>
              </a:rPr>
              <a:t>Transportasi, </a:t>
            </a:r>
            <a:r>
              <a:rPr sz="2000" spc="-130" dirty="0">
                <a:latin typeface="Arial"/>
                <a:cs typeface="Arial"/>
              </a:rPr>
              <a:t>Pengapalan, </a:t>
            </a:r>
            <a:r>
              <a:rPr sz="2000" spc="-95" dirty="0">
                <a:latin typeface="Arial"/>
                <a:cs typeface="Arial"/>
              </a:rPr>
              <a:t>dan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Penugasan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000" spc="-40" dirty="0">
                <a:latin typeface="Arial"/>
                <a:cs typeface="Arial"/>
              </a:rPr>
              <a:t>Model </a:t>
            </a:r>
            <a:r>
              <a:rPr sz="2000" spc="-110" dirty="0">
                <a:latin typeface="Arial"/>
                <a:cs typeface="Arial"/>
              </a:rPr>
              <a:t>Arus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Jaringan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000" spc="-80" dirty="0">
                <a:latin typeface="Arial"/>
                <a:cs typeface="Arial"/>
              </a:rPr>
              <a:t>Manajemen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Proyek</a:t>
            </a:r>
            <a:endParaRPr sz="2000">
              <a:latin typeface="Arial"/>
              <a:cs typeface="Arial"/>
            </a:endParaRPr>
          </a:p>
          <a:p>
            <a:pPr marL="372110" indent="-3594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2000" spc="-114" dirty="0">
                <a:latin typeface="Arial"/>
                <a:cs typeface="Arial"/>
              </a:rPr>
              <a:t>Pengambilan Keputusan </a:t>
            </a:r>
            <a:r>
              <a:rPr sz="2000" spc="-120" dirty="0">
                <a:latin typeface="Arial"/>
                <a:cs typeface="Arial"/>
              </a:rPr>
              <a:t>dengan </a:t>
            </a:r>
            <a:r>
              <a:rPr sz="2000" spc="-25" dirty="0">
                <a:latin typeface="Arial"/>
                <a:cs typeface="Arial"/>
              </a:rPr>
              <a:t>multiple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kriteria</a:t>
            </a:r>
            <a:endParaRPr sz="2000">
              <a:latin typeface="Arial"/>
              <a:cs typeface="Arial"/>
            </a:endParaRPr>
          </a:p>
          <a:p>
            <a:pPr marL="387350" indent="-374650">
              <a:lnSpc>
                <a:spcPct val="100000"/>
              </a:lnSpc>
              <a:buAutoNum type="arabicPeriod"/>
              <a:tabLst>
                <a:tab pos="387985" algn="l"/>
              </a:tabLst>
            </a:pPr>
            <a:r>
              <a:rPr sz="2000" spc="-114" dirty="0">
                <a:latin typeface="Arial"/>
                <a:cs typeface="Arial"/>
              </a:rPr>
              <a:t>Program </a:t>
            </a:r>
            <a:r>
              <a:rPr sz="2000" spc="-65" dirty="0">
                <a:latin typeface="Arial"/>
                <a:cs typeface="Arial"/>
              </a:rPr>
              <a:t>non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linear</a:t>
            </a:r>
            <a:endParaRPr sz="2000">
              <a:latin typeface="Arial"/>
              <a:cs typeface="Arial"/>
            </a:endParaRPr>
          </a:p>
          <a:p>
            <a:pPr marL="445134" indent="-432434">
              <a:lnSpc>
                <a:spcPct val="100000"/>
              </a:lnSpc>
              <a:buAutoNum type="arabicPeriod"/>
              <a:tabLst>
                <a:tab pos="445770" algn="l"/>
              </a:tabLst>
            </a:pPr>
            <a:r>
              <a:rPr sz="2000" spc="-110" dirty="0">
                <a:latin typeface="Arial"/>
                <a:cs typeface="Arial"/>
              </a:rPr>
              <a:t>Analisa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keputusan</a:t>
            </a:r>
            <a:endParaRPr sz="2000">
              <a:latin typeface="Arial"/>
              <a:cs typeface="Arial"/>
            </a:endParaRPr>
          </a:p>
          <a:p>
            <a:pPr marL="445134" indent="-432434">
              <a:lnSpc>
                <a:spcPct val="100000"/>
              </a:lnSpc>
              <a:buAutoNum type="arabicPeriod"/>
              <a:tabLst>
                <a:tab pos="445770" algn="l"/>
              </a:tabLst>
            </a:pPr>
            <a:r>
              <a:rPr sz="2000" spc="-110" dirty="0">
                <a:latin typeface="Arial"/>
                <a:cs typeface="Arial"/>
              </a:rPr>
              <a:t>Analisa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Antrian</a:t>
            </a:r>
            <a:endParaRPr sz="2000">
              <a:latin typeface="Arial"/>
              <a:cs typeface="Arial"/>
            </a:endParaRPr>
          </a:p>
          <a:p>
            <a:pPr marL="445134" indent="-4324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45770" algn="l"/>
              </a:tabLst>
            </a:pPr>
            <a:r>
              <a:rPr sz="2000" spc="-80" dirty="0">
                <a:latin typeface="Arial"/>
                <a:cs typeface="Arial"/>
              </a:rPr>
              <a:t>Manajemen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Persediaan.</a:t>
            </a:r>
            <a:endParaRPr sz="2000">
              <a:latin typeface="Arial"/>
              <a:cs typeface="Arial"/>
            </a:endParaRPr>
          </a:p>
          <a:p>
            <a:pPr marL="445134" indent="-432434">
              <a:lnSpc>
                <a:spcPct val="100000"/>
              </a:lnSpc>
              <a:buAutoNum type="arabicPeriod"/>
              <a:tabLst>
                <a:tab pos="445770" algn="l"/>
              </a:tabLst>
            </a:pPr>
            <a:r>
              <a:rPr sz="2000" spc="-120" dirty="0">
                <a:latin typeface="Arial"/>
                <a:cs typeface="Arial"/>
              </a:rPr>
              <a:t>Simulasi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1507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685" dirty="0">
                <a:latin typeface="Arial"/>
                <a:cs typeface="Arial"/>
              </a:rPr>
              <a:t>P</a:t>
            </a:r>
            <a:r>
              <a:rPr sz="4400" b="1" spc="-220" dirty="0">
                <a:latin typeface="Arial"/>
                <a:cs typeface="Arial"/>
              </a:rPr>
              <a:t>enil</a:t>
            </a:r>
            <a:r>
              <a:rPr sz="4400" b="1" spc="-305" dirty="0">
                <a:latin typeface="Arial"/>
                <a:cs typeface="Arial"/>
              </a:rPr>
              <a:t>a</a:t>
            </a:r>
            <a:r>
              <a:rPr sz="4400" b="1" spc="-254" dirty="0">
                <a:latin typeface="Arial"/>
                <a:cs typeface="Arial"/>
              </a:rPr>
              <a:t>ian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10968"/>
            <a:ext cx="3128010" cy="179408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434" dirty="0">
                <a:latin typeface="Arial"/>
                <a:cs typeface="Arial"/>
              </a:rPr>
              <a:t>UAS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305" dirty="0">
                <a:latin typeface="Arial"/>
                <a:cs typeface="Arial"/>
              </a:rPr>
              <a:t>40%</a:t>
            </a:r>
            <a:endParaRPr sz="32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455" dirty="0">
                <a:latin typeface="Arial"/>
                <a:cs typeface="Arial"/>
              </a:rPr>
              <a:t>UTS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05" dirty="0">
                <a:latin typeface="Arial"/>
                <a:cs typeface="Arial"/>
              </a:rPr>
              <a:t>3</a:t>
            </a:r>
            <a:r>
              <a:rPr lang="en-US" sz="3200" spc="-305" dirty="0">
                <a:latin typeface="Arial"/>
                <a:cs typeface="Arial"/>
              </a:rPr>
              <a:t>5</a:t>
            </a:r>
            <a:r>
              <a:rPr sz="3200" spc="-305" dirty="0">
                <a:latin typeface="Arial"/>
                <a:cs typeface="Arial"/>
              </a:rPr>
              <a:t>%</a:t>
            </a:r>
            <a:endParaRPr sz="32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425" dirty="0">
                <a:latin typeface="Arial"/>
                <a:cs typeface="Arial"/>
              </a:rPr>
              <a:t>TUGAS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305" dirty="0">
                <a:latin typeface="Arial"/>
                <a:cs typeface="Arial"/>
              </a:rPr>
              <a:t>2</a:t>
            </a:r>
            <a:r>
              <a:rPr lang="en-US" sz="3200" spc="-305" dirty="0">
                <a:latin typeface="Arial"/>
                <a:cs typeface="Arial"/>
              </a:rPr>
              <a:t>5</a:t>
            </a:r>
            <a:r>
              <a:rPr sz="3200" spc="-305" dirty="0">
                <a:latin typeface="Arial"/>
                <a:cs typeface="Arial"/>
              </a:rPr>
              <a:t>%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800" y="1371600"/>
            <a:ext cx="3810000" cy="430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841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270" dirty="0">
                <a:latin typeface="Arial"/>
                <a:cs typeface="Arial"/>
              </a:rPr>
              <a:t>Software</a:t>
            </a:r>
            <a:r>
              <a:rPr sz="4400" b="1" spc="-275" dirty="0">
                <a:latin typeface="Arial"/>
                <a:cs typeface="Arial"/>
              </a:rPr>
              <a:t> </a:t>
            </a:r>
            <a:r>
              <a:rPr sz="4400" b="1" spc="-365" dirty="0">
                <a:latin typeface="Arial"/>
                <a:cs typeface="Arial"/>
              </a:rPr>
              <a:t>pendukung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1685924"/>
            <a:ext cx="391096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105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120" dirty="0">
                <a:latin typeface="Arial"/>
                <a:cs typeface="Arial"/>
              </a:rPr>
              <a:t>Ms </a:t>
            </a:r>
            <a:r>
              <a:rPr sz="2800" spc="-95" dirty="0">
                <a:latin typeface="Arial"/>
                <a:cs typeface="Arial"/>
              </a:rPr>
              <a:t>Office </a:t>
            </a:r>
            <a:r>
              <a:rPr sz="2800" spc="-155" dirty="0">
                <a:latin typeface="Arial"/>
                <a:cs typeface="Arial"/>
              </a:rPr>
              <a:t>(excel </a:t>
            </a:r>
            <a:r>
              <a:rPr sz="2800" spc="-240" dirty="0">
                <a:latin typeface="Arial"/>
                <a:cs typeface="Arial"/>
              </a:rPr>
              <a:t>+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Project)</a:t>
            </a:r>
            <a:endParaRPr sz="280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235" dirty="0">
                <a:latin typeface="Arial"/>
                <a:cs typeface="Arial"/>
              </a:rPr>
              <a:t>POM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windows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1869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780" dirty="0">
                <a:latin typeface="Arial"/>
                <a:cs typeface="Arial"/>
              </a:rPr>
              <a:t>R</a:t>
            </a:r>
            <a:r>
              <a:rPr sz="4400" b="1" spc="-265" dirty="0">
                <a:latin typeface="Arial"/>
                <a:cs typeface="Arial"/>
              </a:rPr>
              <a:t>e</a:t>
            </a:r>
            <a:r>
              <a:rPr sz="4400" b="1" spc="-150" dirty="0">
                <a:latin typeface="Arial"/>
                <a:cs typeface="Arial"/>
              </a:rPr>
              <a:t>f</a:t>
            </a:r>
            <a:r>
              <a:rPr sz="4400" b="1" spc="-235" dirty="0">
                <a:latin typeface="Arial"/>
                <a:cs typeface="Arial"/>
              </a:rPr>
              <a:t>e</a:t>
            </a:r>
            <a:r>
              <a:rPr sz="4400" b="1" spc="-215" dirty="0">
                <a:latin typeface="Arial"/>
                <a:cs typeface="Arial"/>
              </a:rPr>
              <a:t>r</a:t>
            </a:r>
            <a:r>
              <a:rPr sz="4400" b="1" spc="-360" dirty="0">
                <a:latin typeface="Arial"/>
                <a:cs typeface="Arial"/>
              </a:rPr>
              <a:t>ensi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15821"/>
            <a:ext cx="789178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45" dirty="0">
                <a:latin typeface="Arial"/>
                <a:cs typeface="Arial"/>
              </a:rPr>
              <a:t>Taylor </a:t>
            </a:r>
            <a:r>
              <a:rPr sz="2400" spc="-220" dirty="0">
                <a:latin typeface="Arial"/>
                <a:cs typeface="Arial"/>
              </a:rPr>
              <a:t>W. </a:t>
            </a:r>
            <a:r>
              <a:rPr sz="2400" spc="-95" dirty="0">
                <a:latin typeface="Arial"/>
                <a:cs typeface="Arial"/>
              </a:rPr>
              <a:t>Bernard. </a:t>
            </a:r>
            <a:r>
              <a:rPr sz="2400" spc="-105" dirty="0">
                <a:latin typeface="Arial"/>
                <a:cs typeface="Arial"/>
              </a:rPr>
              <a:t>2004. </a:t>
            </a:r>
            <a:r>
              <a:rPr sz="2400" i="1" spc="-90" dirty="0">
                <a:latin typeface="Arial"/>
                <a:cs typeface="Arial"/>
              </a:rPr>
              <a:t>Management </a:t>
            </a:r>
            <a:r>
              <a:rPr sz="2400" i="1" spc="-204" dirty="0">
                <a:latin typeface="Arial"/>
                <a:cs typeface="Arial"/>
              </a:rPr>
              <a:t>Science </a:t>
            </a:r>
            <a:r>
              <a:rPr sz="2400" spc="-40" dirty="0">
                <a:latin typeface="Arial"/>
                <a:cs typeface="Arial"/>
              </a:rPr>
              <a:t>Ninth </a:t>
            </a:r>
            <a:r>
              <a:rPr sz="2400" spc="-70" dirty="0">
                <a:latin typeface="Arial"/>
                <a:cs typeface="Arial"/>
              </a:rPr>
              <a:t>Edition.  </a:t>
            </a:r>
            <a:r>
              <a:rPr sz="2400" spc="-95" dirty="0">
                <a:latin typeface="Arial"/>
                <a:cs typeface="Arial"/>
              </a:rPr>
              <a:t>Prentice </a:t>
            </a:r>
            <a:r>
              <a:rPr sz="2400" spc="-100" dirty="0">
                <a:latin typeface="Arial"/>
                <a:cs typeface="Arial"/>
              </a:rPr>
              <a:t>Hall 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sz="2400" spc="-114" dirty="0">
                <a:latin typeface="Arial"/>
                <a:cs typeface="Arial"/>
              </a:rPr>
              <a:t>New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Jersey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50" dirty="0">
                <a:latin typeface="Arial"/>
                <a:cs typeface="Arial"/>
              </a:rPr>
              <a:t>Buku </a:t>
            </a:r>
            <a:r>
              <a:rPr sz="2400" spc="-90" dirty="0">
                <a:latin typeface="Arial"/>
                <a:cs typeface="Arial"/>
              </a:rPr>
              <a:t>Manajemen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Sains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150" dirty="0">
                <a:latin typeface="Arial"/>
                <a:cs typeface="Arial"/>
              </a:rPr>
              <a:t>Buku </a:t>
            </a:r>
            <a:r>
              <a:rPr sz="2400" spc="-145" dirty="0">
                <a:latin typeface="Arial"/>
                <a:cs typeface="Arial"/>
              </a:rPr>
              <a:t>Riset</a:t>
            </a:r>
            <a:r>
              <a:rPr sz="2400" spc="-135" dirty="0">
                <a:latin typeface="Arial"/>
                <a:cs typeface="Arial"/>
              </a:rPr>
              <a:t> Operasi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2037969"/>
            <a:ext cx="3657600" cy="4820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3" y="2620466"/>
            <a:ext cx="50857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70" dirty="0">
                <a:solidFill>
                  <a:srgbClr val="000000"/>
                </a:solidFill>
                <a:latin typeface="Arial"/>
                <a:cs typeface="Arial"/>
              </a:rPr>
              <a:t>Manajemen</a:t>
            </a:r>
            <a:r>
              <a:rPr sz="5400" b="1" spc="-3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1" spc="-570" dirty="0">
                <a:latin typeface="Arial"/>
                <a:cs typeface="Arial"/>
              </a:rPr>
              <a:t>Sains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533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305" dirty="0">
                <a:latin typeface="Arial"/>
                <a:cs typeface="Arial"/>
              </a:rPr>
              <a:t>Pengertian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marR="190500" indent="-344170">
              <a:lnSpc>
                <a:spcPct val="99800"/>
              </a:lnSpc>
              <a:spcBef>
                <a:spcPts val="100"/>
              </a:spcBef>
              <a:buChar char="•"/>
              <a:tabLst>
                <a:tab pos="389255" algn="l"/>
                <a:tab pos="389890" algn="l"/>
              </a:tabLst>
            </a:pPr>
            <a:r>
              <a:rPr spc="-130" dirty="0"/>
              <a:t>Management </a:t>
            </a:r>
            <a:r>
              <a:rPr spc="-195" dirty="0">
                <a:latin typeface="Wingdings"/>
                <a:cs typeface="Wingdings"/>
              </a:rPr>
              <a:t></a:t>
            </a:r>
            <a:r>
              <a:rPr spc="-195" dirty="0"/>
              <a:t>Perancis  </a:t>
            </a:r>
            <a:r>
              <a:rPr spc="-160" dirty="0"/>
              <a:t>Kuno(ménegement)</a:t>
            </a:r>
            <a:r>
              <a:rPr spc="-160" dirty="0">
                <a:latin typeface="Wingdings"/>
                <a:cs typeface="Wingdings"/>
              </a:rPr>
              <a:t></a:t>
            </a:r>
            <a:r>
              <a:rPr spc="-160" dirty="0"/>
              <a:t>Seni </a:t>
            </a:r>
            <a:r>
              <a:rPr spc="-190" dirty="0"/>
              <a:t>melaksanakan </a:t>
            </a:r>
            <a:r>
              <a:rPr spc="-160" dirty="0"/>
              <a:t>dan  </a:t>
            </a:r>
            <a:r>
              <a:rPr spc="-114" dirty="0"/>
              <a:t>mengatur</a:t>
            </a:r>
          </a:p>
          <a:p>
            <a:pPr marL="388620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89255" algn="l"/>
                <a:tab pos="389890" algn="l"/>
              </a:tabLst>
            </a:pPr>
            <a:r>
              <a:rPr spc="-250" dirty="0"/>
              <a:t>Sudah </a:t>
            </a:r>
            <a:r>
              <a:rPr spc="-185" dirty="0"/>
              <a:t>sejak </a:t>
            </a:r>
            <a:r>
              <a:rPr spc="-85" dirty="0"/>
              <a:t>ribuan tahun</a:t>
            </a:r>
            <a:r>
              <a:rPr spc="-40" dirty="0"/>
              <a:t> </a:t>
            </a:r>
            <a:r>
              <a:rPr spc="-75" dirty="0"/>
              <a:t>lalu</a:t>
            </a:r>
          </a:p>
          <a:p>
            <a:pPr marL="788035" marR="15240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89305" algn="l"/>
              </a:tabLst>
            </a:pPr>
            <a:r>
              <a:rPr sz="2800" spc="-95" dirty="0">
                <a:latin typeface="Arial"/>
                <a:cs typeface="Arial"/>
              </a:rPr>
              <a:t>Ditandai </a:t>
            </a:r>
            <a:r>
              <a:rPr sz="2800" spc="-85" dirty="0">
                <a:latin typeface="Arial"/>
                <a:cs typeface="Arial"/>
              </a:rPr>
              <a:t>piramida </a:t>
            </a:r>
            <a:r>
              <a:rPr sz="2800" spc="-65" dirty="0">
                <a:latin typeface="Arial"/>
                <a:cs typeface="Arial"/>
              </a:rPr>
              <a:t>Mesir </a:t>
            </a:r>
            <a:r>
              <a:rPr sz="2800" spc="-110" dirty="0">
                <a:latin typeface="Arial"/>
                <a:cs typeface="Arial"/>
              </a:rPr>
              <a:t>(dibangun </a:t>
            </a:r>
            <a:r>
              <a:rPr sz="2800" spc="-130" dirty="0">
                <a:latin typeface="Arial"/>
                <a:cs typeface="Arial"/>
              </a:rPr>
              <a:t>100.000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orang  </a:t>
            </a:r>
            <a:r>
              <a:rPr sz="2800" spc="-165" dirty="0">
                <a:latin typeface="Arial"/>
                <a:cs typeface="Arial"/>
              </a:rPr>
              <a:t>selama </a:t>
            </a:r>
            <a:r>
              <a:rPr sz="2800" spc="-140" dirty="0">
                <a:latin typeface="Arial"/>
                <a:cs typeface="Arial"/>
              </a:rPr>
              <a:t>20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tahun)</a:t>
            </a:r>
            <a:endParaRPr sz="2800">
              <a:latin typeface="Arial"/>
              <a:cs typeface="Arial"/>
            </a:endParaRPr>
          </a:p>
          <a:p>
            <a:pPr marL="788035" marR="508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89305" algn="l"/>
              </a:tabLst>
            </a:pPr>
            <a:r>
              <a:rPr sz="2800" spc="-195" dirty="0">
                <a:latin typeface="Arial"/>
                <a:cs typeface="Arial"/>
              </a:rPr>
              <a:t>Venesia </a:t>
            </a:r>
            <a:r>
              <a:rPr sz="2800" spc="-55" dirty="0">
                <a:latin typeface="Arial"/>
                <a:cs typeface="Arial"/>
              </a:rPr>
              <a:t>Italia </a:t>
            </a:r>
            <a:r>
              <a:rPr sz="2800" spc="-180" dirty="0">
                <a:latin typeface="Arial"/>
                <a:cs typeface="Arial"/>
              </a:rPr>
              <a:t>sebagai </a:t>
            </a:r>
            <a:r>
              <a:rPr sz="2800" spc="-114" dirty="0">
                <a:latin typeface="Arial"/>
                <a:cs typeface="Arial"/>
              </a:rPr>
              <a:t>pusat </a:t>
            </a:r>
            <a:r>
              <a:rPr sz="2800" spc="-110" dirty="0">
                <a:latin typeface="Arial"/>
                <a:cs typeface="Arial"/>
              </a:rPr>
              <a:t>perekonomian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(banyak  </a:t>
            </a:r>
            <a:r>
              <a:rPr sz="2800" spc="-145" dirty="0">
                <a:latin typeface="Arial"/>
                <a:cs typeface="Arial"/>
              </a:rPr>
              <a:t>organisasi </a:t>
            </a:r>
            <a:r>
              <a:rPr sz="2800" spc="-135" dirty="0">
                <a:latin typeface="Arial"/>
                <a:cs typeface="Arial"/>
              </a:rPr>
              <a:t>dan </a:t>
            </a:r>
            <a:r>
              <a:rPr sz="2800" spc="-145" dirty="0">
                <a:latin typeface="Arial"/>
                <a:cs typeface="Arial"/>
              </a:rPr>
              <a:t>perusahaan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modern)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61565A-12DB-4A64-909B-8EE1AF98CAE7}"/>
</file>

<file path=customXml/itemProps2.xml><?xml version="1.0" encoding="utf-8"?>
<ds:datastoreItem xmlns:ds="http://schemas.openxmlformats.org/officeDocument/2006/customXml" ds:itemID="{6B3E797A-FC17-4145-A317-92BED1B673F9}"/>
</file>

<file path=customXml/itemProps3.xml><?xml version="1.0" encoding="utf-8"?>
<ds:datastoreItem xmlns:ds="http://schemas.openxmlformats.org/officeDocument/2006/customXml" ds:itemID="{510D3ED4-A211-493C-8548-2101D47A1F6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1412</Words>
  <Application>Microsoft Office PowerPoint</Application>
  <PresentationFormat>On-screen Show (4:3)</PresentationFormat>
  <Paragraphs>220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Georgia</vt:lpstr>
      <vt:lpstr>Symbol</vt:lpstr>
      <vt:lpstr>Times New Roman</vt:lpstr>
      <vt:lpstr>Wingdings</vt:lpstr>
      <vt:lpstr>Office Theme</vt:lpstr>
      <vt:lpstr>Manajemen Sains Tri Sutrisno, S.Si., M.Sc</vt:lpstr>
      <vt:lpstr>Manfaat Pembelajaran</vt:lpstr>
      <vt:lpstr>Tujuan Pembelajaran</vt:lpstr>
      <vt:lpstr>Materi</vt:lpstr>
      <vt:lpstr>Penilaian</vt:lpstr>
      <vt:lpstr>Software pendukung</vt:lpstr>
      <vt:lpstr>Referensi</vt:lpstr>
      <vt:lpstr>Manajemen Sains</vt:lpstr>
      <vt:lpstr>Pengertian</vt:lpstr>
      <vt:lpstr>Era Manajemen Sains</vt:lpstr>
      <vt:lpstr>Pendekatan Manajemen Sains</vt:lpstr>
      <vt:lpstr>1.Observasi</vt:lpstr>
      <vt:lpstr>Pekerjaan kedepan</vt:lpstr>
      <vt:lpstr>2.Definisi Masalah</vt:lpstr>
      <vt:lpstr>3.Perumusan Model</vt:lpstr>
      <vt:lpstr>3.Perumusan Model</vt:lpstr>
      <vt:lpstr>3.Perumusan Model</vt:lpstr>
      <vt:lpstr>4.Pemecahan Model</vt:lpstr>
      <vt:lpstr>5.Implementasi</vt:lpstr>
      <vt:lpstr>Study kasus  manajemen sains</vt:lpstr>
      <vt:lpstr>Tujuan dan batasan</vt:lpstr>
      <vt:lpstr>Analisis titik impas</vt:lpstr>
      <vt:lpstr>Formula</vt:lpstr>
      <vt:lpstr>Formula</vt:lpstr>
      <vt:lpstr>Contoh</vt:lpstr>
      <vt:lpstr>PowerPoint Presentation</vt:lpstr>
      <vt:lpstr>Menghitung BEP</vt:lpstr>
      <vt:lpstr>Bagaimana memperoleh profit</vt:lpstr>
      <vt:lpstr>Secara umum volume BEP</vt:lpstr>
      <vt:lpstr>Solusi Komputer Excel</vt:lpstr>
      <vt:lpstr>Solusi Grafik</vt:lpstr>
      <vt:lpstr>Solusi Komputer dengan POM for  Windows</vt:lpstr>
      <vt:lpstr>Grafik</vt:lpstr>
      <vt:lpstr>Soal 1</vt:lpstr>
      <vt:lpstr>Soal 2</vt:lpstr>
      <vt:lpstr>Terim    k 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Sains</dc:title>
  <dc:creator>Rudi</dc:creator>
  <cp:lastModifiedBy>trisuntar@outlook.com</cp:lastModifiedBy>
  <cp:revision>8</cp:revision>
  <dcterms:created xsi:type="dcterms:W3CDTF">2019-02-06T17:59:56Z</dcterms:created>
  <dcterms:modified xsi:type="dcterms:W3CDTF">2020-02-05T23:28:44Z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2019-02-06T00:00:00Z</vt:filetime>
  </property>
  <property fmtid="{D5CDD505-2E9C-101B-9397-08002B2CF9AE}" pid="5" name="ContentTypeId">
    <vt:lpwstr>0x010100F44E0C0F1F20D84AA745AA4F2F9F87B5</vt:lpwstr>
  </property>
</Properties>
</file>