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244" y="628269"/>
            <a:ext cx="8071510" cy="1365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1982" y="464896"/>
            <a:ext cx="232003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844" y="1564004"/>
            <a:ext cx="812231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628269"/>
            <a:ext cx="5116195" cy="1365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4400" b="1" spc="-30" dirty="0">
                <a:latin typeface="Calibri"/>
                <a:cs typeface="Calibri"/>
              </a:rPr>
              <a:t>Program </a:t>
            </a:r>
            <a:r>
              <a:rPr sz="4400" b="1" spc="-10" dirty="0">
                <a:latin typeface="Calibri"/>
                <a:cs typeface="Calibri"/>
              </a:rPr>
              <a:t>Linear:  </a:t>
            </a:r>
            <a:r>
              <a:rPr sz="4400" b="1" spc="-30" dirty="0">
                <a:solidFill>
                  <a:srgbClr val="FF0000"/>
                </a:solidFill>
                <a:latin typeface="Calibri"/>
                <a:cs typeface="Calibri"/>
              </a:rPr>
              <a:t>Contoh-contoh</a:t>
            </a:r>
            <a:r>
              <a:rPr sz="44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444" y="2143201"/>
            <a:ext cx="22193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spc="-10" dirty="0">
                <a:solidFill>
                  <a:srgbClr val="888888"/>
                </a:solidFill>
                <a:latin typeface="Calibri"/>
                <a:cs typeface="Calibri"/>
              </a:rPr>
              <a:t>Tri Sutrisno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9142" y="2438387"/>
            <a:ext cx="4181952" cy="4014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725"/>
            <a:ext cx="7844155" cy="2952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Ahli </a:t>
            </a:r>
            <a:r>
              <a:rPr sz="3200" dirty="0">
                <a:latin typeface="Calibri"/>
                <a:cs typeface="Calibri"/>
              </a:rPr>
              <a:t>gizi </a:t>
            </a:r>
            <a:r>
              <a:rPr sz="3200" spc="-20" dirty="0">
                <a:latin typeface="Calibri"/>
                <a:cs typeface="Calibri"/>
              </a:rPr>
              <a:t>tersebut </a:t>
            </a:r>
            <a:r>
              <a:rPr sz="3200" spc="-10" dirty="0">
                <a:latin typeface="Calibri"/>
                <a:cs typeface="Calibri"/>
              </a:rPr>
              <a:t>menginginkan </a:t>
            </a:r>
            <a:r>
              <a:rPr sz="3200" spc="-20" dirty="0">
                <a:latin typeface="Calibri"/>
                <a:cs typeface="Calibri"/>
              </a:rPr>
              <a:t>porsi sarapan  yang </a:t>
            </a:r>
            <a:r>
              <a:rPr sz="3200" spc="-10" dirty="0">
                <a:latin typeface="Calibri"/>
                <a:cs typeface="Calibri"/>
              </a:rPr>
              <a:t>mengandung </a:t>
            </a:r>
            <a:r>
              <a:rPr sz="3200" spc="-5" dirty="0">
                <a:latin typeface="Calibri"/>
                <a:cs typeface="Calibri"/>
              </a:rPr>
              <a:t>paling </a:t>
            </a:r>
            <a:r>
              <a:rPr sz="3200" dirty="0">
                <a:latin typeface="Calibri"/>
                <a:cs typeface="Calibri"/>
              </a:rPr>
              <a:t>tidak </a:t>
            </a:r>
            <a:r>
              <a:rPr sz="3200" spc="-15" dirty="0">
                <a:latin typeface="Calibri"/>
                <a:cs typeface="Calibri"/>
              </a:rPr>
              <a:t>420 </a:t>
            </a:r>
            <a:r>
              <a:rPr sz="3200" spc="-10" dirty="0">
                <a:latin typeface="Calibri"/>
                <a:cs typeface="Calibri"/>
              </a:rPr>
              <a:t>kalori, </a:t>
            </a:r>
            <a:r>
              <a:rPr sz="3200" spc="-5" dirty="0">
                <a:latin typeface="Calibri"/>
                <a:cs typeface="Calibri"/>
              </a:rPr>
              <a:t>5  </a:t>
            </a:r>
            <a:r>
              <a:rPr sz="3200" spc="-15" dirty="0">
                <a:latin typeface="Calibri"/>
                <a:cs typeface="Calibri"/>
              </a:rPr>
              <a:t>miligram </a:t>
            </a:r>
            <a:r>
              <a:rPr sz="3200" spc="-25" dirty="0">
                <a:latin typeface="Calibri"/>
                <a:cs typeface="Calibri"/>
              </a:rPr>
              <a:t>zat </a:t>
            </a:r>
            <a:r>
              <a:rPr sz="3200" spc="-5" dirty="0">
                <a:latin typeface="Calibri"/>
                <a:cs typeface="Calibri"/>
              </a:rPr>
              <a:t>besi, </a:t>
            </a:r>
            <a:r>
              <a:rPr sz="3200" spc="-15" dirty="0">
                <a:latin typeface="Calibri"/>
                <a:cs typeface="Calibri"/>
              </a:rPr>
              <a:t>400 </a:t>
            </a:r>
            <a:r>
              <a:rPr sz="3200" spc="-5" dirty="0">
                <a:latin typeface="Calibri"/>
                <a:cs typeface="Calibri"/>
              </a:rPr>
              <a:t>mg </a:t>
            </a:r>
            <a:r>
              <a:rPr sz="3200" spc="-10" dirty="0">
                <a:latin typeface="Calibri"/>
                <a:cs typeface="Calibri"/>
              </a:rPr>
              <a:t>kalsium, </a:t>
            </a:r>
            <a:r>
              <a:rPr sz="3200" spc="-15" dirty="0">
                <a:latin typeface="Calibri"/>
                <a:cs typeface="Calibri"/>
              </a:rPr>
              <a:t>20 </a:t>
            </a:r>
            <a:r>
              <a:rPr sz="3200" spc="-5" dirty="0">
                <a:latin typeface="Calibri"/>
                <a:cs typeface="Calibri"/>
              </a:rPr>
              <a:t>gr  </a:t>
            </a:r>
            <a:r>
              <a:rPr sz="3200" spc="-20" dirty="0">
                <a:latin typeface="Calibri"/>
                <a:cs typeface="Calibri"/>
              </a:rPr>
              <a:t>protein </a:t>
            </a:r>
            <a:r>
              <a:rPr sz="3200" spc="-5" dirty="0">
                <a:latin typeface="Calibri"/>
                <a:cs typeface="Calibri"/>
              </a:rPr>
              <a:t>dan </a:t>
            </a:r>
            <a:r>
              <a:rPr sz="3200" spc="-10" dirty="0">
                <a:latin typeface="Calibri"/>
                <a:cs typeface="Calibri"/>
              </a:rPr>
              <a:t>12 </a:t>
            </a:r>
            <a:r>
              <a:rPr sz="3200" spc="-25" dirty="0">
                <a:latin typeface="Calibri"/>
                <a:cs typeface="Calibri"/>
              </a:rPr>
              <a:t>gram serat. </a:t>
            </a:r>
            <a:r>
              <a:rPr sz="3200" dirty="0">
                <a:latin typeface="Calibri"/>
                <a:cs typeface="Calibri"/>
              </a:rPr>
              <a:t>Ia </a:t>
            </a:r>
            <a:r>
              <a:rPr sz="3200" spc="-15" dirty="0">
                <a:latin typeface="Calibri"/>
                <a:cs typeface="Calibri"/>
              </a:rPr>
              <a:t>juga </a:t>
            </a:r>
            <a:r>
              <a:rPr sz="3200" spc="-5" dirty="0">
                <a:latin typeface="Calibri"/>
                <a:cs typeface="Calibri"/>
              </a:rPr>
              <a:t>ingin  </a:t>
            </a:r>
            <a:r>
              <a:rPr sz="3200" spc="-15" dirty="0">
                <a:latin typeface="Calibri"/>
                <a:cs typeface="Calibri"/>
              </a:rPr>
              <a:t>membatasi kandungan </a:t>
            </a:r>
            <a:r>
              <a:rPr sz="3200" spc="-5" dirty="0">
                <a:latin typeface="Calibri"/>
                <a:cs typeface="Calibri"/>
              </a:rPr>
              <a:t>lemak </a:t>
            </a:r>
            <a:r>
              <a:rPr sz="3200" dirty="0">
                <a:latin typeface="Calibri"/>
                <a:cs typeface="Calibri"/>
              </a:rPr>
              <a:t>tidak </a:t>
            </a:r>
            <a:r>
              <a:rPr sz="3200" spc="-5" dirty="0">
                <a:latin typeface="Calibri"/>
                <a:cs typeface="Calibri"/>
              </a:rPr>
              <a:t>lebih </a:t>
            </a:r>
            <a:r>
              <a:rPr sz="3200" spc="-10" dirty="0">
                <a:latin typeface="Calibri"/>
                <a:cs typeface="Calibri"/>
              </a:rPr>
              <a:t>dari  </a:t>
            </a:r>
            <a:r>
              <a:rPr sz="3200" spc="-15" dirty="0">
                <a:latin typeface="Calibri"/>
                <a:cs typeface="Calibri"/>
              </a:rPr>
              <a:t>20 </a:t>
            </a:r>
            <a:r>
              <a:rPr sz="3200" spc="-25" dirty="0">
                <a:latin typeface="Calibri"/>
                <a:cs typeface="Calibri"/>
              </a:rPr>
              <a:t>gram </a:t>
            </a:r>
            <a:r>
              <a:rPr sz="3200" spc="-10" dirty="0">
                <a:latin typeface="Calibri"/>
                <a:cs typeface="Calibri"/>
              </a:rPr>
              <a:t>dan </a:t>
            </a:r>
            <a:r>
              <a:rPr sz="3200" spc="-35" dirty="0">
                <a:latin typeface="Calibri"/>
                <a:cs typeface="Calibri"/>
              </a:rPr>
              <a:t>kolesterol </a:t>
            </a:r>
            <a:r>
              <a:rPr sz="3200" dirty="0">
                <a:latin typeface="Calibri"/>
                <a:cs typeface="Calibri"/>
              </a:rPr>
              <a:t>tidak </a:t>
            </a:r>
            <a:r>
              <a:rPr sz="3200" spc="-5" dirty="0">
                <a:latin typeface="Calibri"/>
                <a:cs typeface="Calibri"/>
              </a:rPr>
              <a:t>lebih </a:t>
            </a:r>
            <a:r>
              <a:rPr sz="3200" spc="-10" dirty="0">
                <a:latin typeface="Calibri"/>
                <a:cs typeface="Calibri"/>
              </a:rPr>
              <a:t>dari </a:t>
            </a:r>
            <a:r>
              <a:rPr sz="3200" spc="-15" dirty="0">
                <a:latin typeface="Calibri"/>
                <a:cs typeface="Calibri"/>
              </a:rPr>
              <a:t>30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79450" y="1822450"/>
          <a:ext cx="7639050" cy="4203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Jenis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makanan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Kalori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 marR="145415" indent="-5841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1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k 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(mg)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 marR="152400" indent="-158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l 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(mg)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920" marR="144145" indent="-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5" dirty="0">
                          <a:latin typeface="Calibri"/>
                          <a:cs typeface="Calibri"/>
                        </a:rPr>
                        <a:t>Zat</a:t>
                      </a:r>
                      <a:r>
                        <a:rPr sz="11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Besi  (mg)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 marR="139700" indent="-946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lsi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m 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(mg)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 marR="158115" indent="-1371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spc="-1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ote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n 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770" marR="105410" indent="-762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t 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4170" marR="250190" indent="-825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100" b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ya 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($)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Sereal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Bran</a:t>
                      </a:r>
                      <a:r>
                        <a:rPr sz="11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(cangkir)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Sereal Dry</a:t>
                      </a:r>
                      <a:r>
                        <a:rPr sz="11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(cangkir)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110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Bubur Gandum</a:t>
                      </a:r>
                      <a:r>
                        <a:rPr sz="1100" b="1" spc="-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(cangkir)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Oat Bran</a:t>
                      </a:r>
                      <a:r>
                        <a:rPr sz="11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(cangkir)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Telur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270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30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Daging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(iris)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35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0,09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Jeruk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0,40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Susu</a:t>
                      </a:r>
                      <a:r>
                        <a:rPr sz="11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(cangkir)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250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Jus</a:t>
                      </a:r>
                      <a:r>
                        <a:rPr sz="11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Jeruk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120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Roti Bakar</a:t>
                      </a:r>
                      <a:r>
                        <a:rPr sz="11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 dirty="0">
                          <a:latin typeface="Calibri"/>
                          <a:cs typeface="Calibri"/>
                        </a:rPr>
                        <a:t>(iris)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67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0,07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697814"/>
            <a:ext cx="13284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00" dirty="0">
                <a:solidFill>
                  <a:srgbClr val="FF0000"/>
                </a:solidFill>
              </a:rPr>
              <a:t>T</a:t>
            </a:r>
            <a:r>
              <a:rPr sz="4800" dirty="0">
                <a:solidFill>
                  <a:srgbClr val="FF0000"/>
                </a:solidFill>
              </a:rPr>
              <a:t>abel</a:t>
            </a:r>
            <a:endParaRPr sz="4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50790" y="2167585"/>
            <a:ext cx="222631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6 </a:t>
            </a:r>
            <a:r>
              <a:rPr sz="1600" spc="5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daging per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iris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7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jeruk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8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susu per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cangkir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9 </a:t>
            </a:r>
            <a:r>
              <a:rPr sz="1600" spc="5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jus jeruk per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cangkir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x</a:t>
            </a:r>
            <a:r>
              <a:rPr sz="1575" spc="-7" baseline="-21164" dirty="0">
                <a:latin typeface="Calibri"/>
                <a:cs typeface="Calibri"/>
              </a:rPr>
              <a:t>10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15" dirty="0">
                <a:latin typeface="Calibri"/>
                <a:cs typeface="Calibri"/>
              </a:rPr>
              <a:t>roti </a:t>
            </a:r>
            <a:r>
              <a:rPr sz="1600" dirty="0">
                <a:latin typeface="Calibri"/>
                <a:cs typeface="Calibri"/>
              </a:rPr>
              <a:t>panggang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iris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644" y="1923668"/>
            <a:ext cx="3519804" cy="178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b="1" spc="-15" dirty="0">
                <a:latin typeface="Calibri"/>
                <a:cs typeface="Calibri"/>
              </a:rPr>
              <a:t>Variable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keputusan</a:t>
            </a:r>
            <a:endParaRPr sz="16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1 </a:t>
            </a:r>
            <a:r>
              <a:rPr sz="1600" spc="5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sereal bran </a:t>
            </a:r>
            <a:r>
              <a:rPr sz="1600" spc="-5" dirty="0">
                <a:latin typeface="Calibri"/>
                <a:cs typeface="Calibri"/>
              </a:rPr>
              <a:t>dry per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cangkir</a:t>
            </a:r>
            <a:endParaRPr sz="16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2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10" dirty="0">
                <a:latin typeface="Calibri"/>
                <a:cs typeface="Calibri"/>
              </a:rPr>
              <a:t>sereal </a:t>
            </a:r>
            <a:r>
              <a:rPr sz="1600" spc="-5" dirty="0">
                <a:latin typeface="Calibri"/>
                <a:cs typeface="Calibri"/>
              </a:rPr>
              <a:t>dry per</a:t>
            </a:r>
            <a:r>
              <a:rPr sz="1600" spc="-10" dirty="0">
                <a:latin typeface="Calibri"/>
                <a:cs typeface="Calibri"/>
              </a:rPr>
              <a:t> cangkir</a:t>
            </a:r>
            <a:endParaRPr sz="16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3 </a:t>
            </a:r>
            <a:r>
              <a:rPr sz="1600" dirty="0">
                <a:latin typeface="Calibri"/>
                <a:cs typeface="Calibri"/>
              </a:rPr>
              <a:t>= </a:t>
            </a:r>
            <a:r>
              <a:rPr sz="1600" spc="-5" dirty="0">
                <a:latin typeface="Calibri"/>
                <a:cs typeface="Calibri"/>
              </a:rPr>
              <a:t>bubur gandum per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cangkir</a:t>
            </a:r>
            <a:endParaRPr sz="16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4 </a:t>
            </a:r>
            <a:r>
              <a:rPr sz="1600" spc="5" dirty="0">
                <a:latin typeface="Calibri"/>
                <a:cs typeface="Calibri"/>
              </a:rPr>
              <a:t>= </a:t>
            </a:r>
            <a:r>
              <a:rPr sz="1600" spc="-15" dirty="0">
                <a:latin typeface="Calibri"/>
                <a:cs typeface="Calibri"/>
              </a:rPr>
              <a:t>oat </a:t>
            </a:r>
            <a:r>
              <a:rPr sz="1600" spc="-10" dirty="0">
                <a:latin typeface="Calibri"/>
                <a:cs typeface="Calibri"/>
              </a:rPr>
              <a:t>brand </a:t>
            </a:r>
            <a:r>
              <a:rPr sz="1600" spc="-5" dirty="0">
                <a:latin typeface="Calibri"/>
                <a:cs typeface="Calibri"/>
              </a:rPr>
              <a:t>per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cangkir</a:t>
            </a:r>
            <a:endParaRPr sz="16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5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telur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latin typeface="Calibri"/>
                <a:cs typeface="Calibri"/>
              </a:rPr>
              <a:t>Fungsi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tujuan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644" y="3690978"/>
            <a:ext cx="7715250" cy="26142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90"/>
              </a:spcBef>
            </a:pPr>
            <a:r>
              <a:rPr sz="1400" spc="-15" dirty="0">
                <a:latin typeface="Calibri"/>
                <a:cs typeface="Calibri"/>
              </a:rPr>
              <a:t>Maksimalkan </a:t>
            </a:r>
            <a:r>
              <a:rPr sz="1400" spc="-5" dirty="0">
                <a:latin typeface="Calibri"/>
                <a:cs typeface="Calibri"/>
              </a:rPr>
              <a:t>Z = 0.18x</a:t>
            </a:r>
            <a:r>
              <a:rPr sz="1350" spc="-7" baseline="-21604" dirty="0">
                <a:latin typeface="Calibri"/>
                <a:cs typeface="Calibri"/>
              </a:rPr>
              <a:t>1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0,22x</a:t>
            </a:r>
            <a:r>
              <a:rPr sz="1350" spc="-15" baseline="-21604" dirty="0">
                <a:latin typeface="Calibri"/>
                <a:cs typeface="Calibri"/>
              </a:rPr>
              <a:t>2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0,10x</a:t>
            </a:r>
            <a:r>
              <a:rPr sz="1350" spc="-15" baseline="-21604" dirty="0">
                <a:latin typeface="Calibri"/>
                <a:cs typeface="Calibri"/>
              </a:rPr>
              <a:t>3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0,12x</a:t>
            </a:r>
            <a:r>
              <a:rPr sz="1350" spc="-15" baseline="-21604" dirty="0">
                <a:latin typeface="Calibri"/>
                <a:cs typeface="Calibri"/>
              </a:rPr>
              <a:t>4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0,10x</a:t>
            </a:r>
            <a:r>
              <a:rPr sz="1350" spc="-15" baseline="-21604" dirty="0">
                <a:latin typeface="Calibri"/>
                <a:cs typeface="Calibri"/>
              </a:rPr>
              <a:t>5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0,09x</a:t>
            </a:r>
            <a:r>
              <a:rPr sz="1350" spc="-15" baseline="-21604" dirty="0">
                <a:latin typeface="Calibri"/>
                <a:cs typeface="Calibri"/>
              </a:rPr>
              <a:t>6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0,40x</a:t>
            </a:r>
            <a:r>
              <a:rPr sz="1350" spc="-15" baseline="-21604" dirty="0">
                <a:latin typeface="Calibri"/>
                <a:cs typeface="Calibri"/>
              </a:rPr>
              <a:t>7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0,16x</a:t>
            </a:r>
            <a:r>
              <a:rPr sz="1350" spc="-15" baseline="-21604" dirty="0">
                <a:latin typeface="Calibri"/>
                <a:cs typeface="Calibri"/>
              </a:rPr>
              <a:t>8 </a:t>
            </a:r>
            <a:r>
              <a:rPr sz="1400" spc="-5" dirty="0">
                <a:latin typeface="Calibri"/>
                <a:cs typeface="Calibri"/>
              </a:rPr>
              <a:t>+ </a:t>
            </a:r>
            <a:r>
              <a:rPr sz="1400" spc="-10" dirty="0">
                <a:latin typeface="Calibri"/>
                <a:cs typeface="Calibri"/>
              </a:rPr>
              <a:t>0,50x</a:t>
            </a:r>
            <a:r>
              <a:rPr sz="1350" spc="-15" baseline="-21604" dirty="0">
                <a:latin typeface="Calibri"/>
                <a:cs typeface="Calibri"/>
              </a:rPr>
              <a:t>9 </a:t>
            </a:r>
            <a:r>
              <a:rPr sz="1400" spc="-5" dirty="0">
                <a:latin typeface="Calibri"/>
                <a:cs typeface="Calibri"/>
              </a:rPr>
              <a:t>+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0,07x</a:t>
            </a:r>
            <a:r>
              <a:rPr sz="1350" spc="-7" baseline="-21604" dirty="0">
                <a:latin typeface="Calibri"/>
                <a:cs typeface="Calibri"/>
              </a:rPr>
              <a:t>10</a:t>
            </a:r>
            <a:endParaRPr sz="1350" baseline="-2160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1600" b="1" spc="-5" dirty="0">
                <a:latin typeface="Calibri"/>
                <a:cs typeface="Calibri"/>
              </a:rPr>
              <a:t>Batasan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model</a:t>
            </a:r>
            <a:endParaRPr sz="1600">
              <a:latin typeface="Calibri"/>
              <a:cs typeface="Calibri"/>
            </a:endParaRPr>
          </a:p>
          <a:p>
            <a:pPr marR="429895" algn="r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Calibri"/>
                <a:cs typeface="Calibri"/>
              </a:rPr>
              <a:t>90x</a:t>
            </a:r>
            <a:r>
              <a:rPr sz="1575" baseline="-21164" dirty="0">
                <a:latin typeface="Calibri"/>
                <a:cs typeface="Calibri"/>
              </a:rPr>
              <a:t>1</a:t>
            </a:r>
            <a:r>
              <a:rPr sz="1575" spc="165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110x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575" spc="165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100x</a:t>
            </a:r>
            <a:r>
              <a:rPr sz="1575" baseline="-21164" dirty="0">
                <a:latin typeface="Calibri"/>
                <a:cs typeface="Calibri"/>
              </a:rPr>
              <a:t>3</a:t>
            </a:r>
            <a:r>
              <a:rPr sz="1575" spc="135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90x</a:t>
            </a:r>
            <a:r>
              <a:rPr sz="1575" baseline="-21164" dirty="0">
                <a:latin typeface="Calibri"/>
                <a:cs typeface="Calibri"/>
              </a:rPr>
              <a:t>4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75x</a:t>
            </a:r>
            <a:r>
              <a:rPr sz="1575" baseline="-21164" dirty="0">
                <a:latin typeface="Calibri"/>
                <a:cs typeface="Calibri"/>
              </a:rPr>
              <a:t>5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35x</a:t>
            </a:r>
            <a:r>
              <a:rPr sz="1575" baseline="-21164" dirty="0">
                <a:latin typeface="Calibri"/>
                <a:cs typeface="Calibri"/>
              </a:rPr>
              <a:t>6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65x</a:t>
            </a:r>
            <a:r>
              <a:rPr sz="1575" baseline="-21164" dirty="0">
                <a:latin typeface="Calibri"/>
                <a:cs typeface="Calibri"/>
              </a:rPr>
              <a:t>7</a:t>
            </a:r>
            <a:r>
              <a:rPr sz="1575" spc="142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100x</a:t>
            </a:r>
            <a:r>
              <a:rPr sz="1575" baseline="-21164" dirty="0">
                <a:latin typeface="Calibri"/>
                <a:cs typeface="Calibri"/>
              </a:rPr>
              <a:t>8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120x</a:t>
            </a:r>
            <a:r>
              <a:rPr sz="1575" baseline="-21164" dirty="0">
                <a:latin typeface="Calibri"/>
                <a:cs typeface="Calibri"/>
              </a:rPr>
              <a:t>9</a:t>
            </a:r>
            <a:r>
              <a:rPr sz="1575" spc="165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65x</a:t>
            </a:r>
            <a:r>
              <a:rPr sz="1575" baseline="-21164" dirty="0">
                <a:latin typeface="Calibri"/>
                <a:cs typeface="Calibri"/>
              </a:rPr>
              <a:t>10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≥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420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kalori</a:t>
            </a:r>
            <a:endParaRPr sz="1600">
              <a:latin typeface="Calibri"/>
              <a:cs typeface="Calibri"/>
            </a:endParaRPr>
          </a:p>
          <a:p>
            <a:pPr marR="368300" algn="r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Calibri"/>
                <a:cs typeface="Calibri"/>
              </a:rPr>
              <a:t>2x</a:t>
            </a:r>
            <a:r>
              <a:rPr sz="1575" baseline="-21164" dirty="0">
                <a:latin typeface="Calibri"/>
                <a:cs typeface="Calibri"/>
              </a:rPr>
              <a:t>2 </a:t>
            </a:r>
            <a:r>
              <a:rPr sz="1600" dirty="0">
                <a:latin typeface="Calibri"/>
                <a:cs typeface="Calibri"/>
              </a:rPr>
              <a:t>+ 2x</a:t>
            </a:r>
            <a:r>
              <a:rPr sz="1575" baseline="-21164" dirty="0">
                <a:latin typeface="Calibri"/>
                <a:cs typeface="Calibri"/>
              </a:rPr>
              <a:t>3 </a:t>
            </a:r>
            <a:r>
              <a:rPr sz="1600" dirty="0">
                <a:latin typeface="Calibri"/>
                <a:cs typeface="Calibri"/>
              </a:rPr>
              <a:t>+ 2x</a:t>
            </a:r>
            <a:r>
              <a:rPr sz="1575" baseline="-21164" dirty="0">
                <a:latin typeface="Calibri"/>
                <a:cs typeface="Calibri"/>
              </a:rPr>
              <a:t>4 </a:t>
            </a:r>
            <a:r>
              <a:rPr sz="1600" dirty="0">
                <a:latin typeface="Calibri"/>
                <a:cs typeface="Calibri"/>
              </a:rPr>
              <a:t>+ 5x</a:t>
            </a:r>
            <a:r>
              <a:rPr sz="1575" baseline="-21164" dirty="0">
                <a:latin typeface="Calibri"/>
                <a:cs typeface="Calibri"/>
              </a:rPr>
              <a:t>5 </a:t>
            </a:r>
            <a:r>
              <a:rPr sz="1600" dirty="0">
                <a:latin typeface="Calibri"/>
                <a:cs typeface="Calibri"/>
              </a:rPr>
              <a:t>+ 3x</a:t>
            </a:r>
            <a:r>
              <a:rPr sz="1575" baseline="-21164" dirty="0">
                <a:latin typeface="Calibri"/>
                <a:cs typeface="Calibri"/>
              </a:rPr>
              <a:t>6 </a:t>
            </a:r>
            <a:r>
              <a:rPr sz="1600" dirty="0">
                <a:latin typeface="Calibri"/>
                <a:cs typeface="Calibri"/>
              </a:rPr>
              <a:t>+ 4x</a:t>
            </a:r>
            <a:r>
              <a:rPr sz="1575" baseline="-21164" dirty="0">
                <a:latin typeface="Calibri"/>
                <a:cs typeface="Calibri"/>
              </a:rPr>
              <a:t>8 </a:t>
            </a:r>
            <a:r>
              <a:rPr sz="1600" dirty="0">
                <a:latin typeface="Calibri"/>
                <a:cs typeface="Calibri"/>
              </a:rPr>
              <a:t>+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575" spc="-7" baseline="-21164" dirty="0">
                <a:latin typeface="Calibri"/>
                <a:cs typeface="Calibri"/>
              </a:rPr>
              <a:t>10 </a:t>
            </a:r>
            <a:r>
              <a:rPr sz="1600" dirty="0">
                <a:latin typeface="Calibri"/>
                <a:cs typeface="Calibri"/>
              </a:rPr>
              <a:t>≤ 20 </a:t>
            </a:r>
            <a:r>
              <a:rPr sz="1600" spc="5" dirty="0">
                <a:latin typeface="Calibri"/>
                <a:cs typeface="Calibri"/>
              </a:rPr>
              <a:t>gr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lemak</a:t>
            </a:r>
            <a:endParaRPr sz="1600">
              <a:latin typeface="Calibri"/>
              <a:cs typeface="Calibri"/>
            </a:endParaRPr>
          </a:p>
          <a:p>
            <a:pPr marL="4711700">
              <a:lnSpc>
                <a:spcPct val="100000"/>
              </a:lnSpc>
              <a:spcBef>
                <a:spcPts val="385"/>
              </a:spcBef>
            </a:pPr>
            <a:r>
              <a:rPr sz="1600" spc="5" dirty="0">
                <a:latin typeface="Calibri"/>
                <a:cs typeface="Calibri"/>
              </a:rPr>
              <a:t>270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5 </a:t>
            </a:r>
            <a:r>
              <a:rPr sz="1600" spc="5" dirty="0">
                <a:latin typeface="Calibri"/>
                <a:cs typeface="Calibri"/>
              </a:rPr>
              <a:t>+ </a:t>
            </a:r>
            <a:r>
              <a:rPr sz="1600" dirty="0">
                <a:latin typeface="Calibri"/>
                <a:cs typeface="Calibri"/>
              </a:rPr>
              <a:t>8x</a:t>
            </a:r>
            <a:r>
              <a:rPr sz="1575" baseline="-21164" dirty="0">
                <a:latin typeface="Calibri"/>
                <a:cs typeface="Calibri"/>
              </a:rPr>
              <a:t>6 </a:t>
            </a:r>
            <a:r>
              <a:rPr sz="1600" spc="5" dirty="0">
                <a:latin typeface="Calibri"/>
                <a:cs typeface="Calibri"/>
              </a:rPr>
              <a:t>+ </a:t>
            </a:r>
            <a:r>
              <a:rPr sz="1600" dirty="0">
                <a:latin typeface="Calibri"/>
                <a:cs typeface="Calibri"/>
              </a:rPr>
              <a:t>12x</a:t>
            </a:r>
            <a:r>
              <a:rPr sz="1575" baseline="-21164" dirty="0">
                <a:latin typeface="Calibri"/>
                <a:cs typeface="Calibri"/>
              </a:rPr>
              <a:t>8 </a:t>
            </a:r>
            <a:r>
              <a:rPr sz="1600" spc="5" dirty="0">
                <a:latin typeface="Calibri"/>
                <a:cs typeface="Calibri"/>
              </a:rPr>
              <a:t>≤ 30 gr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kolesterol</a:t>
            </a:r>
            <a:endParaRPr sz="1600">
              <a:latin typeface="Calibri"/>
              <a:cs typeface="Calibri"/>
            </a:endParaRPr>
          </a:p>
          <a:p>
            <a:pPr marL="1391285" marR="151765" indent="2078989">
              <a:lnSpc>
                <a:spcPts val="2310"/>
              </a:lnSpc>
              <a:spcBef>
                <a:spcPts val="135"/>
              </a:spcBef>
            </a:pPr>
            <a:r>
              <a:rPr sz="1600" dirty="0">
                <a:latin typeface="Calibri"/>
                <a:cs typeface="Calibri"/>
              </a:rPr>
              <a:t>6x</a:t>
            </a:r>
            <a:r>
              <a:rPr sz="1575" baseline="-21164" dirty="0">
                <a:latin typeface="Calibri"/>
                <a:cs typeface="Calibri"/>
              </a:rPr>
              <a:t>1 </a:t>
            </a:r>
            <a:r>
              <a:rPr sz="1600" dirty="0">
                <a:latin typeface="Calibri"/>
                <a:cs typeface="Calibri"/>
              </a:rPr>
              <a:t>+ 4x</a:t>
            </a:r>
            <a:r>
              <a:rPr sz="1575" baseline="-21164" dirty="0">
                <a:latin typeface="Calibri"/>
                <a:cs typeface="Calibri"/>
              </a:rPr>
              <a:t>2 </a:t>
            </a:r>
            <a:r>
              <a:rPr sz="1600" dirty="0">
                <a:latin typeface="Calibri"/>
                <a:cs typeface="Calibri"/>
              </a:rPr>
              <a:t>+ 2x</a:t>
            </a:r>
            <a:r>
              <a:rPr sz="1575" baseline="-21164" dirty="0">
                <a:latin typeface="Calibri"/>
                <a:cs typeface="Calibri"/>
              </a:rPr>
              <a:t>3 </a:t>
            </a:r>
            <a:r>
              <a:rPr sz="1600" dirty="0">
                <a:latin typeface="Calibri"/>
                <a:cs typeface="Calibri"/>
              </a:rPr>
              <a:t>+ 3x</a:t>
            </a:r>
            <a:r>
              <a:rPr sz="1575" baseline="-21164" dirty="0">
                <a:latin typeface="Calibri"/>
                <a:cs typeface="Calibri"/>
              </a:rPr>
              <a:t>4 </a:t>
            </a:r>
            <a:r>
              <a:rPr sz="1600" dirty="0">
                <a:latin typeface="Calibri"/>
                <a:cs typeface="Calibri"/>
              </a:rPr>
              <a:t>+ x</a:t>
            </a:r>
            <a:r>
              <a:rPr sz="1575" baseline="-21164" dirty="0">
                <a:latin typeface="Calibri"/>
                <a:cs typeface="Calibri"/>
              </a:rPr>
              <a:t>5 </a:t>
            </a:r>
            <a:r>
              <a:rPr sz="1600" dirty="0">
                <a:latin typeface="Calibri"/>
                <a:cs typeface="Calibri"/>
              </a:rPr>
              <a:t>+ x</a:t>
            </a:r>
            <a:r>
              <a:rPr sz="1575" baseline="-21164" dirty="0">
                <a:latin typeface="Calibri"/>
                <a:cs typeface="Calibri"/>
              </a:rPr>
              <a:t>7 </a:t>
            </a:r>
            <a:r>
              <a:rPr sz="1600" dirty="0">
                <a:latin typeface="Calibri"/>
                <a:cs typeface="Calibri"/>
              </a:rPr>
              <a:t>+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575" spc="-7" baseline="-21164" dirty="0">
                <a:latin typeface="Calibri"/>
                <a:cs typeface="Calibri"/>
              </a:rPr>
              <a:t>10 </a:t>
            </a:r>
            <a:r>
              <a:rPr sz="1600" dirty="0">
                <a:latin typeface="Calibri"/>
                <a:cs typeface="Calibri"/>
              </a:rPr>
              <a:t>≥ 5 </a:t>
            </a:r>
            <a:r>
              <a:rPr sz="1600" spc="5" dirty="0">
                <a:latin typeface="Calibri"/>
                <a:cs typeface="Calibri"/>
              </a:rPr>
              <a:t>mg </a:t>
            </a:r>
            <a:r>
              <a:rPr sz="1600" spc="-25" dirty="0">
                <a:latin typeface="Calibri"/>
                <a:cs typeface="Calibri"/>
              </a:rPr>
              <a:t>zat </a:t>
            </a:r>
            <a:r>
              <a:rPr sz="1600" spc="-5" dirty="0">
                <a:latin typeface="Calibri"/>
                <a:cs typeface="Calibri"/>
              </a:rPr>
              <a:t>besi  </a:t>
            </a:r>
            <a:r>
              <a:rPr sz="1600" dirty="0">
                <a:latin typeface="Calibri"/>
                <a:cs typeface="Calibri"/>
              </a:rPr>
              <a:t>20x</a:t>
            </a:r>
            <a:r>
              <a:rPr sz="1575" baseline="-21164" dirty="0">
                <a:latin typeface="Calibri"/>
                <a:cs typeface="Calibri"/>
              </a:rPr>
              <a:t>1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48x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575" spc="14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12x</a:t>
            </a:r>
            <a:r>
              <a:rPr sz="1575" baseline="-21164" dirty="0">
                <a:latin typeface="Calibri"/>
                <a:cs typeface="Calibri"/>
              </a:rPr>
              <a:t>3</a:t>
            </a:r>
            <a:r>
              <a:rPr sz="1575" spc="179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8x</a:t>
            </a:r>
            <a:r>
              <a:rPr sz="1575" baseline="-21164" dirty="0">
                <a:latin typeface="Calibri"/>
                <a:cs typeface="Calibri"/>
              </a:rPr>
              <a:t>4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30x</a:t>
            </a:r>
            <a:r>
              <a:rPr sz="1575" baseline="-21164" dirty="0">
                <a:latin typeface="Calibri"/>
                <a:cs typeface="Calibri"/>
              </a:rPr>
              <a:t>5</a:t>
            </a:r>
            <a:r>
              <a:rPr sz="1575" spc="14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52x</a:t>
            </a:r>
            <a:r>
              <a:rPr sz="1575" baseline="-21164" dirty="0">
                <a:latin typeface="Calibri"/>
                <a:cs typeface="Calibri"/>
              </a:rPr>
              <a:t>7</a:t>
            </a:r>
            <a:r>
              <a:rPr sz="1575" spc="179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250x</a:t>
            </a:r>
            <a:r>
              <a:rPr sz="1575" baseline="-21164" dirty="0">
                <a:latin typeface="Calibri"/>
                <a:cs typeface="Calibri"/>
              </a:rPr>
              <a:t>8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3x</a:t>
            </a:r>
            <a:r>
              <a:rPr sz="1575" baseline="-21164" dirty="0">
                <a:latin typeface="Calibri"/>
                <a:cs typeface="Calibri"/>
              </a:rPr>
              <a:t>9</a:t>
            </a:r>
            <a:r>
              <a:rPr sz="1575" spc="179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26x</a:t>
            </a:r>
            <a:r>
              <a:rPr sz="1575" baseline="-21164" dirty="0">
                <a:latin typeface="Calibri"/>
                <a:cs typeface="Calibri"/>
              </a:rPr>
              <a:t>10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≥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400 </a:t>
            </a:r>
            <a:r>
              <a:rPr sz="1600" spc="5" dirty="0">
                <a:latin typeface="Calibri"/>
                <a:cs typeface="Calibri"/>
              </a:rPr>
              <a:t>gr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kalsium</a:t>
            </a:r>
            <a:endParaRPr sz="1600">
              <a:latin typeface="Calibri"/>
              <a:cs typeface="Calibri"/>
            </a:endParaRPr>
          </a:p>
          <a:p>
            <a:pPr marR="254000" algn="r">
              <a:lnSpc>
                <a:spcPct val="100000"/>
              </a:lnSpc>
              <a:spcBef>
                <a:spcPts val="240"/>
              </a:spcBef>
            </a:pPr>
            <a:r>
              <a:rPr sz="1600" dirty="0">
                <a:latin typeface="Calibri"/>
                <a:cs typeface="Calibri"/>
              </a:rPr>
              <a:t>3x</a:t>
            </a:r>
            <a:r>
              <a:rPr sz="1575" baseline="-21164" dirty="0">
                <a:latin typeface="Calibri"/>
                <a:cs typeface="Calibri"/>
              </a:rPr>
              <a:t>1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4x</a:t>
            </a:r>
            <a:r>
              <a:rPr sz="1575" baseline="-21164" dirty="0">
                <a:latin typeface="Calibri"/>
                <a:cs typeface="Calibri"/>
              </a:rPr>
              <a:t>2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5x</a:t>
            </a:r>
            <a:r>
              <a:rPr sz="1575" baseline="-21164" dirty="0">
                <a:latin typeface="Calibri"/>
                <a:cs typeface="Calibri"/>
              </a:rPr>
              <a:t>3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6x</a:t>
            </a:r>
            <a:r>
              <a:rPr sz="1575" baseline="-21164" dirty="0">
                <a:latin typeface="Calibri"/>
                <a:cs typeface="Calibri"/>
              </a:rPr>
              <a:t>4</a:t>
            </a:r>
            <a:r>
              <a:rPr sz="1575" spc="179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7x</a:t>
            </a:r>
            <a:r>
              <a:rPr sz="1575" baseline="-21164" dirty="0">
                <a:latin typeface="Calibri"/>
                <a:cs typeface="Calibri"/>
              </a:rPr>
              <a:t>5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2x</a:t>
            </a:r>
            <a:r>
              <a:rPr sz="1575" baseline="-21164" dirty="0">
                <a:latin typeface="Calibri"/>
                <a:cs typeface="Calibri"/>
              </a:rPr>
              <a:t>6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7</a:t>
            </a:r>
            <a:r>
              <a:rPr sz="1575" spc="179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9x</a:t>
            </a:r>
            <a:r>
              <a:rPr sz="1575" baseline="-21164" dirty="0">
                <a:latin typeface="Calibri"/>
                <a:cs typeface="Calibri"/>
              </a:rPr>
              <a:t>8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9</a:t>
            </a:r>
            <a:r>
              <a:rPr sz="1575" spc="179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3x</a:t>
            </a:r>
            <a:r>
              <a:rPr sz="1575" baseline="-21164" dirty="0">
                <a:latin typeface="Calibri"/>
                <a:cs typeface="Calibri"/>
              </a:rPr>
              <a:t>10</a:t>
            </a:r>
            <a:r>
              <a:rPr sz="1575" spc="172" baseline="-21164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≥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20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gr</a:t>
            </a:r>
            <a:r>
              <a:rPr sz="1600" spc="-15" dirty="0">
                <a:latin typeface="Calibri"/>
                <a:cs typeface="Calibri"/>
              </a:rPr>
              <a:t> protein</a:t>
            </a:r>
            <a:endParaRPr sz="1600">
              <a:latin typeface="Calibri"/>
              <a:cs typeface="Calibri"/>
            </a:endParaRPr>
          </a:p>
          <a:p>
            <a:pPr marR="274320" algn="r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latin typeface="Calibri"/>
                <a:cs typeface="Calibri"/>
              </a:rPr>
              <a:t>5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575" baseline="-21164" dirty="0">
                <a:latin typeface="Calibri"/>
                <a:cs typeface="Calibri"/>
              </a:rPr>
              <a:t>1 </a:t>
            </a:r>
            <a:r>
              <a:rPr sz="1600" dirty="0">
                <a:latin typeface="Calibri"/>
                <a:cs typeface="Calibri"/>
              </a:rPr>
              <a:t>+ 2x</a:t>
            </a:r>
            <a:r>
              <a:rPr sz="1575" baseline="-21164" dirty="0">
                <a:latin typeface="Calibri"/>
                <a:cs typeface="Calibri"/>
              </a:rPr>
              <a:t>2 </a:t>
            </a:r>
            <a:r>
              <a:rPr sz="1600" dirty="0">
                <a:latin typeface="Calibri"/>
                <a:cs typeface="Calibri"/>
              </a:rPr>
              <a:t>+ 3x</a:t>
            </a:r>
            <a:r>
              <a:rPr sz="1575" baseline="-21164" dirty="0">
                <a:latin typeface="Calibri"/>
                <a:cs typeface="Calibri"/>
              </a:rPr>
              <a:t>3 </a:t>
            </a:r>
            <a:r>
              <a:rPr sz="1600" dirty="0">
                <a:latin typeface="Calibri"/>
                <a:cs typeface="Calibri"/>
              </a:rPr>
              <a:t>+ 4x</a:t>
            </a:r>
            <a:r>
              <a:rPr sz="1575" baseline="-21164" dirty="0">
                <a:latin typeface="Calibri"/>
                <a:cs typeface="Calibri"/>
              </a:rPr>
              <a:t>4 </a:t>
            </a:r>
            <a:r>
              <a:rPr sz="1600" dirty="0">
                <a:latin typeface="Calibri"/>
                <a:cs typeface="Calibri"/>
              </a:rPr>
              <a:t>+ x</a:t>
            </a:r>
            <a:r>
              <a:rPr sz="1575" baseline="-21164" dirty="0">
                <a:latin typeface="Calibri"/>
                <a:cs typeface="Calibri"/>
              </a:rPr>
              <a:t>7 </a:t>
            </a:r>
            <a:r>
              <a:rPr sz="1600" dirty="0">
                <a:latin typeface="Calibri"/>
                <a:cs typeface="Calibri"/>
              </a:rPr>
              <a:t>+ 3x</a:t>
            </a:r>
            <a:r>
              <a:rPr sz="1575" baseline="-21164" dirty="0">
                <a:latin typeface="Calibri"/>
                <a:cs typeface="Calibri"/>
              </a:rPr>
              <a:t>10 </a:t>
            </a:r>
            <a:r>
              <a:rPr sz="1600" dirty="0">
                <a:latin typeface="Calibri"/>
                <a:cs typeface="Calibri"/>
              </a:rPr>
              <a:t>≥ 12 </a:t>
            </a:r>
            <a:r>
              <a:rPr sz="1600" spc="5" dirty="0">
                <a:latin typeface="Calibri"/>
                <a:cs typeface="Calibri"/>
              </a:rPr>
              <a:t>gr 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serat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982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J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spc="-50" dirty="0">
                <a:solidFill>
                  <a:srgbClr val="FF0000"/>
                </a:solidFill>
              </a:rPr>
              <a:t>w</a:t>
            </a:r>
            <a:r>
              <a:rPr spc="-5" dirty="0">
                <a:solidFill>
                  <a:srgbClr val="FF0000"/>
                </a:solidFill>
              </a:rPr>
              <a:t>aban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95376"/>
            <a:ext cx="77266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komputer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menggunakan</a:t>
            </a:r>
            <a:r>
              <a:rPr sz="40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Excel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1979" y="1915536"/>
            <a:ext cx="8172005" cy="4203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5965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Solusi </a:t>
            </a:r>
            <a:r>
              <a:rPr spc="-25" dirty="0">
                <a:solidFill>
                  <a:srgbClr val="FF0000"/>
                </a:solidFill>
              </a:rPr>
              <a:t>dengan </a:t>
            </a:r>
            <a:r>
              <a:rPr spc="-5" dirty="0">
                <a:solidFill>
                  <a:srgbClr val="FF0000"/>
                </a:solidFill>
              </a:rPr>
              <a:t>POM </a:t>
            </a:r>
            <a:r>
              <a:rPr spc="-40" dirty="0">
                <a:solidFill>
                  <a:srgbClr val="FF0000"/>
                </a:solidFill>
              </a:rPr>
              <a:t>for</a:t>
            </a:r>
            <a:r>
              <a:rPr spc="90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windows?</a:t>
            </a:r>
          </a:p>
        </p:txBody>
      </p:sp>
      <p:sp>
        <p:nvSpPr>
          <p:cNvPr id="3" name="object 3"/>
          <p:cNvSpPr/>
          <p:nvPr/>
        </p:nvSpPr>
        <p:spPr>
          <a:xfrm>
            <a:off x="612800" y="1527238"/>
            <a:ext cx="8226425" cy="4903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28320"/>
            <a:ext cx="59797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" dirty="0">
                <a:solidFill>
                  <a:srgbClr val="FF0000"/>
                </a:solidFill>
                <a:latin typeface="Calibri"/>
                <a:cs typeface="Calibri"/>
              </a:rPr>
              <a:t>Contoh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48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-30" dirty="0">
                <a:solidFill>
                  <a:srgbClr val="FF0000"/>
                </a:solidFill>
                <a:latin typeface="Calibri"/>
                <a:cs typeface="Calibri"/>
              </a:rPr>
              <a:t>Investasi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244" y="1564005"/>
            <a:ext cx="8013700" cy="50253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870" marR="21590" indent="-344805">
              <a:lnSpc>
                <a:spcPct val="80000"/>
              </a:lnSpc>
              <a:spcBef>
                <a:spcPts val="5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Kathleen </a:t>
            </a:r>
            <a:r>
              <a:rPr sz="2000" spc="-10" dirty="0">
                <a:latin typeface="Calibri"/>
                <a:cs typeface="Calibri"/>
              </a:rPr>
              <a:t>Allen </a:t>
            </a:r>
            <a:r>
              <a:rPr sz="2000" spc="-15" dirty="0">
                <a:latin typeface="Calibri"/>
                <a:cs typeface="Calibri"/>
              </a:rPr>
              <a:t>mempunyai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dana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$70.000 </a:t>
            </a:r>
            <a:r>
              <a:rPr sz="2000" spc="-5" dirty="0">
                <a:latin typeface="Calibri"/>
                <a:cs typeface="Calibri"/>
              </a:rPr>
              <a:t>untuk dibagi dalam </a:t>
            </a:r>
            <a:r>
              <a:rPr sz="2000" spc="-15" dirty="0">
                <a:latin typeface="Calibri"/>
                <a:cs typeface="Calibri"/>
              </a:rPr>
              <a:t>beberapa  </a:t>
            </a:r>
            <a:r>
              <a:rPr sz="2000" spc="-10" dirty="0">
                <a:latin typeface="Calibri"/>
                <a:cs typeface="Calibri"/>
              </a:rPr>
              <a:t>bentuk </a:t>
            </a:r>
            <a:r>
              <a:rPr sz="2000" spc="-20" dirty="0">
                <a:latin typeface="Calibri"/>
                <a:cs typeface="Calibri"/>
              </a:rPr>
              <a:t>investasi. </a:t>
            </a:r>
            <a:r>
              <a:rPr sz="2000" spc="-5" dirty="0">
                <a:latin typeface="Calibri"/>
                <a:cs typeface="Calibri"/>
              </a:rPr>
              <a:t>Pilihan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spc="-5" dirty="0">
                <a:latin typeface="Calibri"/>
                <a:cs typeface="Calibri"/>
              </a:rPr>
              <a:t>adalah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obligasi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pemerintah dengan 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tingkat pengembalian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8,5%, </a:t>
            </a:r>
            <a:r>
              <a:rPr sz="2000" b="1" spc="-10" dirty="0">
                <a:latin typeface="Calibri"/>
                <a:cs typeface="Calibri"/>
              </a:rPr>
              <a:t>sertifikat deposito dengan </a:t>
            </a:r>
            <a:r>
              <a:rPr sz="2000" b="1" spc="-15" dirty="0">
                <a:latin typeface="Calibri"/>
                <a:cs typeface="Calibri"/>
              </a:rPr>
              <a:t>tingkat  </a:t>
            </a:r>
            <a:r>
              <a:rPr sz="2000" b="1" spc="-10" dirty="0">
                <a:latin typeface="Calibri"/>
                <a:cs typeface="Calibri"/>
              </a:rPr>
              <a:t>pengembalian </a:t>
            </a:r>
            <a:r>
              <a:rPr sz="2000" b="1" spc="-5" dirty="0">
                <a:latin typeface="Calibri"/>
                <a:cs typeface="Calibri"/>
              </a:rPr>
              <a:t>10%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treasury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bills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dengan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tingkat pengembalian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6,5% </a:t>
            </a:r>
            <a:r>
              <a:rPr sz="2000" spc="-5" dirty="0">
                <a:latin typeface="Calibri"/>
                <a:cs typeface="Calibri"/>
              </a:rPr>
              <a:t>dan  </a:t>
            </a:r>
            <a:r>
              <a:rPr sz="2000" b="1" spc="-10" dirty="0">
                <a:latin typeface="Calibri"/>
                <a:cs typeface="Calibri"/>
              </a:rPr>
              <a:t>obligasi pendapatan dengan </a:t>
            </a:r>
            <a:r>
              <a:rPr sz="2000" b="1" spc="-15" dirty="0">
                <a:latin typeface="Calibri"/>
                <a:cs typeface="Calibri"/>
              </a:rPr>
              <a:t>tingkat </a:t>
            </a:r>
            <a:r>
              <a:rPr sz="2000" b="1" spc="-10" dirty="0">
                <a:latin typeface="Calibri"/>
                <a:cs typeface="Calibri"/>
              </a:rPr>
              <a:t>pengembalian </a:t>
            </a:r>
            <a:r>
              <a:rPr sz="2000" b="1" spc="-5" dirty="0">
                <a:latin typeface="Calibri"/>
                <a:cs typeface="Calibri"/>
              </a:rPr>
              <a:t>13%. </a:t>
            </a:r>
            <a:r>
              <a:rPr sz="2000" spc="-10" dirty="0">
                <a:latin typeface="Calibri"/>
                <a:cs typeface="Calibri"/>
              </a:rPr>
              <a:t>Jumlah waktu  </a:t>
            </a:r>
            <a:r>
              <a:rPr sz="2000" spc="-5" dirty="0">
                <a:latin typeface="Calibri"/>
                <a:cs typeface="Calibri"/>
              </a:rPr>
              <a:t>sampai </a:t>
            </a:r>
            <a:r>
              <a:rPr sz="2000" spc="-10" dirty="0">
                <a:latin typeface="Calibri"/>
                <a:cs typeface="Calibri"/>
              </a:rPr>
              <a:t>jatuh tempo sama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0" dirty="0">
                <a:latin typeface="Calibri"/>
                <a:cs typeface="Calibri"/>
              </a:rPr>
              <a:t>setiap </a:t>
            </a:r>
            <a:r>
              <a:rPr sz="2000" spc="-5" dirty="0">
                <a:latin typeface="Calibri"/>
                <a:cs typeface="Calibri"/>
              </a:rPr>
              <a:t>pilihan. </a:t>
            </a:r>
            <a:r>
              <a:rPr sz="2000" spc="-10" dirty="0">
                <a:latin typeface="Calibri"/>
                <a:cs typeface="Calibri"/>
              </a:rPr>
              <a:t>Akan tetapi, setiap </a:t>
            </a:r>
            <a:r>
              <a:rPr sz="2000" spc="-5" dirty="0">
                <a:latin typeface="Calibri"/>
                <a:cs typeface="Calibri"/>
              </a:rPr>
              <a:t>pilihan 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spc="-15" dirty="0">
                <a:latin typeface="Calibri"/>
                <a:cs typeface="Calibri"/>
              </a:rPr>
              <a:t>mempunyai </a:t>
            </a:r>
            <a:r>
              <a:rPr sz="2000" spc="-5" dirty="0">
                <a:latin typeface="Calibri"/>
                <a:cs typeface="Calibri"/>
              </a:rPr>
              <a:t>perbedaan </a:t>
            </a:r>
            <a:r>
              <a:rPr sz="2000" spc="-20" dirty="0">
                <a:latin typeface="Calibri"/>
                <a:cs typeface="Calibri"/>
              </a:rPr>
              <a:t>resiko. </a:t>
            </a:r>
            <a:r>
              <a:rPr sz="2000" spc="-10" dirty="0">
                <a:latin typeface="Calibri"/>
                <a:cs typeface="Calibri"/>
              </a:rPr>
              <a:t>Berikut </a:t>
            </a:r>
            <a:r>
              <a:rPr sz="2000" spc="-5" dirty="0">
                <a:latin typeface="Calibri"/>
                <a:cs typeface="Calibri"/>
              </a:rPr>
              <a:t>ini pedoman, yang  </a:t>
            </a:r>
            <a:r>
              <a:rPr sz="2000" spc="-10" dirty="0">
                <a:latin typeface="Calibri"/>
                <a:cs typeface="Calibri"/>
              </a:rPr>
              <a:t>ditetapkan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0" dirty="0">
                <a:latin typeface="Calibri"/>
                <a:cs typeface="Calibri"/>
              </a:rPr>
              <a:t>melakukan </a:t>
            </a:r>
            <a:r>
              <a:rPr sz="2000" spc="-15" dirty="0">
                <a:latin typeface="Calibri"/>
                <a:cs typeface="Calibri"/>
              </a:rPr>
              <a:t>diversifikasi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mengurangi </a:t>
            </a:r>
            <a:r>
              <a:rPr sz="2000" spc="-25" dirty="0">
                <a:latin typeface="Calibri"/>
                <a:cs typeface="Calibri"/>
              </a:rPr>
              <a:t>resiko  </a:t>
            </a:r>
            <a:r>
              <a:rPr sz="2000" spc="-10" dirty="0">
                <a:latin typeface="Calibri"/>
                <a:cs typeface="Calibri"/>
              </a:rPr>
              <a:t>yang terlihat oleh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investor.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16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Tidak </a:t>
            </a:r>
            <a:r>
              <a:rPr sz="2000" spc="-5" dirty="0">
                <a:latin typeface="Calibri"/>
                <a:cs typeface="Calibri"/>
              </a:rPr>
              <a:t>lebih dari 20% dari </a:t>
            </a:r>
            <a:r>
              <a:rPr sz="2000" spc="-15" dirty="0">
                <a:latin typeface="Calibri"/>
                <a:cs typeface="Calibri"/>
              </a:rPr>
              <a:t>total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bentuk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obligasi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160"/>
              </a:lnSpc>
            </a:pPr>
            <a:r>
              <a:rPr sz="2000" spc="-20" dirty="0">
                <a:latin typeface="Calibri"/>
                <a:cs typeface="Calibri"/>
              </a:rPr>
              <a:t>PEMERINTAH.</a:t>
            </a:r>
            <a:endParaRPr sz="2000">
              <a:latin typeface="Calibri"/>
              <a:cs typeface="Calibri"/>
            </a:endParaRPr>
          </a:p>
          <a:p>
            <a:pPr marL="527685" marR="605155" indent="-515620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Jumlah 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5" dirty="0">
                <a:latin typeface="Calibri"/>
                <a:cs typeface="Calibri"/>
              </a:rPr>
              <a:t>sertifikat </a:t>
            </a:r>
            <a:r>
              <a:rPr sz="2000" spc="-10" dirty="0">
                <a:latin typeface="Calibri"/>
                <a:cs typeface="Calibri"/>
              </a:rPr>
              <a:t>deposito </a:t>
            </a:r>
            <a:r>
              <a:rPr sz="2000" spc="-5" dirty="0">
                <a:latin typeface="Calibri"/>
                <a:cs typeface="Calibri"/>
              </a:rPr>
              <a:t>tidak boleh  </a:t>
            </a:r>
            <a:r>
              <a:rPr sz="2000" spc="-10" dirty="0">
                <a:latin typeface="Calibri"/>
                <a:cs typeface="Calibri"/>
              </a:rPr>
              <a:t>melebihi </a:t>
            </a: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25" dirty="0">
                <a:latin typeface="Calibri"/>
                <a:cs typeface="Calibri"/>
              </a:rPr>
              <a:t>ketiga </a:t>
            </a:r>
            <a:r>
              <a:rPr sz="2000" spc="-5" dirty="0">
                <a:latin typeface="Calibri"/>
                <a:cs typeface="Calibri"/>
              </a:rPr>
              <a:t>pilihan </a:t>
            </a:r>
            <a:r>
              <a:rPr sz="2000" spc="-10" dirty="0">
                <a:latin typeface="Calibri"/>
                <a:cs typeface="Calibri"/>
              </a:rPr>
              <a:t>yang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lain.</a:t>
            </a:r>
            <a:endParaRPr sz="2000">
              <a:latin typeface="Calibri"/>
              <a:cs typeface="Calibri"/>
            </a:endParaRPr>
          </a:p>
          <a:p>
            <a:pPr marL="527685" indent="-515620">
              <a:lnSpc>
                <a:spcPts val="2160"/>
              </a:lnSpc>
              <a:spcBef>
                <a:spcPts val="5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000" spc="-10" dirty="0">
                <a:latin typeface="Calibri"/>
                <a:cs typeface="Calibri"/>
              </a:rPr>
              <a:t>Paling </a:t>
            </a:r>
            <a:r>
              <a:rPr sz="2000" spc="-5" dirty="0">
                <a:latin typeface="Calibri"/>
                <a:cs typeface="Calibri"/>
              </a:rPr>
              <a:t>sedikit </a:t>
            </a:r>
            <a:r>
              <a:rPr sz="2000" spc="-10" dirty="0">
                <a:latin typeface="Calibri"/>
                <a:cs typeface="Calibri"/>
              </a:rPr>
              <a:t>30%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dirty="0">
                <a:latin typeface="Calibri"/>
                <a:cs typeface="Calibri"/>
              </a:rPr>
              <a:t>harus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20" dirty="0">
                <a:latin typeface="Calibri"/>
                <a:cs typeface="Calibri"/>
              </a:rPr>
              <a:t>wesel </a:t>
            </a:r>
            <a:r>
              <a:rPr sz="2000" spc="-15" dirty="0">
                <a:latin typeface="Calibri"/>
                <a:cs typeface="Calibri"/>
              </a:rPr>
              <a:t>bayar </a:t>
            </a:r>
            <a:r>
              <a:rPr sz="2000" spc="-10" dirty="0">
                <a:latin typeface="Calibri"/>
                <a:cs typeface="Calibri"/>
              </a:rPr>
              <a:t>(treasury </a:t>
            </a:r>
            <a:r>
              <a:rPr sz="2000" spc="-5" dirty="0">
                <a:latin typeface="Calibri"/>
                <a:cs typeface="Calibri"/>
              </a:rPr>
              <a:t>bill)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dan</a:t>
            </a:r>
            <a:endParaRPr sz="2000">
              <a:latin typeface="Calibri"/>
              <a:cs typeface="Calibri"/>
            </a:endParaRPr>
          </a:p>
          <a:p>
            <a:pPr marL="527685">
              <a:lnSpc>
                <a:spcPts val="2160"/>
              </a:lnSpc>
            </a:pPr>
            <a:r>
              <a:rPr sz="2000" spc="-15" dirty="0">
                <a:latin typeface="Calibri"/>
                <a:cs typeface="Calibri"/>
              </a:rPr>
              <a:t>sertifikat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deposito</a:t>
            </a:r>
            <a:endParaRPr sz="2000">
              <a:latin typeface="Calibri"/>
              <a:cs typeface="Calibri"/>
            </a:endParaRPr>
          </a:p>
          <a:p>
            <a:pPr marL="527685" marR="5080" indent="-515620" algn="just">
              <a:lnSpc>
                <a:spcPts val="1920"/>
              </a:lnSpc>
              <a:spcBef>
                <a:spcPts val="465"/>
              </a:spcBef>
              <a:buAutoNum type="arabicPeriod" startAt="4"/>
              <a:tabLst>
                <a:tab pos="528320" algn="l"/>
              </a:tabLst>
            </a:pPr>
            <a:r>
              <a:rPr sz="2000" spc="-20" dirty="0">
                <a:latin typeface="Calibri"/>
                <a:cs typeface="Calibri"/>
              </a:rPr>
              <a:t>Agar </a:t>
            </a:r>
            <a:r>
              <a:rPr sz="2000" spc="-5" dirty="0">
                <a:latin typeface="Calibri"/>
                <a:cs typeface="Calibri"/>
              </a:rPr>
              <a:t>aman, perbandingkan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dirty="0">
                <a:latin typeface="Calibri"/>
                <a:cs typeface="Calibri"/>
              </a:rPr>
              <a:t>pada </a:t>
            </a:r>
            <a:r>
              <a:rPr sz="2000" spc="-10" dirty="0">
                <a:latin typeface="Calibri"/>
                <a:cs typeface="Calibri"/>
              </a:rPr>
              <a:t>sertifikat </a:t>
            </a:r>
            <a:r>
              <a:rPr sz="2000" spc="-5" dirty="0">
                <a:latin typeface="Calibri"/>
                <a:cs typeface="Calibri"/>
              </a:rPr>
              <a:t>deposit dan </a:t>
            </a:r>
            <a:r>
              <a:rPr sz="2000" spc="-10" dirty="0">
                <a:latin typeface="Calibri"/>
                <a:cs typeface="Calibri"/>
              </a:rPr>
              <a:t>treasury  </a:t>
            </a:r>
            <a:r>
              <a:rPr sz="2000" spc="-5" dirty="0">
                <a:latin typeface="Calibri"/>
                <a:cs typeface="Calibri"/>
              </a:rPr>
              <a:t>bills </a:t>
            </a:r>
            <a:r>
              <a:rPr sz="2000" spc="-15" dirty="0">
                <a:latin typeface="Calibri"/>
                <a:cs typeface="Calibri"/>
              </a:rPr>
              <a:t>dengan </a:t>
            </a: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obligasi </a:t>
            </a:r>
            <a:r>
              <a:rPr sz="2000" spc="-15" dirty="0">
                <a:latin typeface="Calibri"/>
                <a:cs typeface="Calibri"/>
              </a:rPr>
              <a:t>pemerintah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saham </a:t>
            </a:r>
            <a:r>
              <a:rPr sz="2000" spc="-5" dirty="0">
                <a:latin typeface="Calibri"/>
                <a:cs typeface="Calibri"/>
              </a:rPr>
              <a:t>harus paling  tidak 1,2 : 1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000" spc="-15" dirty="0">
                <a:latin typeface="Calibri"/>
                <a:cs typeface="Calibri"/>
              </a:rPr>
              <a:t>Kathleen </a:t>
            </a:r>
            <a:r>
              <a:rPr sz="2000" spc="-10" dirty="0">
                <a:latin typeface="Calibri"/>
                <a:cs typeface="Calibri"/>
              </a:rPr>
              <a:t>merencanakan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15" dirty="0">
                <a:latin typeface="Calibri"/>
                <a:cs typeface="Calibri"/>
              </a:rPr>
              <a:t>menginvestasikan </a:t>
            </a:r>
            <a:r>
              <a:rPr sz="2000" spc="-5" dirty="0">
                <a:latin typeface="Calibri"/>
                <a:cs typeface="Calibri"/>
              </a:rPr>
              <a:t>seluruh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$70.000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644" y="1923669"/>
            <a:ext cx="7294245" cy="4282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Calibri"/>
                <a:cs typeface="Calibri"/>
              </a:rPr>
              <a:t>Variable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keputusan</a:t>
            </a:r>
            <a:endParaRPr sz="2000">
              <a:latin typeface="Calibri"/>
              <a:cs typeface="Calibri"/>
            </a:endParaRPr>
          </a:p>
          <a:p>
            <a:pPr marL="952500" marR="304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= jumlah </a:t>
            </a:r>
            <a:r>
              <a:rPr sz="2000" spc="-10" dirty="0">
                <a:latin typeface="Calibri"/>
                <a:cs typeface="Calibri"/>
              </a:rPr>
              <a:t>($) 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obligasi pemerintah 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= jumlah </a:t>
            </a:r>
            <a:r>
              <a:rPr sz="2000" spc="-10" dirty="0">
                <a:latin typeface="Calibri"/>
                <a:cs typeface="Calibri"/>
              </a:rPr>
              <a:t>($) 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5" dirty="0">
                <a:latin typeface="Calibri"/>
                <a:cs typeface="Calibri"/>
              </a:rPr>
              <a:t>sertifikat </a:t>
            </a:r>
            <a:r>
              <a:rPr sz="2000" spc="-10" dirty="0">
                <a:latin typeface="Calibri"/>
                <a:cs typeface="Calibri"/>
              </a:rPr>
              <a:t>deposito  x</a:t>
            </a:r>
            <a:r>
              <a:rPr sz="2025" spc="-15" baseline="-20576" dirty="0">
                <a:latin typeface="Calibri"/>
                <a:cs typeface="Calibri"/>
              </a:rPr>
              <a:t>13</a:t>
            </a:r>
            <a:r>
              <a:rPr sz="2000" spc="-1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($) 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treasury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bill</a:t>
            </a:r>
            <a:endParaRPr sz="20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x</a:t>
            </a:r>
            <a:r>
              <a:rPr sz="2025" spc="-15" baseline="-20576" dirty="0">
                <a:latin typeface="Calibri"/>
                <a:cs typeface="Calibri"/>
              </a:rPr>
              <a:t>14</a:t>
            </a:r>
            <a:r>
              <a:rPr sz="2000" spc="-1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($) 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saham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Calibri"/>
                <a:cs typeface="Calibri"/>
              </a:rPr>
              <a:t>Fungsi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tujuan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latin typeface="Calibri"/>
                <a:cs typeface="Calibri"/>
              </a:rPr>
              <a:t>Maksimalkan </a:t>
            </a:r>
            <a:r>
              <a:rPr sz="1800" dirty="0">
                <a:latin typeface="Calibri"/>
                <a:cs typeface="Calibri"/>
              </a:rPr>
              <a:t>Z = </a:t>
            </a:r>
            <a:r>
              <a:rPr sz="1800" spc="-5" dirty="0">
                <a:latin typeface="Calibri"/>
                <a:cs typeface="Calibri"/>
              </a:rPr>
              <a:t>$0,085x</a:t>
            </a:r>
            <a:r>
              <a:rPr sz="1800" spc="-7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0,1x</a:t>
            </a:r>
            <a:r>
              <a:rPr sz="1800" spc="-7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+ </a:t>
            </a:r>
            <a:r>
              <a:rPr sz="1800" spc="-5" dirty="0">
                <a:latin typeface="Calibri"/>
                <a:cs typeface="Calibri"/>
              </a:rPr>
              <a:t>0,065x</a:t>
            </a:r>
            <a:r>
              <a:rPr sz="1800" spc="-7" baseline="-20833" dirty="0">
                <a:latin typeface="Calibri"/>
                <a:cs typeface="Calibri"/>
              </a:rPr>
              <a:t>3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0,130x</a:t>
            </a:r>
            <a:r>
              <a:rPr sz="1800" spc="-7" baseline="-20833" dirty="0"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Dimana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Z = </a:t>
            </a:r>
            <a:r>
              <a:rPr sz="1800" spc="-15" dirty="0">
                <a:latin typeface="Calibri"/>
                <a:cs typeface="Calibri"/>
              </a:rPr>
              <a:t>total </a:t>
            </a:r>
            <a:r>
              <a:rPr sz="1800" spc="-10" dirty="0">
                <a:latin typeface="Calibri"/>
                <a:cs typeface="Calibri"/>
              </a:rPr>
              <a:t>pengembalian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0" dirty="0">
                <a:latin typeface="Calibri"/>
                <a:cs typeface="Calibri"/>
              </a:rPr>
              <a:t>semua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investasi</a:t>
            </a:r>
            <a:endParaRPr sz="1800">
              <a:latin typeface="Calibri"/>
              <a:cs typeface="Calibri"/>
            </a:endParaRPr>
          </a:p>
          <a:p>
            <a:pPr marL="38100" marR="1670050">
              <a:lnSpc>
                <a:spcPct val="120000"/>
              </a:lnSpc>
            </a:pPr>
            <a:r>
              <a:rPr sz="1800" spc="-5" dirty="0">
                <a:latin typeface="Calibri"/>
                <a:cs typeface="Calibri"/>
              </a:rPr>
              <a:t>0,085x</a:t>
            </a:r>
            <a:r>
              <a:rPr sz="1800" spc="-7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pengembalian </a:t>
            </a:r>
            <a:r>
              <a:rPr sz="1800" spc="-20" dirty="0">
                <a:latin typeface="Calibri"/>
                <a:cs typeface="Calibri"/>
              </a:rPr>
              <a:t>investasi </a:t>
            </a:r>
            <a:r>
              <a:rPr sz="1800" spc="-5" dirty="0">
                <a:latin typeface="Calibri"/>
                <a:cs typeface="Calibri"/>
              </a:rPr>
              <a:t>dalam </a:t>
            </a:r>
            <a:r>
              <a:rPr sz="1800" spc="-10" dirty="0">
                <a:latin typeface="Calibri"/>
                <a:cs typeface="Calibri"/>
              </a:rPr>
              <a:t>obligasi </a:t>
            </a:r>
            <a:r>
              <a:rPr sz="1800" spc="-15" dirty="0">
                <a:latin typeface="Calibri"/>
                <a:cs typeface="Calibri"/>
              </a:rPr>
              <a:t>pemerintah  </a:t>
            </a:r>
            <a:r>
              <a:rPr sz="1800" spc="-5" dirty="0">
                <a:latin typeface="Calibri"/>
                <a:cs typeface="Calibri"/>
              </a:rPr>
              <a:t>0,05x</a:t>
            </a:r>
            <a:r>
              <a:rPr sz="1800" spc="-7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pengembalian </a:t>
            </a:r>
            <a:r>
              <a:rPr sz="1800" spc="-20" dirty="0">
                <a:latin typeface="Calibri"/>
                <a:cs typeface="Calibri"/>
              </a:rPr>
              <a:t>investasi </a:t>
            </a:r>
            <a:r>
              <a:rPr sz="1800" spc="-5" dirty="0">
                <a:latin typeface="Calibri"/>
                <a:cs typeface="Calibri"/>
              </a:rPr>
              <a:t>dalam </a:t>
            </a:r>
            <a:r>
              <a:rPr sz="1800" spc="-15" dirty="0">
                <a:latin typeface="Calibri"/>
                <a:cs typeface="Calibri"/>
              </a:rPr>
              <a:t>sertifikat </a:t>
            </a:r>
            <a:r>
              <a:rPr sz="1800" spc="-10" dirty="0">
                <a:latin typeface="Calibri"/>
                <a:cs typeface="Calibri"/>
              </a:rPr>
              <a:t>deposito  </a:t>
            </a:r>
            <a:r>
              <a:rPr sz="1800" spc="-5" dirty="0">
                <a:latin typeface="Calibri"/>
                <a:cs typeface="Calibri"/>
              </a:rPr>
              <a:t>0,065x</a:t>
            </a:r>
            <a:r>
              <a:rPr sz="1800" spc="-7" baseline="-20833" dirty="0">
                <a:latin typeface="Calibri"/>
                <a:cs typeface="Calibri"/>
              </a:rPr>
              <a:t>3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pengembalian </a:t>
            </a:r>
            <a:r>
              <a:rPr sz="1800" spc="-20" dirty="0">
                <a:latin typeface="Calibri"/>
                <a:cs typeface="Calibri"/>
              </a:rPr>
              <a:t>investasi </a:t>
            </a:r>
            <a:r>
              <a:rPr sz="1800" spc="-5" dirty="0">
                <a:latin typeface="Calibri"/>
                <a:cs typeface="Calibri"/>
              </a:rPr>
              <a:t>dalam </a:t>
            </a:r>
            <a:r>
              <a:rPr sz="1800" spc="-10" dirty="0">
                <a:latin typeface="Calibri"/>
                <a:cs typeface="Calibri"/>
              </a:rPr>
              <a:t>treasury bills  </a:t>
            </a:r>
            <a:r>
              <a:rPr sz="1800" spc="-5" dirty="0">
                <a:latin typeface="Calibri"/>
                <a:cs typeface="Calibri"/>
              </a:rPr>
              <a:t>0,130x</a:t>
            </a:r>
            <a:r>
              <a:rPr sz="1800" spc="-7" baseline="-20833" dirty="0">
                <a:latin typeface="Calibri"/>
                <a:cs typeface="Calibri"/>
              </a:rPr>
              <a:t>4</a:t>
            </a:r>
            <a:r>
              <a:rPr sz="1800" spc="-5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pengembalian </a:t>
            </a:r>
            <a:r>
              <a:rPr sz="1800" spc="-20" dirty="0">
                <a:latin typeface="Calibri"/>
                <a:cs typeface="Calibri"/>
              </a:rPr>
              <a:t>investasi </a:t>
            </a:r>
            <a:r>
              <a:rPr sz="1800" spc="-5" dirty="0">
                <a:latin typeface="Calibri"/>
                <a:cs typeface="Calibri"/>
              </a:rPr>
              <a:t>dalam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saham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0396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6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244" y="1861488"/>
            <a:ext cx="8042275" cy="45999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Calibri"/>
                <a:cs typeface="Calibri"/>
              </a:rPr>
              <a:t>Batasan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  <a:spcBef>
                <a:spcPts val="484"/>
              </a:spcBef>
            </a:pPr>
            <a:r>
              <a:rPr sz="2000" spc="-20" dirty="0">
                <a:latin typeface="Calibri"/>
                <a:cs typeface="Calibri"/>
              </a:rPr>
              <a:t>Investasi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obligasi pemerintah </a:t>
            </a:r>
            <a:r>
              <a:rPr sz="2000" spc="-5" dirty="0">
                <a:latin typeface="Calibri"/>
                <a:cs typeface="Calibri"/>
              </a:rPr>
              <a:t>tidak </a:t>
            </a:r>
            <a:r>
              <a:rPr sz="2000" spc="-10" dirty="0">
                <a:latin typeface="Calibri"/>
                <a:cs typeface="Calibri"/>
              </a:rPr>
              <a:t>boleh melebihi 20% </a:t>
            </a:r>
            <a:r>
              <a:rPr sz="2000" spc="-5" dirty="0">
                <a:latin typeface="Calibri"/>
                <a:cs typeface="Calibri"/>
              </a:rPr>
              <a:t>dari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total</a:t>
            </a:r>
            <a:endParaRPr sz="20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investasi</a:t>
            </a:r>
            <a:endParaRPr sz="2000">
              <a:latin typeface="Calibri"/>
              <a:cs typeface="Calibri"/>
            </a:endParaRPr>
          </a:p>
          <a:p>
            <a:pPr marL="46228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≤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14.000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07670" marR="5588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Jumlah 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5" dirty="0">
                <a:latin typeface="Calibri"/>
                <a:cs typeface="Calibri"/>
              </a:rPr>
              <a:t>sertifikat </a:t>
            </a:r>
            <a:r>
              <a:rPr sz="2000" spc="-10" dirty="0">
                <a:latin typeface="Calibri"/>
                <a:cs typeface="Calibri"/>
              </a:rPr>
              <a:t>deposito </a:t>
            </a:r>
            <a:r>
              <a:rPr sz="2000" spc="-5" dirty="0">
                <a:latin typeface="Calibri"/>
                <a:cs typeface="Calibri"/>
              </a:rPr>
              <a:t>tidak boleh </a:t>
            </a:r>
            <a:r>
              <a:rPr sz="2000" spc="-10" dirty="0">
                <a:latin typeface="Calibri"/>
                <a:cs typeface="Calibri"/>
              </a:rPr>
              <a:t>melebihi  </a:t>
            </a: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20" dirty="0">
                <a:latin typeface="Calibri"/>
                <a:cs typeface="Calibri"/>
              </a:rPr>
              <a:t>tiga </a:t>
            </a:r>
            <a:r>
              <a:rPr sz="2000" spc="-5" dirty="0">
                <a:latin typeface="Calibri"/>
                <a:cs typeface="Calibri"/>
              </a:rPr>
              <a:t>pilihan </a:t>
            </a:r>
            <a:r>
              <a:rPr sz="2000" spc="-20" dirty="0">
                <a:latin typeface="Calibri"/>
                <a:cs typeface="Calibri"/>
              </a:rPr>
              <a:t>investasi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lain.</a:t>
            </a:r>
            <a:endParaRPr sz="20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≤ 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4</a:t>
            </a:r>
            <a:endParaRPr sz="2025" baseline="-20576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– 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- x</a:t>
            </a:r>
            <a:r>
              <a:rPr sz="2025" spc="-7" baseline="-20576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- x</a:t>
            </a:r>
            <a:r>
              <a:rPr sz="2025" spc="-7" baseline="-20576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≤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Paling </a:t>
            </a:r>
            <a:r>
              <a:rPr sz="2000" spc="-5" dirty="0">
                <a:latin typeface="Calibri"/>
                <a:cs typeface="Calibri"/>
              </a:rPr>
              <a:t>sedikit </a:t>
            </a:r>
            <a:r>
              <a:rPr sz="2000" spc="-10" dirty="0">
                <a:latin typeface="Calibri"/>
                <a:cs typeface="Calibri"/>
              </a:rPr>
              <a:t>30% </a:t>
            </a:r>
            <a:r>
              <a:rPr sz="2000" spc="-5" dirty="0">
                <a:latin typeface="Calibri"/>
                <a:cs typeface="Calibri"/>
              </a:rPr>
              <a:t>dari </a:t>
            </a:r>
            <a:r>
              <a:rPr sz="2000" spc="-10" dirty="0">
                <a:latin typeface="Calibri"/>
                <a:cs typeface="Calibri"/>
              </a:rPr>
              <a:t>$70.000 </a:t>
            </a:r>
            <a:r>
              <a:rPr sz="2000" spc="-5" dirty="0">
                <a:latin typeface="Calibri"/>
                <a:cs typeface="Calibri"/>
              </a:rPr>
              <a:t>adalah </a:t>
            </a:r>
            <a:r>
              <a:rPr sz="2000" spc="-10" dirty="0">
                <a:latin typeface="Calibri"/>
                <a:cs typeface="Calibri"/>
              </a:rPr>
              <a:t>$21.000 </a:t>
            </a:r>
            <a:r>
              <a:rPr sz="2000" spc="-5" dirty="0">
                <a:latin typeface="Calibri"/>
                <a:cs typeface="Calibri"/>
              </a:rPr>
              <a:t>dan 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= x</a:t>
            </a:r>
            <a:r>
              <a:rPr sz="2025" spc="-7" baseline="-20576" dirty="0">
                <a:latin typeface="Calibri"/>
                <a:cs typeface="Calibri"/>
              </a:rPr>
              <a:t>3</a:t>
            </a:r>
            <a:r>
              <a:rPr sz="2025" spc="284" baseline="-20576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merupakan</a:t>
            </a:r>
            <a:endParaRPr sz="20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5" dirty="0">
                <a:latin typeface="Calibri"/>
                <a:cs typeface="Calibri"/>
              </a:rPr>
              <a:t>sertifikat </a:t>
            </a:r>
            <a:r>
              <a:rPr sz="2000" spc="-10" dirty="0">
                <a:latin typeface="Calibri"/>
                <a:cs typeface="Calibri"/>
              </a:rPr>
              <a:t>deposito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0" dirty="0">
                <a:latin typeface="Calibri"/>
                <a:cs typeface="Calibri"/>
              </a:rPr>
              <a:t>treasury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bills</a:t>
            </a:r>
            <a:endParaRPr sz="20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≥</a:t>
            </a:r>
            <a:r>
              <a:rPr sz="2000" spc="-2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$21.000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0396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6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944" y="1861488"/>
            <a:ext cx="7868284" cy="356298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2000" b="1" spc="-10" dirty="0">
                <a:latin typeface="Calibri"/>
                <a:cs typeface="Calibri"/>
              </a:rPr>
              <a:t>Batasan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394970" marR="337820">
              <a:lnSpc>
                <a:spcPct val="100000"/>
              </a:lnSpc>
              <a:spcBef>
                <a:spcPts val="484"/>
              </a:spcBef>
            </a:pPr>
            <a:r>
              <a:rPr sz="2000" spc="-15" dirty="0">
                <a:latin typeface="Calibri"/>
                <a:cs typeface="Calibri"/>
              </a:rPr>
              <a:t>Perbandingan antara </a:t>
            </a: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obligasi  </a:t>
            </a:r>
            <a:r>
              <a:rPr sz="2000" spc="-15" dirty="0">
                <a:latin typeface="Calibri"/>
                <a:cs typeface="Calibri"/>
              </a:rPr>
              <a:t>pemerintah </a:t>
            </a:r>
            <a:r>
              <a:rPr sz="2000" spc="-5" dirty="0">
                <a:latin typeface="Calibri"/>
                <a:cs typeface="Calibri"/>
              </a:rPr>
              <a:t>dan jumlah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diinvestasikan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10" dirty="0">
                <a:latin typeface="Calibri"/>
                <a:cs typeface="Calibri"/>
              </a:rPr>
              <a:t>treasury </a:t>
            </a:r>
            <a:r>
              <a:rPr sz="2000" spc="-5" dirty="0">
                <a:latin typeface="Calibri"/>
                <a:cs typeface="Calibri"/>
              </a:rPr>
              <a:t>bill </a:t>
            </a:r>
            <a:r>
              <a:rPr sz="2000" dirty="0">
                <a:latin typeface="Calibri"/>
                <a:cs typeface="Calibri"/>
              </a:rPr>
              <a:t>paling  </a:t>
            </a:r>
            <a:r>
              <a:rPr sz="2000" spc="-5" dirty="0">
                <a:latin typeface="Calibri"/>
                <a:cs typeface="Calibri"/>
              </a:rPr>
              <a:t>tidak 1.2 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9497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[(x</a:t>
            </a:r>
            <a:r>
              <a:rPr sz="2025" spc="-15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3 </a:t>
            </a:r>
            <a:r>
              <a:rPr sz="2000" spc="-10" dirty="0">
                <a:latin typeface="Calibri"/>
                <a:cs typeface="Calibri"/>
              </a:rPr>
              <a:t>)/(x</a:t>
            </a:r>
            <a:r>
              <a:rPr sz="2025" spc="-15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)] ≥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1,2</a:t>
            </a:r>
            <a:endParaRPr sz="2000">
              <a:latin typeface="Calibri"/>
              <a:cs typeface="Calibri"/>
            </a:endParaRPr>
          </a:p>
          <a:p>
            <a:pPr marL="3949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+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25" baseline="-20576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≥ 1,2 (x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+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25" baseline="-20576" dirty="0">
                <a:latin typeface="Calibri"/>
                <a:cs typeface="Calibri"/>
              </a:rPr>
              <a:t>4</a:t>
            </a:r>
            <a:r>
              <a:rPr sz="2025" spc="120" baseline="-20576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9497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-1,2x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– 1,2x</a:t>
            </a:r>
            <a:r>
              <a:rPr sz="2025" spc="-7" baseline="-20576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≥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394970" marR="43180">
              <a:lnSpc>
                <a:spcPct val="120000"/>
              </a:lnSpc>
            </a:pPr>
            <a:r>
              <a:rPr sz="2000" spc="-20" dirty="0">
                <a:latin typeface="Calibri"/>
                <a:cs typeface="Calibri"/>
              </a:rPr>
              <a:t>Investor </a:t>
            </a:r>
            <a:r>
              <a:rPr sz="2000" spc="-5" dirty="0">
                <a:latin typeface="Calibri"/>
                <a:cs typeface="Calibri"/>
              </a:rPr>
              <a:t>ingin </a:t>
            </a:r>
            <a:r>
              <a:rPr sz="2000" spc="-15" dirty="0">
                <a:latin typeface="Calibri"/>
                <a:cs typeface="Calibri"/>
              </a:rPr>
              <a:t>menginvestasikan </a:t>
            </a:r>
            <a:r>
              <a:rPr sz="2000" spc="-5" dirty="0">
                <a:latin typeface="Calibri"/>
                <a:cs typeface="Calibri"/>
              </a:rPr>
              <a:t>seluruh </a:t>
            </a:r>
            <a:r>
              <a:rPr sz="2000" spc="-10" dirty="0">
                <a:latin typeface="Calibri"/>
                <a:cs typeface="Calibri"/>
              </a:rPr>
              <a:t>$70.000 </a:t>
            </a:r>
            <a:r>
              <a:rPr sz="2000" spc="-5" dirty="0">
                <a:latin typeface="Calibri"/>
                <a:cs typeface="Calibri"/>
              </a:rPr>
              <a:t>dalam </a:t>
            </a:r>
            <a:r>
              <a:rPr sz="2000" spc="-20" dirty="0">
                <a:latin typeface="Calibri"/>
                <a:cs typeface="Calibri"/>
              </a:rPr>
              <a:t>keempat </a:t>
            </a:r>
            <a:r>
              <a:rPr sz="2000" spc="-5" dirty="0">
                <a:latin typeface="Calibri"/>
                <a:cs typeface="Calibri"/>
              </a:rPr>
              <a:t>pilihan  x</a:t>
            </a:r>
            <a:r>
              <a:rPr sz="2025" spc="-7" baseline="-20576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2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3 </a:t>
            </a:r>
            <a:r>
              <a:rPr sz="2000" spc="-5" dirty="0">
                <a:latin typeface="Calibri"/>
                <a:cs typeface="Calibri"/>
              </a:rPr>
              <a:t>+ x</a:t>
            </a:r>
            <a:r>
              <a:rPr sz="2025" spc="-7" baseline="-20576" dirty="0">
                <a:latin typeface="Calibri"/>
                <a:cs typeface="Calibri"/>
              </a:rPr>
              <a:t>4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$70.000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0396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6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95376"/>
            <a:ext cx="77266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komputer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menggunakan</a:t>
            </a:r>
            <a:r>
              <a:rPr sz="40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Excel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719" y="2041202"/>
            <a:ext cx="8406787" cy="3866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6669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Contoh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Kombinasi</a:t>
            </a:r>
            <a:r>
              <a:rPr b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Produk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838324"/>
            <a:ext cx="8230870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7505" algn="l"/>
              </a:tabLst>
            </a:pPr>
            <a:r>
              <a:rPr sz="2800" spc="-10" dirty="0">
                <a:latin typeface="Calibri"/>
                <a:cs typeface="Calibri"/>
              </a:rPr>
              <a:t>Perusahaan </a:t>
            </a:r>
            <a:r>
              <a:rPr sz="2800" dirty="0">
                <a:latin typeface="Calibri"/>
                <a:cs typeface="Calibri"/>
              </a:rPr>
              <a:t>ini </a:t>
            </a:r>
            <a:r>
              <a:rPr sz="2800" spc="5" dirty="0">
                <a:latin typeface="Calibri"/>
                <a:cs typeface="Calibri"/>
              </a:rPr>
              <a:t>sudah </a:t>
            </a:r>
            <a:r>
              <a:rPr sz="2800" spc="-20" dirty="0">
                <a:latin typeface="Calibri"/>
                <a:cs typeface="Calibri"/>
              </a:rPr>
              <a:t>dikontrak </a:t>
            </a:r>
            <a:r>
              <a:rPr sz="2800" spc="-10" dirty="0">
                <a:latin typeface="Calibri"/>
                <a:cs typeface="Calibri"/>
              </a:rPr>
              <a:t>untuk membuat </a:t>
            </a:r>
            <a:r>
              <a:rPr sz="2800" spc="-15" dirty="0">
                <a:latin typeface="Calibri"/>
                <a:cs typeface="Calibri"/>
              </a:rPr>
              <a:t>kaus 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standar dengan </a:t>
            </a:r>
            <a:r>
              <a:rPr sz="2800" spc="-15" dirty="0">
                <a:latin typeface="Calibri"/>
                <a:cs typeface="Calibri"/>
              </a:rPr>
              <a:t>gambar </a:t>
            </a:r>
            <a:r>
              <a:rPr sz="2800" dirty="0">
                <a:latin typeface="Calibri"/>
                <a:cs typeface="Calibri"/>
              </a:rPr>
              <a:t>tim </a:t>
            </a:r>
            <a:r>
              <a:rPr sz="2800" spc="-5" dirty="0">
                <a:latin typeface="Calibri"/>
                <a:cs typeface="Calibri"/>
              </a:rPr>
              <a:t>pemenanag pada suatu  </a:t>
            </a:r>
            <a:r>
              <a:rPr sz="2800" spc="-15" dirty="0">
                <a:latin typeface="Calibri"/>
                <a:cs typeface="Calibri"/>
              </a:rPr>
              <a:t>kompetisi </a:t>
            </a:r>
            <a:r>
              <a:rPr sz="2800" spc="-5" dirty="0">
                <a:latin typeface="Calibri"/>
                <a:cs typeface="Calibri"/>
              </a:rPr>
              <a:t>sepak bola </a:t>
            </a:r>
            <a:r>
              <a:rPr sz="2800" spc="-10" dirty="0">
                <a:latin typeface="Calibri"/>
                <a:cs typeface="Calibri"/>
              </a:rPr>
              <a:t>antar </a:t>
            </a:r>
            <a:r>
              <a:rPr sz="2800" spc="-15" dirty="0">
                <a:latin typeface="Calibri"/>
                <a:cs typeface="Calibri"/>
              </a:rPr>
              <a:t>universitas. </a:t>
            </a:r>
            <a:r>
              <a:rPr sz="2800" spc="-10" dirty="0">
                <a:latin typeface="Calibri"/>
                <a:cs typeface="Calibri"/>
              </a:rPr>
              <a:t>Kaus </a:t>
            </a:r>
            <a:r>
              <a:rPr sz="2800" spc="-15" dirty="0">
                <a:latin typeface="Calibri"/>
                <a:cs typeface="Calibri"/>
              </a:rPr>
              <a:t>yang  </a:t>
            </a:r>
            <a:r>
              <a:rPr sz="2800" spc="-10" dirty="0">
                <a:latin typeface="Calibri"/>
                <a:cs typeface="Calibri"/>
              </a:rPr>
              <a:t>diproduksi </a:t>
            </a:r>
            <a:r>
              <a:rPr sz="2800" spc="-5" dirty="0">
                <a:latin typeface="Calibri"/>
                <a:cs typeface="Calibri"/>
              </a:rPr>
              <a:t>mencakup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2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jenis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kaus</a:t>
            </a:r>
            <a:r>
              <a:rPr sz="2800" spc="6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lengan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panjang</a:t>
            </a:r>
            <a:r>
              <a:rPr sz="2800" dirty="0">
                <a:latin typeface="Calibri"/>
                <a:cs typeface="Calibri"/>
              </a:rPr>
              <a:t>,  </a:t>
            </a:r>
            <a:r>
              <a:rPr sz="2800" spc="-5" dirty="0">
                <a:latin typeface="Calibri"/>
                <a:cs typeface="Calibri"/>
              </a:rPr>
              <a:t>satu </a:t>
            </a:r>
            <a:r>
              <a:rPr sz="2800" spc="-10" dirty="0">
                <a:latin typeface="Calibri"/>
                <a:cs typeface="Calibri"/>
              </a:rPr>
              <a:t>dengan gambar </a:t>
            </a:r>
            <a:r>
              <a:rPr sz="2800" spc="-5" dirty="0">
                <a:latin typeface="Calibri"/>
                <a:cs typeface="Calibri"/>
              </a:rPr>
              <a:t>di </a:t>
            </a:r>
            <a:r>
              <a:rPr sz="2800" dirty="0">
                <a:latin typeface="Calibri"/>
                <a:cs typeface="Calibri"/>
              </a:rPr>
              <a:t>sisi </a:t>
            </a:r>
            <a:r>
              <a:rPr sz="2800" spc="-5" dirty="0">
                <a:latin typeface="Calibri"/>
                <a:cs typeface="Calibri"/>
              </a:rPr>
              <a:t>depan </a:t>
            </a:r>
            <a:r>
              <a:rPr sz="2800" spc="5" dirty="0">
                <a:latin typeface="Calibri"/>
                <a:cs typeface="Calibri"/>
              </a:rPr>
              <a:t>dan </a:t>
            </a:r>
            <a:r>
              <a:rPr sz="2800" spc="-5" dirty="0">
                <a:latin typeface="Calibri"/>
                <a:cs typeface="Calibri"/>
              </a:rPr>
              <a:t>satu </a:t>
            </a:r>
            <a:r>
              <a:rPr sz="2800" dirty="0">
                <a:latin typeface="Calibri"/>
                <a:cs typeface="Calibri"/>
              </a:rPr>
              <a:t>lagi  </a:t>
            </a:r>
            <a:r>
              <a:rPr sz="2800" spc="-10" dirty="0">
                <a:latin typeface="Calibri"/>
                <a:cs typeface="Calibri"/>
              </a:rPr>
              <a:t>gambar </a:t>
            </a:r>
            <a:r>
              <a:rPr sz="2800" spc="-5" dirty="0">
                <a:latin typeface="Calibri"/>
                <a:cs typeface="Calibri"/>
              </a:rPr>
              <a:t>di dua </a:t>
            </a:r>
            <a:r>
              <a:rPr sz="2800" dirty="0">
                <a:latin typeface="Calibri"/>
                <a:cs typeface="Calibri"/>
              </a:rPr>
              <a:t>sisi </a:t>
            </a:r>
            <a:r>
              <a:rPr sz="2800" spc="-5" dirty="0">
                <a:latin typeface="Calibri"/>
                <a:cs typeface="Calibri"/>
              </a:rPr>
              <a:t>depan belakang, </a:t>
            </a:r>
            <a:r>
              <a:rPr sz="2800" spc="5" dirty="0">
                <a:latin typeface="Calibri"/>
                <a:cs typeface="Calibri"/>
              </a:rPr>
              <a:t>dan 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dua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jenis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kaus 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lengan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pendek </a:t>
            </a:r>
            <a:r>
              <a:rPr sz="2800" spc="-10" dirty="0">
                <a:latin typeface="Calibri"/>
                <a:cs typeface="Calibri"/>
              </a:rPr>
              <a:t>dengan bentuk gambar </a:t>
            </a:r>
            <a:r>
              <a:rPr sz="2800" spc="-5" dirty="0">
                <a:latin typeface="Calibri"/>
                <a:cs typeface="Calibri"/>
              </a:rPr>
              <a:t>serupa.  </a:t>
            </a:r>
            <a:r>
              <a:rPr sz="2800" spc="-10" dirty="0">
                <a:latin typeface="Calibri"/>
                <a:cs typeface="Calibri"/>
              </a:rPr>
              <a:t>Perusahaan </a:t>
            </a:r>
            <a:r>
              <a:rPr sz="2800" spc="-5" dirty="0">
                <a:latin typeface="Calibri"/>
                <a:cs typeface="Calibri"/>
              </a:rPr>
              <a:t>harus </a:t>
            </a:r>
            <a:r>
              <a:rPr sz="2800" spc="-15" dirty="0">
                <a:latin typeface="Calibri"/>
                <a:cs typeface="Calibri"/>
              </a:rPr>
              <a:t>menyelesaikan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seluruh</a:t>
            </a:r>
            <a:r>
              <a:rPr sz="2800" spc="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produksinya</a:t>
            </a:r>
            <a:endParaRPr sz="2800">
              <a:latin typeface="Calibri"/>
              <a:cs typeface="Calibri"/>
            </a:endParaRPr>
          </a:p>
          <a:p>
            <a:pPr marL="356870" marR="7620" algn="just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72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jam </a:t>
            </a:r>
            <a:r>
              <a:rPr sz="2800" spc="-10" dirty="0">
                <a:latin typeface="Calibri"/>
                <a:cs typeface="Calibri"/>
              </a:rPr>
              <a:t>setelah pertandingan </a:t>
            </a:r>
            <a:r>
              <a:rPr sz="2800" spc="-5" dirty="0">
                <a:latin typeface="Calibri"/>
                <a:cs typeface="Calibri"/>
              </a:rPr>
              <a:t>usai dan </a:t>
            </a:r>
            <a:r>
              <a:rPr sz="2800" dirty="0">
                <a:latin typeface="Calibri"/>
                <a:cs typeface="Calibri"/>
              </a:rPr>
              <a:t>harus </a:t>
            </a:r>
            <a:r>
              <a:rPr sz="2800" spc="-15" dirty="0">
                <a:latin typeface="Calibri"/>
                <a:cs typeface="Calibri"/>
              </a:rPr>
              <a:t>tepat  </a:t>
            </a:r>
            <a:r>
              <a:rPr sz="2800" spc="-5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waktunya.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7730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dengan </a:t>
            </a: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POM </a:t>
            </a:r>
            <a:r>
              <a:rPr b="1" spc="-3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spc="-15" dirty="0">
                <a:solidFill>
                  <a:srgbClr val="FF0000"/>
                </a:solidFill>
                <a:latin typeface="Calibri"/>
                <a:cs typeface="Calibri"/>
              </a:rPr>
              <a:t>windows?</a:t>
            </a:r>
          </a:p>
        </p:txBody>
      </p:sp>
      <p:sp>
        <p:nvSpPr>
          <p:cNvPr id="3" name="object 3"/>
          <p:cNvSpPr/>
          <p:nvPr/>
        </p:nvSpPr>
        <p:spPr>
          <a:xfrm>
            <a:off x="842962" y="1376172"/>
            <a:ext cx="5176774" cy="5177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28320"/>
            <a:ext cx="65716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0" dirty="0">
                <a:solidFill>
                  <a:srgbClr val="FF0000"/>
                </a:solidFill>
                <a:latin typeface="Calibri"/>
                <a:cs typeface="Calibri"/>
              </a:rPr>
              <a:t>Contoh </a:t>
            </a:r>
            <a:r>
              <a:rPr sz="4800" b="1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48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800" b="1" spc="-20" dirty="0">
                <a:solidFill>
                  <a:srgbClr val="FF0000"/>
                </a:solidFill>
                <a:latin typeface="Calibri"/>
                <a:cs typeface="Calibri"/>
              </a:rPr>
              <a:t>Pemasaran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564" y="1999869"/>
            <a:ext cx="779970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latin typeface="Calibri"/>
                <a:cs typeface="Calibri"/>
              </a:rPr>
              <a:t>Jaringan </a:t>
            </a:r>
            <a:r>
              <a:rPr sz="2000" spc="-25" dirty="0">
                <a:latin typeface="Calibri"/>
                <a:cs typeface="Calibri"/>
              </a:rPr>
              <a:t>toko </a:t>
            </a:r>
            <a:r>
              <a:rPr sz="2000" spc="-5" dirty="0">
                <a:latin typeface="Calibri"/>
                <a:cs typeface="Calibri"/>
              </a:rPr>
              <a:t>serba ada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Biggs </a:t>
            </a:r>
            <a:r>
              <a:rPr sz="2000" spc="-20" dirty="0">
                <a:latin typeface="Calibri"/>
                <a:cs typeface="Calibri"/>
              </a:rPr>
              <a:t>menyewa </a:t>
            </a:r>
            <a:r>
              <a:rPr sz="2000" spc="-5" dirty="0">
                <a:latin typeface="Calibri"/>
                <a:cs typeface="Calibri"/>
              </a:rPr>
              <a:t>perusahaan </a:t>
            </a:r>
            <a:r>
              <a:rPr sz="2000" dirty="0">
                <a:latin typeface="Calibri"/>
                <a:cs typeface="Calibri"/>
              </a:rPr>
              <a:t>periklanan </a:t>
            </a:r>
            <a:r>
              <a:rPr sz="2000" spc="-5" dirty="0">
                <a:latin typeface="Calibri"/>
                <a:cs typeface="Calibri"/>
              </a:rPr>
              <a:t>untuk  </a:t>
            </a:r>
            <a:r>
              <a:rPr sz="2000" spc="-10" dirty="0">
                <a:latin typeface="Calibri"/>
                <a:cs typeface="Calibri"/>
              </a:rPr>
              <a:t>menentukan </a:t>
            </a:r>
            <a:r>
              <a:rPr sz="2000" spc="-5" dirty="0">
                <a:latin typeface="Calibri"/>
                <a:cs typeface="Calibri"/>
              </a:rPr>
              <a:t>jenis dan jumlah iklan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5" dirty="0">
                <a:latin typeface="Calibri"/>
                <a:cs typeface="Calibri"/>
              </a:rPr>
              <a:t>harus </a:t>
            </a:r>
            <a:r>
              <a:rPr sz="2000" spc="-10" dirty="0">
                <a:latin typeface="Calibri"/>
                <a:cs typeface="Calibri"/>
              </a:rPr>
              <a:t>diperoleh </a:t>
            </a:r>
            <a:r>
              <a:rPr sz="2000" spc="-5" dirty="0">
                <a:latin typeface="Calibri"/>
                <a:cs typeface="Calibri"/>
              </a:rPr>
              <a:t>untuk </a:t>
            </a:r>
            <a:r>
              <a:rPr sz="2000" spc="-20" dirty="0">
                <a:latin typeface="Calibri"/>
                <a:cs typeface="Calibri"/>
              </a:rPr>
              <a:t>toko. </a:t>
            </a:r>
            <a:r>
              <a:rPr sz="2000" spc="-25" dirty="0">
                <a:latin typeface="Calibri"/>
                <a:cs typeface="Calibri"/>
              </a:rPr>
              <a:t>Tiga  </a:t>
            </a:r>
            <a:r>
              <a:rPr sz="2000" spc="-5" dirty="0">
                <a:latin typeface="Calibri"/>
                <a:cs typeface="Calibri"/>
              </a:rPr>
              <a:t>jenis iklan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spc="-15" dirty="0">
                <a:latin typeface="Calibri"/>
                <a:cs typeface="Calibri"/>
              </a:rPr>
              <a:t>tersedia </a:t>
            </a:r>
            <a:r>
              <a:rPr sz="2000" dirty="0">
                <a:latin typeface="Calibri"/>
                <a:cs typeface="Calibri"/>
              </a:rPr>
              <a:t>adalah </a:t>
            </a:r>
            <a:r>
              <a:rPr sz="2000" spc="-5" dirty="0">
                <a:latin typeface="Calibri"/>
                <a:cs typeface="Calibri"/>
              </a:rPr>
              <a:t>iklan </a:t>
            </a:r>
            <a:r>
              <a:rPr sz="2000" spc="-20" dirty="0">
                <a:latin typeface="Calibri"/>
                <a:cs typeface="Calibri"/>
              </a:rPr>
              <a:t>komersil radio, </a:t>
            </a:r>
            <a:r>
              <a:rPr sz="2000" spc="-5" dirty="0">
                <a:latin typeface="Calibri"/>
                <a:cs typeface="Calibri"/>
              </a:rPr>
              <a:t>televisi, dan iklan </a:t>
            </a:r>
            <a:r>
              <a:rPr sz="2000" spc="-20" dirty="0">
                <a:latin typeface="Calibri"/>
                <a:cs typeface="Calibri"/>
              </a:rPr>
              <a:t>surat  </a:t>
            </a:r>
            <a:r>
              <a:rPr sz="2000" spc="-35" dirty="0">
                <a:latin typeface="Calibri"/>
                <a:cs typeface="Calibri"/>
              </a:rPr>
              <a:t>kabar. </a:t>
            </a:r>
            <a:r>
              <a:rPr sz="2000" spc="-15" dirty="0">
                <a:latin typeface="Calibri"/>
                <a:cs typeface="Calibri"/>
              </a:rPr>
              <a:t>Jaringan </a:t>
            </a:r>
            <a:r>
              <a:rPr sz="2000" spc="-30" dirty="0">
                <a:latin typeface="Calibri"/>
                <a:cs typeface="Calibri"/>
              </a:rPr>
              <a:t>toko </a:t>
            </a:r>
            <a:r>
              <a:rPr sz="2000" spc="-5" dirty="0">
                <a:latin typeface="Calibri"/>
                <a:cs typeface="Calibri"/>
              </a:rPr>
              <a:t>ingin </a:t>
            </a:r>
            <a:r>
              <a:rPr sz="2000" spc="-10" dirty="0">
                <a:latin typeface="Calibri"/>
                <a:cs typeface="Calibri"/>
              </a:rPr>
              <a:t>mengetahui </a:t>
            </a:r>
            <a:r>
              <a:rPr sz="2000" spc="-5" dirty="0">
                <a:latin typeface="Calibri"/>
                <a:cs typeface="Calibri"/>
              </a:rPr>
              <a:t>jumlah </a:t>
            </a:r>
            <a:r>
              <a:rPr sz="2000" spc="-10" dirty="0">
                <a:latin typeface="Calibri"/>
                <a:cs typeface="Calibri"/>
              </a:rPr>
              <a:t>setiap </a:t>
            </a:r>
            <a:r>
              <a:rPr sz="2000" spc="5" dirty="0">
                <a:latin typeface="Calibri"/>
                <a:cs typeface="Calibri"/>
              </a:rPr>
              <a:t>jenis </a:t>
            </a:r>
            <a:r>
              <a:rPr sz="2000" dirty="0">
                <a:latin typeface="Calibri"/>
                <a:cs typeface="Calibri"/>
              </a:rPr>
              <a:t>iklan </a:t>
            </a:r>
            <a:r>
              <a:rPr sz="2000" spc="-10" dirty="0">
                <a:latin typeface="Calibri"/>
                <a:cs typeface="Calibri"/>
              </a:rPr>
              <a:t>yang </a:t>
            </a:r>
            <a:r>
              <a:rPr sz="2000" dirty="0">
                <a:latin typeface="Calibri"/>
                <a:cs typeface="Calibri"/>
              </a:rPr>
              <a:t>harus  </a:t>
            </a:r>
            <a:r>
              <a:rPr sz="2000" spc="-5" dirty="0">
                <a:latin typeface="Calibri"/>
                <a:cs typeface="Calibri"/>
              </a:rPr>
              <a:t>dibeli </a:t>
            </a:r>
            <a:r>
              <a:rPr sz="2000" dirty="0">
                <a:latin typeface="Calibri"/>
                <a:cs typeface="Calibri"/>
              </a:rPr>
              <a:t>dalam </a:t>
            </a:r>
            <a:r>
              <a:rPr sz="2000" spc="-15" dirty="0">
                <a:latin typeface="Calibri"/>
                <a:cs typeface="Calibri"/>
              </a:rPr>
              <a:t>rangka </a:t>
            </a:r>
            <a:r>
              <a:rPr sz="2000" spc="-5" dirty="0">
                <a:latin typeface="Calibri"/>
                <a:cs typeface="Calibri"/>
              </a:rPr>
              <a:t>memaksimalkan </a:t>
            </a:r>
            <a:r>
              <a:rPr sz="2000" spc="-10" dirty="0">
                <a:latin typeface="Calibri"/>
                <a:cs typeface="Calibri"/>
              </a:rPr>
              <a:t>tujuannya. Berikut </a:t>
            </a:r>
            <a:r>
              <a:rPr sz="2000" spc="-5" dirty="0">
                <a:latin typeface="Calibri"/>
                <a:cs typeface="Calibri"/>
              </a:rPr>
              <a:t>ini </a:t>
            </a:r>
            <a:r>
              <a:rPr sz="2000" spc="-10" dirty="0">
                <a:latin typeface="Calibri"/>
                <a:cs typeface="Calibri"/>
              </a:rPr>
              <a:t>perkiraan </a:t>
            </a:r>
            <a:r>
              <a:rPr sz="2000" spc="-5" dirty="0">
                <a:latin typeface="Calibri"/>
                <a:cs typeface="Calibri"/>
              </a:rPr>
              <a:t>setiap  iklan </a:t>
            </a:r>
            <a:r>
              <a:rPr sz="2000" spc="-20" dirty="0">
                <a:latin typeface="Calibri"/>
                <a:cs typeface="Calibri"/>
              </a:rPr>
              <a:t>komersil </a:t>
            </a:r>
            <a:r>
              <a:rPr sz="2000" spc="-10" dirty="0">
                <a:latin typeface="Calibri"/>
                <a:cs typeface="Calibri"/>
              </a:rPr>
              <a:t>yang akan mencapai </a:t>
            </a:r>
            <a:r>
              <a:rPr sz="2000" spc="-15" dirty="0">
                <a:latin typeface="Calibri"/>
                <a:cs typeface="Calibri"/>
              </a:rPr>
              <a:t>pemirsa </a:t>
            </a:r>
            <a:r>
              <a:rPr sz="2000" spc="-10" dirty="0">
                <a:latin typeface="Calibri"/>
                <a:cs typeface="Calibri"/>
              </a:rPr>
              <a:t>potensial </a:t>
            </a:r>
            <a:r>
              <a:rPr sz="2000" spc="-5" dirty="0">
                <a:latin typeface="Calibri"/>
                <a:cs typeface="Calibri"/>
              </a:rPr>
              <a:t>dan </a:t>
            </a:r>
            <a:r>
              <a:rPr sz="2000" spc="-15" dirty="0">
                <a:latin typeface="Calibri"/>
                <a:cs typeface="Calibri"/>
              </a:rPr>
              <a:t>biaya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tertentu.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9600" y="4405312"/>
          <a:ext cx="8153400" cy="2055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61009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Jenis Iklan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Komersil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915" marR="617855" indent="728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Tampilan  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(jumlah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orang/iklan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atau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96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komersil/iklan)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7034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Biaya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R="4076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($)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954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Televisi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522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20.000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54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4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Radio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1652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9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Surat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Kabar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36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32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4.000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527428"/>
            <a:ext cx="8061959" cy="432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Batasaan </a:t>
            </a:r>
            <a:r>
              <a:rPr sz="3000" dirty="0">
                <a:latin typeface="Calibri"/>
                <a:cs typeface="Calibri"/>
              </a:rPr>
              <a:t>sumber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daya: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5" dirty="0">
                <a:latin typeface="Calibri"/>
                <a:cs typeface="Calibri"/>
              </a:rPr>
              <a:t>Batas </a:t>
            </a:r>
            <a:r>
              <a:rPr sz="3000" spc="-10" dirty="0">
                <a:latin typeface="Calibri"/>
                <a:cs typeface="Calibri"/>
              </a:rPr>
              <a:t>anggaran </a:t>
            </a:r>
            <a:r>
              <a:rPr sz="3000" spc="-5" dirty="0">
                <a:latin typeface="Calibri"/>
                <a:cs typeface="Calibri"/>
              </a:rPr>
              <a:t>untuk </a:t>
            </a:r>
            <a:r>
              <a:rPr sz="3000" dirty="0">
                <a:latin typeface="Calibri"/>
                <a:cs typeface="Calibri"/>
              </a:rPr>
              <a:t>iklan adalah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$100.000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Stasiun televisi mempunyai </a:t>
            </a:r>
            <a:r>
              <a:rPr sz="3000" dirty="0">
                <a:latin typeface="Calibri"/>
                <a:cs typeface="Calibri"/>
              </a:rPr>
              <a:t>4 </a:t>
            </a:r>
            <a:r>
              <a:rPr sz="3000" spc="-15" dirty="0">
                <a:latin typeface="Calibri"/>
                <a:cs typeface="Calibri"/>
              </a:rPr>
              <a:t>waktu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komersil</a:t>
            </a:r>
            <a:endParaRPr sz="30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10" dirty="0">
                <a:latin typeface="Calibri"/>
                <a:cs typeface="Calibri"/>
              </a:rPr>
              <a:t>Stasiun </a:t>
            </a:r>
            <a:r>
              <a:rPr sz="3000" spc="-15" dirty="0">
                <a:latin typeface="Calibri"/>
                <a:cs typeface="Calibri"/>
              </a:rPr>
              <a:t>radio </a:t>
            </a:r>
            <a:r>
              <a:rPr sz="3000" spc="-10" dirty="0">
                <a:latin typeface="Calibri"/>
                <a:cs typeface="Calibri"/>
              </a:rPr>
              <a:t>mempunyai </a:t>
            </a:r>
            <a:r>
              <a:rPr sz="3000" spc="-5" dirty="0">
                <a:latin typeface="Calibri"/>
                <a:cs typeface="Calibri"/>
              </a:rPr>
              <a:t>10 </a:t>
            </a:r>
            <a:r>
              <a:rPr sz="3000" spc="-15" dirty="0">
                <a:latin typeface="Calibri"/>
                <a:cs typeface="Calibri"/>
              </a:rPr>
              <a:t>waktu</a:t>
            </a:r>
            <a:r>
              <a:rPr sz="3000" spc="-25" dirty="0">
                <a:latin typeface="Calibri"/>
                <a:cs typeface="Calibri"/>
              </a:rPr>
              <a:t> komersil</a:t>
            </a:r>
            <a:endParaRPr sz="3000">
              <a:latin typeface="Calibri"/>
              <a:cs typeface="Calibri"/>
            </a:endParaRPr>
          </a:p>
          <a:p>
            <a:pPr marL="356870" marR="5080" indent="-344805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20" dirty="0">
                <a:latin typeface="Calibri"/>
                <a:cs typeface="Calibri"/>
              </a:rPr>
              <a:t>Surat </a:t>
            </a:r>
            <a:r>
              <a:rPr sz="3000" spc="-10" dirty="0">
                <a:latin typeface="Calibri"/>
                <a:cs typeface="Calibri"/>
              </a:rPr>
              <a:t>Kabar mempunyai </a:t>
            </a:r>
            <a:r>
              <a:rPr sz="3000" spc="-15" dirty="0">
                <a:latin typeface="Calibri"/>
                <a:cs typeface="Calibri"/>
              </a:rPr>
              <a:t>jatah </a:t>
            </a:r>
            <a:r>
              <a:rPr sz="3000" spc="-10" dirty="0">
                <a:latin typeface="Calibri"/>
                <a:cs typeface="Calibri"/>
              </a:rPr>
              <a:t>yang </a:t>
            </a:r>
            <a:r>
              <a:rPr sz="3000" spc="-15" dirty="0">
                <a:latin typeface="Calibri"/>
                <a:cs typeface="Calibri"/>
              </a:rPr>
              <a:t>tersedia </a:t>
            </a:r>
            <a:r>
              <a:rPr sz="3000" spc="-5" dirty="0">
                <a:latin typeface="Calibri"/>
                <a:cs typeface="Calibri"/>
              </a:rPr>
              <a:t>untuk  </a:t>
            </a:r>
            <a:r>
              <a:rPr sz="3000" dirty="0">
                <a:latin typeface="Calibri"/>
                <a:cs typeface="Calibri"/>
              </a:rPr>
              <a:t>7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iklan</a:t>
            </a:r>
            <a:endParaRPr sz="3000">
              <a:latin typeface="Calibri"/>
              <a:cs typeface="Calibri"/>
            </a:endParaRPr>
          </a:p>
          <a:p>
            <a:pPr marL="356870" marR="441325" indent="-344805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spc="-5" dirty="0">
                <a:latin typeface="Calibri"/>
                <a:cs typeface="Calibri"/>
              </a:rPr>
              <a:t>Perusahaan </a:t>
            </a:r>
            <a:r>
              <a:rPr sz="3000" dirty="0">
                <a:latin typeface="Calibri"/>
                <a:cs typeface="Calibri"/>
              </a:rPr>
              <a:t>iklan </a:t>
            </a:r>
            <a:r>
              <a:rPr sz="3000" spc="-20" dirty="0">
                <a:latin typeface="Calibri"/>
                <a:cs typeface="Calibri"/>
              </a:rPr>
              <a:t>hanya </a:t>
            </a:r>
            <a:r>
              <a:rPr sz="3000" spc="-10" dirty="0">
                <a:latin typeface="Calibri"/>
                <a:cs typeface="Calibri"/>
              </a:rPr>
              <a:t>mempunyai </a:t>
            </a:r>
            <a:r>
              <a:rPr sz="3000" spc="-15" dirty="0">
                <a:latin typeface="Calibri"/>
                <a:cs typeface="Calibri"/>
              </a:rPr>
              <a:t>waktu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dan  </a:t>
            </a:r>
            <a:r>
              <a:rPr sz="3000" spc="-15" dirty="0">
                <a:latin typeface="Calibri"/>
                <a:cs typeface="Calibri"/>
              </a:rPr>
              <a:t>karyawan </a:t>
            </a:r>
            <a:r>
              <a:rPr sz="3000" spc="-5" dirty="0">
                <a:latin typeface="Calibri"/>
                <a:cs typeface="Calibri"/>
              </a:rPr>
              <a:t>untuk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memproduksi</a:t>
            </a:r>
            <a:endParaRPr sz="3000">
              <a:latin typeface="Calibri"/>
              <a:cs typeface="Calibri"/>
            </a:endParaRPr>
          </a:p>
          <a:p>
            <a:pPr marL="356870" marR="471805" indent="-344805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3000" dirty="0">
                <a:latin typeface="Calibri"/>
                <a:cs typeface="Calibri"/>
              </a:rPr>
              <a:t>Jumlah </a:t>
            </a:r>
            <a:r>
              <a:rPr sz="3000" spc="-15" dirty="0">
                <a:latin typeface="Calibri"/>
                <a:cs typeface="Calibri"/>
              </a:rPr>
              <a:t>total </a:t>
            </a:r>
            <a:r>
              <a:rPr sz="3000" spc="-20" dirty="0">
                <a:latin typeface="Calibri"/>
                <a:cs typeface="Calibri"/>
              </a:rPr>
              <a:t>komersial </a:t>
            </a:r>
            <a:r>
              <a:rPr sz="3000" dirty="0">
                <a:latin typeface="Calibri"/>
                <a:cs typeface="Calibri"/>
              </a:rPr>
              <a:t>dan iklan tidak </a:t>
            </a:r>
            <a:r>
              <a:rPr sz="3000" spc="-5" dirty="0">
                <a:latin typeface="Calibri"/>
                <a:cs typeface="Calibri"/>
              </a:rPr>
              <a:t>dapat  </a:t>
            </a:r>
            <a:r>
              <a:rPr sz="3000" dirty="0">
                <a:latin typeface="Calibri"/>
                <a:cs typeface="Calibri"/>
              </a:rPr>
              <a:t>melebihi </a:t>
            </a:r>
            <a:r>
              <a:rPr sz="3000" spc="-5" dirty="0">
                <a:latin typeface="Calibri"/>
                <a:cs typeface="Calibri"/>
              </a:rPr>
              <a:t>15 </a:t>
            </a:r>
            <a:r>
              <a:rPr sz="3000" spc="-20" dirty="0">
                <a:latin typeface="Calibri"/>
                <a:cs typeface="Calibri"/>
              </a:rPr>
              <a:t>karakter </a:t>
            </a:r>
            <a:r>
              <a:rPr sz="3000" spc="-15" dirty="0">
                <a:latin typeface="Calibri"/>
                <a:cs typeface="Calibri"/>
              </a:rPr>
              <a:t>karena </a:t>
            </a:r>
            <a:r>
              <a:rPr sz="3000" spc="-20" dirty="0">
                <a:latin typeface="Calibri"/>
                <a:cs typeface="Calibri"/>
              </a:rPr>
              <a:t>keterbatasan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iklan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982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J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spc="-50" dirty="0">
                <a:solidFill>
                  <a:srgbClr val="FF0000"/>
                </a:solidFill>
              </a:rPr>
              <a:t>w</a:t>
            </a:r>
            <a:r>
              <a:rPr spc="-5" dirty="0">
                <a:solidFill>
                  <a:srgbClr val="FF0000"/>
                </a:solidFill>
              </a:rPr>
              <a:t>aban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444" y="1564004"/>
            <a:ext cx="8012430" cy="41973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15"/>
              </a:spcBef>
            </a:pPr>
            <a:r>
              <a:rPr sz="1800" b="1" spc="-20" dirty="0">
                <a:latin typeface="Calibri"/>
                <a:cs typeface="Calibri"/>
              </a:rPr>
              <a:t>Variabel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Keputusan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latin typeface="Calibri"/>
                <a:cs typeface="Calibri"/>
              </a:rPr>
              <a:t>Model ini memiliki </a:t>
            </a:r>
            <a:r>
              <a:rPr sz="1800" spc="-15" dirty="0">
                <a:latin typeface="Calibri"/>
                <a:cs typeface="Calibri"/>
              </a:rPr>
              <a:t>tiga </a:t>
            </a:r>
            <a:r>
              <a:rPr sz="1800" spc="-10" dirty="0">
                <a:latin typeface="Calibri"/>
                <a:cs typeface="Calibri"/>
              </a:rPr>
              <a:t>variabel </a:t>
            </a:r>
            <a:r>
              <a:rPr sz="1800" spc="-15" dirty="0">
                <a:latin typeface="Calibri"/>
                <a:cs typeface="Calibri"/>
              </a:rPr>
              <a:t>keputusan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56565" marR="4519295" indent="-48895">
              <a:lnSpc>
                <a:spcPct val="11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jumlah iklan </a:t>
            </a:r>
            <a:r>
              <a:rPr sz="1800" spc="-20" dirty="0">
                <a:latin typeface="Calibri"/>
                <a:cs typeface="Calibri"/>
              </a:rPr>
              <a:t>komersil </a:t>
            </a:r>
            <a:r>
              <a:rPr sz="1800" spc="-10" dirty="0">
                <a:latin typeface="Calibri"/>
                <a:cs typeface="Calibri"/>
              </a:rPr>
              <a:t>televisi 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jumlah iklan </a:t>
            </a:r>
            <a:r>
              <a:rPr sz="1800" spc="-20" dirty="0">
                <a:latin typeface="Calibri"/>
                <a:cs typeface="Calibri"/>
              </a:rPr>
              <a:t>komersil </a:t>
            </a:r>
            <a:r>
              <a:rPr sz="1800" spc="-15" dirty="0">
                <a:latin typeface="Calibri"/>
                <a:cs typeface="Calibri"/>
              </a:rPr>
              <a:t>radio 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3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jumlah iklan </a:t>
            </a:r>
            <a:r>
              <a:rPr sz="1800" spc="-20" dirty="0">
                <a:latin typeface="Calibri"/>
                <a:cs typeface="Calibri"/>
              </a:rPr>
              <a:t>surat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kabar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Fungsi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Tujuan</a:t>
            </a:r>
            <a:endParaRPr sz="1800">
              <a:latin typeface="Calibri"/>
              <a:cs typeface="Calibri"/>
            </a:endParaRPr>
          </a:p>
          <a:p>
            <a:pPr marL="407670" marR="55880" indent="-344805">
              <a:lnSpc>
                <a:spcPts val="1939"/>
              </a:lnSpc>
              <a:spcBef>
                <a:spcPts val="465"/>
              </a:spcBef>
            </a:pPr>
            <a:r>
              <a:rPr sz="1800" spc="-15" dirty="0">
                <a:latin typeface="Calibri"/>
                <a:cs typeface="Calibri"/>
              </a:rPr>
              <a:t>Untuk </a:t>
            </a:r>
            <a:r>
              <a:rPr sz="1800" spc="-5" dirty="0">
                <a:latin typeface="Calibri"/>
                <a:cs typeface="Calibri"/>
              </a:rPr>
              <a:t>masalah ini tujuan </a:t>
            </a:r>
            <a:r>
              <a:rPr sz="1800" spc="-20" dirty="0">
                <a:latin typeface="Calibri"/>
                <a:cs typeface="Calibri"/>
              </a:rPr>
              <a:t>target </a:t>
            </a:r>
            <a:r>
              <a:rPr sz="1800" spc="-10" dirty="0">
                <a:latin typeface="Calibri"/>
                <a:cs typeface="Calibri"/>
              </a:rPr>
              <a:t>pemirsa </a:t>
            </a:r>
            <a:r>
              <a:rPr sz="1800" spc="-15" dirty="0">
                <a:latin typeface="Calibri"/>
                <a:cs typeface="Calibri"/>
              </a:rPr>
              <a:t>atau </a:t>
            </a:r>
            <a:r>
              <a:rPr sz="1800" spc="-10" dirty="0">
                <a:latin typeface="Calibri"/>
                <a:cs typeface="Calibri"/>
              </a:rPr>
              <a:t>pembaca diperoleh </a:t>
            </a:r>
            <a:r>
              <a:rPr sz="1800" spc="-5" dirty="0">
                <a:latin typeface="Calibri"/>
                <a:cs typeface="Calibri"/>
              </a:rPr>
              <a:t>dari </a:t>
            </a:r>
            <a:r>
              <a:rPr sz="1800" spc="-10" dirty="0">
                <a:latin typeface="Calibri"/>
                <a:cs typeface="Calibri"/>
              </a:rPr>
              <a:t>menjumlahkan  pemirsa </a:t>
            </a:r>
            <a:r>
              <a:rPr sz="1800" spc="-15" dirty="0">
                <a:latin typeface="Calibri"/>
                <a:cs typeface="Calibri"/>
              </a:rPr>
              <a:t>atau </a:t>
            </a:r>
            <a:r>
              <a:rPr sz="1800" spc="-10" dirty="0">
                <a:latin typeface="Calibri"/>
                <a:cs typeface="Calibri"/>
              </a:rPr>
              <a:t>pembaca </a:t>
            </a:r>
            <a:r>
              <a:rPr sz="1800" spc="-5" dirty="0">
                <a:latin typeface="Calibri"/>
                <a:cs typeface="Calibri"/>
              </a:rPr>
              <a:t>setiap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iklan.</a:t>
            </a:r>
            <a:endParaRPr sz="18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  <a:spcBef>
                <a:spcPts val="195"/>
              </a:spcBef>
            </a:pPr>
            <a:r>
              <a:rPr sz="1800" spc="-10" dirty="0">
                <a:latin typeface="Calibri"/>
                <a:cs typeface="Calibri"/>
              </a:rPr>
              <a:t>Memaksimalkan </a:t>
            </a:r>
            <a:r>
              <a:rPr sz="1800" dirty="0">
                <a:latin typeface="Calibri"/>
                <a:cs typeface="Calibri"/>
              </a:rPr>
              <a:t>Z = </a:t>
            </a:r>
            <a:r>
              <a:rPr sz="1800" spc="-5" dirty="0">
                <a:latin typeface="Calibri"/>
                <a:cs typeface="Calibri"/>
              </a:rPr>
              <a:t>20.000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+ 12.000 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+ 9.000</a:t>
            </a:r>
            <a:r>
              <a:rPr sz="1800" spc="-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5"/>
              </a:spcBef>
              <a:tabLst>
                <a:tab pos="977900" algn="l"/>
                <a:tab pos="1892300" algn="l"/>
              </a:tabLst>
            </a:pPr>
            <a:r>
              <a:rPr sz="1800" spc="-5" dirty="0">
                <a:latin typeface="Calibri"/>
                <a:cs typeface="Calibri"/>
              </a:rPr>
              <a:t>Dimana,	</a:t>
            </a:r>
            <a:r>
              <a:rPr sz="1800" dirty="0">
                <a:latin typeface="Calibri"/>
                <a:cs typeface="Calibri"/>
              </a:rPr>
              <a:t>Z	= </a:t>
            </a:r>
            <a:r>
              <a:rPr sz="1800" spc="-5" dirty="0">
                <a:latin typeface="Calibri"/>
                <a:cs typeface="Calibri"/>
              </a:rPr>
              <a:t>jumah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pemirsa/pembaca</a:t>
            </a:r>
            <a:endParaRPr sz="18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219"/>
              </a:spcBef>
            </a:pPr>
            <a:r>
              <a:rPr sz="1800" spc="-5" dirty="0">
                <a:latin typeface="Calibri"/>
                <a:cs typeface="Calibri"/>
              </a:rPr>
              <a:t>20.000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5" dirty="0">
                <a:latin typeface="Calibri"/>
                <a:cs typeface="Calibri"/>
              </a:rPr>
              <a:t>perkiraan </a:t>
            </a:r>
            <a:r>
              <a:rPr sz="1800" spc="-5" dirty="0">
                <a:latin typeface="Calibri"/>
                <a:cs typeface="Calibri"/>
              </a:rPr>
              <a:t>jumlah </a:t>
            </a:r>
            <a:r>
              <a:rPr sz="1800" spc="-10" dirty="0">
                <a:latin typeface="Calibri"/>
                <a:cs typeface="Calibri"/>
              </a:rPr>
              <a:t>pemirsa yang dicapai </a:t>
            </a:r>
            <a:r>
              <a:rPr sz="1800" spc="-5" dirty="0">
                <a:latin typeface="Calibri"/>
                <a:cs typeface="Calibri"/>
              </a:rPr>
              <a:t>oleh </a:t>
            </a:r>
            <a:r>
              <a:rPr sz="1800" spc="-15" dirty="0">
                <a:latin typeface="Calibri"/>
                <a:cs typeface="Calibri"/>
              </a:rPr>
              <a:t>komersial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televisi</a:t>
            </a:r>
            <a:endParaRPr sz="18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latin typeface="Calibri"/>
                <a:cs typeface="Calibri"/>
              </a:rPr>
              <a:t>12.000 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perkiraan </a:t>
            </a:r>
            <a:r>
              <a:rPr sz="1800" spc="-5" dirty="0">
                <a:latin typeface="Calibri"/>
                <a:cs typeface="Calibri"/>
              </a:rPr>
              <a:t>jumlah </a:t>
            </a:r>
            <a:r>
              <a:rPr sz="1800" spc="-10" dirty="0">
                <a:latin typeface="Calibri"/>
                <a:cs typeface="Calibri"/>
              </a:rPr>
              <a:t>pemirsa yang dicapai </a:t>
            </a:r>
            <a:r>
              <a:rPr sz="1800" spc="-5" dirty="0">
                <a:latin typeface="Calibri"/>
                <a:cs typeface="Calibri"/>
              </a:rPr>
              <a:t>oleh iklan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radio</a:t>
            </a:r>
            <a:endParaRPr sz="18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219"/>
              </a:spcBef>
              <a:tabLst>
                <a:tab pos="1892300" algn="l"/>
              </a:tabLst>
            </a:pPr>
            <a:r>
              <a:rPr sz="1800" dirty="0">
                <a:latin typeface="Calibri"/>
                <a:cs typeface="Calibri"/>
              </a:rPr>
              <a:t>9.000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X</a:t>
            </a:r>
            <a:r>
              <a:rPr sz="1800" spc="-7" baseline="-20833" dirty="0">
                <a:latin typeface="Calibri"/>
                <a:cs typeface="Calibri"/>
              </a:rPr>
              <a:t>3	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5" dirty="0">
                <a:latin typeface="Calibri"/>
                <a:cs typeface="Calibri"/>
              </a:rPr>
              <a:t>perkiraan </a:t>
            </a:r>
            <a:r>
              <a:rPr sz="1800" spc="-10" dirty="0">
                <a:latin typeface="Calibri"/>
                <a:cs typeface="Calibri"/>
              </a:rPr>
              <a:t>pembaca yang dicapai </a:t>
            </a:r>
            <a:r>
              <a:rPr sz="1800" spc="-5" dirty="0">
                <a:latin typeface="Calibri"/>
                <a:cs typeface="Calibri"/>
              </a:rPr>
              <a:t>oleh iklan </a:t>
            </a:r>
            <a:r>
              <a:rPr sz="1800" spc="-20" dirty="0">
                <a:latin typeface="Calibri"/>
                <a:cs typeface="Calibri"/>
              </a:rPr>
              <a:t>surat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kabar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198247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J</a:t>
            </a:r>
            <a:r>
              <a:rPr spc="-35" dirty="0">
                <a:solidFill>
                  <a:srgbClr val="FF0000"/>
                </a:solidFill>
              </a:rPr>
              <a:t>a</a:t>
            </a:r>
            <a:r>
              <a:rPr spc="-50" dirty="0">
                <a:solidFill>
                  <a:srgbClr val="FF0000"/>
                </a:solidFill>
              </a:rPr>
              <a:t>w</a:t>
            </a:r>
            <a:r>
              <a:rPr spc="-5" dirty="0">
                <a:solidFill>
                  <a:srgbClr val="FF0000"/>
                </a:solidFill>
              </a:rPr>
              <a:t>aban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844" y="1564004"/>
            <a:ext cx="5793105" cy="331851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latin typeface="Calibri"/>
                <a:cs typeface="Calibri"/>
              </a:rPr>
              <a:t>Ringkasan </a:t>
            </a:r>
            <a:r>
              <a:rPr sz="1800" spc="-5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Model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linear pada masalah ini adalah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Memaksimalkan </a:t>
            </a:r>
            <a:r>
              <a:rPr sz="1800" dirty="0">
                <a:latin typeface="Calibri"/>
                <a:cs typeface="Calibri"/>
              </a:rPr>
              <a:t>Z = </a:t>
            </a:r>
            <a:r>
              <a:rPr sz="1800" spc="-5" dirty="0">
                <a:latin typeface="Calibri"/>
                <a:cs typeface="Calibri"/>
              </a:rPr>
              <a:t>20.000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+ 12.000 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+ 9.000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  <a:p>
            <a:pPr marL="38227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Calibri"/>
                <a:cs typeface="Calibri"/>
              </a:rPr>
              <a:t>Batasan</a:t>
            </a:r>
            <a:endParaRPr sz="1800">
              <a:latin typeface="Calibri"/>
              <a:cs typeface="Calibri"/>
            </a:endParaRPr>
          </a:p>
          <a:p>
            <a:pPr marL="1915795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Calibri"/>
                <a:cs typeface="Calibri"/>
              </a:rPr>
              <a:t>15.000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+ 6.000 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+ 4.000 X</a:t>
            </a:r>
            <a:r>
              <a:rPr sz="1800" baseline="-20833" dirty="0">
                <a:latin typeface="Calibri"/>
                <a:cs typeface="Calibri"/>
              </a:rPr>
              <a:t>3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100.000</a:t>
            </a:r>
            <a:endParaRPr sz="1800">
              <a:latin typeface="Calibri"/>
              <a:cs typeface="Calibri"/>
            </a:endParaRPr>
          </a:p>
          <a:p>
            <a:pPr marL="4660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46602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 marL="4660265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3 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  <a:p>
            <a:pPr marL="369633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+ X</a:t>
            </a:r>
            <a:r>
              <a:rPr sz="1800" baseline="-20833" dirty="0">
                <a:latin typeface="Calibri"/>
                <a:cs typeface="Calibri"/>
              </a:rPr>
              <a:t>2  </a:t>
            </a:r>
            <a:r>
              <a:rPr sz="1800" dirty="0">
                <a:latin typeface="Calibri"/>
                <a:cs typeface="Calibri"/>
              </a:rPr>
              <a:t>+ X</a:t>
            </a:r>
            <a:r>
              <a:rPr sz="1800" baseline="-20833" dirty="0">
                <a:latin typeface="Calibri"/>
                <a:cs typeface="Calibri"/>
              </a:rPr>
              <a:t>3  </a:t>
            </a:r>
            <a:r>
              <a:rPr sz="1800" dirty="0">
                <a:latin typeface="Calibri"/>
                <a:cs typeface="Calibri"/>
              </a:rPr>
              <a:t>≤</a:t>
            </a:r>
            <a:r>
              <a:rPr sz="1800" spc="-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  <a:p>
            <a:pPr marL="369633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baseline="-20833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+ X</a:t>
            </a:r>
            <a:r>
              <a:rPr sz="1800" baseline="-20833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+ X</a:t>
            </a:r>
            <a:r>
              <a:rPr sz="1800" baseline="-20833" dirty="0">
                <a:latin typeface="Calibri"/>
                <a:cs typeface="Calibri"/>
              </a:rPr>
              <a:t>3 </a:t>
            </a:r>
            <a:r>
              <a:rPr sz="1800" dirty="0">
                <a:latin typeface="Calibri"/>
                <a:cs typeface="Calibri"/>
              </a:rPr>
              <a:t>≥</a:t>
            </a:r>
            <a:r>
              <a:rPr sz="1800" spc="-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95376"/>
            <a:ext cx="77266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FF0000"/>
                </a:solidFill>
                <a:latin typeface="Calibri"/>
                <a:cs typeface="Calibri"/>
              </a:rPr>
              <a:t>Solusi </a:t>
            </a:r>
            <a:r>
              <a:rPr sz="4000" b="1" spc="-20" dirty="0">
                <a:solidFill>
                  <a:srgbClr val="FF0000"/>
                </a:solidFill>
                <a:latin typeface="Calibri"/>
                <a:cs typeface="Calibri"/>
              </a:rPr>
              <a:t>komputer </a:t>
            </a:r>
            <a:r>
              <a:rPr sz="4000" b="1" spc="-5" dirty="0">
                <a:solidFill>
                  <a:srgbClr val="FF0000"/>
                </a:solidFill>
                <a:latin typeface="Calibri"/>
                <a:cs typeface="Calibri"/>
              </a:rPr>
              <a:t>menggunakan</a:t>
            </a:r>
            <a:r>
              <a:rPr sz="40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Excel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749" y="2431870"/>
            <a:ext cx="8529885" cy="3914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76942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FF0000"/>
                </a:solidFill>
              </a:rPr>
              <a:t>Solusi </a:t>
            </a:r>
            <a:r>
              <a:rPr spc="-25" dirty="0">
                <a:solidFill>
                  <a:srgbClr val="FF0000"/>
                </a:solidFill>
              </a:rPr>
              <a:t>dengan </a:t>
            </a:r>
            <a:r>
              <a:rPr spc="-5" dirty="0">
                <a:solidFill>
                  <a:srgbClr val="FF0000"/>
                </a:solidFill>
              </a:rPr>
              <a:t>POM </a:t>
            </a:r>
            <a:r>
              <a:rPr spc="-40" dirty="0">
                <a:solidFill>
                  <a:srgbClr val="FF0000"/>
                </a:solidFill>
              </a:rPr>
              <a:t>for</a:t>
            </a:r>
            <a:r>
              <a:rPr spc="85" dirty="0">
                <a:solidFill>
                  <a:srgbClr val="FF0000"/>
                </a:solidFill>
              </a:rPr>
              <a:t> </a:t>
            </a:r>
            <a:r>
              <a:rPr spc="-15" dirty="0">
                <a:solidFill>
                  <a:srgbClr val="FF0000"/>
                </a:solidFill>
              </a:rPr>
              <a:t>Windows?</a:t>
            </a:r>
          </a:p>
        </p:txBody>
      </p:sp>
      <p:sp>
        <p:nvSpPr>
          <p:cNvPr id="3" name="object 3"/>
          <p:cNvSpPr/>
          <p:nvPr/>
        </p:nvSpPr>
        <p:spPr>
          <a:xfrm>
            <a:off x="386105" y="2057400"/>
            <a:ext cx="7106411" cy="392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1982" y="464896"/>
            <a:ext cx="23190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947799"/>
            <a:ext cx="7279005" cy="1292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0"/>
              </a:spcBef>
              <a:buClr>
                <a:srgbClr val="9BBA58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45" dirty="0">
                <a:latin typeface="Calibri"/>
                <a:cs typeface="Calibri"/>
              </a:rPr>
              <a:t>Taylor </a:t>
            </a:r>
            <a:r>
              <a:rPr sz="2600" spc="-140" dirty="0">
                <a:latin typeface="Calibri"/>
                <a:cs typeface="Calibri"/>
              </a:rPr>
              <a:t>W. </a:t>
            </a:r>
            <a:r>
              <a:rPr sz="2600" spc="-5" dirty="0">
                <a:latin typeface="Calibri"/>
                <a:cs typeface="Calibri"/>
              </a:rPr>
              <a:t>Bernard. </a:t>
            </a:r>
            <a:r>
              <a:rPr sz="2600" dirty="0">
                <a:latin typeface="Calibri"/>
                <a:cs typeface="Calibri"/>
              </a:rPr>
              <a:t>2004. </a:t>
            </a:r>
            <a:r>
              <a:rPr sz="2600" i="1" spc="-5" dirty="0">
                <a:latin typeface="Calibri"/>
                <a:cs typeface="Calibri"/>
              </a:rPr>
              <a:t>Management </a:t>
            </a:r>
            <a:r>
              <a:rPr sz="2600" i="1" spc="-10" dirty="0">
                <a:latin typeface="Calibri"/>
                <a:cs typeface="Calibri"/>
              </a:rPr>
              <a:t>Science </a:t>
            </a:r>
            <a:r>
              <a:rPr sz="2600" spc="-10" dirty="0">
                <a:latin typeface="Calibri"/>
                <a:cs typeface="Calibri"/>
              </a:rPr>
              <a:t>Eight  Edition. Prentice Hall </a:t>
            </a:r>
            <a:r>
              <a:rPr sz="2600" spc="-5" dirty="0">
                <a:latin typeface="Calibri"/>
                <a:cs typeface="Calibri"/>
              </a:rPr>
              <a:t>: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Jersey</a:t>
            </a:r>
            <a:endParaRPr sz="2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30"/>
              </a:spcBef>
              <a:buClr>
                <a:srgbClr val="9BBA58"/>
              </a:buClr>
              <a:buSzPct val="94230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Calibri"/>
                <a:cs typeface="Calibri"/>
              </a:rPr>
              <a:t>wikipedia.org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9724"/>
            <a:ext cx="7990205" cy="3869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40" dirty="0">
                <a:latin typeface="Calibri"/>
                <a:cs typeface="Calibri"/>
              </a:rPr>
              <a:t>Truk </a:t>
            </a:r>
            <a:r>
              <a:rPr sz="2800" spc="-15" dirty="0">
                <a:latin typeface="Calibri"/>
                <a:cs typeface="Calibri"/>
              </a:rPr>
              <a:t>pengangkut </a:t>
            </a:r>
            <a:r>
              <a:rPr sz="2800" spc="-5" dirty="0">
                <a:latin typeface="Calibri"/>
                <a:cs typeface="Calibri"/>
              </a:rPr>
              <a:t>memiliki </a:t>
            </a:r>
            <a:r>
              <a:rPr sz="2800" spc="-10" dirty="0">
                <a:latin typeface="Calibri"/>
                <a:cs typeface="Calibri"/>
              </a:rPr>
              <a:t>kapasitas </a:t>
            </a:r>
            <a:r>
              <a:rPr sz="2800" spc="-15" dirty="0">
                <a:latin typeface="Calibri"/>
                <a:cs typeface="Calibri"/>
              </a:rPr>
              <a:t>muatan  sebanyak </a:t>
            </a:r>
            <a:r>
              <a:rPr sz="2800" spc="-5" dirty="0">
                <a:latin typeface="Calibri"/>
                <a:cs typeface="Calibri"/>
              </a:rPr>
              <a:t>1.200 </a:t>
            </a:r>
            <a:r>
              <a:rPr sz="2800" spc="-20" dirty="0">
                <a:latin typeface="Calibri"/>
                <a:cs typeface="Calibri"/>
              </a:rPr>
              <a:t>kardus </a:t>
            </a:r>
            <a:r>
              <a:rPr sz="2800" spc="-15" dirty="0">
                <a:latin typeface="Calibri"/>
                <a:cs typeface="Calibri"/>
              </a:rPr>
              <a:t>ukuran </a:t>
            </a:r>
            <a:r>
              <a:rPr sz="2800" spc="-45" dirty="0">
                <a:latin typeface="Calibri"/>
                <a:cs typeface="Calibri"/>
              </a:rPr>
              <a:t>standar. </a:t>
            </a:r>
            <a:r>
              <a:rPr sz="2800" spc="-5" dirty="0">
                <a:latin typeface="Calibri"/>
                <a:cs typeface="Calibri"/>
              </a:rPr>
              <a:t>Satu </a:t>
            </a:r>
            <a:r>
              <a:rPr sz="2800" spc="-15" dirty="0">
                <a:latin typeface="Calibri"/>
                <a:cs typeface="Calibri"/>
              </a:rPr>
              <a:t>box  ukuran </a:t>
            </a:r>
            <a:r>
              <a:rPr sz="2800" spc="-10" dirty="0">
                <a:latin typeface="Calibri"/>
                <a:cs typeface="Calibri"/>
              </a:rPr>
              <a:t>standar </a:t>
            </a:r>
            <a:r>
              <a:rPr sz="2800" dirty="0">
                <a:latin typeface="Calibri"/>
                <a:cs typeface="Calibri"/>
              </a:rPr>
              <a:t>berisi </a:t>
            </a:r>
            <a:r>
              <a:rPr sz="2800" spc="-5" dirty="0">
                <a:latin typeface="Calibri"/>
                <a:cs typeface="Calibri"/>
              </a:rPr>
              <a:t>12 </a:t>
            </a:r>
            <a:r>
              <a:rPr sz="2800" spc="-15" dirty="0">
                <a:latin typeface="Calibri"/>
                <a:cs typeface="Calibri"/>
              </a:rPr>
              <a:t>kaus </a:t>
            </a:r>
            <a:r>
              <a:rPr sz="2800" spc="-10" dirty="0">
                <a:latin typeface="Calibri"/>
                <a:cs typeface="Calibri"/>
              </a:rPr>
              <a:t>lengan </a:t>
            </a:r>
            <a:r>
              <a:rPr sz="2800" spc="-5" dirty="0">
                <a:latin typeface="Calibri"/>
                <a:cs typeface="Calibri"/>
              </a:rPr>
              <a:t>pendek,  </a:t>
            </a:r>
            <a:r>
              <a:rPr sz="2800" spc="-15" dirty="0">
                <a:latin typeface="Calibri"/>
                <a:cs typeface="Calibri"/>
              </a:rPr>
              <a:t>sementara </a:t>
            </a:r>
            <a:r>
              <a:rPr sz="2800" spc="-5" dirty="0">
                <a:latin typeface="Calibri"/>
                <a:cs typeface="Calibri"/>
              </a:rPr>
              <a:t>satu </a:t>
            </a:r>
            <a:r>
              <a:rPr sz="2800" spc="-20" dirty="0">
                <a:latin typeface="Calibri"/>
                <a:cs typeface="Calibri"/>
              </a:rPr>
              <a:t>kardus </a:t>
            </a:r>
            <a:r>
              <a:rPr sz="2800" dirty="0">
                <a:latin typeface="Calibri"/>
                <a:cs typeface="Calibri"/>
              </a:rPr>
              <a:t>berisi </a:t>
            </a:r>
            <a:r>
              <a:rPr sz="2800" spc="-5" dirty="0">
                <a:latin typeface="Calibri"/>
                <a:cs typeface="Calibri"/>
              </a:rPr>
              <a:t>selusin </a:t>
            </a:r>
            <a:r>
              <a:rPr sz="2800" spc="-15" dirty="0">
                <a:latin typeface="Calibri"/>
                <a:cs typeface="Calibri"/>
              </a:rPr>
              <a:t>kaus </a:t>
            </a:r>
            <a:r>
              <a:rPr sz="2800" spc="-10" dirty="0">
                <a:latin typeface="Calibri"/>
                <a:cs typeface="Calibri"/>
              </a:rPr>
              <a:t>lengan  </a:t>
            </a:r>
            <a:r>
              <a:rPr sz="2800" spc="-5" dirty="0">
                <a:latin typeface="Calibri"/>
                <a:cs typeface="Calibri"/>
              </a:rPr>
              <a:t>panjang </a:t>
            </a:r>
            <a:r>
              <a:rPr sz="2800" spc="-10" dirty="0">
                <a:latin typeface="Calibri"/>
                <a:cs typeface="Calibri"/>
              </a:rPr>
              <a:t>berukuran </a:t>
            </a:r>
            <a:r>
              <a:rPr sz="2800" spc="-5" dirty="0">
                <a:latin typeface="Calibri"/>
                <a:cs typeface="Calibri"/>
              </a:rPr>
              <a:t>3x </a:t>
            </a:r>
            <a:r>
              <a:rPr sz="2800" dirty="0">
                <a:latin typeface="Calibri"/>
                <a:cs typeface="Calibri"/>
              </a:rPr>
              <a:t>lebih </a:t>
            </a:r>
            <a:r>
              <a:rPr sz="2800" spc="-50" dirty="0">
                <a:latin typeface="Calibri"/>
                <a:cs typeface="Calibri"/>
              </a:rPr>
              <a:t>besar. </a:t>
            </a:r>
            <a:r>
              <a:rPr sz="2800" spc="-10" dirty="0">
                <a:latin typeface="Calibri"/>
                <a:cs typeface="Calibri"/>
              </a:rPr>
              <a:t>Perusahaan  </a:t>
            </a:r>
            <a:r>
              <a:rPr sz="2800" spc="-5" dirty="0">
                <a:latin typeface="Calibri"/>
                <a:cs typeface="Calibri"/>
              </a:rPr>
              <a:t>memiliki dana $25.000 </a:t>
            </a:r>
            <a:r>
              <a:rPr sz="2800" spc="-10" dirty="0">
                <a:latin typeface="Calibri"/>
                <a:cs typeface="Calibri"/>
              </a:rPr>
              <a:t>untuk memproduksi kaus.  Perusahaan </a:t>
            </a:r>
            <a:r>
              <a:rPr sz="2800" spc="-15" dirty="0">
                <a:latin typeface="Calibri"/>
                <a:cs typeface="Calibri"/>
              </a:rPr>
              <a:t>juga </a:t>
            </a:r>
            <a:r>
              <a:rPr sz="2800" spc="-5" dirty="0">
                <a:latin typeface="Calibri"/>
                <a:cs typeface="Calibri"/>
              </a:rPr>
              <a:t>memiliki 500 lusin </a:t>
            </a:r>
            <a:r>
              <a:rPr sz="2800" spc="-15" dirty="0">
                <a:latin typeface="Calibri"/>
                <a:cs typeface="Calibri"/>
              </a:rPr>
              <a:t>kaus </a:t>
            </a:r>
            <a:r>
              <a:rPr sz="2800" spc="-10" dirty="0">
                <a:latin typeface="Calibri"/>
                <a:cs typeface="Calibri"/>
              </a:rPr>
              <a:t>lengan  </a:t>
            </a:r>
            <a:r>
              <a:rPr sz="2800" spc="-5" dirty="0">
                <a:latin typeface="Calibri"/>
                <a:cs typeface="Calibri"/>
              </a:rPr>
              <a:t>pendek </a:t>
            </a:r>
            <a:r>
              <a:rPr sz="2800" dirty="0">
                <a:latin typeface="Calibri"/>
                <a:cs typeface="Calibri"/>
              </a:rPr>
              <a:t>dan </a:t>
            </a:r>
            <a:r>
              <a:rPr sz="2800" spc="-5" dirty="0">
                <a:latin typeface="Calibri"/>
                <a:cs typeface="Calibri"/>
              </a:rPr>
              <a:t>500 </a:t>
            </a:r>
            <a:r>
              <a:rPr sz="2800" spc="-15" dirty="0">
                <a:latin typeface="Calibri"/>
                <a:cs typeface="Calibri"/>
              </a:rPr>
              <a:t>kaus </a:t>
            </a:r>
            <a:r>
              <a:rPr sz="2800" spc="-10" dirty="0">
                <a:latin typeface="Calibri"/>
                <a:cs typeface="Calibri"/>
              </a:rPr>
              <a:t>lengan </a:t>
            </a:r>
            <a:r>
              <a:rPr sz="2800" spc="-5" dirty="0">
                <a:latin typeface="Calibri"/>
                <a:cs typeface="Calibri"/>
              </a:rPr>
              <a:t>panjang polos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5" dirty="0">
                <a:latin typeface="Calibri"/>
                <a:cs typeface="Calibri"/>
              </a:rPr>
              <a:t>siap  </a:t>
            </a:r>
            <a:r>
              <a:rPr sz="2800" dirty="0">
                <a:latin typeface="Calibri"/>
                <a:cs typeface="Calibri"/>
              </a:rPr>
              <a:t>disablon.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379552"/>
            <a:ext cx="70129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FF0000"/>
                </a:solidFill>
              </a:rPr>
              <a:t>Persyaratan </a:t>
            </a:r>
            <a:r>
              <a:rPr sz="5400" spc="-5" dirty="0">
                <a:solidFill>
                  <a:srgbClr val="FF0000"/>
                </a:solidFill>
              </a:rPr>
              <a:t>sumber</a:t>
            </a:r>
            <a:r>
              <a:rPr sz="5400" spc="85" dirty="0">
                <a:solidFill>
                  <a:srgbClr val="FF0000"/>
                </a:solidFill>
              </a:rPr>
              <a:t> </a:t>
            </a:r>
            <a:r>
              <a:rPr sz="5400" spc="-45" dirty="0">
                <a:solidFill>
                  <a:srgbClr val="FF0000"/>
                </a:solidFill>
              </a:rPr>
              <a:t>daya</a:t>
            </a:r>
            <a:endParaRPr sz="5400"/>
          </a:p>
        </p:txBody>
      </p:sp>
      <p:sp>
        <p:nvSpPr>
          <p:cNvPr id="3" name="object 3"/>
          <p:cNvSpPr/>
          <p:nvPr/>
        </p:nvSpPr>
        <p:spPr>
          <a:xfrm>
            <a:off x="342897" y="2113796"/>
            <a:ext cx="8534404" cy="2456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" y="2133600"/>
            <a:ext cx="8458200" cy="2377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127250"/>
          <a:ext cx="8477250" cy="239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9240"/>
                      </a:solidFill>
                      <a:prstDash val="solid"/>
                    </a:lnL>
                    <a:lnT w="12700">
                      <a:solidFill>
                        <a:srgbClr val="F69240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Waktu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proses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58775" marR="346075" indent="2311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(hr)  per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lusin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69240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Biaya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($)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1209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lusin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F69240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Keuntungan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($)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lusin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solidFill>
                      <a:srgbClr val="F795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Kaus lengan panjang-(satu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sisi)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Kaus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lengan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panjang-(dua</a:t>
                      </a:r>
                      <a:r>
                        <a:rPr sz="18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sisi)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Kaus lengan pendek (satu</a:t>
                      </a:r>
                      <a:r>
                        <a:rPr sz="18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sisi)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  <a:solidFill>
                      <a:srgbClr val="F79546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Kaus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lengan pendek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(satu</a:t>
                      </a:r>
                      <a:r>
                        <a:rPr sz="1800" spc="1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sisi)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94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0,21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69240"/>
                      </a:solidFill>
                      <a:prstDash val="solid"/>
                    </a:lnL>
                    <a:lnR w="12700">
                      <a:solidFill>
                        <a:srgbClr val="F69240"/>
                      </a:solidFill>
                      <a:prstDash val="solid"/>
                    </a:lnR>
                    <a:lnT w="12700">
                      <a:solidFill>
                        <a:srgbClr val="F69240"/>
                      </a:solidFill>
                      <a:prstDash val="solid"/>
                    </a:lnT>
                    <a:lnB w="12700">
                      <a:solidFill>
                        <a:srgbClr val="F6924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244" y="1877949"/>
            <a:ext cx="7724775" cy="287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1700" b="1" spc="-20" dirty="0">
                <a:latin typeface="Calibri"/>
                <a:cs typeface="Calibri"/>
              </a:rPr>
              <a:t>Variable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keputusan</a:t>
            </a:r>
            <a:endParaRPr sz="1700">
              <a:latin typeface="Calibri"/>
              <a:cs typeface="Calibri"/>
            </a:endParaRPr>
          </a:p>
          <a:p>
            <a:pPr marL="407670">
              <a:lnSpc>
                <a:spcPts val="1835"/>
              </a:lnSpc>
            </a:pPr>
            <a:r>
              <a:rPr sz="1700" dirty="0">
                <a:latin typeface="Calibri"/>
                <a:cs typeface="Calibri"/>
              </a:rPr>
              <a:t>Masalah </a:t>
            </a:r>
            <a:r>
              <a:rPr sz="1700" spc="-5" dirty="0">
                <a:latin typeface="Calibri"/>
                <a:cs typeface="Calibri"/>
              </a:rPr>
              <a:t>ini memiliki empat variabel </a:t>
            </a:r>
            <a:r>
              <a:rPr sz="1700" spc="-10" dirty="0">
                <a:latin typeface="Calibri"/>
                <a:cs typeface="Calibri"/>
              </a:rPr>
              <a:t>keputusan yang </a:t>
            </a:r>
            <a:r>
              <a:rPr sz="1700" spc="-5" dirty="0">
                <a:latin typeface="Calibri"/>
                <a:cs typeface="Calibri"/>
              </a:rPr>
              <a:t>mencerminkan jumlah</a:t>
            </a:r>
            <a:r>
              <a:rPr sz="1700" dirty="0">
                <a:latin typeface="Calibri"/>
                <a:cs typeface="Calibri"/>
              </a:rPr>
              <a:t> (dalam</a:t>
            </a:r>
            <a:endParaRPr sz="1700">
              <a:latin typeface="Calibri"/>
              <a:cs typeface="Calibri"/>
            </a:endParaRPr>
          </a:p>
          <a:p>
            <a:pPr marL="407670">
              <a:lnSpc>
                <a:spcPts val="1630"/>
              </a:lnSpc>
            </a:pPr>
            <a:r>
              <a:rPr sz="1700" spc="-5" dirty="0">
                <a:latin typeface="Calibri"/>
                <a:cs typeface="Calibri"/>
              </a:rPr>
              <a:t>lusin) tiap </a:t>
            </a:r>
            <a:r>
              <a:rPr sz="1700" spc="-10" dirty="0">
                <a:latin typeface="Calibri"/>
                <a:cs typeface="Calibri"/>
              </a:rPr>
              <a:t>jenis kaus yang akan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diproduksi</a:t>
            </a:r>
            <a:endParaRPr sz="1700">
              <a:latin typeface="Calibri"/>
              <a:cs typeface="Calibri"/>
            </a:endParaRPr>
          </a:p>
          <a:p>
            <a:pPr marL="977900">
              <a:lnSpc>
                <a:spcPts val="1630"/>
              </a:lnSpc>
            </a:pP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1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kaos lengan </a:t>
            </a:r>
            <a:r>
              <a:rPr sz="1700" spc="-5" dirty="0">
                <a:latin typeface="Calibri"/>
                <a:cs typeface="Calibri"/>
              </a:rPr>
              <a:t>panjang, gambar sisi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depan</a:t>
            </a:r>
            <a:endParaRPr sz="1700">
              <a:latin typeface="Calibri"/>
              <a:cs typeface="Calibri"/>
            </a:endParaRPr>
          </a:p>
          <a:p>
            <a:pPr marL="977900" marR="2969260">
              <a:lnSpc>
                <a:spcPct val="80000"/>
              </a:lnSpc>
              <a:spcBef>
                <a:spcPts val="204"/>
              </a:spcBef>
            </a:pPr>
            <a:r>
              <a:rPr sz="1700" spc="5" dirty="0">
                <a:latin typeface="Calibri"/>
                <a:cs typeface="Calibri"/>
              </a:rPr>
              <a:t>x</a:t>
            </a:r>
            <a:r>
              <a:rPr sz="1650" spc="7" baseline="-20202" dirty="0">
                <a:latin typeface="Calibri"/>
                <a:cs typeface="Calibri"/>
              </a:rPr>
              <a:t>2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kaos lengan </a:t>
            </a:r>
            <a:r>
              <a:rPr sz="1700" spc="-5" dirty="0">
                <a:latin typeface="Calibri"/>
                <a:cs typeface="Calibri"/>
              </a:rPr>
              <a:t>panjang, gambar dua sisi  </a:t>
            </a: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3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kaos lengan pendek, </a:t>
            </a:r>
            <a:r>
              <a:rPr sz="1700" spc="-5" dirty="0">
                <a:latin typeface="Calibri"/>
                <a:cs typeface="Calibri"/>
              </a:rPr>
              <a:t>gambar sisi depan  </a:t>
            </a: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4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kaos lengan pendek, </a:t>
            </a:r>
            <a:r>
              <a:rPr sz="1700" spc="-5" dirty="0">
                <a:latin typeface="Calibri"/>
                <a:cs typeface="Calibri"/>
              </a:rPr>
              <a:t>gambar dua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sisi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700" b="1" dirty="0">
                <a:latin typeface="Calibri"/>
                <a:cs typeface="Calibri"/>
              </a:rPr>
              <a:t>Fungsi</a:t>
            </a:r>
            <a:r>
              <a:rPr sz="1700" b="1" spc="-6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tujuan</a:t>
            </a:r>
            <a:endParaRPr sz="1700">
              <a:latin typeface="Calibri"/>
              <a:cs typeface="Calibri"/>
            </a:endParaRPr>
          </a:p>
          <a:p>
            <a:pPr marL="407670">
              <a:lnSpc>
                <a:spcPct val="100000"/>
              </a:lnSpc>
            </a:pPr>
            <a:r>
              <a:rPr sz="1700" spc="-5" dirty="0">
                <a:latin typeface="Calibri"/>
                <a:cs typeface="Calibri"/>
              </a:rPr>
              <a:t>Maksimalkan </a:t>
            </a:r>
            <a:r>
              <a:rPr sz="1700" dirty="0">
                <a:latin typeface="Calibri"/>
                <a:cs typeface="Calibri"/>
              </a:rPr>
              <a:t>Z = $90 </a:t>
            </a: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1 </a:t>
            </a:r>
            <a:r>
              <a:rPr sz="1700" dirty="0">
                <a:latin typeface="Calibri"/>
                <a:cs typeface="Calibri"/>
              </a:rPr>
              <a:t>+ 125 </a:t>
            </a: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2 </a:t>
            </a:r>
            <a:r>
              <a:rPr sz="1700" dirty="0">
                <a:latin typeface="Calibri"/>
                <a:cs typeface="Calibri"/>
              </a:rPr>
              <a:t>+ 45 </a:t>
            </a: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3 </a:t>
            </a:r>
            <a:r>
              <a:rPr sz="1700" dirty="0">
                <a:latin typeface="Calibri"/>
                <a:cs typeface="Calibri"/>
              </a:rPr>
              <a:t>+ 65</a:t>
            </a:r>
            <a:r>
              <a:rPr sz="1700" spc="345" dirty="0">
                <a:latin typeface="Calibri"/>
                <a:cs typeface="Calibri"/>
              </a:rPr>
              <a:t> </a:t>
            </a:r>
            <a:r>
              <a:rPr sz="1700" spc="10" dirty="0">
                <a:latin typeface="Calibri"/>
                <a:cs typeface="Calibri"/>
              </a:rPr>
              <a:t>x</a:t>
            </a:r>
            <a:r>
              <a:rPr sz="1650" spc="15" baseline="-20202" dirty="0">
                <a:latin typeface="Calibri"/>
                <a:cs typeface="Calibri"/>
              </a:rPr>
              <a:t>4</a:t>
            </a:r>
            <a:endParaRPr sz="1650" baseline="-2020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1700" b="1" spc="-10" dirty="0">
                <a:latin typeface="Calibri"/>
                <a:cs typeface="Calibri"/>
              </a:rPr>
              <a:t>Batasan</a:t>
            </a:r>
            <a:r>
              <a:rPr sz="1700" b="1" spc="-3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model</a:t>
            </a:r>
            <a:endParaRPr sz="17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5418" y="4795901"/>
          <a:ext cx="4137025" cy="154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762">
                <a:tc>
                  <a:txBody>
                    <a:bodyPr/>
                    <a:lstStyle/>
                    <a:p>
                      <a:pPr marL="31750">
                        <a:lnSpc>
                          <a:spcPts val="162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0,1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+ 0,25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+ 0,08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+ 0,21</a:t>
                      </a:r>
                      <a:r>
                        <a:rPr sz="1700" spc="2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4</a:t>
                      </a:r>
                      <a:endParaRPr sz="1650" baseline="-2020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20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≤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72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R="179705" algn="r">
                        <a:lnSpc>
                          <a:spcPts val="1655"/>
                        </a:lnSpc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3x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3x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700" spc="-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4</a:t>
                      </a:r>
                      <a:endParaRPr sz="1650" baseline="-2020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5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≤</a:t>
                      </a:r>
                      <a:r>
                        <a:rPr sz="17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1.200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30">
                <a:tc>
                  <a:txBody>
                    <a:bodyPr/>
                    <a:lstStyle/>
                    <a:p>
                      <a:pPr marR="131445" algn="r">
                        <a:lnSpc>
                          <a:spcPts val="165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$36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+ 48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+ 25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+ 35</a:t>
                      </a:r>
                      <a:r>
                        <a:rPr sz="1700" spc="2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4</a:t>
                      </a:r>
                      <a:endParaRPr sz="1650" baseline="-2020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5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≤</a:t>
                      </a:r>
                      <a:r>
                        <a:rPr sz="17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25.000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97">
                <a:tc>
                  <a:txBody>
                    <a:bodyPr/>
                    <a:lstStyle/>
                    <a:p>
                      <a:pPr marR="149225" algn="r">
                        <a:lnSpc>
                          <a:spcPts val="1655"/>
                        </a:lnSpc>
                      </a:pPr>
                      <a:r>
                        <a:rPr sz="17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700" spc="3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2</a:t>
                      </a:r>
                      <a:endParaRPr sz="1650" baseline="-2020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5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≤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500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41">
                <a:tc>
                  <a:txBody>
                    <a:bodyPr/>
                    <a:lstStyle/>
                    <a:p>
                      <a:pPr marR="149225" algn="r">
                        <a:lnSpc>
                          <a:spcPts val="1655"/>
                        </a:lnSpc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700" spc="2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7" baseline="-20202" dirty="0">
                          <a:latin typeface="Calibri"/>
                          <a:cs typeface="Calibri"/>
                        </a:rPr>
                        <a:t>4</a:t>
                      </a:r>
                      <a:endParaRPr sz="1650" baseline="-2020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5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≤</a:t>
                      </a:r>
                      <a:r>
                        <a:rPr sz="17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500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12">
                <a:tc>
                  <a:txBody>
                    <a:bodyPr/>
                    <a:lstStyle/>
                    <a:p>
                      <a:pPr marL="1562100">
                        <a:lnSpc>
                          <a:spcPts val="1655"/>
                        </a:lnSpc>
                      </a:pP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2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3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700" spc="-1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650" spc="15" baseline="-20202" dirty="0">
                          <a:latin typeface="Calibri"/>
                          <a:cs typeface="Calibri"/>
                        </a:rPr>
                        <a:t>4</a:t>
                      </a:r>
                      <a:endParaRPr sz="1650" baseline="-20202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655"/>
                        </a:lnSpc>
                      </a:pPr>
                      <a:r>
                        <a:rPr sz="1700" dirty="0">
                          <a:latin typeface="Calibri"/>
                          <a:cs typeface="Calibri"/>
                        </a:rPr>
                        <a:t>≥</a:t>
                      </a:r>
                      <a:r>
                        <a:rPr sz="17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latin typeface="Calibri"/>
                          <a:cs typeface="Calibri"/>
                        </a:rPr>
                        <a:t>0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20396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6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b="1" spc="-25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b="1" spc="-5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95376"/>
            <a:ext cx="772668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latin typeface="Calibri"/>
                <a:cs typeface="Calibri"/>
              </a:rPr>
              <a:t>Solusi </a:t>
            </a:r>
            <a:r>
              <a:rPr sz="4000" b="1" spc="-20" dirty="0">
                <a:latin typeface="Calibri"/>
                <a:cs typeface="Calibri"/>
              </a:rPr>
              <a:t>komputer </a:t>
            </a:r>
            <a:r>
              <a:rPr sz="4000" b="1" spc="-5" dirty="0">
                <a:latin typeface="Calibri"/>
                <a:cs typeface="Calibri"/>
              </a:rPr>
              <a:t>menggunakan</a:t>
            </a:r>
            <a:r>
              <a:rPr sz="4000" b="1" spc="-10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Excel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545" y="2197448"/>
            <a:ext cx="8896460" cy="4043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651446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latin typeface="Calibri"/>
                <a:cs typeface="Calibri"/>
              </a:rPr>
              <a:t>Dengan </a:t>
            </a:r>
            <a:r>
              <a:rPr b="1" spc="-10" dirty="0">
                <a:latin typeface="Calibri"/>
                <a:cs typeface="Calibri"/>
              </a:rPr>
              <a:t>POM </a:t>
            </a:r>
            <a:r>
              <a:rPr b="1" spc="-20" dirty="0">
                <a:latin typeface="Calibri"/>
                <a:cs typeface="Calibri"/>
              </a:rPr>
              <a:t>For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Windows?</a:t>
            </a:r>
          </a:p>
        </p:txBody>
      </p:sp>
      <p:sp>
        <p:nvSpPr>
          <p:cNvPr id="3" name="object 3"/>
          <p:cNvSpPr/>
          <p:nvPr/>
        </p:nvSpPr>
        <p:spPr>
          <a:xfrm>
            <a:off x="461962" y="1605025"/>
            <a:ext cx="3957574" cy="4795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28320"/>
            <a:ext cx="6974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FF0000"/>
                </a:solidFill>
              </a:rPr>
              <a:t>Contoh </a:t>
            </a:r>
            <a:r>
              <a:rPr sz="4800" dirty="0">
                <a:solidFill>
                  <a:srgbClr val="FF0000"/>
                </a:solidFill>
              </a:rPr>
              <a:t>Model </a:t>
            </a:r>
            <a:r>
              <a:rPr sz="4800" spc="-30" dirty="0">
                <a:solidFill>
                  <a:srgbClr val="FF0000"/>
                </a:solidFill>
              </a:rPr>
              <a:t>Program</a:t>
            </a:r>
            <a:r>
              <a:rPr sz="4800" spc="-15" dirty="0">
                <a:solidFill>
                  <a:srgbClr val="FF0000"/>
                </a:solidFill>
              </a:rPr>
              <a:t> </a:t>
            </a:r>
            <a:r>
              <a:rPr sz="4800" spc="-10" dirty="0">
                <a:solidFill>
                  <a:srgbClr val="FF0000"/>
                </a:solidFill>
              </a:rPr>
              <a:t>Diet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6244" y="1609724"/>
            <a:ext cx="7971790" cy="3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40" dirty="0">
                <a:latin typeface="Calibri"/>
                <a:cs typeface="Calibri"/>
              </a:rPr>
              <a:t>Breathtaker, </a:t>
            </a:r>
            <a:r>
              <a:rPr sz="2800" spc="-5" dirty="0">
                <a:latin typeface="Calibri"/>
                <a:cs typeface="Calibri"/>
              </a:rPr>
              <a:t>suatu </a:t>
            </a:r>
            <a:r>
              <a:rPr sz="2800" spc="-10" dirty="0">
                <a:latin typeface="Calibri"/>
                <a:cs typeface="Calibri"/>
              </a:rPr>
              <a:t>pusat </a:t>
            </a:r>
            <a:r>
              <a:rPr sz="2800" spc="-20" dirty="0">
                <a:latin typeface="Calibri"/>
                <a:cs typeface="Calibri"/>
              </a:rPr>
              <a:t>kesehatan, </a:t>
            </a:r>
            <a:r>
              <a:rPr sz="2800" spc="-5" dirty="0">
                <a:latin typeface="Calibri"/>
                <a:cs typeface="Calibri"/>
              </a:rPr>
              <a:t>menjalani  </a:t>
            </a:r>
            <a:r>
              <a:rPr sz="2800" spc="-15" dirty="0">
                <a:latin typeface="Calibri"/>
                <a:cs typeface="Calibri"/>
              </a:rPr>
              <a:t>program olahraga </a:t>
            </a:r>
            <a:r>
              <a:rPr sz="2800" dirty="0">
                <a:latin typeface="Calibri"/>
                <a:cs typeface="Calibri"/>
              </a:rPr>
              <a:t>pagi </a:t>
            </a:r>
            <a:r>
              <a:rPr sz="2800" spc="-15" dirty="0">
                <a:latin typeface="Calibri"/>
                <a:cs typeface="Calibri"/>
              </a:rPr>
              <a:t>untuk para </a:t>
            </a:r>
            <a:r>
              <a:rPr sz="2800" spc="-5" dirty="0">
                <a:latin typeface="Calibri"/>
                <a:cs typeface="Calibri"/>
              </a:rPr>
              <a:t>manula. </a:t>
            </a:r>
            <a:r>
              <a:rPr sz="2800" spc="-15" dirty="0">
                <a:latin typeface="Calibri"/>
                <a:cs typeface="Calibri"/>
              </a:rPr>
              <a:t>Program  </a:t>
            </a:r>
            <a:r>
              <a:rPr sz="2800" dirty="0">
                <a:latin typeface="Calibri"/>
                <a:cs typeface="Calibri"/>
              </a:rPr>
              <a:t>ini </a:t>
            </a:r>
            <a:r>
              <a:rPr sz="2800" spc="-15" dirty="0">
                <a:latin typeface="Calibri"/>
                <a:cs typeface="Calibri"/>
              </a:rPr>
              <a:t>mencakup </a:t>
            </a:r>
            <a:r>
              <a:rPr sz="2800" spc="-5" dirty="0">
                <a:latin typeface="Calibri"/>
                <a:cs typeface="Calibri"/>
              </a:rPr>
              <a:t>latihan </a:t>
            </a:r>
            <a:r>
              <a:rPr sz="2800" spc="-10" dirty="0">
                <a:latin typeface="Calibri"/>
                <a:cs typeface="Calibri"/>
              </a:rPr>
              <a:t>aerobic, berenang </a:t>
            </a:r>
            <a:r>
              <a:rPr sz="2800" spc="-15" dirty="0">
                <a:latin typeface="Calibri"/>
                <a:cs typeface="Calibri"/>
              </a:rPr>
              <a:t>atau </a:t>
            </a:r>
            <a:r>
              <a:rPr sz="2800" spc="-5" dirty="0">
                <a:latin typeface="Calibri"/>
                <a:cs typeface="Calibri"/>
              </a:rPr>
              <a:t>ban  jalan, diikuti </a:t>
            </a:r>
            <a:r>
              <a:rPr sz="2800" spc="-10" dirty="0">
                <a:latin typeface="Calibri"/>
                <a:cs typeface="Calibri"/>
              </a:rPr>
              <a:t>dengan makan </a:t>
            </a:r>
            <a:r>
              <a:rPr sz="2800" dirty="0">
                <a:latin typeface="Calibri"/>
                <a:cs typeface="Calibri"/>
              </a:rPr>
              <a:t>pagi </a:t>
            </a:r>
            <a:r>
              <a:rPr sz="2800" spc="-10" dirty="0">
                <a:latin typeface="Calibri"/>
                <a:cs typeface="Calibri"/>
              </a:rPr>
              <a:t>sehat </a:t>
            </a:r>
            <a:r>
              <a:rPr sz="2800" spc="-5" dirty="0">
                <a:latin typeface="Calibri"/>
                <a:cs typeface="Calibri"/>
              </a:rPr>
              <a:t>di ruang  </a:t>
            </a:r>
            <a:r>
              <a:rPr sz="2800" spc="-10" dirty="0">
                <a:latin typeface="Calibri"/>
                <a:cs typeface="Calibri"/>
              </a:rPr>
              <a:t>makan. </a:t>
            </a:r>
            <a:r>
              <a:rPr sz="2800" dirty="0">
                <a:latin typeface="Calibri"/>
                <a:cs typeface="Calibri"/>
              </a:rPr>
              <a:t>Ahli gizi </a:t>
            </a:r>
            <a:r>
              <a:rPr sz="2800" spc="-40" dirty="0">
                <a:latin typeface="Calibri"/>
                <a:cs typeface="Calibri"/>
              </a:rPr>
              <a:t>breathtaker, </a:t>
            </a:r>
            <a:r>
              <a:rPr sz="2800" dirty="0">
                <a:latin typeface="Calibri"/>
                <a:cs typeface="Calibri"/>
              </a:rPr>
              <a:t>ingin </a:t>
            </a:r>
            <a:r>
              <a:rPr sz="2800" spc="-10" dirty="0">
                <a:latin typeface="Calibri"/>
                <a:cs typeface="Calibri"/>
              </a:rPr>
              <a:t>mengembangkan  </a:t>
            </a:r>
            <a:r>
              <a:rPr sz="2800" spc="-5" dirty="0">
                <a:latin typeface="Calibri"/>
                <a:cs typeface="Calibri"/>
              </a:rPr>
              <a:t>menu </a:t>
            </a:r>
            <a:r>
              <a:rPr sz="2800" spc="-10" dirty="0">
                <a:latin typeface="Calibri"/>
                <a:cs typeface="Calibri"/>
              </a:rPr>
              <a:t>makan </a:t>
            </a:r>
            <a:r>
              <a:rPr sz="2800" spc="-5" dirty="0">
                <a:latin typeface="Calibri"/>
                <a:cs typeface="Calibri"/>
              </a:rPr>
              <a:t>pagi </a:t>
            </a:r>
            <a:r>
              <a:rPr sz="2800" spc="-15" dirty="0">
                <a:latin typeface="Calibri"/>
                <a:cs typeface="Calibri"/>
              </a:rPr>
              <a:t>yang </a:t>
            </a:r>
            <a:r>
              <a:rPr sz="2800" spc="-35" dirty="0">
                <a:latin typeface="Calibri"/>
                <a:cs typeface="Calibri"/>
              </a:rPr>
              <a:t>kaya </a:t>
            </a:r>
            <a:r>
              <a:rPr sz="2800" spc="-10" dirty="0">
                <a:latin typeface="Calibri"/>
                <a:cs typeface="Calibri"/>
              </a:rPr>
              <a:t>akan </a:t>
            </a:r>
            <a:r>
              <a:rPr sz="2800" spc="-5" dirty="0">
                <a:latin typeface="Calibri"/>
                <a:cs typeface="Calibri"/>
              </a:rPr>
              <a:t>kalori, </a:t>
            </a:r>
            <a:r>
              <a:rPr sz="2800" spc="-10" dirty="0">
                <a:latin typeface="Calibri"/>
                <a:cs typeface="Calibri"/>
              </a:rPr>
              <a:t>kalsium,  protein, </a:t>
            </a:r>
            <a:r>
              <a:rPr sz="2800" dirty="0">
                <a:latin typeface="Calibri"/>
                <a:cs typeface="Calibri"/>
              </a:rPr>
              <a:t>dan </a:t>
            </a:r>
            <a:r>
              <a:rPr sz="2800" spc="-15" dirty="0">
                <a:latin typeface="Calibri"/>
                <a:cs typeface="Calibri"/>
              </a:rPr>
              <a:t>serat yang </a:t>
            </a:r>
            <a:r>
              <a:rPr sz="2800" spc="-5" dirty="0">
                <a:latin typeface="Calibri"/>
                <a:cs typeface="Calibri"/>
              </a:rPr>
              <a:t>diperlukan </a:t>
            </a:r>
            <a:r>
              <a:rPr sz="2800" spc="-15" dirty="0">
                <a:latin typeface="Calibri"/>
                <a:cs typeface="Calibri"/>
              </a:rPr>
              <a:t>para </a:t>
            </a:r>
            <a:r>
              <a:rPr sz="2800" spc="-5" dirty="0">
                <a:latin typeface="Calibri"/>
                <a:cs typeface="Calibri"/>
              </a:rPr>
              <a:t>manula, </a:t>
            </a:r>
            <a:r>
              <a:rPr sz="2800" spc="-15" dirty="0">
                <a:latin typeface="Calibri"/>
                <a:cs typeface="Calibri"/>
              </a:rPr>
              <a:t>juga  </a:t>
            </a:r>
            <a:r>
              <a:rPr sz="2800" spc="-10" dirty="0">
                <a:latin typeface="Calibri"/>
                <a:cs typeface="Calibri"/>
              </a:rPr>
              <a:t>rendah </a:t>
            </a:r>
            <a:r>
              <a:rPr sz="2800" dirty="0">
                <a:latin typeface="Calibri"/>
                <a:cs typeface="Calibri"/>
              </a:rPr>
              <a:t>lemak dan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kolesterol.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244" y="1603628"/>
            <a:ext cx="7484109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7505" algn="l"/>
              </a:tabLst>
            </a:pPr>
            <a:r>
              <a:rPr sz="3600" dirty="0">
                <a:latin typeface="Calibri"/>
                <a:cs typeface="Calibri"/>
              </a:rPr>
              <a:t>Ia </a:t>
            </a:r>
            <a:r>
              <a:rPr sz="3600" spc="-20" dirty="0">
                <a:latin typeface="Calibri"/>
                <a:cs typeface="Calibri"/>
              </a:rPr>
              <a:t>juga </a:t>
            </a:r>
            <a:r>
              <a:rPr sz="3600" spc="-5" dirty="0">
                <a:latin typeface="Calibri"/>
                <a:cs typeface="Calibri"/>
              </a:rPr>
              <a:t>ingin </a:t>
            </a:r>
            <a:r>
              <a:rPr sz="3600" spc="-10" dirty="0">
                <a:latin typeface="Calibri"/>
                <a:cs typeface="Calibri"/>
              </a:rPr>
              <a:t>meminimalkan </a:t>
            </a:r>
            <a:r>
              <a:rPr sz="3600" spc="-25" dirty="0">
                <a:latin typeface="Calibri"/>
                <a:cs typeface="Calibri"/>
              </a:rPr>
              <a:t>biaya. </a:t>
            </a:r>
            <a:r>
              <a:rPr sz="3600" spc="5" dirty="0">
                <a:latin typeface="Calibri"/>
                <a:cs typeface="Calibri"/>
              </a:rPr>
              <a:t>Ia  </a:t>
            </a:r>
            <a:r>
              <a:rPr sz="3600" spc="-10" dirty="0">
                <a:latin typeface="Calibri"/>
                <a:cs typeface="Calibri"/>
              </a:rPr>
              <a:t>telah </a:t>
            </a:r>
            <a:r>
              <a:rPr sz="3600" spc="-5" dirty="0">
                <a:latin typeface="Calibri"/>
                <a:cs typeface="Calibri"/>
              </a:rPr>
              <a:t>memilih </a:t>
            </a:r>
            <a:r>
              <a:rPr sz="3600" spc="-15" dirty="0">
                <a:latin typeface="Calibri"/>
                <a:cs typeface="Calibri"/>
              </a:rPr>
              <a:t>kemungkinan </a:t>
            </a:r>
            <a:r>
              <a:rPr sz="3600" spc="-5" dirty="0">
                <a:latin typeface="Calibri"/>
                <a:cs typeface="Calibri"/>
              </a:rPr>
              <a:t>jenis  </a:t>
            </a:r>
            <a:r>
              <a:rPr sz="3600" spc="-10" dirty="0">
                <a:latin typeface="Calibri"/>
                <a:cs typeface="Calibri"/>
              </a:rPr>
              <a:t>makanan berikut, </a:t>
            </a:r>
            <a:r>
              <a:rPr sz="3600" spc="-15" dirty="0">
                <a:latin typeface="Calibri"/>
                <a:cs typeface="Calibri"/>
              </a:rPr>
              <a:t>yang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masing-masing  </a:t>
            </a:r>
            <a:r>
              <a:rPr sz="3600" spc="-10" dirty="0">
                <a:latin typeface="Calibri"/>
                <a:cs typeface="Calibri"/>
              </a:rPr>
              <a:t>mengandung </a:t>
            </a:r>
            <a:r>
              <a:rPr sz="3600" spc="-20" dirty="0">
                <a:latin typeface="Calibri"/>
                <a:cs typeface="Calibri"/>
              </a:rPr>
              <a:t>kontribusi </a:t>
            </a:r>
            <a:r>
              <a:rPr sz="3600" spc="-5" dirty="0">
                <a:latin typeface="Calibri"/>
                <a:cs typeface="Calibri"/>
              </a:rPr>
              <a:t>gizi dan </a:t>
            </a:r>
            <a:r>
              <a:rPr sz="3600" spc="-30" dirty="0">
                <a:latin typeface="Calibri"/>
                <a:cs typeface="Calibri"/>
              </a:rPr>
              <a:t>biaya  </a:t>
            </a:r>
            <a:r>
              <a:rPr sz="3600" spc="-15" dirty="0">
                <a:latin typeface="Calibri"/>
                <a:cs typeface="Calibri"/>
              </a:rPr>
              <a:t>yang </a:t>
            </a:r>
            <a:r>
              <a:rPr sz="3600" spc="-5" dirty="0">
                <a:latin typeface="Calibri"/>
                <a:cs typeface="Calibri"/>
              </a:rPr>
              <a:t>berbeda untuk mengembangkan  </a:t>
            </a:r>
            <a:r>
              <a:rPr sz="3600" dirty="0">
                <a:latin typeface="Calibri"/>
                <a:cs typeface="Calibri"/>
              </a:rPr>
              <a:t>menu </a:t>
            </a:r>
            <a:r>
              <a:rPr sz="3600" spc="-15" dirty="0">
                <a:latin typeface="Calibri"/>
                <a:cs typeface="Calibri"/>
              </a:rPr>
              <a:t>makan </a:t>
            </a:r>
            <a:r>
              <a:rPr sz="3600" dirty="0">
                <a:latin typeface="Calibri"/>
                <a:cs typeface="Calibri"/>
              </a:rPr>
              <a:t>pagi </a:t>
            </a:r>
            <a:r>
              <a:rPr sz="3600" spc="-15" dirty="0">
                <a:latin typeface="Calibri"/>
                <a:cs typeface="Calibri"/>
              </a:rPr>
              <a:t>standar </a:t>
            </a:r>
            <a:r>
              <a:rPr sz="3600" spc="-5" dirty="0">
                <a:latin typeface="Calibri"/>
                <a:cs typeface="Calibri"/>
              </a:rPr>
              <a:t>pada </a:t>
            </a:r>
            <a:r>
              <a:rPr sz="3600" spc="-10" dirty="0">
                <a:latin typeface="Calibri"/>
                <a:cs typeface="Calibri"/>
              </a:rPr>
              <a:t>tabel  </a:t>
            </a:r>
            <a:r>
              <a:rPr sz="3600" spc="-15" dirty="0">
                <a:latin typeface="Calibri"/>
                <a:cs typeface="Calibri"/>
              </a:rPr>
              <a:t>berikut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: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4E0C0F1F20D84AA745AA4F2F9F87B5" ma:contentTypeVersion="4" ma:contentTypeDescription="Create a new document." ma:contentTypeScope="" ma:versionID="5279f9ee254dbf6cda4de1642c49c161">
  <xsd:schema xmlns:xsd="http://www.w3.org/2001/XMLSchema" xmlns:xs="http://www.w3.org/2001/XMLSchema" xmlns:p="http://schemas.microsoft.com/office/2006/metadata/properties" xmlns:ns2="c0efcfce-2116-400f-ab52-279e91fc6017" targetNamespace="http://schemas.microsoft.com/office/2006/metadata/properties" ma:root="true" ma:fieldsID="ae780e7ede434a295d06c512570d43d9" ns2:_="">
    <xsd:import namespace="c0efcfce-2116-400f-ab52-279e91fc60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efcfce-2116-400f-ab52-279e91fc60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7A9661-378B-45B2-A3D6-14A1489F26C1}"/>
</file>

<file path=customXml/itemProps2.xml><?xml version="1.0" encoding="utf-8"?>
<ds:datastoreItem xmlns:ds="http://schemas.openxmlformats.org/officeDocument/2006/customXml" ds:itemID="{AD2A7C0F-75C2-4BA6-AD3D-9E024E5F00AF}"/>
</file>

<file path=customXml/itemProps3.xml><?xml version="1.0" encoding="utf-8"?>
<ds:datastoreItem xmlns:ds="http://schemas.openxmlformats.org/officeDocument/2006/customXml" ds:itemID="{D73CF467-598F-41F2-AEA2-3E522BBD08A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1574</Words>
  <Application>Microsoft Office PowerPoint</Application>
  <PresentationFormat>Tampilan Layar (4:3)</PresentationFormat>
  <Paragraphs>274</Paragraphs>
  <Slides>27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 2</vt:lpstr>
      <vt:lpstr>Office Theme</vt:lpstr>
      <vt:lpstr>Presentasi PowerPoint</vt:lpstr>
      <vt:lpstr>Contoh Model Kombinasi Produk</vt:lpstr>
      <vt:lpstr>Presentasi PowerPoint</vt:lpstr>
      <vt:lpstr>Persyaratan sumber daya</vt:lpstr>
      <vt:lpstr>Jawaban</vt:lpstr>
      <vt:lpstr>Solusi komputer menggunakan Excel</vt:lpstr>
      <vt:lpstr>Dengan POM For Windows?</vt:lpstr>
      <vt:lpstr>Contoh Model Program Diet</vt:lpstr>
      <vt:lpstr>Presentasi PowerPoint</vt:lpstr>
      <vt:lpstr>Presentasi PowerPoint</vt:lpstr>
      <vt:lpstr>Tabel</vt:lpstr>
      <vt:lpstr>Jawaban</vt:lpstr>
      <vt:lpstr>Solusi komputer menggunakan Excel</vt:lpstr>
      <vt:lpstr>Solusi dengan POM for windows?</vt:lpstr>
      <vt:lpstr>Contoh Model Investasi</vt:lpstr>
      <vt:lpstr>Jawaban</vt:lpstr>
      <vt:lpstr>Jawaban</vt:lpstr>
      <vt:lpstr>Jawaban</vt:lpstr>
      <vt:lpstr>Solusi komputer menggunakan Excel</vt:lpstr>
      <vt:lpstr>Solusi dengan POM for windows?</vt:lpstr>
      <vt:lpstr>Contoh Model Pemasaran</vt:lpstr>
      <vt:lpstr>Presentasi PowerPoint</vt:lpstr>
      <vt:lpstr>Jawaban</vt:lpstr>
      <vt:lpstr>Jawaban</vt:lpstr>
      <vt:lpstr>Solusi komputer menggunakan Excel</vt:lpstr>
      <vt:lpstr>Solusi dengan POM for Windows?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Tharee</dc:creator>
  <cp:lastModifiedBy>Tri Sutrisno</cp:lastModifiedBy>
  <cp:revision>1</cp:revision>
  <dcterms:created xsi:type="dcterms:W3CDTF">2020-04-22T14:46:26Z</dcterms:created>
  <dcterms:modified xsi:type="dcterms:W3CDTF">2020-04-22T14:48:06Z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2020-04-22T00:00:00Z</vt:filetime>
  </property>
  <property fmtid="{D5CDD505-2E9C-101B-9397-08002B2CF9AE}" pid="5" name="ContentTypeId">
    <vt:lpwstr>0x010100F44E0C0F1F20D84AA745AA4F2F9F87B5</vt:lpwstr>
  </property>
</Properties>
</file>