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2" d="100"/>
          <a:sy n="62" d="100"/>
        </p:scale>
        <p:origin x="140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2130425"/>
            <a:ext cx="7772400" cy="1470025"/>
          </a:xfrm>
          <a:custGeom>
            <a:avLst/>
            <a:gdLst/>
            <a:ahLst/>
            <a:cxnLst/>
            <a:rect l="l" t="t" r="r" b="b"/>
            <a:pathLst>
              <a:path w="7772400" h="1470025">
                <a:moveTo>
                  <a:pt x="0" y="1470025"/>
                </a:moveTo>
                <a:lnTo>
                  <a:pt x="7772400" y="1470025"/>
                </a:lnTo>
                <a:lnTo>
                  <a:pt x="7772400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6719" y="2932176"/>
            <a:ext cx="2529840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86583" y="2932176"/>
            <a:ext cx="3547872" cy="8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844" y="2485085"/>
            <a:ext cx="761431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90322"/>
            <a:ext cx="8986520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3109912"/>
            <a:ext cx="7724775" cy="3462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63" Type="http://schemas.openxmlformats.org/officeDocument/2006/relationships/image" Target="../media/image90.png"/><Relationship Id="rId68" Type="http://schemas.openxmlformats.org/officeDocument/2006/relationships/image" Target="../media/image95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image" Target="../media/image85.png"/><Relationship Id="rId66" Type="http://schemas.openxmlformats.org/officeDocument/2006/relationships/image" Target="../media/image93.png"/><Relationship Id="rId5" Type="http://schemas.openxmlformats.org/officeDocument/2006/relationships/image" Target="../media/image32.png"/><Relationship Id="rId61" Type="http://schemas.openxmlformats.org/officeDocument/2006/relationships/image" Target="../media/image88.png"/><Relationship Id="rId19" Type="http://schemas.openxmlformats.org/officeDocument/2006/relationships/image" Target="../media/image4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56" Type="http://schemas.openxmlformats.org/officeDocument/2006/relationships/image" Target="../media/image83.png"/><Relationship Id="rId64" Type="http://schemas.openxmlformats.org/officeDocument/2006/relationships/image" Target="../media/image91.png"/><Relationship Id="rId69" Type="http://schemas.openxmlformats.org/officeDocument/2006/relationships/image" Target="../media/image96.png"/><Relationship Id="rId8" Type="http://schemas.openxmlformats.org/officeDocument/2006/relationships/image" Target="../media/image35.png"/><Relationship Id="rId51" Type="http://schemas.openxmlformats.org/officeDocument/2006/relationships/image" Target="../media/image78.png"/><Relationship Id="rId3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59" Type="http://schemas.openxmlformats.org/officeDocument/2006/relationships/image" Target="../media/image86.png"/><Relationship Id="rId67" Type="http://schemas.openxmlformats.org/officeDocument/2006/relationships/image" Target="../media/image94.png"/><Relationship Id="rId20" Type="http://schemas.openxmlformats.org/officeDocument/2006/relationships/image" Target="../media/image47.png"/><Relationship Id="rId41" Type="http://schemas.openxmlformats.org/officeDocument/2006/relationships/image" Target="../media/image68.png"/><Relationship Id="rId54" Type="http://schemas.openxmlformats.org/officeDocument/2006/relationships/image" Target="../media/image81.png"/><Relationship Id="rId62" Type="http://schemas.openxmlformats.org/officeDocument/2006/relationships/image" Target="../media/image89.png"/><Relationship Id="rId7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" Type="http://schemas.openxmlformats.org/officeDocument/2006/relationships/image" Target="../media/image37.png"/><Relationship Id="rId31" Type="http://schemas.openxmlformats.org/officeDocument/2006/relationships/image" Target="../media/image58.png"/><Relationship Id="rId44" Type="http://schemas.openxmlformats.org/officeDocument/2006/relationships/image" Target="../media/image71.png"/><Relationship Id="rId52" Type="http://schemas.openxmlformats.org/officeDocument/2006/relationships/image" Target="../media/image79.png"/><Relationship Id="rId60" Type="http://schemas.openxmlformats.org/officeDocument/2006/relationships/image" Target="../media/image87.png"/><Relationship Id="rId65" Type="http://schemas.openxmlformats.org/officeDocument/2006/relationships/image" Target="../media/image9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9" Type="http://schemas.openxmlformats.org/officeDocument/2006/relationships/image" Target="../media/image66.png"/><Relationship Id="rId34" Type="http://schemas.openxmlformats.org/officeDocument/2006/relationships/image" Target="../media/image61.png"/><Relationship Id="rId50" Type="http://schemas.openxmlformats.org/officeDocument/2006/relationships/image" Target="../media/image77.png"/><Relationship Id="rId55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21" Type="http://schemas.openxmlformats.org/officeDocument/2006/relationships/image" Target="../media/image117.png"/><Relationship Id="rId34" Type="http://schemas.openxmlformats.org/officeDocument/2006/relationships/image" Target="../media/image130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38" Type="http://schemas.openxmlformats.org/officeDocument/2006/relationships/image" Target="../media/image134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37" Type="http://schemas.openxmlformats.org/officeDocument/2006/relationships/image" Target="../media/image133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8" Type="http://schemas.openxmlformats.org/officeDocument/2006/relationships/image" Target="../media/image104.png"/><Relationship Id="rId3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844" y="2485085"/>
            <a:ext cx="48342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Metode 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Transportasi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3591509"/>
            <a:ext cx="21691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solidFill>
                  <a:srgbClr val="888888"/>
                </a:solidFill>
                <a:latin typeface="Calibri"/>
                <a:cs typeface="Calibri"/>
              </a:rPr>
              <a:t>Tri Sutrisno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9601" y="3810000"/>
            <a:ext cx="5356023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777062"/>
            <a:ext cx="30206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latin typeface="Trebuchet MS"/>
                <a:cs typeface="Trebuchet MS"/>
              </a:rPr>
              <a:t>Contoh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Soal: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578940"/>
            <a:ext cx="7392034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Suatu perusahaan mempunyai </a:t>
            </a:r>
            <a:r>
              <a:rPr sz="2400" dirty="0">
                <a:latin typeface="Trebuchet MS"/>
                <a:cs typeface="Trebuchet MS"/>
              </a:rPr>
              <a:t>3 pabrik </a:t>
            </a:r>
            <a:r>
              <a:rPr sz="2400" spc="-10" dirty="0">
                <a:latin typeface="Trebuchet MS"/>
                <a:cs typeface="Trebuchet MS"/>
              </a:rPr>
              <a:t>produksi </a:t>
            </a:r>
            <a:r>
              <a:rPr sz="2400" dirty="0">
                <a:latin typeface="Trebuchet MS"/>
                <a:cs typeface="Trebuchet MS"/>
              </a:rPr>
              <a:t>dan  5 gudang </a:t>
            </a:r>
            <a:r>
              <a:rPr sz="2400" spc="-5" dirty="0">
                <a:latin typeface="Trebuchet MS"/>
                <a:cs typeface="Trebuchet MS"/>
              </a:rPr>
              <a:t>penyimpanan </a:t>
            </a:r>
            <a:r>
              <a:rPr sz="2400" dirty="0">
                <a:latin typeface="Trebuchet MS"/>
                <a:cs typeface="Trebuchet MS"/>
              </a:rPr>
              <a:t>hasil produksi. </a:t>
            </a:r>
            <a:r>
              <a:rPr sz="2400" spc="-5" dirty="0">
                <a:latin typeface="Trebuchet MS"/>
                <a:cs typeface="Trebuchet MS"/>
              </a:rPr>
              <a:t>Jumlah barang  </a:t>
            </a:r>
            <a:r>
              <a:rPr sz="2400" dirty="0">
                <a:latin typeface="Trebuchet MS"/>
                <a:cs typeface="Trebuchet MS"/>
              </a:rPr>
              <a:t>yang diangkut </a:t>
            </a:r>
            <a:r>
              <a:rPr sz="2400" spc="-5" dirty="0">
                <a:latin typeface="Trebuchet MS"/>
                <a:cs typeface="Trebuchet MS"/>
              </a:rPr>
              <a:t>tentunya </a:t>
            </a:r>
            <a:r>
              <a:rPr sz="2400" dirty="0">
                <a:latin typeface="Trebuchet MS"/>
                <a:cs typeface="Trebuchet MS"/>
              </a:rPr>
              <a:t>tidak </a:t>
            </a:r>
            <a:r>
              <a:rPr sz="2400" spc="-5" dirty="0">
                <a:latin typeface="Trebuchet MS"/>
                <a:cs typeface="Trebuchet MS"/>
              </a:rPr>
              <a:t>melebihi produksi </a:t>
            </a:r>
            <a:r>
              <a:rPr sz="2400" dirty="0">
                <a:latin typeface="Trebuchet MS"/>
                <a:cs typeface="Trebuchet MS"/>
              </a:rPr>
              <a:t>yang  ada </a:t>
            </a:r>
            <a:r>
              <a:rPr sz="2400" spc="-5" dirty="0">
                <a:latin typeface="Trebuchet MS"/>
                <a:cs typeface="Trebuchet MS"/>
              </a:rPr>
              <a:t>sedangkan jumlah barang </a:t>
            </a:r>
            <a:r>
              <a:rPr sz="2400" dirty="0">
                <a:latin typeface="Trebuchet MS"/>
                <a:cs typeface="Trebuchet MS"/>
              </a:rPr>
              <a:t>yang </a:t>
            </a:r>
            <a:r>
              <a:rPr sz="2400" spc="-5" dirty="0">
                <a:latin typeface="Trebuchet MS"/>
                <a:cs typeface="Trebuchet MS"/>
              </a:rPr>
              <a:t>disimpan </a:t>
            </a:r>
            <a:r>
              <a:rPr sz="2400" spc="-20" dirty="0">
                <a:latin typeface="Trebuchet MS"/>
                <a:cs typeface="Trebuchet MS"/>
              </a:rPr>
              <a:t>di  </a:t>
            </a:r>
            <a:r>
              <a:rPr sz="2400" dirty="0">
                <a:latin typeface="Trebuchet MS"/>
                <a:cs typeface="Trebuchet MS"/>
              </a:rPr>
              <a:t>gudang </a:t>
            </a:r>
            <a:r>
              <a:rPr sz="2400" spc="-5" dirty="0">
                <a:latin typeface="Trebuchet MS"/>
                <a:cs typeface="Trebuchet MS"/>
              </a:rPr>
              <a:t>harus ditentukan </a:t>
            </a:r>
            <a:r>
              <a:rPr sz="2400" dirty="0">
                <a:latin typeface="Trebuchet MS"/>
                <a:cs typeface="Trebuchet MS"/>
              </a:rPr>
              <a:t>jumlah </a:t>
            </a:r>
            <a:r>
              <a:rPr sz="2400" spc="-5" dirty="0">
                <a:latin typeface="Trebuchet MS"/>
                <a:cs typeface="Trebuchet MS"/>
              </a:rPr>
              <a:t>minimumnya </a:t>
            </a:r>
            <a:r>
              <a:rPr sz="2400" dirty="0">
                <a:latin typeface="Trebuchet MS"/>
                <a:cs typeface="Trebuchet MS"/>
              </a:rPr>
              <a:t>agar  gudang tidak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kosong.</a:t>
            </a:r>
            <a:endParaRPr sz="24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450"/>
              </a:spcBef>
            </a:pPr>
            <a:r>
              <a:rPr sz="2400" spc="-60" dirty="0">
                <a:latin typeface="Trebuchet MS"/>
                <a:cs typeface="Trebuchet MS"/>
              </a:rPr>
              <a:t>Tabel </a:t>
            </a:r>
            <a:r>
              <a:rPr sz="2400" dirty="0">
                <a:latin typeface="Trebuchet MS"/>
                <a:cs typeface="Trebuchet MS"/>
              </a:rPr>
              <a:t>matriks </a:t>
            </a:r>
            <a:r>
              <a:rPr sz="2400" spc="-5" dirty="0">
                <a:latin typeface="Trebuchet MS"/>
                <a:cs typeface="Trebuchet MS"/>
              </a:rPr>
              <a:t>berikut menunjukkan </a:t>
            </a:r>
            <a:r>
              <a:rPr sz="2400" dirty="0">
                <a:latin typeface="Trebuchet MS"/>
                <a:cs typeface="Trebuchet MS"/>
              </a:rPr>
              <a:t>jumlah </a:t>
            </a:r>
            <a:r>
              <a:rPr sz="2400" spc="-5" dirty="0">
                <a:latin typeface="Trebuchet MS"/>
                <a:cs typeface="Trebuchet MS"/>
              </a:rPr>
              <a:t>produksi  </a:t>
            </a:r>
            <a:r>
              <a:rPr sz="2400" dirty="0">
                <a:latin typeface="Trebuchet MS"/>
                <a:cs typeface="Trebuchet MS"/>
              </a:rPr>
              <a:t>paling </a:t>
            </a:r>
            <a:r>
              <a:rPr sz="2400" spc="-5" dirty="0">
                <a:latin typeface="Trebuchet MS"/>
                <a:cs typeface="Trebuchet MS"/>
              </a:rPr>
              <a:t>banyak bisa diangkut, </a:t>
            </a:r>
            <a:r>
              <a:rPr sz="2400" dirty="0">
                <a:latin typeface="Trebuchet MS"/>
                <a:cs typeface="Trebuchet MS"/>
              </a:rPr>
              <a:t>jumlah </a:t>
            </a:r>
            <a:r>
              <a:rPr sz="2400" spc="-5" dirty="0">
                <a:latin typeface="Trebuchet MS"/>
                <a:cs typeface="Trebuchet MS"/>
              </a:rPr>
              <a:t>minimum </a:t>
            </a:r>
            <a:r>
              <a:rPr sz="2400" dirty="0">
                <a:latin typeface="Trebuchet MS"/>
                <a:cs typeface="Trebuchet MS"/>
              </a:rPr>
              <a:t>yang  harus disimpan di </a:t>
            </a:r>
            <a:r>
              <a:rPr sz="2400" spc="-10" dirty="0">
                <a:latin typeface="Trebuchet MS"/>
                <a:cs typeface="Trebuchet MS"/>
              </a:rPr>
              <a:t>gudang </a:t>
            </a:r>
            <a:r>
              <a:rPr sz="2400" dirty="0">
                <a:latin typeface="Trebuchet MS"/>
                <a:cs typeface="Trebuchet MS"/>
              </a:rPr>
              <a:t>dan </a:t>
            </a:r>
            <a:r>
              <a:rPr sz="2400" spc="-5" dirty="0">
                <a:latin typeface="Trebuchet MS"/>
                <a:cs typeface="Trebuchet MS"/>
              </a:rPr>
              <a:t>biaya angkut </a:t>
            </a:r>
            <a:r>
              <a:rPr sz="2400" dirty="0">
                <a:latin typeface="Trebuchet MS"/>
                <a:cs typeface="Trebuchet MS"/>
              </a:rPr>
              <a:t>per unit  barang. </a:t>
            </a:r>
            <a:r>
              <a:rPr sz="2400" spc="-5" dirty="0">
                <a:latin typeface="Trebuchet MS"/>
                <a:cs typeface="Trebuchet MS"/>
              </a:rPr>
              <a:t>Dalam </a:t>
            </a:r>
            <a:r>
              <a:rPr sz="2400" spc="-10" dirty="0">
                <a:latin typeface="Trebuchet MS"/>
                <a:cs typeface="Trebuchet MS"/>
              </a:rPr>
              <a:t>smu </a:t>
            </a:r>
            <a:r>
              <a:rPr sz="2400" dirty="0">
                <a:latin typeface="Trebuchet MS"/>
                <a:cs typeface="Trebuchet MS"/>
              </a:rPr>
              <a:t>(satuan mata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uang):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946" y="827464"/>
            <a:ext cx="6967470" cy="1725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444" y="2966953"/>
            <a:ext cx="7099300" cy="27698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15" dirty="0">
                <a:latin typeface="Trebuchet MS"/>
                <a:cs typeface="Trebuchet MS"/>
              </a:rPr>
              <a:t>Prosedur </a:t>
            </a:r>
            <a:r>
              <a:rPr sz="2400" spc="-10" dirty="0">
                <a:latin typeface="Trebuchet MS"/>
                <a:cs typeface="Trebuchet MS"/>
              </a:rPr>
              <a:t>Penyelesaian:</a:t>
            </a:r>
            <a:endParaRPr sz="2400">
              <a:latin typeface="Trebuchet MS"/>
              <a:cs typeface="Trebuchet MS"/>
            </a:endParaRPr>
          </a:p>
          <a:p>
            <a:pPr marL="301625" marR="5080" indent="-289560">
              <a:lnSpc>
                <a:spcPct val="100000"/>
              </a:lnSpc>
              <a:spcBef>
                <a:spcPts val="1445"/>
              </a:spcBef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latin typeface="Trebuchet MS"/>
                <a:cs typeface="Trebuchet MS"/>
              </a:rPr>
              <a:t>Isikan kolom mulai kolom </a:t>
            </a:r>
            <a:r>
              <a:rPr sz="2400" dirty="0">
                <a:latin typeface="Trebuchet MS"/>
                <a:cs typeface="Trebuchet MS"/>
              </a:rPr>
              <a:t>di </a:t>
            </a:r>
            <a:r>
              <a:rPr sz="2400" spc="-5" dirty="0">
                <a:latin typeface="Trebuchet MS"/>
                <a:cs typeface="Trebuchet MS"/>
              </a:rPr>
              <a:t>kiri </a:t>
            </a:r>
            <a:r>
              <a:rPr sz="2400" dirty="0">
                <a:latin typeface="Trebuchet MS"/>
                <a:cs typeface="Trebuchet MS"/>
              </a:rPr>
              <a:t>atas (north </a:t>
            </a:r>
            <a:r>
              <a:rPr sz="2400" spc="-5" dirty="0">
                <a:latin typeface="Trebuchet MS"/>
                <a:cs typeface="Trebuchet MS"/>
              </a:rPr>
              <a:t>west)  </a:t>
            </a:r>
            <a:r>
              <a:rPr sz="2400" dirty="0">
                <a:latin typeface="Trebuchet MS"/>
                <a:cs typeface="Trebuchet MS"/>
              </a:rPr>
              <a:t>dengan mempertimbangkan batasan persediaan  dan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permintaannya.</a:t>
            </a:r>
            <a:endParaRPr sz="2400">
              <a:latin typeface="Trebuchet MS"/>
              <a:cs typeface="Trebuchet MS"/>
            </a:endParaRPr>
          </a:p>
          <a:p>
            <a:pPr marL="301625" marR="358775" indent="-289560">
              <a:lnSpc>
                <a:spcPct val="100000"/>
              </a:lnSpc>
              <a:spcBef>
                <a:spcPts val="1445"/>
              </a:spcBef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latin typeface="Trebuchet MS"/>
                <a:cs typeface="Trebuchet MS"/>
              </a:rPr>
              <a:t>Selanjutnya </a:t>
            </a:r>
            <a:r>
              <a:rPr sz="2400" spc="-5" dirty="0">
                <a:latin typeface="Trebuchet MS"/>
                <a:cs typeface="Trebuchet MS"/>
              </a:rPr>
              <a:t>isikan </a:t>
            </a:r>
            <a:r>
              <a:rPr sz="2400" dirty="0">
                <a:latin typeface="Trebuchet MS"/>
                <a:cs typeface="Trebuchet MS"/>
              </a:rPr>
              <a:t>pada </a:t>
            </a:r>
            <a:r>
              <a:rPr sz="2400" spc="-5" dirty="0">
                <a:latin typeface="Trebuchet MS"/>
                <a:cs typeface="Trebuchet MS"/>
              </a:rPr>
              <a:t>kolom </a:t>
            </a:r>
            <a:r>
              <a:rPr sz="2400" dirty="0">
                <a:latin typeface="Trebuchet MS"/>
                <a:cs typeface="Trebuchet MS"/>
              </a:rPr>
              <a:t>di </a:t>
            </a:r>
            <a:r>
              <a:rPr sz="2400" spc="-5" dirty="0">
                <a:latin typeface="Trebuchet MS"/>
                <a:cs typeface="Trebuchet MS"/>
              </a:rPr>
              <a:t>sebelah  kanannya hingga semua </a:t>
            </a:r>
            <a:r>
              <a:rPr sz="2400" dirty="0">
                <a:latin typeface="Trebuchet MS"/>
                <a:cs typeface="Trebuchet MS"/>
              </a:rPr>
              <a:t>permintaan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terpenuhi.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975" y="3983739"/>
            <a:ext cx="7051040" cy="17030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15" dirty="0">
                <a:latin typeface="Comic Sans MS"/>
                <a:cs typeface="Comic Sans MS"/>
              </a:rPr>
              <a:t>Biaya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total: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91185" algn="l"/>
              </a:tabLst>
            </a:pPr>
            <a:r>
              <a:rPr sz="2000" spc="-10" dirty="0">
                <a:latin typeface="Comic Sans MS"/>
                <a:cs typeface="Comic Sans MS"/>
              </a:rPr>
              <a:t>Z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=	</a:t>
            </a:r>
            <a:r>
              <a:rPr sz="2000" spc="-10" dirty="0">
                <a:latin typeface="Comic Sans MS"/>
                <a:cs typeface="Comic Sans MS"/>
              </a:rPr>
              <a:t>(50) </a:t>
            </a:r>
            <a:r>
              <a:rPr sz="2000" spc="-5" dirty="0">
                <a:latin typeface="Comic Sans MS"/>
                <a:cs typeface="Comic Sans MS"/>
              </a:rPr>
              <a:t>400 + (80) 400 + </a:t>
            </a:r>
            <a:r>
              <a:rPr sz="2000" spc="-10" dirty="0">
                <a:latin typeface="Comic Sans MS"/>
                <a:cs typeface="Comic Sans MS"/>
              </a:rPr>
              <a:t>(70) </a:t>
            </a:r>
            <a:r>
              <a:rPr sz="2000" spc="-5" dirty="0">
                <a:latin typeface="Comic Sans MS"/>
                <a:cs typeface="Comic Sans MS"/>
              </a:rPr>
              <a:t>500 + (60) </a:t>
            </a:r>
            <a:r>
              <a:rPr sz="2000" spc="-10" dirty="0">
                <a:latin typeface="Comic Sans MS"/>
                <a:cs typeface="Comic Sans MS"/>
              </a:rPr>
              <a:t>100 </a:t>
            </a:r>
            <a:r>
              <a:rPr sz="2000" spc="-5" dirty="0">
                <a:latin typeface="Comic Sans MS"/>
                <a:cs typeface="Comic Sans MS"/>
              </a:rPr>
              <a:t>+ </a:t>
            </a:r>
            <a:r>
              <a:rPr sz="2000" spc="-10" dirty="0">
                <a:latin typeface="Comic Sans MS"/>
                <a:cs typeface="Comic Sans MS"/>
              </a:rPr>
              <a:t>(60) </a:t>
            </a:r>
            <a:r>
              <a:rPr sz="2000" spc="-5" dirty="0">
                <a:latin typeface="Comic Sans MS"/>
                <a:cs typeface="Comic Sans MS"/>
              </a:rPr>
              <a:t>300</a:t>
            </a:r>
            <a:r>
              <a:rPr sz="2000" spc="2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  <a:p>
            <a:pPr marL="59118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(40)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800</a:t>
            </a:r>
            <a:endParaRPr sz="2000">
              <a:latin typeface="Comic Sans MS"/>
              <a:cs typeface="Comic Sans MS"/>
            </a:endParaRPr>
          </a:p>
          <a:p>
            <a:pPr marL="302260">
              <a:lnSpc>
                <a:spcPct val="100000"/>
              </a:lnSpc>
              <a:spcBef>
                <a:spcPts val="1200"/>
              </a:spcBef>
              <a:tabLst>
                <a:tab pos="591185" algn="l"/>
              </a:tabLst>
            </a:pPr>
            <a:r>
              <a:rPr sz="2000" spc="-5" dirty="0">
                <a:latin typeface="Comic Sans MS"/>
                <a:cs typeface="Comic Sans MS"/>
              </a:rPr>
              <a:t>=	143.000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912" y="595312"/>
          <a:ext cx="6672580" cy="334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Pabrik/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Gudang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G1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G5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431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94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211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952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4925" algn="ctr">
                        <a:lnSpc>
                          <a:spcPts val="1989"/>
                        </a:lnSpc>
                        <a:spcBef>
                          <a:spcPts val="9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ts val="1989"/>
                        </a:lnSpc>
                        <a:spcBef>
                          <a:spcPts val="9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1100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4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2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00" y="1409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3754" y="1748154"/>
            <a:ext cx="233045" cy="233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095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4100" y="2514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0" y="2857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63"/>
            <a:ext cx="8001000" cy="884555"/>
          </a:xfrm>
          <a:custGeom>
            <a:avLst/>
            <a:gdLst/>
            <a:ahLst/>
            <a:cxnLst/>
            <a:rect l="l" t="t" r="r" b="b"/>
            <a:pathLst>
              <a:path w="8001000" h="884555">
                <a:moveTo>
                  <a:pt x="0" y="884237"/>
                </a:moveTo>
                <a:lnTo>
                  <a:pt x="8001000" y="884237"/>
                </a:lnTo>
                <a:lnTo>
                  <a:pt x="8001000" y="0"/>
                </a:lnTo>
                <a:lnTo>
                  <a:pt x="0" y="0"/>
                </a:lnTo>
                <a:lnTo>
                  <a:pt x="0" y="88423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53390"/>
            <a:ext cx="7780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Metode 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Biaya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terkecil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(Matrik</a:t>
            </a:r>
            <a:r>
              <a:rPr sz="36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Minimum)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1383868"/>
            <a:ext cx="7930515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6731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Merupakan </a:t>
            </a:r>
            <a:r>
              <a:rPr sz="2600" spc="-15" dirty="0">
                <a:latin typeface="Calibri"/>
                <a:cs typeface="Calibri"/>
              </a:rPr>
              <a:t>metode </a:t>
            </a:r>
            <a:r>
              <a:rPr sz="2600" spc="-10" dirty="0">
                <a:latin typeface="Calibri"/>
                <a:cs typeface="Calibri"/>
              </a:rPr>
              <a:t>untuk menyusun tabel </a:t>
            </a:r>
            <a:r>
              <a:rPr sz="2600" spc="-20" dirty="0">
                <a:latin typeface="Calibri"/>
                <a:cs typeface="Calibri"/>
              </a:rPr>
              <a:t>awal </a:t>
            </a:r>
            <a:r>
              <a:rPr sz="2600" spc="-15" dirty="0">
                <a:latin typeface="Calibri"/>
                <a:cs typeface="Calibri"/>
              </a:rPr>
              <a:t>dengan  </a:t>
            </a:r>
            <a:r>
              <a:rPr sz="2600" spc="-20" dirty="0">
                <a:latin typeface="Calibri"/>
                <a:cs typeface="Calibri"/>
              </a:rPr>
              <a:t>cara </a:t>
            </a:r>
            <a:r>
              <a:rPr sz="2600" spc="-15" dirty="0">
                <a:latin typeface="Calibri"/>
                <a:cs typeface="Calibri"/>
              </a:rPr>
              <a:t>pengalokasian </a:t>
            </a:r>
            <a:r>
              <a:rPr sz="2600" spc="-10" dirty="0">
                <a:latin typeface="Calibri"/>
                <a:cs typeface="Calibri"/>
              </a:rPr>
              <a:t>distribusi barang </a:t>
            </a:r>
            <a:r>
              <a:rPr sz="2600" dirty="0">
                <a:latin typeface="Calibri"/>
                <a:cs typeface="Calibri"/>
              </a:rPr>
              <a:t>dari </a:t>
            </a:r>
            <a:r>
              <a:rPr sz="2600" spc="-10" dirty="0">
                <a:latin typeface="Calibri"/>
                <a:cs typeface="Calibri"/>
              </a:rPr>
              <a:t>sumber </a:t>
            </a:r>
            <a:r>
              <a:rPr sz="2600" spc="-105" dirty="0">
                <a:latin typeface="Calibri"/>
                <a:cs typeface="Calibri"/>
              </a:rPr>
              <a:t>ke  </a:t>
            </a:r>
            <a:r>
              <a:rPr sz="2600" spc="-5" dirty="0">
                <a:latin typeface="Calibri"/>
                <a:cs typeface="Calibri"/>
              </a:rPr>
              <a:t>tujuan mulai dari </a:t>
            </a:r>
            <a:r>
              <a:rPr sz="2600" spc="-10" dirty="0">
                <a:latin typeface="Calibri"/>
                <a:cs typeface="Calibri"/>
              </a:rPr>
              <a:t>sel </a:t>
            </a:r>
            <a:r>
              <a:rPr sz="2600" spc="-15" dirty="0">
                <a:latin typeface="Calibri"/>
                <a:cs typeface="Calibri"/>
              </a:rPr>
              <a:t>yang </a:t>
            </a:r>
            <a:r>
              <a:rPr sz="2600" spc="-5" dirty="0">
                <a:latin typeface="Calibri"/>
                <a:cs typeface="Calibri"/>
              </a:rPr>
              <a:t>memiliki </a:t>
            </a:r>
            <a:r>
              <a:rPr sz="2600" spc="-25" dirty="0">
                <a:latin typeface="Calibri"/>
                <a:cs typeface="Calibri"/>
              </a:rPr>
              <a:t>biaya </a:t>
            </a:r>
            <a:r>
              <a:rPr sz="2600" spc="-10" dirty="0">
                <a:latin typeface="Calibri"/>
                <a:cs typeface="Calibri"/>
              </a:rPr>
              <a:t>distribusi  </a:t>
            </a:r>
            <a:r>
              <a:rPr sz="2600" spc="-20" dirty="0">
                <a:latin typeface="Calibri"/>
                <a:cs typeface="Calibri"/>
              </a:rPr>
              <a:t>terkecil</a:t>
            </a:r>
            <a:endParaRPr sz="2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600" spc="-30" dirty="0">
                <a:latin typeface="Calibri"/>
                <a:cs typeface="Calibri"/>
              </a:rPr>
              <a:t>Aturannya</a:t>
            </a:r>
            <a:endParaRPr sz="2600">
              <a:latin typeface="Calibri"/>
              <a:cs typeface="Calibri"/>
            </a:endParaRPr>
          </a:p>
          <a:p>
            <a:pPr marL="634365" lvl="1" indent="-32702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635000" algn="l"/>
              </a:tabLst>
            </a:pPr>
            <a:r>
              <a:rPr sz="2600" spc="-5" dirty="0">
                <a:latin typeface="Calibri"/>
                <a:cs typeface="Calibri"/>
              </a:rPr>
              <a:t>Pilih </a:t>
            </a:r>
            <a:r>
              <a:rPr sz="2600" spc="-10" dirty="0">
                <a:latin typeface="Calibri"/>
                <a:cs typeface="Calibri"/>
              </a:rPr>
              <a:t>sel </a:t>
            </a:r>
            <a:r>
              <a:rPr sz="2600" spc="-15" dirty="0">
                <a:latin typeface="Calibri"/>
                <a:cs typeface="Calibri"/>
              </a:rPr>
              <a:t>yang </a:t>
            </a:r>
            <a:r>
              <a:rPr sz="2600" spc="-30" dirty="0">
                <a:latin typeface="Calibri"/>
                <a:cs typeface="Calibri"/>
              </a:rPr>
              <a:t>biayanya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terkecil</a:t>
            </a:r>
            <a:endParaRPr sz="2600">
              <a:latin typeface="Calibri"/>
              <a:cs typeface="Calibri"/>
            </a:endParaRPr>
          </a:p>
          <a:p>
            <a:pPr marL="634365" lvl="1" indent="-32702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35000" algn="l"/>
              </a:tabLst>
            </a:pPr>
            <a:r>
              <a:rPr sz="2600" spc="-10" dirty="0">
                <a:latin typeface="Calibri"/>
                <a:cs typeface="Calibri"/>
              </a:rPr>
              <a:t>Sesuaikan </a:t>
            </a:r>
            <a:r>
              <a:rPr sz="2600" spc="-15" dirty="0">
                <a:latin typeface="Calibri"/>
                <a:cs typeface="Calibri"/>
              </a:rPr>
              <a:t>dengan </a:t>
            </a:r>
            <a:r>
              <a:rPr sz="2600" spc="-10" dirty="0">
                <a:latin typeface="Calibri"/>
                <a:cs typeface="Calibri"/>
              </a:rPr>
              <a:t>permintaan </a:t>
            </a:r>
            <a:r>
              <a:rPr sz="2600" spc="-5" dirty="0">
                <a:latin typeface="Calibri"/>
                <a:cs typeface="Calibri"/>
              </a:rPr>
              <a:t>dan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kapasitas</a:t>
            </a:r>
            <a:endParaRPr sz="2600">
              <a:latin typeface="Calibri"/>
              <a:cs typeface="Calibri"/>
            </a:endParaRPr>
          </a:p>
          <a:p>
            <a:pPr marL="356870" marR="5080" lvl="1" indent="-4889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35000" algn="l"/>
                <a:tab pos="6951980" algn="l"/>
              </a:tabLst>
            </a:pPr>
            <a:r>
              <a:rPr sz="2600" dirty="0">
                <a:latin typeface="Calibri"/>
                <a:cs typeface="Calibri"/>
              </a:rPr>
              <a:t>Pilih </a:t>
            </a:r>
            <a:r>
              <a:rPr sz="2600" spc="-10" dirty="0">
                <a:latin typeface="Calibri"/>
                <a:cs typeface="Calibri"/>
              </a:rPr>
              <a:t>sel </a:t>
            </a:r>
            <a:r>
              <a:rPr sz="2600" spc="-15" dirty="0">
                <a:latin typeface="Calibri"/>
                <a:cs typeface="Calibri"/>
              </a:rPr>
              <a:t>yang </a:t>
            </a:r>
            <a:r>
              <a:rPr sz="2600" spc="-30" dirty="0">
                <a:latin typeface="Calibri"/>
                <a:cs typeface="Calibri"/>
              </a:rPr>
              <a:t>biayanya </a:t>
            </a:r>
            <a:r>
              <a:rPr sz="2600" spc="-15" dirty="0">
                <a:latin typeface="Calibri"/>
                <a:cs typeface="Calibri"/>
              </a:rPr>
              <a:t>satu tingkat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lebih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besar	</a:t>
            </a:r>
            <a:r>
              <a:rPr sz="2600" dirty="0">
                <a:latin typeface="Calibri"/>
                <a:cs typeface="Calibri"/>
              </a:rPr>
              <a:t>dari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  pertama </a:t>
            </a:r>
            <a:r>
              <a:rPr sz="2600" spc="-15" dirty="0">
                <a:latin typeface="Calibri"/>
                <a:cs typeface="Calibri"/>
              </a:rPr>
              <a:t>yang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dipilih</a:t>
            </a:r>
            <a:endParaRPr sz="2600">
              <a:latin typeface="Calibri"/>
              <a:cs typeface="Calibri"/>
            </a:endParaRPr>
          </a:p>
          <a:p>
            <a:pPr marL="558165" lvl="1" indent="-32702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58800" algn="l"/>
              </a:tabLst>
            </a:pPr>
            <a:r>
              <a:rPr sz="2600" spc="-10" dirty="0">
                <a:latin typeface="Calibri"/>
                <a:cs typeface="Calibri"/>
              </a:rPr>
              <a:t>Sesuaikan </a:t>
            </a:r>
            <a:r>
              <a:rPr sz="2600" spc="-15" dirty="0">
                <a:latin typeface="Calibri"/>
                <a:cs typeface="Calibri"/>
              </a:rPr>
              <a:t>kembali, </a:t>
            </a:r>
            <a:r>
              <a:rPr sz="2600" spc="-10" dirty="0">
                <a:latin typeface="Calibri"/>
                <a:cs typeface="Calibri"/>
              </a:rPr>
              <a:t>cari </a:t>
            </a:r>
            <a:r>
              <a:rPr sz="2600" spc="-20" dirty="0">
                <a:latin typeface="Calibri"/>
                <a:cs typeface="Calibri"/>
              </a:rPr>
              <a:t>total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biaya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646" y="548462"/>
            <a:ext cx="15278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</a:t>
            </a:r>
            <a:r>
              <a:rPr spc="-40" dirty="0"/>
              <a:t>n</a:t>
            </a:r>
            <a:r>
              <a:rPr spc="-50" dirty="0"/>
              <a:t>t</a:t>
            </a:r>
            <a:r>
              <a:rPr dirty="0"/>
              <a:t>oh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2813176"/>
            <a:ext cx="3277870" cy="565150"/>
          </a:xfrm>
          <a:custGeom>
            <a:avLst/>
            <a:gdLst/>
            <a:ahLst/>
            <a:cxnLst/>
            <a:rect l="l" t="t" r="r" b="b"/>
            <a:pathLst>
              <a:path w="3277870" h="565150">
                <a:moveTo>
                  <a:pt x="69087" y="489712"/>
                </a:moveTo>
                <a:lnTo>
                  <a:pt x="0" y="539623"/>
                </a:lnTo>
                <a:lnTo>
                  <a:pt x="81279" y="565023"/>
                </a:lnTo>
                <a:lnTo>
                  <a:pt x="76530" y="535686"/>
                </a:lnTo>
                <a:lnTo>
                  <a:pt x="63753" y="535686"/>
                </a:lnTo>
                <a:lnTo>
                  <a:pt x="61595" y="523113"/>
                </a:lnTo>
                <a:lnTo>
                  <a:pt x="74164" y="521067"/>
                </a:lnTo>
                <a:lnTo>
                  <a:pt x="69087" y="489712"/>
                </a:lnTo>
                <a:close/>
              </a:path>
              <a:path w="3277870" h="565150">
                <a:moveTo>
                  <a:pt x="74164" y="521067"/>
                </a:moveTo>
                <a:lnTo>
                  <a:pt x="61595" y="523113"/>
                </a:lnTo>
                <a:lnTo>
                  <a:pt x="63753" y="535686"/>
                </a:lnTo>
                <a:lnTo>
                  <a:pt x="76202" y="533659"/>
                </a:lnTo>
                <a:lnTo>
                  <a:pt x="74164" y="521067"/>
                </a:lnTo>
                <a:close/>
              </a:path>
              <a:path w="3277870" h="565150">
                <a:moveTo>
                  <a:pt x="76202" y="533659"/>
                </a:moveTo>
                <a:lnTo>
                  <a:pt x="63753" y="535686"/>
                </a:lnTo>
                <a:lnTo>
                  <a:pt x="76530" y="535686"/>
                </a:lnTo>
                <a:lnTo>
                  <a:pt x="76202" y="533659"/>
                </a:lnTo>
                <a:close/>
              </a:path>
              <a:path w="3277870" h="565150">
                <a:moveTo>
                  <a:pt x="3275583" y="0"/>
                </a:moveTo>
                <a:lnTo>
                  <a:pt x="74164" y="521067"/>
                </a:lnTo>
                <a:lnTo>
                  <a:pt x="76202" y="533659"/>
                </a:lnTo>
                <a:lnTo>
                  <a:pt x="3277616" y="12446"/>
                </a:lnTo>
                <a:lnTo>
                  <a:pt x="3275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0754" y="3805554"/>
            <a:ext cx="385445" cy="385445"/>
          </a:xfrm>
          <a:custGeom>
            <a:avLst/>
            <a:gdLst/>
            <a:ahLst/>
            <a:cxnLst/>
            <a:rect l="l" t="t" r="r" b="b"/>
            <a:pathLst>
              <a:path w="385445" h="385445">
                <a:moveTo>
                  <a:pt x="327090" y="336103"/>
                </a:moveTo>
                <a:lnTo>
                  <a:pt x="304673" y="358521"/>
                </a:lnTo>
                <a:lnTo>
                  <a:pt x="385445" y="385445"/>
                </a:lnTo>
                <a:lnTo>
                  <a:pt x="371983" y="345059"/>
                </a:lnTo>
                <a:lnTo>
                  <a:pt x="336042" y="345059"/>
                </a:lnTo>
                <a:lnTo>
                  <a:pt x="327090" y="336103"/>
                </a:lnTo>
                <a:close/>
              </a:path>
              <a:path w="385445" h="385445">
                <a:moveTo>
                  <a:pt x="336103" y="327090"/>
                </a:moveTo>
                <a:lnTo>
                  <a:pt x="327090" y="336103"/>
                </a:lnTo>
                <a:lnTo>
                  <a:pt x="336042" y="345059"/>
                </a:lnTo>
                <a:lnTo>
                  <a:pt x="345059" y="336042"/>
                </a:lnTo>
                <a:lnTo>
                  <a:pt x="336103" y="327090"/>
                </a:lnTo>
                <a:close/>
              </a:path>
              <a:path w="385445" h="385445">
                <a:moveTo>
                  <a:pt x="358521" y="304673"/>
                </a:moveTo>
                <a:lnTo>
                  <a:pt x="336103" y="327090"/>
                </a:lnTo>
                <a:lnTo>
                  <a:pt x="345059" y="336042"/>
                </a:lnTo>
                <a:lnTo>
                  <a:pt x="336042" y="345059"/>
                </a:lnTo>
                <a:lnTo>
                  <a:pt x="371983" y="345059"/>
                </a:lnTo>
                <a:lnTo>
                  <a:pt x="358521" y="304673"/>
                </a:lnTo>
                <a:close/>
              </a:path>
              <a:path w="385445" h="385445">
                <a:moveTo>
                  <a:pt x="8890" y="0"/>
                </a:moveTo>
                <a:lnTo>
                  <a:pt x="0" y="8890"/>
                </a:lnTo>
                <a:lnTo>
                  <a:pt x="327090" y="336103"/>
                </a:lnTo>
                <a:lnTo>
                  <a:pt x="336103" y="327090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3259" y="3577590"/>
            <a:ext cx="1374140" cy="619760"/>
          </a:xfrm>
          <a:custGeom>
            <a:avLst/>
            <a:gdLst/>
            <a:ahLst/>
            <a:cxnLst/>
            <a:rect l="l" t="t" r="r" b="b"/>
            <a:pathLst>
              <a:path w="1374139" h="619760">
                <a:moveTo>
                  <a:pt x="1301926" y="28919"/>
                </a:moveTo>
                <a:lnTo>
                  <a:pt x="0" y="607568"/>
                </a:lnTo>
                <a:lnTo>
                  <a:pt x="5079" y="619252"/>
                </a:lnTo>
                <a:lnTo>
                  <a:pt x="1307108" y="40558"/>
                </a:lnTo>
                <a:lnTo>
                  <a:pt x="1301926" y="28919"/>
                </a:lnTo>
                <a:close/>
              </a:path>
              <a:path w="1374139" h="619760">
                <a:moveTo>
                  <a:pt x="1357742" y="23749"/>
                </a:moveTo>
                <a:lnTo>
                  <a:pt x="1313561" y="23749"/>
                </a:lnTo>
                <a:lnTo>
                  <a:pt x="1318640" y="35433"/>
                </a:lnTo>
                <a:lnTo>
                  <a:pt x="1307108" y="40558"/>
                </a:lnTo>
                <a:lnTo>
                  <a:pt x="1320038" y="69596"/>
                </a:lnTo>
                <a:lnTo>
                  <a:pt x="1357742" y="23749"/>
                </a:lnTo>
                <a:close/>
              </a:path>
              <a:path w="1374139" h="619760">
                <a:moveTo>
                  <a:pt x="1313561" y="23749"/>
                </a:moveTo>
                <a:lnTo>
                  <a:pt x="1301926" y="28919"/>
                </a:lnTo>
                <a:lnTo>
                  <a:pt x="1307108" y="40558"/>
                </a:lnTo>
                <a:lnTo>
                  <a:pt x="1318640" y="35433"/>
                </a:lnTo>
                <a:lnTo>
                  <a:pt x="1313561" y="23749"/>
                </a:lnTo>
                <a:close/>
              </a:path>
              <a:path w="1374139" h="619760">
                <a:moveTo>
                  <a:pt x="1289050" y="0"/>
                </a:moveTo>
                <a:lnTo>
                  <a:pt x="1301926" y="28919"/>
                </a:lnTo>
                <a:lnTo>
                  <a:pt x="1313561" y="23749"/>
                </a:lnTo>
                <a:lnTo>
                  <a:pt x="1357742" y="23749"/>
                </a:lnTo>
                <a:lnTo>
                  <a:pt x="1374139" y="3810"/>
                </a:lnTo>
                <a:lnTo>
                  <a:pt x="128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804920"/>
            <a:ext cx="613410" cy="462280"/>
          </a:xfrm>
          <a:custGeom>
            <a:avLst/>
            <a:gdLst/>
            <a:ahLst/>
            <a:cxnLst/>
            <a:rect l="l" t="t" r="r" b="b"/>
            <a:pathLst>
              <a:path w="613410" h="462279">
                <a:moveTo>
                  <a:pt x="38100" y="386079"/>
                </a:moveTo>
                <a:lnTo>
                  <a:pt x="0" y="462279"/>
                </a:lnTo>
                <a:lnTo>
                  <a:pt x="83820" y="447039"/>
                </a:lnTo>
                <a:lnTo>
                  <a:pt x="70485" y="429259"/>
                </a:lnTo>
                <a:lnTo>
                  <a:pt x="54610" y="429259"/>
                </a:lnTo>
                <a:lnTo>
                  <a:pt x="46989" y="419099"/>
                </a:lnTo>
                <a:lnTo>
                  <a:pt x="57150" y="411479"/>
                </a:lnTo>
                <a:lnTo>
                  <a:pt x="38100" y="386079"/>
                </a:lnTo>
                <a:close/>
              </a:path>
              <a:path w="613410" h="462279">
                <a:moveTo>
                  <a:pt x="57150" y="411479"/>
                </a:moveTo>
                <a:lnTo>
                  <a:pt x="46989" y="419099"/>
                </a:lnTo>
                <a:lnTo>
                  <a:pt x="54610" y="429259"/>
                </a:lnTo>
                <a:lnTo>
                  <a:pt x="64770" y="421639"/>
                </a:lnTo>
                <a:lnTo>
                  <a:pt x="57150" y="411479"/>
                </a:lnTo>
                <a:close/>
              </a:path>
              <a:path w="613410" h="462279">
                <a:moveTo>
                  <a:pt x="64770" y="421639"/>
                </a:moveTo>
                <a:lnTo>
                  <a:pt x="54610" y="429259"/>
                </a:lnTo>
                <a:lnTo>
                  <a:pt x="70485" y="429259"/>
                </a:lnTo>
                <a:lnTo>
                  <a:pt x="64770" y="421639"/>
                </a:lnTo>
                <a:close/>
              </a:path>
              <a:path w="613410" h="462279">
                <a:moveTo>
                  <a:pt x="605789" y="0"/>
                </a:moveTo>
                <a:lnTo>
                  <a:pt x="57150" y="411479"/>
                </a:lnTo>
                <a:lnTo>
                  <a:pt x="64770" y="421639"/>
                </a:lnTo>
                <a:lnTo>
                  <a:pt x="613410" y="10159"/>
                </a:lnTo>
                <a:lnTo>
                  <a:pt x="605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800" y="42291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66712" y="1357312"/>
          <a:ext cx="8229599" cy="441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96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Pabrik/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Gudang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G4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G5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4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4445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5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571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4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1905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1100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5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725"/>
            <a:ext cx="7577455" cy="1585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Biaya </a:t>
            </a:r>
            <a:r>
              <a:rPr sz="3200" spc="-75" dirty="0">
                <a:latin typeface="Calibri"/>
                <a:cs typeface="Calibri"/>
              </a:rPr>
              <a:t>Total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(800 </a:t>
            </a:r>
            <a:r>
              <a:rPr sz="3200" spc="-5" dirty="0">
                <a:latin typeface="Calibri"/>
                <a:cs typeface="Calibri"/>
              </a:rPr>
              <a:t>x </a:t>
            </a:r>
            <a:r>
              <a:rPr sz="3200" spc="-15" dirty="0">
                <a:latin typeface="Calibri"/>
                <a:cs typeface="Calibri"/>
              </a:rPr>
              <a:t>30) </a:t>
            </a:r>
            <a:r>
              <a:rPr sz="3200" spc="-5" dirty="0">
                <a:latin typeface="Calibri"/>
                <a:cs typeface="Calibri"/>
              </a:rPr>
              <a:t>+ </a:t>
            </a:r>
            <a:r>
              <a:rPr sz="3200" spc="-15" dirty="0">
                <a:latin typeface="Calibri"/>
                <a:cs typeface="Calibri"/>
              </a:rPr>
              <a:t>(400 </a:t>
            </a:r>
            <a:r>
              <a:rPr sz="3200" spc="-5" dirty="0">
                <a:latin typeface="Calibri"/>
                <a:cs typeface="Calibri"/>
              </a:rPr>
              <a:t>x </a:t>
            </a:r>
            <a:r>
              <a:rPr sz="3200" spc="-15" dirty="0">
                <a:latin typeface="Calibri"/>
                <a:cs typeface="Calibri"/>
              </a:rPr>
              <a:t>40) </a:t>
            </a:r>
            <a:r>
              <a:rPr sz="3200" spc="-5" dirty="0">
                <a:latin typeface="Calibri"/>
                <a:cs typeface="Calibri"/>
              </a:rPr>
              <a:t>+ </a:t>
            </a:r>
            <a:r>
              <a:rPr sz="3200" spc="-15" dirty="0">
                <a:latin typeface="Calibri"/>
                <a:cs typeface="Calibri"/>
              </a:rPr>
              <a:t>(400</a:t>
            </a:r>
            <a:r>
              <a:rPr sz="3200" spc="4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40) </a:t>
            </a:r>
            <a:r>
              <a:rPr sz="3200" spc="-5" dirty="0">
                <a:latin typeface="Calibri"/>
                <a:cs typeface="Calibri"/>
              </a:rPr>
              <a:t>+ </a:t>
            </a:r>
            <a:r>
              <a:rPr sz="3200" spc="-15" dirty="0">
                <a:latin typeface="Calibri"/>
                <a:cs typeface="Calibri"/>
              </a:rPr>
              <a:t>(60 </a:t>
            </a:r>
            <a:r>
              <a:rPr sz="3200" spc="-5" dirty="0">
                <a:latin typeface="Calibri"/>
                <a:cs typeface="Calibri"/>
              </a:rPr>
              <a:t>x </a:t>
            </a:r>
            <a:r>
              <a:rPr sz="3200" spc="-15" dirty="0">
                <a:latin typeface="Calibri"/>
                <a:cs typeface="Calibri"/>
              </a:rPr>
              <a:t>200) </a:t>
            </a:r>
            <a:r>
              <a:rPr sz="3200" spc="-5" dirty="0">
                <a:latin typeface="Calibri"/>
                <a:cs typeface="Calibri"/>
              </a:rPr>
              <a:t>+ </a:t>
            </a:r>
            <a:r>
              <a:rPr sz="3200" spc="-15" dirty="0">
                <a:latin typeface="Calibri"/>
                <a:cs typeface="Calibri"/>
              </a:rPr>
              <a:t>(60 </a:t>
            </a:r>
            <a:r>
              <a:rPr sz="3200" spc="-5" dirty="0">
                <a:latin typeface="Calibri"/>
                <a:cs typeface="Calibri"/>
              </a:rPr>
              <a:t>x </a:t>
            </a:r>
            <a:r>
              <a:rPr sz="3200" spc="-15" dirty="0">
                <a:latin typeface="Calibri"/>
                <a:cs typeface="Calibri"/>
              </a:rPr>
              <a:t>500) </a:t>
            </a:r>
            <a:r>
              <a:rPr sz="3200" spc="-5" dirty="0">
                <a:latin typeface="Calibri"/>
                <a:cs typeface="Calibri"/>
              </a:rPr>
              <a:t>+ </a:t>
            </a:r>
            <a:r>
              <a:rPr sz="3200" spc="-15" dirty="0">
                <a:latin typeface="Calibri"/>
                <a:cs typeface="Calibri"/>
              </a:rPr>
              <a:t>(60 </a:t>
            </a:r>
            <a:r>
              <a:rPr sz="3200" spc="-5" dirty="0">
                <a:latin typeface="Calibri"/>
                <a:cs typeface="Calibri"/>
              </a:rPr>
              <a:t>x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200)</a:t>
            </a:r>
            <a:endParaRPr sz="3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1.100.000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8272780" cy="688975"/>
          </a:xfrm>
          <a:custGeom>
            <a:avLst/>
            <a:gdLst/>
            <a:ahLst/>
            <a:cxnLst/>
            <a:rect l="l" t="t" r="r" b="b"/>
            <a:pathLst>
              <a:path w="8272780" h="688975">
                <a:moveTo>
                  <a:pt x="0" y="688975"/>
                </a:moveTo>
                <a:lnTo>
                  <a:pt x="8272526" y="688975"/>
                </a:lnTo>
                <a:lnTo>
                  <a:pt x="8272526" y="0"/>
                </a:lnTo>
                <a:lnTo>
                  <a:pt x="0" y="0"/>
                </a:lnTo>
                <a:lnTo>
                  <a:pt x="0" y="68897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74726"/>
            <a:ext cx="18065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Contoh</a:t>
            </a:r>
            <a:r>
              <a:rPr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444" y="2143201"/>
            <a:ext cx="749490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Suatu perusahaan </a:t>
            </a:r>
            <a:r>
              <a:rPr sz="3200" spc="-20" dirty="0">
                <a:latin typeface="Calibri"/>
                <a:cs typeface="Calibri"/>
              </a:rPr>
              <a:t>yang mempunyai </a:t>
            </a:r>
            <a:r>
              <a:rPr sz="3200" spc="-5" dirty="0">
                <a:latin typeface="Calibri"/>
                <a:cs typeface="Calibri"/>
              </a:rPr>
              <a:t>3 buah  pabrik di </a:t>
            </a:r>
            <a:r>
              <a:rPr sz="3200" spc="-180" dirty="0">
                <a:latin typeface="Calibri"/>
                <a:cs typeface="Calibri"/>
              </a:rPr>
              <a:t>W, </a:t>
            </a:r>
            <a:r>
              <a:rPr sz="3200" spc="-5" dirty="0">
                <a:latin typeface="Calibri"/>
                <a:cs typeface="Calibri"/>
              </a:rPr>
              <a:t>H, </a:t>
            </a:r>
            <a:r>
              <a:rPr sz="3200" spc="-204" dirty="0">
                <a:latin typeface="Calibri"/>
                <a:cs typeface="Calibri"/>
              </a:rPr>
              <a:t>P. </a:t>
            </a:r>
            <a:r>
              <a:rPr sz="3200" spc="-15" dirty="0">
                <a:latin typeface="Calibri"/>
                <a:cs typeface="Calibri"/>
              </a:rPr>
              <a:t>Perusahaan </a:t>
            </a:r>
            <a:r>
              <a:rPr sz="3200" spc="-10" dirty="0">
                <a:latin typeface="Calibri"/>
                <a:cs typeface="Calibri"/>
              </a:rPr>
              <a:t>menghadapi  </a:t>
            </a:r>
            <a:r>
              <a:rPr sz="3200" spc="-5" dirty="0">
                <a:latin typeface="Calibri"/>
                <a:cs typeface="Calibri"/>
              </a:rPr>
              <a:t>masalah </a:t>
            </a:r>
            <a:r>
              <a:rPr sz="3200" spc="-15" dirty="0">
                <a:latin typeface="Calibri"/>
                <a:cs typeface="Calibri"/>
              </a:rPr>
              <a:t>alokasi </a:t>
            </a:r>
            <a:r>
              <a:rPr sz="3200" spc="-5" dirty="0">
                <a:latin typeface="Calibri"/>
                <a:cs typeface="Calibri"/>
              </a:rPr>
              <a:t>hasil </a:t>
            </a:r>
            <a:r>
              <a:rPr sz="3200" spc="-25" dirty="0">
                <a:latin typeface="Calibri"/>
                <a:cs typeface="Calibri"/>
              </a:rPr>
              <a:t>produksinya </a:t>
            </a:r>
            <a:r>
              <a:rPr sz="3200" spc="-10" dirty="0">
                <a:latin typeface="Calibri"/>
                <a:cs typeface="Calibri"/>
              </a:rPr>
              <a:t>dari  pabrik-pabrik </a:t>
            </a:r>
            <a:r>
              <a:rPr sz="3200" spc="-20" dirty="0">
                <a:latin typeface="Calibri"/>
                <a:cs typeface="Calibri"/>
              </a:rPr>
              <a:t>tersebut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gudang-gudang  penjualan di </a:t>
            </a:r>
            <a:r>
              <a:rPr sz="3200" spc="5" dirty="0">
                <a:latin typeface="Calibri"/>
                <a:cs typeface="Calibri"/>
              </a:rPr>
              <a:t>A, </a:t>
            </a:r>
            <a:r>
              <a:rPr sz="3200" spc="-35" dirty="0">
                <a:latin typeface="Calibri"/>
                <a:cs typeface="Calibri"/>
              </a:rPr>
              <a:t>B,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39" y="258013"/>
            <a:ext cx="3427729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5" dirty="0">
                <a:latin typeface="Calibri"/>
                <a:cs typeface="Calibri"/>
              </a:rPr>
              <a:t>Tabel </a:t>
            </a:r>
            <a:r>
              <a:rPr sz="2900" b="1" spc="-10" dirty="0">
                <a:latin typeface="Calibri"/>
                <a:cs typeface="Calibri"/>
              </a:rPr>
              <a:t>Kapasitas</a:t>
            </a:r>
            <a:r>
              <a:rPr sz="2900" b="1" spc="-30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pabrik</a:t>
            </a:r>
            <a:endParaRPr sz="2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044511"/>
          <a:ext cx="8381365" cy="4427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2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Pabrik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Kapasitas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produksi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tiap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bulan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90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57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60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7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0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50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27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Jumlah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1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200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111" y="258013"/>
            <a:ext cx="379857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45" dirty="0">
                <a:latin typeface="Calibri"/>
                <a:cs typeface="Calibri"/>
              </a:rPr>
              <a:t>Tabel </a:t>
            </a:r>
            <a:r>
              <a:rPr sz="2900" b="1" spc="-10" dirty="0">
                <a:latin typeface="Calibri"/>
                <a:cs typeface="Calibri"/>
              </a:rPr>
              <a:t>Kebutuhan</a:t>
            </a:r>
            <a:r>
              <a:rPr sz="2900" b="1" spc="-100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gudang</a:t>
            </a:r>
            <a:endParaRPr sz="2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044638"/>
          <a:ext cx="8382000" cy="3970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00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Gudang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Kebutuhan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tiap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bulan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50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6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110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00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40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1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Jumlah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200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04" y="161290"/>
            <a:ext cx="484124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1" spc="-40" dirty="0">
                <a:latin typeface="Calibri"/>
                <a:cs typeface="Calibri"/>
              </a:rPr>
              <a:t>Tabel </a:t>
            </a:r>
            <a:r>
              <a:rPr sz="2500" b="1" spc="-25" dirty="0">
                <a:latin typeface="Calibri"/>
                <a:cs typeface="Calibri"/>
              </a:rPr>
              <a:t>Biaya </a:t>
            </a:r>
            <a:r>
              <a:rPr sz="2500" b="1" spc="-15" dirty="0">
                <a:latin typeface="Calibri"/>
                <a:cs typeface="Calibri"/>
              </a:rPr>
              <a:t>pengangkutan setiap ton  </a:t>
            </a:r>
            <a:r>
              <a:rPr sz="2500" b="1" spc="-5" dirty="0">
                <a:latin typeface="Calibri"/>
                <a:cs typeface="Calibri"/>
              </a:rPr>
              <a:t>dari </a:t>
            </a:r>
            <a:r>
              <a:rPr sz="2500" b="1" dirty="0">
                <a:latin typeface="Calibri"/>
                <a:cs typeface="Calibri"/>
              </a:rPr>
              <a:t>pabrik </a:t>
            </a:r>
            <a:r>
              <a:rPr sz="2500" b="1" spc="-114" dirty="0">
                <a:latin typeface="Calibri"/>
                <a:cs typeface="Calibri"/>
              </a:rPr>
              <a:t>W, </a:t>
            </a:r>
            <a:r>
              <a:rPr sz="2500" b="1" dirty="0">
                <a:latin typeface="Calibri"/>
                <a:cs typeface="Calibri"/>
              </a:rPr>
              <a:t>H, </a:t>
            </a:r>
            <a:r>
              <a:rPr sz="2500" b="1" spc="-140" dirty="0">
                <a:latin typeface="Calibri"/>
                <a:cs typeface="Calibri"/>
              </a:rPr>
              <a:t>P, </a:t>
            </a:r>
            <a:r>
              <a:rPr sz="2500" b="1" spc="-40" dirty="0">
                <a:latin typeface="Calibri"/>
                <a:cs typeface="Calibri"/>
              </a:rPr>
              <a:t>ke </a:t>
            </a:r>
            <a:r>
              <a:rPr sz="2500" b="1" spc="-5" dirty="0">
                <a:latin typeface="Calibri"/>
                <a:cs typeface="Calibri"/>
              </a:rPr>
              <a:t>gudang </a:t>
            </a:r>
            <a:r>
              <a:rPr sz="2500" b="1" spc="5" dirty="0">
                <a:latin typeface="Calibri"/>
                <a:cs typeface="Calibri"/>
              </a:rPr>
              <a:t>A, </a:t>
            </a:r>
            <a:r>
              <a:rPr sz="2500" b="1" spc="-20" dirty="0">
                <a:latin typeface="Calibri"/>
                <a:cs typeface="Calibri"/>
              </a:rPr>
              <a:t>B,</a:t>
            </a:r>
            <a:r>
              <a:rPr sz="2500" b="1" spc="-20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365250"/>
          <a:ext cx="8535034" cy="4275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9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Dari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Biaya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tiap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(dalam ribuan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Rp)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3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Ke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Ke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Ke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717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Pabrik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9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20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3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Pabrik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15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20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78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Pabrik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80008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25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19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3002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FFFFFF"/>
                </a:solidFill>
              </a:rPr>
              <a:t>Pendahuluan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007806" y="1992707"/>
            <a:ext cx="7005483" cy="371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56368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FFFFFF"/>
                </a:solidFill>
              </a:rPr>
              <a:t>Ringkasan </a:t>
            </a:r>
            <a:r>
              <a:rPr sz="4400" spc="-10" dirty="0">
                <a:solidFill>
                  <a:srgbClr val="FFFFFF"/>
                </a:solidFill>
              </a:rPr>
              <a:t>Permasalahan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5400" y="2334975"/>
            <a:ext cx="8605751" cy="275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8077200" cy="685800"/>
          </a:xfrm>
          <a:custGeom>
            <a:avLst/>
            <a:gdLst/>
            <a:ahLst/>
            <a:cxnLst/>
            <a:rect l="l" t="t" r="r" b="b"/>
            <a:pathLst>
              <a:path w="8077200" h="685800">
                <a:moveTo>
                  <a:pt x="0" y="685800"/>
                </a:moveTo>
                <a:lnTo>
                  <a:pt x="8077200" y="685800"/>
                </a:lnTo>
                <a:lnTo>
                  <a:pt x="8077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6489"/>
            <a:ext cx="559689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15" dirty="0">
                <a:solidFill>
                  <a:srgbClr val="FFFFFF"/>
                </a:solidFill>
                <a:latin typeface="Calibri"/>
                <a:cs typeface="Calibri"/>
              </a:rPr>
              <a:t>Penyusunan </a:t>
            </a:r>
            <a:r>
              <a:rPr sz="4100" b="1" spc="-65" dirty="0">
                <a:solidFill>
                  <a:srgbClr val="FFFFFF"/>
                </a:solidFill>
                <a:latin typeface="Calibri"/>
                <a:cs typeface="Calibri"/>
              </a:rPr>
              <a:t>Tabel </a:t>
            </a:r>
            <a:r>
              <a:rPr sz="4100" b="1" spc="-10" dirty="0">
                <a:solidFill>
                  <a:srgbClr val="FFFFFF"/>
                </a:solidFill>
                <a:latin typeface="Calibri"/>
                <a:cs typeface="Calibri"/>
              </a:rPr>
              <a:t>Alokasi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075" y="1243609"/>
            <a:ext cx="1835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850" spc="15" dirty="0">
                <a:latin typeface="Calibri"/>
                <a:cs typeface="Calibri"/>
              </a:rPr>
              <a:t>1.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829" y="1128725"/>
            <a:ext cx="52590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Jumlah </a:t>
            </a:r>
            <a:r>
              <a:rPr sz="2200" spc="-10" dirty="0">
                <a:latin typeface="Calibri"/>
                <a:cs typeface="Calibri"/>
              </a:rPr>
              <a:t>kebutuhan </a:t>
            </a:r>
            <a:r>
              <a:rPr sz="2200" dirty="0">
                <a:latin typeface="Calibri"/>
                <a:cs typeface="Calibri"/>
              </a:rPr>
              <a:t>tiap-tiap </a:t>
            </a:r>
            <a:r>
              <a:rPr sz="2200" spc="-5" dirty="0">
                <a:latin typeface="Calibri"/>
                <a:cs typeface="Calibri"/>
              </a:rPr>
              <a:t>gudang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diletakkan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pada baris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terakhir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375" y="1800874"/>
            <a:ext cx="5912485" cy="11664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25"/>
              </a:spcBef>
              <a:buSzPct val="84090"/>
              <a:buAutoNum type="arabicPeriod" startAt="2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Kapasitas </a:t>
            </a:r>
            <a:r>
              <a:rPr sz="2200" dirty="0">
                <a:latin typeface="Calibri"/>
                <a:cs typeface="Calibri"/>
              </a:rPr>
              <a:t>tiap </a:t>
            </a:r>
            <a:r>
              <a:rPr sz="2200" spc="-5" dirty="0">
                <a:latin typeface="Calibri"/>
                <a:cs typeface="Calibri"/>
              </a:rPr>
              <a:t>pabrik pada </a:t>
            </a:r>
            <a:r>
              <a:rPr sz="2200" spc="-10" dirty="0">
                <a:latin typeface="Calibri"/>
                <a:cs typeface="Calibri"/>
              </a:rPr>
              <a:t>kolom</a:t>
            </a:r>
            <a:r>
              <a:rPr sz="2200" spc="-1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terakhir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SzPct val="84090"/>
              <a:buAutoNum type="arabicPeriod" startAt="2"/>
              <a:tabLst>
                <a:tab pos="469900" algn="l"/>
                <a:tab pos="470534" algn="l"/>
              </a:tabLst>
            </a:pPr>
            <a:r>
              <a:rPr sz="2200" spc="-15" dirty="0">
                <a:latin typeface="Calibri"/>
                <a:cs typeface="Calibri"/>
              </a:rPr>
              <a:t>Biaya </a:t>
            </a:r>
            <a:r>
              <a:rPr sz="2200" spc="-10" dirty="0">
                <a:latin typeface="Calibri"/>
                <a:cs typeface="Calibri"/>
              </a:rPr>
              <a:t>pengangkutan diletakkan </a:t>
            </a:r>
            <a:r>
              <a:rPr sz="2200" spc="-5" dirty="0">
                <a:latin typeface="Calibri"/>
                <a:cs typeface="Calibri"/>
              </a:rPr>
              <a:t>pada segi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empat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kecil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047" y="3200400"/>
            <a:ext cx="1271270" cy="595630"/>
          </a:xfrm>
          <a:custGeom>
            <a:avLst/>
            <a:gdLst/>
            <a:ahLst/>
            <a:cxnLst/>
            <a:rect l="l" t="t" r="r" b="b"/>
            <a:pathLst>
              <a:path w="1271270" h="595629">
                <a:moveTo>
                  <a:pt x="0" y="0"/>
                </a:moveTo>
                <a:lnTo>
                  <a:pt x="1270952" y="5953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4312" y="3186112"/>
          <a:ext cx="8686800" cy="356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R="133985" algn="r">
                        <a:lnSpc>
                          <a:spcPts val="21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Kapasitas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Pabrik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Pabrik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59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159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59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90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2750">
                        <a:lnSpc>
                          <a:spcPts val="17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17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700">
                        <a:lnSpc>
                          <a:spcPts val="17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Pabrik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585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1585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585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60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2750">
                        <a:lnSpc>
                          <a:spcPts val="17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17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700">
                        <a:lnSpc>
                          <a:spcPts val="17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Pabrik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580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1580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580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2750">
                        <a:lnSpc>
                          <a:spcPts val="173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173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700">
                        <a:lnSpc>
                          <a:spcPts val="173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Kebutuhan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Gudang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200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1143000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457200"/>
                </a:moveTo>
                <a:lnTo>
                  <a:pt x="2286000" y="457200"/>
                </a:lnTo>
                <a:lnTo>
                  <a:pt x="2286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030" y="1054734"/>
            <a:ext cx="1444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latin typeface="Calibri"/>
                <a:cs typeface="Calibri"/>
              </a:rPr>
              <a:t>Aturan: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838200"/>
                </a:moveTo>
                <a:lnTo>
                  <a:pt x="8534400" y="838200"/>
                </a:lnTo>
                <a:lnTo>
                  <a:pt x="8534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4450" y="31445"/>
            <a:ext cx="590677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14780" marR="5080" indent="-1402715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Penggunaan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Linear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2800" b="1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dalam 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Metode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Transportasi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371600"/>
            <a:ext cx="990600" cy="520700"/>
          </a:xfrm>
          <a:custGeom>
            <a:avLst/>
            <a:gdLst/>
            <a:ahLst/>
            <a:cxnLst/>
            <a:rect l="l" t="t" r="r" b="b"/>
            <a:pathLst>
              <a:path w="990600" h="520700">
                <a:moveTo>
                  <a:pt x="0" y="0"/>
                </a:moveTo>
                <a:lnTo>
                  <a:pt x="990600" y="520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512" y="1357312"/>
          <a:ext cx="8077200" cy="3030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64135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Gudang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Kapasitas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Pabrik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Pabrik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alibri"/>
                          <a:cs typeface="Calibri"/>
                        </a:rPr>
                        <a:t>90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0205">
                        <a:lnSpc>
                          <a:spcPts val="1480"/>
                        </a:lnSpc>
                      </a:pPr>
                      <a:r>
                        <a:rPr sz="2700" spc="-15" baseline="1697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0205">
                        <a:lnSpc>
                          <a:spcPts val="1480"/>
                        </a:lnSpc>
                      </a:pPr>
                      <a:r>
                        <a:rPr sz="2700" spc="-15" baseline="1697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1475">
                        <a:lnSpc>
                          <a:spcPts val="1480"/>
                        </a:lnSpc>
                      </a:pPr>
                      <a:r>
                        <a:rPr sz="2700" spc="-15" baseline="1697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Pabrik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0205">
                        <a:lnSpc>
                          <a:spcPts val="1500"/>
                        </a:lnSpc>
                      </a:pPr>
                      <a:r>
                        <a:rPr sz="2700" spc="-15" baseline="1697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0205">
                        <a:lnSpc>
                          <a:spcPts val="1500"/>
                        </a:lnSpc>
                      </a:pPr>
                      <a:r>
                        <a:rPr sz="2700" spc="-15" baseline="1697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1475">
                        <a:lnSpc>
                          <a:spcPts val="1500"/>
                        </a:lnSpc>
                      </a:pPr>
                      <a:r>
                        <a:rPr sz="2700" spc="-15" baseline="1697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Pabrik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1210"/>
                        </a:lnSpc>
                        <a:spcBef>
                          <a:spcPts val="15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1605" algn="ctr">
                        <a:lnSpc>
                          <a:spcPts val="1210"/>
                        </a:lnSpc>
                        <a:spcBef>
                          <a:spcPts val="15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ts val="1210"/>
                        </a:lnSpc>
                        <a:spcBef>
                          <a:spcPts val="15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88950">
                        <a:lnSpc>
                          <a:spcPts val="125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9584">
                        <a:lnSpc>
                          <a:spcPts val="125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90220">
                        <a:lnSpc>
                          <a:spcPts val="125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Kebutuhan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Gudang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644" y="929462"/>
            <a:ext cx="1620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Tabel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Alokasi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495800"/>
            <a:ext cx="8229600" cy="854075"/>
          </a:xfrm>
          <a:prstGeom prst="rect">
            <a:avLst/>
          </a:prstGeom>
          <a:solidFill>
            <a:srgbClr val="4F81BC">
              <a:alpha val="50195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spc="-10" dirty="0">
                <a:latin typeface="Calibri"/>
                <a:cs typeface="Calibri"/>
              </a:rPr>
              <a:t>Minimumkan </a:t>
            </a:r>
            <a:r>
              <a:rPr sz="2000" b="1" spc="-5" dirty="0">
                <a:latin typeface="Calibri"/>
                <a:cs typeface="Calibri"/>
              </a:rPr>
              <a:t>Z = </a:t>
            </a:r>
            <a:r>
              <a:rPr sz="2000" b="1" spc="-20" dirty="0">
                <a:latin typeface="Calibri"/>
                <a:cs typeface="Calibri"/>
              </a:rPr>
              <a:t>20X</a:t>
            </a:r>
            <a:r>
              <a:rPr sz="2025" b="1" spc="-30" baseline="-24691" dirty="0">
                <a:latin typeface="Calibri"/>
                <a:cs typeface="Calibri"/>
              </a:rPr>
              <a:t>WA </a:t>
            </a:r>
            <a:r>
              <a:rPr sz="2000" b="1" spc="-5" dirty="0">
                <a:latin typeface="Calibri"/>
                <a:cs typeface="Calibri"/>
              </a:rPr>
              <a:t>+ 15X</a:t>
            </a:r>
            <a:r>
              <a:rPr sz="2025" b="1" spc="-7" baseline="-20576" dirty="0">
                <a:latin typeface="Calibri"/>
                <a:cs typeface="Calibri"/>
              </a:rPr>
              <a:t>HA </a:t>
            </a:r>
            <a:r>
              <a:rPr sz="2000" b="1" spc="-5" dirty="0">
                <a:latin typeface="Calibri"/>
                <a:cs typeface="Calibri"/>
              </a:rPr>
              <a:t>+ </a:t>
            </a:r>
            <a:r>
              <a:rPr sz="2000" b="1" spc="-25" dirty="0">
                <a:latin typeface="Calibri"/>
                <a:cs typeface="Calibri"/>
              </a:rPr>
              <a:t>25X</a:t>
            </a:r>
            <a:r>
              <a:rPr sz="2025" b="1" spc="-37" baseline="-20576" dirty="0">
                <a:latin typeface="Calibri"/>
                <a:cs typeface="Calibri"/>
              </a:rPr>
              <a:t>PA </a:t>
            </a:r>
            <a:r>
              <a:rPr sz="2000" b="1" spc="-5" dirty="0">
                <a:latin typeface="Calibri"/>
                <a:cs typeface="Calibri"/>
              </a:rPr>
              <a:t>+ 5X</a:t>
            </a:r>
            <a:r>
              <a:rPr sz="2025" b="1" spc="-7" baseline="-20576" dirty="0">
                <a:latin typeface="Calibri"/>
                <a:cs typeface="Calibri"/>
              </a:rPr>
              <a:t>WB </a:t>
            </a:r>
            <a:r>
              <a:rPr sz="2000" b="1" spc="-5" dirty="0">
                <a:latin typeface="Calibri"/>
                <a:cs typeface="Calibri"/>
              </a:rPr>
              <a:t>+ 20X</a:t>
            </a:r>
            <a:r>
              <a:rPr sz="2025" b="1" spc="-7" baseline="-20576" dirty="0">
                <a:latin typeface="Calibri"/>
                <a:cs typeface="Calibri"/>
              </a:rPr>
              <a:t>HB </a:t>
            </a:r>
            <a:r>
              <a:rPr sz="2000" b="1" spc="-5" dirty="0">
                <a:latin typeface="Calibri"/>
                <a:cs typeface="Calibri"/>
              </a:rPr>
              <a:t>+ 10X</a:t>
            </a:r>
            <a:r>
              <a:rPr sz="2025" b="1" spc="-7" baseline="-20576" dirty="0">
                <a:latin typeface="Calibri"/>
                <a:cs typeface="Calibri"/>
              </a:rPr>
              <a:t>PB</a:t>
            </a:r>
            <a:r>
              <a:rPr sz="2025" b="1" spc="97" baseline="-20576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2033905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Calibri"/>
                <a:cs typeface="Calibri"/>
              </a:rPr>
              <a:t>8X</a:t>
            </a:r>
            <a:r>
              <a:rPr sz="2025" b="1" spc="-15" baseline="-20576" dirty="0">
                <a:latin typeface="Calibri"/>
                <a:cs typeface="Calibri"/>
              </a:rPr>
              <a:t>WC </a:t>
            </a:r>
            <a:r>
              <a:rPr sz="2000" b="1" spc="-5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10X</a:t>
            </a:r>
            <a:r>
              <a:rPr sz="2025" b="1" spc="-15" baseline="-20576" dirty="0">
                <a:latin typeface="Calibri"/>
                <a:cs typeface="Calibri"/>
              </a:rPr>
              <a:t>HC </a:t>
            </a:r>
            <a:r>
              <a:rPr sz="2000" b="1" spc="-5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19X</a:t>
            </a:r>
            <a:r>
              <a:rPr sz="2025" b="1" spc="-7" baseline="-20576" dirty="0">
                <a:latin typeface="Calibri"/>
                <a:cs typeface="Calibri"/>
              </a:rPr>
              <a:t>PC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5410200"/>
            <a:ext cx="1600200" cy="457200"/>
          </a:xfrm>
          <a:prstGeom prst="rect">
            <a:avLst/>
          </a:prstGeom>
          <a:solidFill>
            <a:srgbClr val="4F81BC">
              <a:alpha val="50195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400" spc="-10" dirty="0">
                <a:latin typeface="Calibri"/>
                <a:cs typeface="Calibri"/>
              </a:rPr>
              <a:t>Batasan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5410200"/>
            <a:ext cx="6629400" cy="1311275"/>
          </a:xfrm>
          <a:custGeom>
            <a:avLst/>
            <a:gdLst/>
            <a:ahLst/>
            <a:cxnLst/>
            <a:rect l="l" t="t" r="r" b="b"/>
            <a:pathLst>
              <a:path w="6629400" h="1311275">
                <a:moveTo>
                  <a:pt x="0" y="1311275"/>
                </a:moveTo>
                <a:lnTo>
                  <a:pt x="6629400" y="1311275"/>
                </a:lnTo>
                <a:lnTo>
                  <a:pt x="6629400" y="0"/>
                </a:lnTo>
                <a:lnTo>
                  <a:pt x="0" y="0"/>
                </a:lnTo>
                <a:lnTo>
                  <a:pt x="0" y="1311275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6729" y="5430418"/>
            <a:ext cx="22015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spc="-30" dirty="0">
                <a:latin typeface="Calibri"/>
                <a:cs typeface="Calibri"/>
              </a:rPr>
              <a:t>X</a:t>
            </a:r>
            <a:r>
              <a:rPr sz="2025" b="1" spc="-44" baseline="-24691" dirty="0">
                <a:latin typeface="Calibri"/>
                <a:cs typeface="Calibri"/>
              </a:rPr>
              <a:t>WA </a:t>
            </a:r>
            <a:r>
              <a:rPr sz="2000" b="1" spc="-5" dirty="0">
                <a:latin typeface="Calibri"/>
                <a:cs typeface="Calibri"/>
              </a:rPr>
              <a:t>+ X</a:t>
            </a:r>
            <a:r>
              <a:rPr sz="2025" b="1" spc="-7" baseline="-20576" dirty="0">
                <a:latin typeface="Calibri"/>
                <a:cs typeface="Calibri"/>
              </a:rPr>
              <a:t>WB </a:t>
            </a:r>
            <a:r>
              <a:rPr sz="2000" b="1" spc="-5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X</a:t>
            </a:r>
            <a:r>
              <a:rPr sz="2025" b="1" spc="-15" baseline="-20576" dirty="0">
                <a:latin typeface="Calibri"/>
                <a:cs typeface="Calibri"/>
              </a:rPr>
              <a:t>WC </a:t>
            </a:r>
            <a:r>
              <a:rPr sz="2000" b="1" spc="-5" dirty="0">
                <a:latin typeface="Calibri"/>
                <a:cs typeface="Calibri"/>
              </a:rPr>
              <a:t>=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90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6729" y="5807640"/>
            <a:ext cx="1570990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0"/>
              </a:spcBef>
            </a:pPr>
            <a:r>
              <a:rPr sz="3000" b="1" spc="-15" baseline="16666" dirty="0">
                <a:latin typeface="Calibri"/>
                <a:cs typeface="Calibri"/>
              </a:rPr>
              <a:t>X</a:t>
            </a:r>
            <a:r>
              <a:rPr sz="1350" b="1" spc="-10" dirty="0">
                <a:latin typeface="Calibri"/>
                <a:cs typeface="Calibri"/>
              </a:rPr>
              <a:t>HA </a:t>
            </a:r>
            <a:r>
              <a:rPr sz="3000" b="1" spc="-7" baseline="16666" dirty="0">
                <a:latin typeface="Calibri"/>
                <a:cs typeface="Calibri"/>
              </a:rPr>
              <a:t>+ </a:t>
            </a:r>
            <a:r>
              <a:rPr sz="3000" b="1" spc="-15" baseline="16666" dirty="0">
                <a:latin typeface="Calibri"/>
                <a:cs typeface="Calibri"/>
              </a:rPr>
              <a:t>X</a:t>
            </a:r>
            <a:r>
              <a:rPr sz="2025" b="1" spc="-15" baseline="4115" dirty="0">
                <a:latin typeface="Calibri"/>
                <a:cs typeface="Calibri"/>
              </a:rPr>
              <a:t>HB  </a:t>
            </a:r>
            <a:r>
              <a:rPr sz="3000" b="1" spc="-7" baseline="16666" dirty="0">
                <a:latin typeface="Calibri"/>
                <a:cs typeface="Calibri"/>
              </a:rPr>
              <a:t>+</a:t>
            </a:r>
            <a:r>
              <a:rPr sz="3000" b="1" spc="-135" baseline="16666" dirty="0">
                <a:latin typeface="Calibri"/>
                <a:cs typeface="Calibri"/>
              </a:rPr>
              <a:t> </a:t>
            </a:r>
            <a:r>
              <a:rPr sz="3000" b="1" spc="-15" baseline="16666" dirty="0">
                <a:latin typeface="Calibri"/>
                <a:cs typeface="Calibri"/>
              </a:rPr>
              <a:t>X</a:t>
            </a:r>
            <a:r>
              <a:rPr sz="2025" b="1" spc="-15" baseline="4115" dirty="0">
                <a:latin typeface="Calibri"/>
                <a:cs typeface="Calibri"/>
              </a:rPr>
              <a:t>HC</a:t>
            </a:r>
            <a:endParaRPr sz="2025" baseline="4115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3000" b="1" spc="-52" baseline="16666" dirty="0">
                <a:latin typeface="Calibri"/>
                <a:cs typeface="Calibri"/>
              </a:rPr>
              <a:t>X</a:t>
            </a:r>
            <a:r>
              <a:rPr sz="1350" b="1" spc="-35" dirty="0">
                <a:latin typeface="Calibri"/>
                <a:cs typeface="Calibri"/>
              </a:rPr>
              <a:t>PA  </a:t>
            </a:r>
            <a:r>
              <a:rPr sz="3000" b="1" spc="-7" baseline="16666" dirty="0">
                <a:latin typeface="Calibri"/>
                <a:cs typeface="Calibri"/>
              </a:rPr>
              <a:t>+ X</a:t>
            </a:r>
            <a:r>
              <a:rPr sz="2025" b="1" spc="-7" baseline="4115" dirty="0">
                <a:latin typeface="Calibri"/>
                <a:cs typeface="Calibri"/>
              </a:rPr>
              <a:t>PB </a:t>
            </a:r>
            <a:r>
              <a:rPr sz="3000" b="1" spc="-7" baseline="16666" dirty="0">
                <a:latin typeface="Calibri"/>
                <a:cs typeface="Calibri"/>
              </a:rPr>
              <a:t>+</a:t>
            </a:r>
            <a:r>
              <a:rPr sz="3000" b="1" spc="-67" baseline="16666" dirty="0">
                <a:latin typeface="Calibri"/>
                <a:cs typeface="Calibri"/>
              </a:rPr>
              <a:t> </a:t>
            </a:r>
            <a:r>
              <a:rPr sz="3000" b="1" spc="-7" baseline="16666" dirty="0">
                <a:latin typeface="Calibri"/>
                <a:cs typeface="Calibri"/>
              </a:rPr>
              <a:t>X</a:t>
            </a:r>
            <a:r>
              <a:rPr sz="2025" b="1" spc="-7" baseline="4115" dirty="0">
                <a:latin typeface="Calibri"/>
                <a:cs typeface="Calibri"/>
              </a:rPr>
              <a:t>PC</a:t>
            </a:r>
            <a:endParaRPr sz="2025" baseline="411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0997" y="5734488"/>
            <a:ext cx="50990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Calibri"/>
                <a:cs typeface="Calibri"/>
              </a:rPr>
              <a:t>=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60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alibri"/>
                <a:cs typeface="Calibri"/>
              </a:rPr>
              <a:t>=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5598" y="5276675"/>
            <a:ext cx="228409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010" marR="30480" indent="-55244">
              <a:lnSpc>
                <a:spcPct val="150000"/>
              </a:lnSpc>
              <a:spcBef>
                <a:spcPts val="105"/>
              </a:spcBef>
            </a:pPr>
            <a:r>
              <a:rPr sz="2000" b="1" spc="-30" dirty="0">
                <a:latin typeface="Calibri"/>
                <a:cs typeface="Calibri"/>
              </a:rPr>
              <a:t>X</a:t>
            </a:r>
            <a:r>
              <a:rPr sz="2025" b="1" spc="-44" baseline="-24691" dirty="0">
                <a:latin typeface="Calibri"/>
                <a:cs typeface="Calibri"/>
              </a:rPr>
              <a:t>WA </a:t>
            </a:r>
            <a:r>
              <a:rPr sz="2000" b="1" spc="-5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X</a:t>
            </a:r>
            <a:r>
              <a:rPr sz="2025" b="1" spc="-15" baseline="-20576" dirty="0">
                <a:latin typeface="Calibri"/>
                <a:cs typeface="Calibri"/>
              </a:rPr>
              <a:t>HA </a:t>
            </a:r>
            <a:r>
              <a:rPr sz="2000" b="1" spc="-5" dirty="0">
                <a:latin typeface="Calibri"/>
                <a:cs typeface="Calibri"/>
              </a:rPr>
              <a:t>+ </a:t>
            </a:r>
            <a:r>
              <a:rPr sz="2000" b="1" spc="-35" dirty="0">
                <a:latin typeface="Calibri"/>
                <a:cs typeface="Calibri"/>
              </a:rPr>
              <a:t>X</a:t>
            </a:r>
            <a:r>
              <a:rPr sz="2025" b="1" spc="-52" baseline="-20576" dirty="0">
                <a:latin typeface="Calibri"/>
                <a:cs typeface="Calibri"/>
              </a:rPr>
              <a:t>PA </a:t>
            </a:r>
            <a:r>
              <a:rPr sz="2000" b="1" spc="-5" dirty="0">
                <a:latin typeface="Calibri"/>
                <a:cs typeface="Calibri"/>
              </a:rPr>
              <a:t>= 50  X</a:t>
            </a:r>
            <a:r>
              <a:rPr sz="2025" b="1" spc="-7" baseline="-24691" dirty="0">
                <a:latin typeface="Calibri"/>
                <a:cs typeface="Calibri"/>
              </a:rPr>
              <a:t>WB </a:t>
            </a:r>
            <a:r>
              <a:rPr sz="2000" b="1" spc="-5" dirty="0">
                <a:latin typeface="Calibri"/>
                <a:cs typeface="Calibri"/>
              </a:rPr>
              <a:t>+ X</a:t>
            </a:r>
            <a:r>
              <a:rPr sz="2025" b="1" spc="-7" baseline="-20576" dirty="0">
                <a:latin typeface="Calibri"/>
                <a:cs typeface="Calibri"/>
              </a:rPr>
              <a:t>HB </a:t>
            </a:r>
            <a:r>
              <a:rPr sz="2000" b="1" spc="-5" dirty="0">
                <a:latin typeface="Calibri"/>
                <a:cs typeface="Calibri"/>
              </a:rPr>
              <a:t>+ X</a:t>
            </a:r>
            <a:r>
              <a:rPr sz="2025" b="1" spc="-7" baseline="-20576" dirty="0">
                <a:latin typeface="Calibri"/>
                <a:cs typeface="Calibri"/>
              </a:rPr>
              <a:t>PB </a:t>
            </a:r>
            <a:r>
              <a:rPr sz="2000" b="1" spc="-5" dirty="0">
                <a:latin typeface="Calibri"/>
                <a:cs typeface="Calibri"/>
              </a:rPr>
              <a:t>= 110  </a:t>
            </a:r>
            <a:r>
              <a:rPr sz="2000" b="1" spc="-10" dirty="0">
                <a:latin typeface="Calibri"/>
                <a:cs typeface="Calibri"/>
              </a:rPr>
              <a:t>X</a:t>
            </a:r>
            <a:r>
              <a:rPr sz="2025" b="1" spc="-15" baseline="-24691" dirty="0">
                <a:latin typeface="Calibri"/>
                <a:cs typeface="Calibri"/>
              </a:rPr>
              <a:t>WC </a:t>
            </a:r>
            <a:r>
              <a:rPr sz="2000" b="1" spc="-5" dirty="0">
                <a:latin typeface="Calibri"/>
                <a:cs typeface="Calibri"/>
              </a:rPr>
              <a:t>+ X</a:t>
            </a:r>
            <a:r>
              <a:rPr sz="2025" b="1" spc="-7" baseline="-20576" dirty="0">
                <a:latin typeface="Calibri"/>
                <a:cs typeface="Calibri"/>
              </a:rPr>
              <a:t>HC </a:t>
            </a:r>
            <a:r>
              <a:rPr sz="2000" b="1" spc="-5" dirty="0">
                <a:latin typeface="Calibri"/>
                <a:cs typeface="Calibri"/>
              </a:rPr>
              <a:t>+ X</a:t>
            </a:r>
            <a:r>
              <a:rPr sz="2025" b="1" spc="-7" baseline="-20576" dirty="0">
                <a:latin typeface="Calibri"/>
                <a:cs typeface="Calibri"/>
              </a:rPr>
              <a:t>PC </a:t>
            </a:r>
            <a:r>
              <a:rPr sz="2000" b="1" spc="-5" dirty="0">
                <a:latin typeface="Calibri"/>
                <a:cs typeface="Calibri"/>
              </a:rPr>
              <a:t>=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2" y="2126437"/>
            <a:ext cx="7792720" cy="18567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  <a:tabLst>
                <a:tab pos="4866005" algn="l"/>
              </a:tabLst>
            </a:pPr>
            <a:r>
              <a:rPr spc="-10" dirty="0"/>
              <a:t>Selesaikan Dengan </a:t>
            </a:r>
            <a:r>
              <a:rPr b="1" spc="-10" dirty="0">
                <a:latin typeface="Calibri"/>
                <a:cs typeface="Calibri"/>
              </a:rPr>
              <a:t>Metode </a:t>
            </a:r>
            <a:r>
              <a:rPr b="1" spc="-15" dirty="0">
                <a:latin typeface="Calibri"/>
                <a:cs typeface="Calibri"/>
              </a:rPr>
              <a:t>NWC </a:t>
            </a:r>
            <a:r>
              <a:rPr dirty="0"/>
              <a:t>dan  </a:t>
            </a:r>
            <a:r>
              <a:rPr b="1" dirty="0">
                <a:latin typeface="Calibri"/>
                <a:cs typeface="Calibri"/>
              </a:rPr>
              <a:t>M</a:t>
            </a:r>
            <a:r>
              <a:rPr b="1" spc="-25" dirty="0">
                <a:latin typeface="Calibri"/>
                <a:cs typeface="Calibri"/>
              </a:rPr>
              <a:t>e</a:t>
            </a:r>
            <a:r>
              <a:rPr b="1" spc="-50" dirty="0">
                <a:latin typeface="Calibri"/>
                <a:cs typeface="Calibri"/>
              </a:rPr>
              <a:t>t</a:t>
            </a:r>
            <a:r>
              <a:rPr b="1" spc="5" dirty="0">
                <a:latin typeface="Calibri"/>
                <a:cs typeface="Calibri"/>
              </a:rPr>
              <a:t>ode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</a:t>
            </a:r>
            <a:r>
              <a:rPr b="1" spc="-75" dirty="0">
                <a:latin typeface="Calibri"/>
                <a:cs typeface="Calibri"/>
              </a:rPr>
              <a:t>ay</a:t>
            </a:r>
            <a:r>
              <a:rPr b="1" spc="5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32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</a:t>
            </a:r>
            <a:r>
              <a:rPr b="1" spc="-130" dirty="0">
                <a:latin typeface="Calibri"/>
                <a:cs typeface="Calibri"/>
              </a:rPr>
              <a:t>k</a:t>
            </a:r>
            <a:r>
              <a:rPr b="1" spc="-5" dirty="0">
                <a:latin typeface="Calibri"/>
                <a:cs typeface="Calibri"/>
              </a:rPr>
              <a:t>eci</a:t>
            </a:r>
            <a:r>
              <a:rPr b="1" dirty="0">
                <a:latin typeface="Calibri"/>
                <a:cs typeface="Calibri"/>
              </a:rPr>
              <a:t>l	</a:t>
            </a:r>
            <a:r>
              <a:rPr spc="-75" dirty="0"/>
              <a:t>P</a:t>
            </a:r>
            <a:r>
              <a:rPr spc="5" dirty="0"/>
              <a:t>e</a:t>
            </a:r>
            <a:r>
              <a:rPr spc="-10" dirty="0"/>
              <a:t>rm</a:t>
            </a:r>
            <a:r>
              <a:rPr dirty="0"/>
              <a:t>asa</a:t>
            </a:r>
            <a:r>
              <a:rPr spc="-25" dirty="0"/>
              <a:t>l</a:t>
            </a:r>
            <a:r>
              <a:rPr dirty="0"/>
              <a:t>ahan  </a:t>
            </a:r>
            <a:r>
              <a:rPr spc="5" dirty="0"/>
              <a:t>di</a:t>
            </a:r>
            <a:r>
              <a:rPr spc="-55" dirty="0"/>
              <a:t> </a:t>
            </a:r>
            <a:r>
              <a:rPr spc="-20" dirty="0"/>
              <a:t>atas!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45497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FFFFFF"/>
                </a:solidFill>
              </a:rPr>
              <a:t>Solusi </a:t>
            </a:r>
            <a:r>
              <a:rPr sz="4400" spc="-25" dirty="0">
                <a:solidFill>
                  <a:srgbClr val="FFFFFF"/>
                </a:solidFill>
              </a:rPr>
              <a:t>Metode</a:t>
            </a:r>
            <a:r>
              <a:rPr sz="4400" spc="20" dirty="0">
                <a:solidFill>
                  <a:srgbClr val="FFFFFF"/>
                </a:solidFill>
              </a:rPr>
              <a:t> </a:t>
            </a:r>
            <a:r>
              <a:rPr sz="4400" spc="-25" dirty="0">
                <a:solidFill>
                  <a:srgbClr val="FFFFFF"/>
                </a:solidFill>
              </a:rPr>
              <a:t>NWC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463166" y="1696979"/>
            <a:ext cx="7271768" cy="4734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096000"/>
            <a:ext cx="7315200" cy="533400"/>
          </a:xfrm>
          <a:custGeom>
            <a:avLst/>
            <a:gdLst/>
            <a:ahLst/>
            <a:cxnLst/>
            <a:rect l="l" t="t" r="r" b="b"/>
            <a:pathLst>
              <a:path w="7315200" h="533400">
                <a:moveTo>
                  <a:pt x="0" y="533400"/>
                </a:moveTo>
                <a:lnTo>
                  <a:pt x="7315200" y="533400"/>
                </a:lnTo>
                <a:lnTo>
                  <a:pt x="7315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4928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>
                <a:solidFill>
                  <a:srgbClr val="FFFFFF"/>
                </a:solidFill>
              </a:rPr>
              <a:t>Metode </a:t>
            </a:r>
            <a:r>
              <a:rPr sz="4400" spc="-35" dirty="0">
                <a:solidFill>
                  <a:srgbClr val="FFFFFF"/>
                </a:solidFill>
              </a:rPr>
              <a:t>biaya</a:t>
            </a:r>
            <a:r>
              <a:rPr sz="4400" spc="65" dirty="0">
                <a:solidFill>
                  <a:srgbClr val="FFFFFF"/>
                </a:solidFill>
              </a:rPr>
              <a:t> </a:t>
            </a:r>
            <a:r>
              <a:rPr sz="4400" spc="-35" dirty="0">
                <a:solidFill>
                  <a:srgbClr val="FFFFFF"/>
                </a:solidFill>
              </a:rPr>
              <a:t>terkecil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781050" y="1847850"/>
            <a:ext cx="67437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943600"/>
            <a:ext cx="7315200" cy="533400"/>
          </a:xfrm>
          <a:custGeom>
            <a:avLst/>
            <a:gdLst/>
            <a:ahLst/>
            <a:cxnLst/>
            <a:rect l="l" t="t" r="r" b="b"/>
            <a:pathLst>
              <a:path w="7315200" h="533400">
                <a:moveTo>
                  <a:pt x="0" y="533400"/>
                </a:moveTo>
                <a:lnTo>
                  <a:pt x="7315200" y="533400"/>
                </a:lnTo>
                <a:lnTo>
                  <a:pt x="7315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893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2939" algn="l"/>
              </a:tabLst>
            </a:pPr>
            <a:r>
              <a:rPr sz="4400" spc="-10" dirty="0"/>
              <a:t>L</a:t>
            </a:r>
            <a:r>
              <a:rPr sz="4400" spc="-50" dirty="0"/>
              <a:t>a</a:t>
            </a:r>
            <a:r>
              <a:rPr sz="4400" spc="-5" dirty="0"/>
              <a:t>ti</a:t>
            </a:r>
            <a:r>
              <a:rPr sz="4400" spc="-20" dirty="0"/>
              <a:t>h</a:t>
            </a:r>
            <a:r>
              <a:rPr sz="4400" spc="-5" dirty="0"/>
              <a:t>an</a:t>
            </a:r>
            <a:r>
              <a:rPr sz="4400" dirty="0"/>
              <a:t>	</a:t>
            </a:r>
            <a:r>
              <a:rPr sz="4400" spc="-10" dirty="0"/>
              <a:t>So</a:t>
            </a:r>
            <a:r>
              <a:rPr sz="4400" spc="5" dirty="0"/>
              <a:t>a</a:t>
            </a:r>
            <a:r>
              <a:rPr sz="4400" spc="-5" dirty="0"/>
              <a:t>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0072" y="1824314"/>
            <a:ext cx="5506205" cy="4347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3517" y="1929765"/>
            <a:ext cx="3251200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Produksi </a:t>
            </a:r>
            <a:r>
              <a:rPr sz="2400" spc="-5" dirty="0">
                <a:latin typeface="Arial"/>
                <a:cs typeface="Arial"/>
              </a:rPr>
              <a:t>pabrik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A,B,C  adalah seperti tabel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  samping!</a:t>
            </a:r>
            <a:endParaRPr sz="2400">
              <a:latin typeface="Arial"/>
              <a:cs typeface="Arial"/>
            </a:endParaRPr>
          </a:p>
          <a:p>
            <a:pPr marL="356870" marR="742950" indent="-34480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Buat </a:t>
            </a:r>
            <a:r>
              <a:rPr sz="2400" spc="-50" dirty="0">
                <a:latin typeface="Arial"/>
                <a:cs typeface="Arial"/>
              </a:rPr>
              <a:t>Tabel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awal  </a:t>
            </a:r>
            <a:r>
              <a:rPr sz="2400" dirty="0">
                <a:latin typeface="Arial"/>
                <a:cs typeface="Arial"/>
              </a:rPr>
              <a:t>transportasi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AutoNum type="alphaLcPeriod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Selesaikan dengan  metode </a:t>
            </a:r>
            <a:r>
              <a:rPr sz="2400" spc="-5" dirty="0">
                <a:latin typeface="Arial"/>
                <a:cs typeface="Arial"/>
              </a:rPr>
              <a:t>biaya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terkecil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893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2939" algn="l"/>
              </a:tabLst>
            </a:pPr>
            <a:r>
              <a:rPr sz="4400" spc="-10" dirty="0"/>
              <a:t>L</a:t>
            </a:r>
            <a:r>
              <a:rPr sz="4400" spc="-50" dirty="0"/>
              <a:t>a</a:t>
            </a:r>
            <a:r>
              <a:rPr sz="4400" spc="-5" dirty="0"/>
              <a:t>ti</a:t>
            </a:r>
            <a:r>
              <a:rPr sz="4400" spc="-20" dirty="0"/>
              <a:t>h</a:t>
            </a:r>
            <a:r>
              <a:rPr sz="4400" spc="-5" dirty="0"/>
              <a:t>an</a:t>
            </a:r>
            <a:r>
              <a:rPr sz="4400" dirty="0"/>
              <a:t>	</a:t>
            </a:r>
            <a:r>
              <a:rPr sz="4400" spc="-10" dirty="0"/>
              <a:t>So</a:t>
            </a:r>
            <a:r>
              <a:rPr sz="4400" spc="5" dirty="0"/>
              <a:t>a</a:t>
            </a:r>
            <a:r>
              <a:rPr sz="4400" spc="-5" dirty="0"/>
              <a:t>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38128" y="1894472"/>
            <a:ext cx="7835238" cy="3073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8272780" cy="2590800"/>
          </a:xfrm>
          <a:custGeom>
            <a:avLst/>
            <a:gdLst/>
            <a:ahLst/>
            <a:cxnLst/>
            <a:rect l="l" t="t" r="r" b="b"/>
            <a:pathLst>
              <a:path w="8272780" h="2590800">
                <a:moveTo>
                  <a:pt x="0" y="2590800"/>
                </a:moveTo>
                <a:lnTo>
                  <a:pt x="8272526" y="2590800"/>
                </a:lnTo>
                <a:lnTo>
                  <a:pt x="8272526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960247"/>
            <a:ext cx="6163310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OPTIMALISASI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METODE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 STEPPING-STONE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54756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Metode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Stepping</a:t>
            </a:r>
            <a:r>
              <a:rPr sz="4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Stone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560956"/>
            <a:ext cx="7982584" cy="41224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616585" indent="-344805" algn="just">
              <a:lnSpc>
                <a:spcPct val="90000"/>
              </a:lnSpc>
              <a:spcBef>
                <a:spcPts val="475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Metode </a:t>
            </a:r>
            <a:r>
              <a:rPr sz="3200" spc="-5" dirty="0">
                <a:latin typeface="Calibri"/>
                <a:cs typeface="Calibri"/>
              </a:rPr>
              <a:t>ini dalam </a:t>
            </a:r>
            <a:r>
              <a:rPr sz="3200" spc="-10" dirty="0">
                <a:latin typeface="Calibri"/>
                <a:cs typeface="Calibri"/>
              </a:rPr>
              <a:t>merubah </a:t>
            </a:r>
            <a:r>
              <a:rPr sz="3200" spc="-15" dirty="0">
                <a:latin typeface="Calibri"/>
                <a:cs typeface="Calibri"/>
              </a:rPr>
              <a:t>alokasi </a:t>
            </a:r>
            <a:r>
              <a:rPr sz="3200" spc="-20" dirty="0">
                <a:latin typeface="Calibri"/>
                <a:cs typeface="Calibri"/>
              </a:rPr>
              <a:t>produk  </a:t>
            </a:r>
            <a:r>
              <a:rPr sz="3200" spc="-10" dirty="0">
                <a:latin typeface="Calibri"/>
                <a:cs typeface="Calibri"/>
              </a:rPr>
              <a:t>untuk </a:t>
            </a:r>
            <a:r>
              <a:rPr sz="3200" spc="-15" dirty="0">
                <a:latin typeface="Calibri"/>
                <a:cs typeface="Calibri"/>
              </a:rPr>
              <a:t>mendapatkan alokasi </a:t>
            </a:r>
            <a:r>
              <a:rPr sz="3200" spc="-20" dirty="0">
                <a:latin typeface="Calibri"/>
                <a:cs typeface="Calibri"/>
              </a:rPr>
              <a:t>produksi yang  </a:t>
            </a:r>
            <a:r>
              <a:rPr sz="3200" spc="-10" dirty="0">
                <a:latin typeface="Calibri"/>
                <a:cs typeface="Calibri"/>
              </a:rPr>
              <a:t>optimal menggunakan </a:t>
            </a:r>
            <a:r>
              <a:rPr sz="3200" spc="-30" dirty="0">
                <a:latin typeface="Calibri"/>
                <a:cs typeface="Calibri"/>
              </a:rPr>
              <a:t>cara 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trial</a:t>
            </a:r>
            <a:r>
              <a:rPr sz="3200" b="1" i="1" spc="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356870" algn="just">
              <a:lnSpc>
                <a:spcPts val="3460"/>
              </a:lnSpc>
            </a:pPr>
            <a:r>
              <a:rPr sz="3200" b="1" i="1" spc="-10" dirty="0">
                <a:solidFill>
                  <a:srgbClr val="006FC0"/>
                </a:solidFill>
                <a:latin typeface="Calibri"/>
                <a:cs typeface="Calibri"/>
              </a:rPr>
              <a:t>error </a:t>
            </a: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atau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coba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32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coba.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Walaupun </a:t>
            </a:r>
            <a:r>
              <a:rPr sz="3200" spc="-10" dirty="0">
                <a:latin typeface="Calibri"/>
                <a:cs typeface="Calibri"/>
              </a:rPr>
              <a:t>merubah </a:t>
            </a:r>
            <a:r>
              <a:rPr sz="3200" spc="-15" dirty="0">
                <a:latin typeface="Calibri"/>
                <a:cs typeface="Calibri"/>
              </a:rPr>
              <a:t>alokasi dengan </a:t>
            </a:r>
            <a:r>
              <a:rPr sz="3200" spc="-35" dirty="0">
                <a:latin typeface="Calibri"/>
                <a:cs typeface="Calibri"/>
              </a:rPr>
              <a:t>cara </a:t>
            </a:r>
            <a:r>
              <a:rPr sz="3200" spc="-15" dirty="0">
                <a:latin typeface="Calibri"/>
                <a:cs typeface="Calibri"/>
              </a:rPr>
              <a:t>coba-  coba, </a:t>
            </a:r>
            <a:r>
              <a:rPr sz="3200" spc="-10" dirty="0">
                <a:latin typeface="Calibri"/>
                <a:cs typeface="Calibri"/>
              </a:rPr>
              <a:t>namun </a:t>
            </a:r>
            <a:r>
              <a:rPr sz="3200" spc="-5" dirty="0">
                <a:latin typeface="Calibri"/>
                <a:cs typeface="Calibri"/>
              </a:rPr>
              <a:t>ada </a:t>
            </a:r>
            <a:r>
              <a:rPr sz="3200" spc="-40" dirty="0">
                <a:latin typeface="Calibri"/>
                <a:cs typeface="Calibri"/>
              </a:rPr>
              <a:t>syarat </a:t>
            </a:r>
            <a:r>
              <a:rPr sz="3200" spc="-20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harus  </a:t>
            </a:r>
            <a:r>
              <a:rPr sz="3200" spc="-15" dirty="0">
                <a:latin typeface="Calibri"/>
                <a:cs typeface="Calibri"/>
              </a:rPr>
              <a:t>diperhatikan yaitu dengan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melihat  </a:t>
            </a:r>
            <a:r>
              <a:rPr sz="3200" b="1" spc="-25" dirty="0">
                <a:solidFill>
                  <a:srgbClr val="006FC0"/>
                </a:solidFill>
                <a:latin typeface="Calibri"/>
                <a:cs typeface="Calibri"/>
              </a:rPr>
              <a:t>pengurangan biaya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per unit </a:t>
            </a: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yang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lebih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besar  dari pada penambahan </a:t>
            </a:r>
            <a:r>
              <a:rPr sz="3200" b="1" spc="-25" dirty="0">
                <a:solidFill>
                  <a:srgbClr val="006FC0"/>
                </a:solidFill>
                <a:latin typeface="Calibri"/>
                <a:cs typeface="Calibri"/>
              </a:rPr>
              <a:t>biaya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per</a:t>
            </a:r>
            <a:r>
              <a:rPr sz="32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unitnya</a:t>
            </a:r>
            <a:r>
              <a:rPr sz="3200" spc="-2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8991600" cy="838200"/>
          </a:xfrm>
          <a:custGeom>
            <a:avLst/>
            <a:gdLst/>
            <a:ahLst/>
            <a:cxnLst/>
            <a:rect l="l" t="t" r="r" b="b"/>
            <a:pathLst>
              <a:path w="8991600" h="838200">
                <a:moveTo>
                  <a:pt x="0" y="838200"/>
                </a:moveTo>
                <a:lnTo>
                  <a:pt x="8991600" y="838200"/>
                </a:lnTo>
                <a:lnTo>
                  <a:pt x="899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18541"/>
            <a:ext cx="5708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METODE</a:t>
            </a:r>
            <a:r>
              <a:rPr sz="4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35" dirty="0">
                <a:solidFill>
                  <a:srgbClr val="FFFFFF"/>
                </a:solidFill>
                <a:latin typeface="Calibri"/>
                <a:cs typeface="Calibri"/>
              </a:rPr>
              <a:t>TRANSPORTASI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044" y="1304620"/>
            <a:ext cx="8210550" cy="539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72819" algn="l"/>
                <a:tab pos="1503045" algn="l"/>
                <a:tab pos="2033905" algn="l"/>
                <a:tab pos="2606675" algn="l"/>
                <a:tab pos="2869565" algn="l"/>
                <a:tab pos="3714115" algn="l"/>
                <a:tab pos="3836035" algn="l"/>
                <a:tab pos="4012565" algn="l"/>
                <a:tab pos="5774690" algn="l"/>
                <a:tab pos="6223000" algn="l"/>
                <a:tab pos="6875780" algn="l"/>
                <a:tab pos="7485380" algn="l"/>
              </a:tabLst>
            </a:pPr>
            <a:r>
              <a:rPr sz="3200" spc="-15" dirty="0">
                <a:latin typeface="Calibri"/>
                <a:cs typeface="Calibri"/>
              </a:rPr>
              <a:t>Metode	</a:t>
            </a:r>
            <a:r>
              <a:rPr sz="3200" spc="-30" dirty="0">
                <a:latin typeface="Calibri"/>
                <a:cs typeface="Calibri"/>
              </a:rPr>
              <a:t>Transportasi	</a:t>
            </a:r>
            <a:r>
              <a:rPr sz="3200" spc="-15" dirty="0">
                <a:latin typeface="Calibri"/>
                <a:cs typeface="Calibri"/>
              </a:rPr>
              <a:t>merupakan	</a:t>
            </a:r>
            <a:r>
              <a:rPr sz="3200" spc="-10" dirty="0">
                <a:latin typeface="Calibri"/>
                <a:cs typeface="Calibri"/>
              </a:rPr>
              <a:t>suatu	</a:t>
            </a:r>
            <a:r>
              <a:rPr sz="3200" spc="-15" dirty="0">
                <a:latin typeface="Calibri"/>
                <a:cs typeface="Calibri"/>
              </a:rPr>
              <a:t>metode  </a:t>
            </a:r>
            <a:r>
              <a:rPr sz="3200" spc="-20" dirty="0">
                <a:latin typeface="Calibri"/>
                <a:cs typeface="Calibri"/>
              </a:rPr>
              <a:t>yang	</a:t>
            </a:r>
            <a:r>
              <a:rPr sz="3200" spc="-10" dirty="0">
                <a:latin typeface="Calibri"/>
                <a:cs typeface="Calibri"/>
              </a:rPr>
              <a:t>digunakan	untuk		</a:t>
            </a:r>
            <a:r>
              <a:rPr sz="3200" b="1" spc="-20" dirty="0">
                <a:latin typeface="Calibri"/>
                <a:cs typeface="Calibri"/>
              </a:rPr>
              <a:t>mengatur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distribusi	</a:t>
            </a:r>
            <a:r>
              <a:rPr sz="3200" b="1" spc="-10" dirty="0">
                <a:latin typeface="Calibri"/>
                <a:cs typeface="Calibri"/>
              </a:rPr>
              <a:t>dari  sumber-sumber	</a:t>
            </a:r>
            <a:r>
              <a:rPr sz="3200" spc="-20" dirty="0">
                <a:latin typeface="Calibri"/>
                <a:cs typeface="Calibri"/>
              </a:rPr>
              <a:t>yang		menyediakan	produk  yang	</a:t>
            </a:r>
            <a:r>
              <a:rPr sz="3200" spc="-10" dirty="0">
                <a:latin typeface="Calibri"/>
                <a:cs typeface="Calibri"/>
              </a:rPr>
              <a:t>sama	</a:t>
            </a:r>
            <a:r>
              <a:rPr sz="3200" b="1" spc="-55" dirty="0">
                <a:latin typeface="Calibri"/>
                <a:cs typeface="Calibri"/>
              </a:rPr>
              <a:t>ke	</a:t>
            </a:r>
            <a:r>
              <a:rPr sz="3200" b="1" spc="-25" dirty="0">
                <a:latin typeface="Calibri"/>
                <a:cs typeface="Calibri"/>
              </a:rPr>
              <a:t>tempat tempat </a:t>
            </a:r>
            <a:r>
              <a:rPr sz="3200" b="1" spc="-20" dirty="0">
                <a:latin typeface="Calibri"/>
                <a:cs typeface="Calibri"/>
              </a:rPr>
              <a:t>yang  </a:t>
            </a:r>
            <a:r>
              <a:rPr sz="3200" b="1" spc="-15" dirty="0">
                <a:latin typeface="Calibri"/>
                <a:cs typeface="Calibri"/>
              </a:rPr>
              <a:t>membutuhkan </a:t>
            </a:r>
            <a:r>
              <a:rPr sz="3200" spc="-25" dirty="0">
                <a:latin typeface="Calibri"/>
                <a:cs typeface="Calibri"/>
              </a:rPr>
              <a:t>secara </a:t>
            </a:r>
            <a:r>
              <a:rPr sz="3200" spc="-10" dirty="0">
                <a:latin typeface="Calibri"/>
                <a:cs typeface="Calibri"/>
              </a:rPr>
              <a:t>optimal </a:t>
            </a:r>
            <a:r>
              <a:rPr sz="3200" spc="-15" dirty="0">
                <a:latin typeface="Calibri"/>
                <a:cs typeface="Calibri"/>
              </a:rPr>
              <a:t>dengan </a:t>
            </a:r>
            <a:r>
              <a:rPr sz="3200" b="1" spc="-25" dirty="0">
                <a:latin typeface="Calibri"/>
                <a:cs typeface="Calibri"/>
              </a:rPr>
              <a:t>biaya </a:t>
            </a:r>
            <a:r>
              <a:rPr sz="3200" b="1" spc="-20" dirty="0">
                <a:latin typeface="Calibri"/>
                <a:cs typeface="Calibri"/>
              </a:rPr>
              <a:t>yang  </a:t>
            </a:r>
            <a:r>
              <a:rPr sz="3200" b="1" spc="-25" dirty="0">
                <a:latin typeface="Calibri"/>
                <a:cs typeface="Calibri"/>
              </a:rPr>
              <a:t>termurah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355600">
              <a:lnSpc>
                <a:spcPct val="100000"/>
              </a:lnSpc>
              <a:tabLst>
                <a:tab pos="957580" algn="l"/>
                <a:tab pos="2262505" algn="l"/>
                <a:tab pos="2631440" algn="l"/>
                <a:tab pos="3216910" algn="l"/>
                <a:tab pos="3869054" algn="l"/>
                <a:tab pos="4323715" algn="l"/>
                <a:tab pos="5500370" algn="l"/>
                <a:tab pos="5845175" algn="l"/>
              </a:tabLst>
            </a:pPr>
            <a:r>
              <a:rPr sz="3200" spc="-15" dirty="0">
                <a:latin typeface="Calibri"/>
                <a:cs typeface="Calibri"/>
              </a:rPr>
              <a:t>Alokasi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produk	</a:t>
            </a:r>
            <a:r>
              <a:rPr sz="3200" dirty="0">
                <a:latin typeface="Calibri"/>
                <a:cs typeface="Calibri"/>
              </a:rPr>
              <a:t>ini	</a:t>
            </a:r>
            <a:r>
              <a:rPr sz="3200" spc="-10" dirty="0">
                <a:latin typeface="Calibri"/>
                <a:cs typeface="Calibri"/>
              </a:rPr>
              <a:t>harus	diatur	sedemikian  rupa	</a:t>
            </a:r>
            <a:r>
              <a:rPr sz="3200" spc="-25" dirty="0">
                <a:latin typeface="Calibri"/>
                <a:cs typeface="Calibri"/>
              </a:rPr>
              <a:t>karena	</a:t>
            </a:r>
            <a:r>
              <a:rPr sz="3200" spc="-20" dirty="0">
                <a:latin typeface="Calibri"/>
                <a:cs typeface="Calibri"/>
              </a:rPr>
              <a:t>terdapat	</a:t>
            </a:r>
            <a:r>
              <a:rPr sz="3200" spc="-10" dirty="0">
                <a:latin typeface="Calibri"/>
                <a:cs typeface="Calibri"/>
              </a:rPr>
              <a:t>perbedaan	</a:t>
            </a:r>
            <a:r>
              <a:rPr sz="3200" spc="-20" dirty="0">
                <a:latin typeface="Calibri"/>
                <a:cs typeface="Calibri"/>
              </a:rPr>
              <a:t>biaya-biaya  </a:t>
            </a:r>
            <a:r>
              <a:rPr sz="3200" spc="-15" dirty="0">
                <a:latin typeface="Calibri"/>
                <a:cs typeface="Calibri"/>
              </a:rPr>
              <a:t>alokasi </a:t>
            </a:r>
            <a:r>
              <a:rPr sz="3200" spc="-10" dirty="0">
                <a:latin typeface="Calibri"/>
                <a:cs typeface="Calibri"/>
              </a:rPr>
              <a:t>dari satu sumber </a:t>
            </a:r>
            <a:r>
              <a:rPr sz="3200" spc="-20" dirty="0">
                <a:latin typeface="Calibri"/>
                <a:cs typeface="Calibri"/>
              </a:rPr>
              <a:t>atau beberapa </a:t>
            </a:r>
            <a:r>
              <a:rPr sz="3200" spc="-10" dirty="0">
                <a:latin typeface="Calibri"/>
                <a:cs typeface="Calibri"/>
              </a:rPr>
              <a:t>sumber 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15" dirty="0">
                <a:latin typeface="Calibri"/>
                <a:cs typeface="Calibri"/>
              </a:rPr>
              <a:t>tempat </a:t>
            </a:r>
            <a:r>
              <a:rPr sz="3200" spc="-5" dirty="0">
                <a:latin typeface="Calibri"/>
                <a:cs typeface="Calibri"/>
              </a:rPr>
              <a:t>tujuan </a:t>
            </a:r>
            <a:r>
              <a:rPr sz="3200" spc="-20" dirty="0">
                <a:latin typeface="Calibri"/>
                <a:cs typeface="Calibri"/>
              </a:rPr>
              <a:t>yang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berbeda.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232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Contoh</a:t>
            </a:r>
            <a:r>
              <a:rPr sz="4400" spc="-35" dirty="0"/>
              <a:t> </a:t>
            </a:r>
            <a:r>
              <a:rPr sz="4400" spc="-25" dirty="0"/>
              <a:t>Penerapan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5400" y="2334975"/>
            <a:ext cx="8605751" cy="275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95376"/>
            <a:ext cx="79622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1. </a:t>
            </a:r>
            <a:r>
              <a:rPr spc="-65" dirty="0"/>
              <a:t>Tabel </a:t>
            </a:r>
            <a:r>
              <a:rPr spc="-20" dirty="0"/>
              <a:t>awal </a:t>
            </a:r>
            <a:r>
              <a:rPr dirty="0"/>
              <a:t>menggunakan </a:t>
            </a:r>
            <a:r>
              <a:rPr spc="-15" dirty="0"/>
              <a:t>yang</a:t>
            </a:r>
            <a:r>
              <a:rPr spc="-135" dirty="0"/>
              <a:t> </a:t>
            </a:r>
            <a:r>
              <a:rPr spc="-5" dirty="0"/>
              <a:t>NWC</a:t>
            </a:r>
          </a:p>
        </p:txBody>
      </p:sp>
      <p:sp>
        <p:nvSpPr>
          <p:cNvPr id="3" name="object 3"/>
          <p:cNvSpPr/>
          <p:nvPr/>
        </p:nvSpPr>
        <p:spPr>
          <a:xfrm>
            <a:off x="460369" y="1655212"/>
            <a:ext cx="8159214" cy="4321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" y="6038850"/>
            <a:ext cx="526732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66" rIns="0" bIns="0" rtlCol="0">
            <a:spAutoFit/>
          </a:bodyPr>
          <a:lstStyle/>
          <a:p>
            <a:pPr marL="2525395" marR="5080" indent="-2256790">
              <a:lnSpc>
                <a:spcPct val="120100"/>
              </a:lnSpc>
              <a:spcBef>
                <a:spcPts val="95"/>
              </a:spcBef>
            </a:pPr>
            <a:r>
              <a:rPr sz="2900" spc="-5" dirty="0"/>
              <a:t>Penambahan </a:t>
            </a:r>
            <a:r>
              <a:rPr sz="2900" dirty="0"/>
              <a:t>dan </a:t>
            </a:r>
            <a:r>
              <a:rPr sz="2900" spc="-10" dirty="0"/>
              <a:t>pengurangan </a:t>
            </a:r>
            <a:r>
              <a:rPr sz="2900" spc="-20" dirty="0"/>
              <a:t>biaya </a:t>
            </a:r>
            <a:r>
              <a:rPr sz="2900" spc="-5" dirty="0"/>
              <a:t>transportasi</a:t>
            </a:r>
            <a:r>
              <a:rPr sz="2900" spc="-235" dirty="0"/>
              <a:t> </a:t>
            </a:r>
            <a:r>
              <a:rPr sz="2900" dirty="0"/>
              <a:t>per  </a:t>
            </a:r>
            <a:r>
              <a:rPr sz="2900" spc="-10" dirty="0"/>
              <a:t>unitnya sebagai</a:t>
            </a:r>
            <a:r>
              <a:rPr sz="2900" spc="-110" dirty="0"/>
              <a:t> </a:t>
            </a:r>
            <a:r>
              <a:rPr sz="2900" spc="-10" dirty="0"/>
              <a:t>berikut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536244" y="1568880"/>
            <a:ext cx="7994015" cy="412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  <a:tab pos="1972945" algn="l"/>
                <a:tab pos="2640965" algn="l"/>
                <a:tab pos="6530975" algn="l"/>
                <a:tab pos="7339330" algn="l"/>
              </a:tabLst>
            </a:pPr>
            <a:r>
              <a:rPr sz="3200" b="1" spc="-50" dirty="0">
                <a:latin typeface="Calibri"/>
                <a:cs typeface="Calibri"/>
              </a:rPr>
              <a:t>P</a:t>
            </a:r>
            <a:r>
              <a:rPr sz="3200" b="1" spc="-10" dirty="0">
                <a:latin typeface="Calibri"/>
                <a:cs typeface="Calibri"/>
              </a:rPr>
              <a:t>enam</a:t>
            </a:r>
            <a:r>
              <a:rPr sz="3200" b="1" spc="-20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ahan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spc="-40" dirty="0">
                <a:latin typeface="Calibri"/>
                <a:cs typeface="Calibri"/>
              </a:rPr>
              <a:t>a</a:t>
            </a:r>
            <a:r>
              <a:rPr sz="3200" b="1" spc="-5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: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 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1</a:t>
            </a:r>
            <a:r>
              <a:rPr sz="3200" spc="-5" dirty="0">
                <a:latin typeface="Calibri"/>
                <a:cs typeface="Calibri"/>
              </a:rPr>
              <a:t>5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  W </a:t>
            </a:r>
            <a:r>
              <a:rPr sz="3200" spc="-60" dirty="0">
                <a:latin typeface="Calibri"/>
                <a:cs typeface="Calibri"/>
              </a:rPr>
              <a:t>ke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	5	</a:t>
            </a:r>
            <a:r>
              <a:rPr sz="3200" spc="-10" dirty="0">
                <a:latin typeface="Calibri"/>
                <a:cs typeface="Calibri"/>
              </a:rPr>
              <a:t>sehingga </a:t>
            </a:r>
            <a:r>
              <a:rPr sz="3200" b="1" spc="-90" dirty="0">
                <a:latin typeface="Calibri"/>
                <a:cs typeface="Calibri"/>
              </a:rPr>
              <a:t>TOTALNYA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20</a:t>
            </a:r>
            <a:endParaRPr sz="3200">
              <a:latin typeface="Calibri"/>
              <a:cs typeface="Calibri"/>
            </a:endParaRPr>
          </a:p>
          <a:p>
            <a:pPr marL="356870" marR="304800" indent="-344805">
              <a:lnSpc>
                <a:spcPts val="4610"/>
              </a:lnSpc>
              <a:spcBef>
                <a:spcPts val="284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3200" b="1" spc="-25" dirty="0">
                <a:latin typeface="Calibri"/>
                <a:cs typeface="Calibri"/>
              </a:rPr>
              <a:t>Pengurangan biaya </a:t>
            </a:r>
            <a:r>
              <a:rPr sz="3200" b="1" spc="-5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5" dirty="0">
                <a:latin typeface="Calibri"/>
                <a:cs typeface="Calibri"/>
              </a:rPr>
              <a:t>W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A = </a:t>
            </a:r>
            <a:r>
              <a:rPr sz="3200" spc="-15" dirty="0">
                <a:latin typeface="Calibri"/>
                <a:cs typeface="Calibri"/>
              </a:rPr>
              <a:t>20 </a:t>
            </a:r>
            <a:r>
              <a:rPr sz="3200" spc="-10" dirty="0">
                <a:latin typeface="Calibri"/>
                <a:cs typeface="Calibri"/>
              </a:rPr>
              <a:t>dan </a:t>
            </a:r>
            <a:r>
              <a:rPr sz="3200" spc="-5" dirty="0">
                <a:latin typeface="Calibri"/>
                <a:cs typeface="Calibri"/>
              </a:rPr>
              <a:t>H 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B = </a:t>
            </a:r>
            <a:r>
              <a:rPr sz="3200" spc="-15" dirty="0">
                <a:latin typeface="Calibri"/>
                <a:cs typeface="Calibri"/>
              </a:rPr>
              <a:t>20 </a:t>
            </a:r>
            <a:r>
              <a:rPr sz="3200" b="1" spc="-90" dirty="0">
                <a:latin typeface="Calibri"/>
                <a:cs typeface="Calibri"/>
              </a:rPr>
              <a:t>TOTALNYA</a:t>
            </a:r>
            <a:r>
              <a:rPr sz="3200" b="1" spc="9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40</a:t>
            </a:r>
            <a:endParaRPr sz="3200">
              <a:latin typeface="Calibri"/>
              <a:cs typeface="Calibri"/>
            </a:endParaRPr>
          </a:p>
          <a:p>
            <a:pPr marL="356870" marR="925194" indent="-344805">
              <a:lnSpc>
                <a:spcPts val="461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Karena </a:t>
            </a:r>
            <a:r>
              <a:rPr sz="3200" spc="-15" dirty="0">
                <a:latin typeface="Calibri"/>
                <a:cs typeface="Calibri"/>
              </a:rPr>
              <a:t>pengurangan </a:t>
            </a:r>
            <a:r>
              <a:rPr sz="3200" spc="-25" dirty="0">
                <a:latin typeface="Calibri"/>
                <a:cs typeface="Calibri"/>
              </a:rPr>
              <a:t>biaya </a:t>
            </a:r>
            <a:r>
              <a:rPr sz="3200" spc="-10" dirty="0">
                <a:latin typeface="Calibri"/>
                <a:cs typeface="Calibri"/>
              </a:rPr>
              <a:t>per </a:t>
            </a:r>
            <a:r>
              <a:rPr sz="3200" spc="-5" dirty="0">
                <a:latin typeface="Calibri"/>
                <a:cs typeface="Calibri"/>
              </a:rPr>
              <a:t>unit </a:t>
            </a:r>
            <a:r>
              <a:rPr sz="3200" b="1" spc="-5" dirty="0">
                <a:latin typeface="Calibri"/>
                <a:cs typeface="Calibri"/>
              </a:rPr>
              <a:t>lebih  </a:t>
            </a:r>
            <a:r>
              <a:rPr sz="3200" b="1" spc="-10" dirty="0">
                <a:latin typeface="Calibri"/>
                <a:cs typeface="Calibri"/>
              </a:rPr>
              <a:t>besar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5" dirty="0">
                <a:latin typeface="Calibri"/>
                <a:cs typeface="Calibri"/>
              </a:rPr>
              <a:t>penambahan </a:t>
            </a:r>
            <a:r>
              <a:rPr sz="3200" spc="-25" dirty="0">
                <a:latin typeface="Calibri"/>
                <a:cs typeface="Calibri"/>
              </a:rPr>
              <a:t>biaya maka  </a:t>
            </a:r>
            <a:r>
              <a:rPr sz="3200" spc="-10" dirty="0">
                <a:latin typeface="Calibri"/>
                <a:cs typeface="Calibri"/>
              </a:rPr>
              <a:t>perubahan dapat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dilakukan.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42" y="495376"/>
            <a:ext cx="80378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Perbaikan </a:t>
            </a:r>
            <a:r>
              <a:rPr spc="5" dirty="0"/>
              <a:t>1 </a:t>
            </a:r>
            <a:r>
              <a:rPr spc="-10" dirty="0"/>
              <a:t>dengan </a:t>
            </a:r>
            <a:r>
              <a:rPr spc="-20" dirty="0"/>
              <a:t>cara </a:t>
            </a:r>
            <a:r>
              <a:rPr dirty="0"/>
              <a:t>trial </a:t>
            </a:r>
            <a:r>
              <a:rPr spc="5" dirty="0"/>
              <a:t>and</a:t>
            </a:r>
            <a:r>
              <a:rPr spc="-280" dirty="0"/>
              <a:t> </a:t>
            </a:r>
            <a:r>
              <a:rPr spc="-1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445367" y="1403988"/>
            <a:ext cx="7655498" cy="4984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0" marR="5080" indent="28956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Penambahan </a:t>
            </a:r>
            <a:r>
              <a:rPr dirty="0"/>
              <a:t>dan </a:t>
            </a:r>
            <a:r>
              <a:rPr spc="-10" dirty="0"/>
              <a:t>pengurangan </a:t>
            </a:r>
            <a:r>
              <a:rPr spc="-30" dirty="0"/>
              <a:t>biaya  </a:t>
            </a:r>
            <a:r>
              <a:rPr spc="-10" dirty="0"/>
              <a:t>transportasi </a:t>
            </a:r>
            <a:r>
              <a:rPr dirty="0"/>
              <a:t>per </a:t>
            </a:r>
            <a:r>
              <a:rPr spc="-20" dirty="0"/>
              <a:t>unitnya </a:t>
            </a:r>
            <a:r>
              <a:rPr spc="-10" dirty="0"/>
              <a:t>sebagai</a:t>
            </a:r>
            <a:r>
              <a:rPr spc="-190" dirty="0"/>
              <a:t> </a:t>
            </a:r>
            <a:r>
              <a:rPr spc="-10" dirty="0"/>
              <a:t>berikut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68880"/>
            <a:ext cx="7969250" cy="412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  <a:tab pos="2600960" algn="l"/>
                <a:tab pos="6506845" algn="l"/>
                <a:tab pos="7314565" algn="l"/>
              </a:tabLst>
            </a:pPr>
            <a:r>
              <a:rPr sz="3200" b="1" spc="-50" dirty="0">
                <a:latin typeface="Calibri"/>
                <a:cs typeface="Calibri"/>
              </a:rPr>
              <a:t>P</a:t>
            </a:r>
            <a:r>
              <a:rPr sz="3200" b="1" spc="-10" dirty="0">
                <a:latin typeface="Calibri"/>
                <a:cs typeface="Calibri"/>
              </a:rPr>
              <a:t>enam</a:t>
            </a:r>
            <a:r>
              <a:rPr sz="3200" b="1" spc="-20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ahan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spc="-40" dirty="0">
                <a:latin typeface="Calibri"/>
                <a:cs typeface="Calibri"/>
              </a:rPr>
              <a:t>a</a:t>
            </a:r>
            <a:r>
              <a:rPr sz="3200" b="1" spc="-5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: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e 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8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  P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10	</a:t>
            </a:r>
            <a:r>
              <a:rPr sz="3200" spc="-10" dirty="0">
                <a:latin typeface="Calibri"/>
                <a:cs typeface="Calibri"/>
              </a:rPr>
              <a:t>sehingga </a:t>
            </a:r>
            <a:r>
              <a:rPr sz="3200" b="1" spc="-90" dirty="0">
                <a:latin typeface="Calibri"/>
                <a:cs typeface="Calibri"/>
              </a:rPr>
              <a:t>TOTALNYA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18</a:t>
            </a:r>
            <a:endParaRPr sz="3200">
              <a:latin typeface="Calibri"/>
              <a:cs typeface="Calibri"/>
            </a:endParaRPr>
          </a:p>
          <a:p>
            <a:pPr marL="356870" marR="484505" indent="-344805">
              <a:lnSpc>
                <a:spcPts val="4610"/>
              </a:lnSpc>
              <a:spcBef>
                <a:spcPts val="284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3200" b="1" spc="-25" dirty="0">
                <a:latin typeface="Calibri"/>
                <a:cs typeface="Calibri"/>
              </a:rPr>
              <a:t>Pengurangan biaya </a:t>
            </a:r>
            <a:r>
              <a:rPr sz="3200" b="1" spc="-5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5" dirty="0">
                <a:latin typeface="Calibri"/>
                <a:cs typeface="Calibri"/>
              </a:rPr>
              <a:t>W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B = 5 </a:t>
            </a:r>
            <a:r>
              <a:rPr sz="3200" spc="-10" dirty="0">
                <a:latin typeface="Calibri"/>
                <a:cs typeface="Calibri"/>
              </a:rPr>
              <a:t>dan </a:t>
            </a:r>
            <a:r>
              <a:rPr sz="3200" spc="-5" dirty="0">
                <a:latin typeface="Calibri"/>
                <a:cs typeface="Calibri"/>
              </a:rPr>
              <a:t>O 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C = </a:t>
            </a:r>
            <a:r>
              <a:rPr sz="3200" spc="-15" dirty="0">
                <a:latin typeface="Calibri"/>
                <a:cs typeface="Calibri"/>
              </a:rPr>
              <a:t>19 </a:t>
            </a:r>
            <a:r>
              <a:rPr sz="3200" b="1" spc="-90" dirty="0">
                <a:latin typeface="Calibri"/>
                <a:cs typeface="Calibri"/>
              </a:rPr>
              <a:t>TOTALNYA</a:t>
            </a:r>
            <a:r>
              <a:rPr sz="3200" b="1" spc="10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24</a:t>
            </a:r>
            <a:endParaRPr sz="3200">
              <a:latin typeface="Calibri"/>
              <a:cs typeface="Calibri"/>
            </a:endParaRPr>
          </a:p>
          <a:p>
            <a:pPr marL="356870" marR="901065" indent="-344805">
              <a:lnSpc>
                <a:spcPts val="461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Karena </a:t>
            </a:r>
            <a:r>
              <a:rPr sz="3200" spc="-15" dirty="0">
                <a:latin typeface="Calibri"/>
                <a:cs typeface="Calibri"/>
              </a:rPr>
              <a:t>pengurangan </a:t>
            </a:r>
            <a:r>
              <a:rPr sz="3200" spc="-25" dirty="0">
                <a:latin typeface="Calibri"/>
                <a:cs typeface="Calibri"/>
              </a:rPr>
              <a:t>biaya </a:t>
            </a:r>
            <a:r>
              <a:rPr sz="3200" spc="-10" dirty="0">
                <a:latin typeface="Calibri"/>
                <a:cs typeface="Calibri"/>
              </a:rPr>
              <a:t>per </a:t>
            </a:r>
            <a:r>
              <a:rPr sz="3200" spc="-5" dirty="0">
                <a:latin typeface="Calibri"/>
                <a:cs typeface="Calibri"/>
              </a:rPr>
              <a:t>unit </a:t>
            </a:r>
            <a:r>
              <a:rPr sz="3200" b="1" spc="-5" dirty="0">
                <a:latin typeface="Calibri"/>
                <a:cs typeface="Calibri"/>
              </a:rPr>
              <a:t>lebih  </a:t>
            </a:r>
            <a:r>
              <a:rPr sz="3200" b="1" spc="-10" dirty="0">
                <a:latin typeface="Calibri"/>
                <a:cs typeface="Calibri"/>
              </a:rPr>
              <a:t>besar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5" dirty="0">
                <a:latin typeface="Calibri"/>
                <a:cs typeface="Calibri"/>
              </a:rPr>
              <a:t>penambahan </a:t>
            </a:r>
            <a:r>
              <a:rPr sz="3200" spc="-25" dirty="0">
                <a:latin typeface="Calibri"/>
                <a:cs typeface="Calibri"/>
              </a:rPr>
              <a:t>biaya maka  </a:t>
            </a:r>
            <a:r>
              <a:rPr sz="3200" spc="-10" dirty="0">
                <a:latin typeface="Calibri"/>
                <a:cs typeface="Calibri"/>
              </a:rPr>
              <a:t>perubahan dapat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dilakukan.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680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Perbaikan</a:t>
            </a:r>
            <a:r>
              <a:rPr sz="4400" spc="-50" dirty="0"/>
              <a:t> </a:t>
            </a:r>
            <a:r>
              <a:rPr sz="4400" spc="-5" dirty="0"/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5486" y="1383724"/>
            <a:ext cx="7813390" cy="5087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0" marR="5080" indent="28956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Penambahan </a:t>
            </a:r>
            <a:r>
              <a:rPr dirty="0"/>
              <a:t>dan </a:t>
            </a:r>
            <a:r>
              <a:rPr spc="-10" dirty="0"/>
              <a:t>pengurangan </a:t>
            </a:r>
            <a:r>
              <a:rPr spc="-30" dirty="0"/>
              <a:t>biaya  </a:t>
            </a:r>
            <a:r>
              <a:rPr spc="-10" dirty="0"/>
              <a:t>transportasi </a:t>
            </a:r>
            <a:r>
              <a:rPr dirty="0"/>
              <a:t>per </a:t>
            </a:r>
            <a:r>
              <a:rPr spc="-20" dirty="0"/>
              <a:t>unitnya </a:t>
            </a:r>
            <a:r>
              <a:rPr spc="-10" dirty="0"/>
              <a:t>sebagai</a:t>
            </a:r>
            <a:r>
              <a:rPr spc="-190" dirty="0"/>
              <a:t> </a:t>
            </a:r>
            <a:r>
              <a:rPr spc="-10" dirty="0"/>
              <a:t>berikut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68880"/>
            <a:ext cx="7972425" cy="412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  <a:tab pos="2552065" algn="l"/>
                <a:tab pos="6510020" algn="l"/>
                <a:tab pos="7317740" algn="l"/>
              </a:tabLst>
            </a:pPr>
            <a:r>
              <a:rPr sz="3200" b="1" spc="-50" dirty="0">
                <a:latin typeface="Calibri"/>
                <a:cs typeface="Calibri"/>
              </a:rPr>
              <a:t>P</a:t>
            </a:r>
            <a:r>
              <a:rPr sz="3200" b="1" spc="-10" dirty="0">
                <a:latin typeface="Calibri"/>
                <a:cs typeface="Calibri"/>
              </a:rPr>
              <a:t>enam</a:t>
            </a:r>
            <a:r>
              <a:rPr sz="3200" b="1" spc="-20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ahan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spc="-40" dirty="0">
                <a:latin typeface="Calibri"/>
                <a:cs typeface="Calibri"/>
              </a:rPr>
              <a:t>a</a:t>
            </a:r>
            <a:r>
              <a:rPr sz="3200" b="1" spc="-5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: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e 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 5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  H </a:t>
            </a:r>
            <a:r>
              <a:rPr sz="3200" spc="-60" dirty="0">
                <a:latin typeface="Calibri"/>
                <a:cs typeface="Calibri"/>
              </a:rPr>
              <a:t>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C=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10	</a:t>
            </a:r>
            <a:r>
              <a:rPr sz="3200" spc="-10" dirty="0">
                <a:latin typeface="Calibri"/>
                <a:cs typeface="Calibri"/>
              </a:rPr>
              <a:t>sehingga </a:t>
            </a:r>
            <a:r>
              <a:rPr sz="3200" b="1" spc="-90" dirty="0">
                <a:latin typeface="Calibri"/>
                <a:cs typeface="Calibri"/>
              </a:rPr>
              <a:t>TOTALNYA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18</a:t>
            </a:r>
            <a:endParaRPr sz="3200">
              <a:latin typeface="Calibri"/>
              <a:cs typeface="Calibri"/>
            </a:endParaRPr>
          </a:p>
          <a:p>
            <a:pPr marL="356870" marR="297180" indent="-344805">
              <a:lnSpc>
                <a:spcPts val="4610"/>
              </a:lnSpc>
              <a:spcBef>
                <a:spcPts val="284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3200" b="1" spc="-25" dirty="0">
                <a:latin typeface="Calibri"/>
                <a:cs typeface="Calibri"/>
              </a:rPr>
              <a:t>Pengurangan biaya </a:t>
            </a:r>
            <a:r>
              <a:rPr sz="3200" b="1" spc="-5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5" dirty="0">
                <a:latin typeface="Calibri"/>
                <a:cs typeface="Calibri"/>
              </a:rPr>
              <a:t>H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B = </a:t>
            </a:r>
            <a:r>
              <a:rPr sz="3200" spc="-15" dirty="0">
                <a:latin typeface="Calibri"/>
                <a:cs typeface="Calibri"/>
              </a:rPr>
              <a:t>20 </a:t>
            </a:r>
            <a:r>
              <a:rPr sz="3200" spc="-10" dirty="0">
                <a:latin typeface="Calibri"/>
                <a:cs typeface="Calibri"/>
              </a:rPr>
              <a:t>dan </a:t>
            </a:r>
            <a:r>
              <a:rPr sz="3200" spc="-5" dirty="0">
                <a:latin typeface="Calibri"/>
                <a:cs typeface="Calibri"/>
              </a:rPr>
              <a:t>W  </a:t>
            </a:r>
            <a:r>
              <a:rPr sz="3200" spc="-60" dirty="0">
                <a:latin typeface="Calibri"/>
                <a:cs typeface="Calibri"/>
              </a:rPr>
              <a:t>ke </a:t>
            </a:r>
            <a:r>
              <a:rPr sz="3200" spc="-5" dirty="0">
                <a:latin typeface="Calibri"/>
                <a:cs typeface="Calibri"/>
              </a:rPr>
              <a:t>C = 8 </a:t>
            </a:r>
            <a:r>
              <a:rPr sz="3200" b="1" spc="-90" dirty="0">
                <a:latin typeface="Calibri"/>
                <a:cs typeface="Calibri"/>
              </a:rPr>
              <a:t>TOTALNYA</a:t>
            </a:r>
            <a:r>
              <a:rPr sz="3200" b="1" spc="6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28</a:t>
            </a:r>
            <a:endParaRPr sz="3200">
              <a:latin typeface="Calibri"/>
              <a:cs typeface="Calibri"/>
            </a:endParaRPr>
          </a:p>
          <a:p>
            <a:pPr marL="356870" marR="904240" indent="-344805">
              <a:lnSpc>
                <a:spcPts val="461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Karena </a:t>
            </a:r>
            <a:r>
              <a:rPr sz="3200" spc="-15" dirty="0">
                <a:latin typeface="Calibri"/>
                <a:cs typeface="Calibri"/>
              </a:rPr>
              <a:t>pengurangan </a:t>
            </a:r>
            <a:r>
              <a:rPr sz="3200" spc="-25" dirty="0">
                <a:latin typeface="Calibri"/>
                <a:cs typeface="Calibri"/>
              </a:rPr>
              <a:t>biaya </a:t>
            </a:r>
            <a:r>
              <a:rPr sz="3200" spc="-10" dirty="0">
                <a:latin typeface="Calibri"/>
                <a:cs typeface="Calibri"/>
              </a:rPr>
              <a:t>per </a:t>
            </a:r>
            <a:r>
              <a:rPr sz="3200" spc="-5" dirty="0">
                <a:latin typeface="Calibri"/>
                <a:cs typeface="Calibri"/>
              </a:rPr>
              <a:t>unit </a:t>
            </a:r>
            <a:r>
              <a:rPr sz="3200" b="1" spc="-5" dirty="0">
                <a:latin typeface="Calibri"/>
                <a:cs typeface="Calibri"/>
              </a:rPr>
              <a:t>lebih  </a:t>
            </a:r>
            <a:r>
              <a:rPr sz="3200" b="1" spc="-10" dirty="0">
                <a:latin typeface="Calibri"/>
                <a:cs typeface="Calibri"/>
              </a:rPr>
              <a:t>besar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5" dirty="0">
                <a:latin typeface="Calibri"/>
                <a:cs typeface="Calibri"/>
              </a:rPr>
              <a:t>penambahan </a:t>
            </a:r>
            <a:r>
              <a:rPr sz="3200" spc="-25" dirty="0">
                <a:latin typeface="Calibri"/>
                <a:cs typeface="Calibri"/>
              </a:rPr>
              <a:t>biaya maka  </a:t>
            </a:r>
            <a:r>
              <a:rPr sz="3200" spc="-10" dirty="0">
                <a:latin typeface="Calibri"/>
                <a:cs typeface="Calibri"/>
              </a:rPr>
              <a:t>perubahan dapat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dilakukan.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680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Perbaikan</a:t>
            </a:r>
            <a:r>
              <a:rPr sz="4400" spc="-50" dirty="0"/>
              <a:t> </a:t>
            </a:r>
            <a:r>
              <a:rPr sz="4400" spc="-5" dirty="0"/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76775" y="1446284"/>
            <a:ext cx="7443567" cy="485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8272780" cy="2590800"/>
          </a:xfrm>
          <a:custGeom>
            <a:avLst/>
            <a:gdLst/>
            <a:ahLst/>
            <a:cxnLst/>
            <a:rect l="l" t="t" r="r" b="b"/>
            <a:pathLst>
              <a:path w="8272780" h="2590800">
                <a:moveTo>
                  <a:pt x="0" y="2590800"/>
                </a:moveTo>
                <a:lnTo>
                  <a:pt x="8272526" y="2590800"/>
                </a:lnTo>
                <a:lnTo>
                  <a:pt x="8272526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960247"/>
            <a:ext cx="7562850" cy="1384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OPTIMALISASI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4400" b="1" spc="-10" dirty="0">
                <a:solidFill>
                  <a:srgbClr val="FFFFFF"/>
                </a:solidFill>
                <a:latin typeface="Arial"/>
                <a:cs typeface="Arial"/>
              </a:rPr>
              <a:t>MODI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(Modified</a:t>
            </a:r>
            <a:r>
              <a:rPr sz="4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838200"/>
                </a:moveTo>
                <a:lnTo>
                  <a:pt x="8534400" y="838200"/>
                </a:lnTo>
                <a:lnTo>
                  <a:pt x="8534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1981200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0655" y="2023872"/>
            <a:ext cx="835152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5560" y="2316479"/>
            <a:ext cx="441960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3951" y="2023872"/>
            <a:ext cx="1164336" cy="66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8040" y="2316479"/>
            <a:ext cx="441960" cy="371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9479" y="2023872"/>
            <a:ext cx="1185672" cy="664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4903" y="2316479"/>
            <a:ext cx="502920" cy="371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2744" y="3133344"/>
            <a:ext cx="4425696" cy="615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0344" y="3072383"/>
            <a:ext cx="3785615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2744" y="3895344"/>
            <a:ext cx="4425696" cy="615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0344" y="3834384"/>
            <a:ext cx="3989831" cy="615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2744" y="4504944"/>
            <a:ext cx="6416039" cy="1453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0344" y="4572000"/>
            <a:ext cx="6309359" cy="1200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39" y="290830"/>
            <a:ext cx="7927340" cy="547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641600" algn="l"/>
              </a:tabLst>
            </a:pP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Metode</a:t>
            </a:r>
            <a:r>
              <a:rPr sz="3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MODI	(Modified</a:t>
            </a:r>
            <a:r>
              <a:rPr sz="3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3200" b="1" spc="-10" dirty="0">
                <a:solidFill>
                  <a:srgbClr val="888888"/>
                </a:solidFill>
                <a:latin typeface="Calibri"/>
                <a:cs typeface="Calibri"/>
              </a:rPr>
              <a:t>Formulasi</a:t>
            </a:r>
            <a:endParaRPr sz="3200">
              <a:latin typeface="Calibri"/>
              <a:cs typeface="Calibri"/>
            </a:endParaRPr>
          </a:p>
          <a:p>
            <a:pPr marL="2401570">
              <a:lnSpc>
                <a:spcPct val="100000"/>
              </a:lnSpc>
              <a:spcBef>
                <a:spcPts val="2485"/>
              </a:spcBef>
            </a:pPr>
            <a:r>
              <a:rPr sz="3200" spc="-5" dirty="0">
                <a:latin typeface="Arial"/>
                <a:cs typeface="Arial"/>
              </a:rPr>
              <a:t>R</a:t>
            </a:r>
            <a:r>
              <a:rPr sz="3150" spc="-7" baseline="-25132" dirty="0">
                <a:latin typeface="Arial"/>
                <a:cs typeface="Arial"/>
              </a:rPr>
              <a:t>i </a:t>
            </a:r>
            <a:r>
              <a:rPr sz="3200" spc="-5" dirty="0">
                <a:latin typeface="Arial"/>
                <a:cs typeface="Arial"/>
              </a:rPr>
              <a:t>+ </a:t>
            </a:r>
            <a:r>
              <a:rPr sz="3200" spc="5" dirty="0">
                <a:latin typeface="Arial"/>
                <a:cs typeface="Arial"/>
              </a:rPr>
              <a:t>K</a:t>
            </a:r>
            <a:r>
              <a:rPr sz="3150" spc="7" baseline="-25132" dirty="0">
                <a:latin typeface="Arial"/>
                <a:cs typeface="Arial"/>
              </a:rPr>
              <a:t>j </a:t>
            </a:r>
            <a:r>
              <a:rPr sz="3200" spc="-5" dirty="0">
                <a:latin typeface="Arial"/>
                <a:cs typeface="Arial"/>
              </a:rPr>
              <a:t>=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150" spc="7" baseline="-25132" dirty="0">
                <a:latin typeface="Arial"/>
                <a:cs typeface="Arial"/>
              </a:rPr>
              <a:t>ij</a:t>
            </a:r>
            <a:endParaRPr sz="3150" baseline="-25132">
              <a:latin typeface="Arial"/>
              <a:cs typeface="Arial"/>
            </a:endParaRPr>
          </a:p>
          <a:p>
            <a:pPr marL="2172335" marR="2367915">
              <a:lnSpc>
                <a:spcPct val="156400"/>
              </a:lnSpc>
              <a:spcBef>
                <a:spcPts val="2100"/>
              </a:spcBef>
              <a:tabLst>
                <a:tab pos="3086735" algn="l"/>
              </a:tabLst>
            </a:pPr>
            <a:r>
              <a:rPr sz="3200" spc="-5" dirty="0">
                <a:latin typeface="Arial"/>
                <a:cs typeface="Arial"/>
              </a:rPr>
              <a:t>R</a:t>
            </a:r>
            <a:r>
              <a:rPr sz="3150" spc="-7" baseline="-25132" dirty="0">
                <a:latin typeface="Arial"/>
                <a:cs typeface="Arial"/>
              </a:rPr>
              <a:t>i	</a:t>
            </a:r>
            <a:r>
              <a:rPr sz="3200" spc="-5" dirty="0">
                <a:latin typeface="Arial"/>
                <a:cs typeface="Arial"/>
              </a:rPr>
              <a:t>= nilai baris i  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150" baseline="-25132" dirty="0">
                <a:latin typeface="Arial"/>
                <a:cs typeface="Arial"/>
              </a:rPr>
              <a:t>j	</a:t>
            </a:r>
            <a:r>
              <a:rPr sz="3200" spc="-5" dirty="0">
                <a:latin typeface="Arial"/>
                <a:cs typeface="Arial"/>
              </a:rPr>
              <a:t>= nilai kolom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endParaRPr sz="3200">
              <a:latin typeface="Arial"/>
              <a:cs typeface="Arial"/>
            </a:endParaRPr>
          </a:p>
          <a:p>
            <a:pPr marL="3422650" marR="43180" indent="-1250315">
              <a:lnSpc>
                <a:spcPct val="120100"/>
              </a:lnSpc>
              <a:spcBef>
                <a:spcPts val="1185"/>
              </a:spcBef>
              <a:tabLst>
                <a:tab pos="3086735" algn="l"/>
                <a:tab pos="5000625" algn="l"/>
                <a:tab pos="5314315" algn="l"/>
                <a:tab pos="7185659" algn="l"/>
              </a:tabLst>
            </a:pPr>
            <a:r>
              <a:rPr sz="3200" dirty="0">
                <a:latin typeface="Arial"/>
                <a:cs typeface="Arial"/>
              </a:rPr>
              <a:t>C</a:t>
            </a:r>
            <a:r>
              <a:rPr sz="3150" baseline="-19841" dirty="0">
                <a:latin typeface="Arial"/>
                <a:cs typeface="Arial"/>
              </a:rPr>
              <a:t>i</a:t>
            </a:r>
            <a:r>
              <a:rPr sz="3150" baseline="-25132" dirty="0">
                <a:latin typeface="Arial"/>
                <a:cs typeface="Arial"/>
              </a:rPr>
              <a:t>j	</a:t>
            </a:r>
            <a:r>
              <a:rPr sz="3200" spc="-5" dirty="0">
                <a:latin typeface="Arial"/>
                <a:cs typeface="Arial"/>
              </a:rPr>
              <a:t>= </a:t>
            </a:r>
            <a:r>
              <a:rPr sz="3200" spc="-15" dirty="0">
                <a:latin typeface="Arial"/>
                <a:cs typeface="Arial"/>
              </a:rPr>
              <a:t>biaya </a:t>
            </a:r>
            <a:r>
              <a:rPr sz="3200" spc="-5" dirty="0">
                <a:latin typeface="Arial"/>
                <a:cs typeface="Arial"/>
              </a:rPr>
              <a:t>pengangkutan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dari  sumber	i	ke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tujuan	j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28904"/>
            <a:ext cx="7962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Ciri-Ciri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Penggunaan Metode</a:t>
            </a:r>
            <a:r>
              <a:rPr sz="3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Transportasi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518245"/>
            <a:ext cx="8025130" cy="40963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85470" indent="-573405" algn="just">
              <a:lnSpc>
                <a:spcPct val="100000"/>
              </a:lnSpc>
              <a:spcBef>
                <a:spcPts val="459"/>
              </a:spcBef>
              <a:buClr>
                <a:srgbClr val="1F487C"/>
              </a:buClr>
              <a:buSzPct val="70000"/>
              <a:buAutoNum type="arabicPeriod"/>
              <a:tabLst>
                <a:tab pos="586105" algn="l"/>
              </a:tabLst>
            </a:pPr>
            <a:r>
              <a:rPr sz="3000" dirty="0">
                <a:latin typeface="Calibri"/>
                <a:cs typeface="Calibri"/>
              </a:rPr>
              <a:t>Terdapat </a:t>
            </a:r>
            <a:r>
              <a:rPr sz="3000" spc="-5" dirty="0">
                <a:latin typeface="Calibri"/>
                <a:cs typeface="Calibri"/>
              </a:rPr>
              <a:t>sejumlah </a:t>
            </a:r>
            <a:r>
              <a:rPr sz="3000" dirty="0">
                <a:latin typeface="Calibri"/>
                <a:cs typeface="Calibri"/>
              </a:rPr>
              <a:t>sumber dan tujuan</a:t>
            </a:r>
            <a:r>
              <a:rPr sz="3000" spc="-2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tertentu.</a:t>
            </a:r>
          </a:p>
          <a:p>
            <a:pPr marL="585470" marR="5080" indent="-573405" algn="just">
              <a:lnSpc>
                <a:spcPct val="90000"/>
              </a:lnSpc>
              <a:spcBef>
                <a:spcPts val="720"/>
              </a:spcBef>
              <a:buClr>
                <a:srgbClr val="1F487C"/>
              </a:buClr>
              <a:buSzPct val="70000"/>
              <a:buAutoNum type="arabicPeriod"/>
              <a:tabLst>
                <a:tab pos="586105" algn="l"/>
              </a:tabLst>
            </a:pPr>
            <a:r>
              <a:rPr sz="3000" dirty="0">
                <a:latin typeface="Calibri"/>
                <a:cs typeface="Calibri"/>
              </a:rPr>
              <a:t>Kuantitas komoditi/barang yang didisitribusikan  dari </a:t>
            </a:r>
            <a:r>
              <a:rPr sz="3000" spc="-5" dirty="0">
                <a:latin typeface="Calibri"/>
                <a:cs typeface="Calibri"/>
              </a:rPr>
              <a:t>setiap </a:t>
            </a:r>
            <a:r>
              <a:rPr sz="3000" dirty="0">
                <a:latin typeface="Calibri"/>
                <a:cs typeface="Calibri"/>
              </a:rPr>
              <a:t>sumber dan yang diminta </a:t>
            </a:r>
            <a:r>
              <a:rPr sz="3000" spc="-5" dirty="0">
                <a:latin typeface="Calibri"/>
                <a:cs typeface="Calibri"/>
              </a:rPr>
              <a:t>oleh</a:t>
            </a:r>
            <a:r>
              <a:rPr sz="3000" spc="-2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setiap  </a:t>
            </a:r>
            <a:r>
              <a:rPr sz="3000" dirty="0">
                <a:latin typeface="Calibri"/>
                <a:cs typeface="Calibri"/>
              </a:rPr>
              <a:t>tujuan besarnya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tertentu.</a:t>
            </a:r>
          </a:p>
          <a:p>
            <a:pPr marL="585470" marR="5080" indent="-573405">
              <a:lnSpc>
                <a:spcPct val="90000"/>
              </a:lnSpc>
              <a:spcBef>
                <a:spcPts val="725"/>
              </a:spcBef>
              <a:buClr>
                <a:srgbClr val="1F487C"/>
              </a:buClr>
              <a:buSzPct val="70000"/>
              <a:buAutoNum type="arabicPeriod"/>
              <a:tabLst>
                <a:tab pos="585470" algn="l"/>
                <a:tab pos="586105" algn="l"/>
              </a:tabLst>
            </a:pPr>
            <a:r>
              <a:rPr sz="3000" dirty="0">
                <a:latin typeface="Calibri"/>
                <a:cs typeface="Calibri"/>
              </a:rPr>
              <a:t>Komoditi yang dikirim/diangkut </a:t>
            </a:r>
            <a:r>
              <a:rPr sz="3000" spc="-5" dirty="0">
                <a:latin typeface="Calibri"/>
                <a:cs typeface="Calibri"/>
              </a:rPr>
              <a:t>dari </a:t>
            </a:r>
            <a:r>
              <a:rPr sz="3000" dirty="0">
                <a:latin typeface="Calibri"/>
                <a:cs typeface="Calibri"/>
              </a:rPr>
              <a:t>suatu  sumber ke suatu tujuan besarnya </a:t>
            </a:r>
            <a:r>
              <a:rPr sz="3000" spc="-5" dirty="0">
                <a:latin typeface="Calibri"/>
                <a:cs typeface="Calibri"/>
              </a:rPr>
              <a:t>sesuai</a:t>
            </a:r>
            <a:r>
              <a:rPr sz="3000" spc="-2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dengan  permintaan dan atau kapasitas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sumber.</a:t>
            </a:r>
          </a:p>
          <a:p>
            <a:pPr marL="585470" marR="878840" indent="-573405">
              <a:lnSpc>
                <a:spcPts val="3240"/>
              </a:lnSpc>
              <a:spcBef>
                <a:spcPts val="770"/>
              </a:spcBef>
              <a:buClr>
                <a:srgbClr val="1F487C"/>
              </a:buClr>
              <a:buSzPct val="70000"/>
              <a:buAutoNum type="arabicPeriod"/>
              <a:tabLst>
                <a:tab pos="585470" algn="l"/>
                <a:tab pos="586105" algn="l"/>
              </a:tabLst>
            </a:pPr>
            <a:r>
              <a:rPr sz="3000" dirty="0">
                <a:latin typeface="Calibri"/>
                <a:cs typeface="Calibri"/>
              </a:rPr>
              <a:t>Ongkos pengangkutan komoditi </a:t>
            </a:r>
            <a:r>
              <a:rPr sz="3000" spc="-5" dirty="0">
                <a:latin typeface="Calibri"/>
                <a:cs typeface="Calibri"/>
              </a:rPr>
              <a:t>dari</a:t>
            </a:r>
            <a:r>
              <a:rPr sz="3000" spc="-2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suatu  sumber ke suatu tujuan besarnya</a:t>
            </a:r>
            <a:r>
              <a:rPr sz="3000" spc="-22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tertentu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8610600" cy="685800"/>
          </a:xfrm>
          <a:custGeom>
            <a:avLst/>
            <a:gdLst/>
            <a:ahLst/>
            <a:cxnLst/>
            <a:rect l="l" t="t" r="r" b="b"/>
            <a:pathLst>
              <a:path w="8610600" h="685800">
                <a:moveTo>
                  <a:pt x="0" y="685800"/>
                </a:moveTo>
                <a:lnTo>
                  <a:pt x="8610600" y="685800"/>
                </a:lnTo>
                <a:lnTo>
                  <a:pt x="8610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77749"/>
            <a:ext cx="40627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Langkah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Penyelesaian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1749551"/>
            <a:ext cx="484631" cy="44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1700783"/>
            <a:ext cx="1085088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8136" y="1700783"/>
            <a:ext cx="1060703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4416" y="1700783"/>
            <a:ext cx="1490471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0464" y="1700783"/>
            <a:ext cx="914400" cy="502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4344" y="1700783"/>
            <a:ext cx="1136903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0728" y="1700783"/>
            <a:ext cx="822960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3167" y="1700783"/>
            <a:ext cx="935736" cy="502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7528" y="1700783"/>
            <a:ext cx="704088" cy="5029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191" y="1700783"/>
            <a:ext cx="1185671" cy="502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5392" y="1700783"/>
            <a:ext cx="1264920" cy="502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2840" y="1700783"/>
            <a:ext cx="1240536" cy="5029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2188464"/>
            <a:ext cx="484631" cy="4480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615" y="2139695"/>
            <a:ext cx="2039112" cy="5029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8255" y="2139695"/>
            <a:ext cx="957071" cy="5029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4807" y="2139695"/>
            <a:ext cx="1036319" cy="5029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0608" y="2139695"/>
            <a:ext cx="893063" cy="5029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00" y="2139695"/>
            <a:ext cx="1203960" cy="5029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2688" y="2139695"/>
            <a:ext cx="1347215" cy="5029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5479" y="2139695"/>
            <a:ext cx="941831" cy="5029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2784" y="2139695"/>
            <a:ext cx="499871" cy="5029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000" y="2663951"/>
            <a:ext cx="487680" cy="4480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816" y="2615183"/>
            <a:ext cx="4587240" cy="5029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" y="3102864"/>
            <a:ext cx="487680" cy="4480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3816" y="3054095"/>
            <a:ext cx="7114032" cy="5029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3816" y="3419855"/>
            <a:ext cx="3032760" cy="5029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93008" y="3633215"/>
            <a:ext cx="338327" cy="2895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7871" y="3419855"/>
            <a:ext cx="792479" cy="5029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86784" y="3633215"/>
            <a:ext cx="341375" cy="2895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4696" y="3419855"/>
            <a:ext cx="795527" cy="5029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6655" y="3633215"/>
            <a:ext cx="387096" cy="2895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184" y="3419855"/>
            <a:ext cx="560832" cy="5029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39" y="1695066"/>
            <a:ext cx="8463915" cy="2184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2600" indent="-457834">
              <a:lnSpc>
                <a:spcPct val="100000"/>
              </a:lnSpc>
              <a:spcBef>
                <a:spcPts val="675"/>
              </a:spcBef>
              <a:buSzPct val="85416"/>
              <a:buAutoNum type="arabicPeriod"/>
              <a:tabLst>
                <a:tab pos="482600" algn="l"/>
                <a:tab pos="483234" algn="l"/>
              </a:tabLst>
            </a:pPr>
            <a:r>
              <a:rPr sz="2400" b="1" dirty="0">
                <a:latin typeface="Calibri"/>
                <a:cs typeface="Calibri"/>
              </a:rPr>
              <a:t>Isilah </a:t>
            </a:r>
            <a:r>
              <a:rPr sz="2400" b="1" spc="-10" dirty="0">
                <a:latin typeface="Calibri"/>
                <a:cs typeface="Calibri"/>
              </a:rPr>
              <a:t>tabel pertama </a:t>
            </a:r>
            <a:r>
              <a:rPr sz="2400" b="1" dirty="0">
                <a:latin typeface="Calibri"/>
                <a:cs typeface="Calibri"/>
              </a:rPr>
              <a:t>dari sudut kiri </a:t>
            </a:r>
            <a:r>
              <a:rPr sz="2400" b="1" spc="-20" dirty="0">
                <a:latin typeface="Calibri"/>
                <a:cs typeface="Calibri"/>
              </a:rPr>
              <a:t>atas </a:t>
            </a:r>
            <a:r>
              <a:rPr sz="2400" b="1" spc="-40" dirty="0">
                <a:latin typeface="Calibri"/>
                <a:cs typeface="Calibri"/>
              </a:rPr>
              <a:t>ke </a:t>
            </a:r>
            <a:r>
              <a:rPr sz="2400" b="1" spc="-10" dirty="0">
                <a:latin typeface="Calibri"/>
                <a:cs typeface="Calibri"/>
              </a:rPr>
              <a:t>kanan </a:t>
            </a:r>
            <a:r>
              <a:rPr sz="2400" b="1" spc="-15" dirty="0">
                <a:latin typeface="Calibri"/>
                <a:cs typeface="Calibri"/>
              </a:rPr>
              <a:t>bawah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(NWC)</a:t>
            </a:r>
            <a:endParaRPr sz="2400">
              <a:latin typeface="Calibri"/>
              <a:cs typeface="Calibri"/>
            </a:endParaRPr>
          </a:p>
          <a:p>
            <a:pPr marL="482600" indent="-457834">
              <a:lnSpc>
                <a:spcPct val="100000"/>
              </a:lnSpc>
              <a:spcBef>
                <a:spcPts val="580"/>
              </a:spcBef>
              <a:buSzPct val="85416"/>
              <a:buAutoNum type="arabicPeriod"/>
              <a:tabLst>
                <a:tab pos="482600" algn="l"/>
                <a:tab pos="483234" algn="l"/>
              </a:tabLst>
            </a:pPr>
            <a:r>
              <a:rPr sz="2400" b="1" spc="-10" dirty="0">
                <a:latin typeface="Calibri"/>
                <a:cs typeface="Calibri"/>
              </a:rPr>
              <a:t>Menentukan </a:t>
            </a:r>
            <a:r>
              <a:rPr sz="2400" b="1" dirty="0">
                <a:latin typeface="Calibri"/>
                <a:cs typeface="Calibri"/>
              </a:rPr>
              <a:t>nilai baris dan </a:t>
            </a:r>
            <a:r>
              <a:rPr sz="2400" b="1" spc="-15" dirty="0">
                <a:latin typeface="Calibri"/>
                <a:cs typeface="Calibri"/>
              </a:rPr>
              <a:t>kolom </a:t>
            </a:r>
            <a:r>
              <a:rPr sz="2400" b="1" spc="-10" dirty="0">
                <a:latin typeface="Calibri"/>
                <a:cs typeface="Calibri"/>
              </a:rPr>
              <a:t>dengan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cara:</a:t>
            </a:r>
            <a:endParaRPr sz="2400">
              <a:latin typeface="Calibri"/>
              <a:cs typeface="Calibri"/>
            </a:endParaRPr>
          </a:p>
          <a:p>
            <a:pPr marL="939800" lvl="1" indent="-457834">
              <a:lnSpc>
                <a:spcPct val="100000"/>
              </a:lnSpc>
              <a:spcBef>
                <a:spcPts val="865"/>
              </a:spcBef>
              <a:buSzPct val="85416"/>
              <a:buChar char="•"/>
              <a:tabLst>
                <a:tab pos="939800" algn="l"/>
                <a:tab pos="940435" algn="l"/>
                <a:tab pos="1679575" algn="l"/>
              </a:tabLst>
            </a:pPr>
            <a:r>
              <a:rPr sz="2400" spc="-5" dirty="0">
                <a:latin typeface="Calibri"/>
                <a:cs typeface="Calibri"/>
              </a:rPr>
              <a:t>Baris	</a:t>
            </a:r>
            <a:r>
              <a:rPr sz="2400" dirty="0">
                <a:latin typeface="Calibri"/>
                <a:cs typeface="Calibri"/>
              </a:rPr>
              <a:t>pertama </a:t>
            </a:r>
            <a:r>
              <a:rPr sz="2400" spc="-5" dirty="0">
                <a:latin typeface="Calibri"/>
                <a:cs typeface="Calibri"/>
              </a:rPr>
              <a:t>selalu </a:t>
            </a:r>
            <a:r>
              <a:rPr sz="2400" dirty="0">
                <a:latin typeface="Calibri"/>
                <a:cs typeface="Calibri"/>
              </a:rPr>
              <a:t>diberi nilai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939800" marR="880110" lvl="1" indent="-457200">
              <a:lnSpc>
                <a:spcPct val="100000"/>
              </a:lnSpc>
              <a:spcBef>
                <a:spcPts val="575"/>
              </a:spcBef>
              <a:buSzPct val="85416"/>
              <a:buChar char="•"/>
              <a:tabLst>
                <a:tab pos="939800" algn="l"/>
                <a:tab pos="940435" algn="l"/>
              </a:tabLst>
            </a:pPr>
            <a:r>
              <a:rPr sz="2400" dirty="0">
                <a:latin typeface="Calibri"/>
                <a:cs typeface="Calibri"/>
              </a:rPr>
              <a:t>Nilai baris </a:t>
            </a:r>
            <a:r>
              <a:rPr sz="2400" spc="-15" dirty="0">
                <a:latin typeface="Calibri"/>
                <a:cs typeface="Calibri"/>
              </a:rPr>
              <a:t>yang </a:t>
            </a:r>
            <a:r>
              <a:rPr sz="2400" dirty="0">
                <a:latin typeface="Calibri"/>
                <a:cs typeface="Calibri"/>
              </a:rPr>
              <a:t>lain dan nilai </a:t>
            </a:r>
            <a:r>
              <a:rPr sz="2400" spc="-5" dirty="0">
                <a:latin typeface="Calibri"/>
                <a:cs typeface="Calibri"/>
              </a:rPr>
              <a:t>semua </a:t>
            </a:r>
            <a:r>
              <a:rPr sz="2400" spc="-20" dirty="0">
                <a:latin typeface="Calibri"/>
                <a:cs typeface="Calibri"/>
              </a:rPr>
              <a:t>kolom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ditentukan  berdasarkan </a:t>
            </a:r>
            <a:r>
              <a:rPr sz="2400" spc="5" dirty="0">
                <a:latin typeface="Calibri"/>
                <a:cs typeface="Calibri"/>
              </a:rPr>
              <a:t>rumus R</a:t>
            </a:r>
            <a:r>
              <a:rPr sz="2400" spc="7" baseline="-24305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+ K</a:t>
            </a:r>
            <a:r>
              <a:rPr sz="2400" baseline="-24305" dirty="0">
                <a:latin typeface="Calibri"/>
                <a:cs typeface="Calibri"/>
              </a:rPr>
              <a:t>j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7" baseline="-24305" dirty="0">
                <a:latin typeface="Calibri"/>
                <a:cs typeface="Calibri"/>
              </a:rPr>
              <a:t>ij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5800" y="4114800"/>
            <a:ext cx="4114800" cy="1447800"/>
          </a:xfrm>
          <a:custGeom>
            <a:avLst/>
            <a:gdLst/>
            <a:ahLst/>
            <a:cxnLst/>
            <a:rect l="l" t="t" r="r" b="b"/>
            <a:pathLst>
              <a:path w="4114800" h="1447800">
                <a:moveTo>
                  <a:pt x="0" y="1447800"/>
                </a:moveTo>
                <a:lnTo>
                  <a:pt x="4114800" y="1447800"/>
                </a:lnTo>
                <a:lnTo>
                  <a:pt x="41148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BEBEBE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080" y="4087367"/>
            <a:ext cx="707136" cy="3657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1183" y="4087367"/>
            <a:ext cx="737616" cy="3657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8863" y="4087367"/>
            <a:ext cx="496824" cy="3657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2704" y="4087367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81200" y="4087367"/>
            <a:ext cx="420624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42744" y="4239767"/>
            <a:ext cx="344424" cy="2133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9904" y="4087367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8400" y="4087367"/>
            <a:ext cx="411480" cy="3657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0080" y="4398264"/>
            <a:ext cx="1042415" cy="36576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23416" y="4398264"/>
            <a:ext cx="679704" cy="3657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53183" y="4398264"/>
            <a:ext cx="859536" cy="36576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9735" y="4398264"/>
            <a:ext cx="432815" cy="3657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90800" y="4398264"/>
            <a:ext cx="362712" cy="3657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0080" y="4709159"/>
            <a:ext cx="420623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1623" y="4861559"/>
            <a:ext cx="344423" cy="2133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5736" y="4709159"/>
            <a:ext cx="408431" cy="3657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94232" y="4709159"/>
            <a:ext cx="420624" cy="3657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5775" y="4861559"/>
            <a:ext cx="298703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47216" y="4709159"/>
            <a:ext cx="408432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05711" y="4709159"/>
            <a:ext cx="417575" cy="3657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64207" y="4861559"/>
            <a:ext cx="423671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" y="5020055"/>
            <a:ext cx="411480" cy="3657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3063" y="5020055"/>
            <a:ext cx="408431" cy="3657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00327" y="5020055"/>
            <a:ext cx="420623" cy="36575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61872" y="5172455"/>
            <a:ext cx="298703" cy="21335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53311" y="5020055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0575" y="5020055"/>
            <a:ext cx="521207" cy="3657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80032" y="5020055"/>
            <a:ext cx="356616" cy="36575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84248" y="5020055"/>
            <a:ext cx="679704" cy="3657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10967" y="5020055"/>
            <a:ext cx="859535" cy="3657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17520" y="5020055"/>
            <a:ext cx="432816" cy="3657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97351" y="5020055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04615" y="5020055"/>
            <a:ext cx="420624" cy="36575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66159" y="5172455"/>
            <a:ext cx="298703" cy="21335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5020055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6096" y="5020055"/>
            <a:ext cx="521208" cy="3657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39444" y="4083216"/>
            <a:ext cx="3472815" cy="12700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1700" b="1" spc="-5" dirty="0">
                <a:latin typeface="Calibri"/>
                <a:cs typeface="Calibri"/>
              </a:rPr>
              <a:t>Nilai baris </a:t>
            </a:r>
            <a:r>
              <a:rPr sz="1700" b="1" spc="5" dirty="0">
                <a:latin typeface="Calibri"/>
                <a:cs typeface="Calibri"/>
              </a:rPr>
              <a:t>W </a:t>
            </a:r>
            <a:r>
              <a:rPr sz="1700" b="1" dirty="0">
                <a:latin typeface="Calibri"/>
                <a:cs typeface="Calibri"/>
              </a:rPr>
              <a:t>= R</a:t>
            </a:r>
            <a:r>
              <a:rPr sz="1650" b="1" baseline="-25252" dirty="0">
                <a:latin typeface="Calibri"/>
                <a:cs typeface="Calibri"/>
              </a:rPr>
              <a:t>W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1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0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700" b="1" dirty="0">
                <a:latin typeface="Calibri"/>
                <a:cs typeface="Calibri"/>
              </a:rPr>
              <a:t>Mencari </a:t>
            </a:r>
            <a:r>
              <a:rPr sz="1700" b="1" spc="-5" dirty="0">
                <a:latin typeface="Calibri"/>
                <a:cs typeface="Calibri"/>
              </a:rPr>
              <a:t>nilai </a:t>
            </a:r>
            <a:r>
              <a:rPr sz="1700" b="1" spc="-15" dirty="0">
                <a:latin typeface="Calibri"/>
                <a:cs typeface="Calibri"/>
              </a:rPr>
              <a:t>kolom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A: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latin typeface="Calibri"/>
                <a:cs typeface="Calibri"/>
              </a:rPr>
              <a:t>R</a:t>
            </a:r>
            <a:r>
              <a:rPr sz="1650" b="1" baseline="-25252" dirty="0">
                <a:latin typeface="Calibri"/>
                <a:cs typeface="Calibri"/>
              </a:rPr>
              <a:t>W </a:t>
            </a:r>
            <a:r>
              <a:rPr sz="1700" b="1" dirty="0">
                <a:latin typeface="Calibri"/>
                <a:cs typeface="Calibri"/>
              </a:rPr>
              <a:t>+ </a:t>
            </a:r>
            <a:r>
              <a:rPr sz="1700" b="1" spc="10" dirty="0">
                <a:latin typeface="Calibri"/>
                <a:cs typeface="Calibri"/>
              </a:rPr>
              <a:t>K</a:t>
            </a:r>
            <a:r>
              <a:rPr sz="1650" b="1" spc="15" baseline="-25252" dirty="0">
                <a:latin typeface="Calibri"/>
                <a:cs typeface="Calibri"/>
              </a:rPr>
              <a:t>A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254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</a:t>
            </a:r>
            <a:r>
              <a:rPr sz="1650" b="1" spc="-15" baseline="-25252" dirty="0">
                <a:latin typeface="Calibri"/>
                <a:cs typeface="Calibri"/>
              </a:rPr>
              <a:t>WA</a:t>
            </a:r>
            <a:endParaRPr sz="1650" baseline="-2525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290830" algn="l"/>
                <a:tab pos="1382395" algn="l"/>
              </a:tabLst>
            </a:pPr>
            <a:r>
              <a:rPr sz="1700" b="1" dirty="0">
                <a:latin typeface="Calibri"/>
                <a:cs typeface="Calibri"/>
              </a:rPr>
              <a:t>0	+  </a:t>
            </a:r>
            <a:r>
              <a:rPr sz="1700" b="1" spc="10" dirty="0">
                <a:latin typeface="Calibri"/>
                <a:cs typeface="Calibri"/>
              </a:rPr>
              <a:t>K</a:t>
            </a:r>
            <a:r>
              <a:rPr sz="1650" b="1" spc="15" baseline="-25252" dirty="0">
                <a:latin typeface="Calibri"/>
                <a:cs typeface="Calibri"/>
              </a:rPr>
              <a:t>A</a:t>
            </a:r>
            <a:r>
              <a:rPr sz="1650" b="1" spc="195" baseline="-25252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= 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20,	</a:t>
            </a:r>
            <a:r>
              <a:rPr sz="1700" b="1" spc="-5" dirty="0">
                <a:latin typeface="Calibri"/>
                <a:cs typeface="Calibri"/>
              </a:rPr>
              <a:t>nilai </a:t>
            </a:r>
            <a:r>
              <a:rPr sz="1700" b="1" spc="-15" dirty="0">
                <a:latin typeface="Calibri"/>
                <a:cs typeface="Calibri"/>
              </a:rPr>
              <a:t>kolom </a:t>
            </a:r>
            <a:r>
              <a:rPr sz="1700" b="1" dirty="0">
                <a:latin typeface="Calibri"/>
                <a:cs typeface="Calibri"/>
              </a:rPr>
              <a:t>A = </a:t>
            </a:r>
            <a:r>
              <a:rPr sz="1700" b="1" spc="5" dirty="0">
                <a:latin typeface="Calibri"/>
                <a:cs typeface="Calibri"/>
              </a:rPr>
              <a:t>K</a:t>
            </a:r>
            <a:r>
              <a:rPr sz="1650" b="1" spc="7" baseline="-25252" dirty="0">
                <a:latin typeface="Calibri"/>
                <a:cs typeface="Calibri"/>
              </a:rPr>
              <a:t>A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16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20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53000" y="4114800"/>
            <a:ext cx="4038600" cy="2057400"/>
          </a:xfrm>
          <a:custGeom>
            <a:avLst/>
            <a:gdLst/>
            <a:ahLst/>
            <a:cxnLst/>
            <a:rect l="l" t="t" r="r" b="b"/>
            <a:pathLst>
              <a:path w="4038600" h="2057400">
                <a:moveTo>
                  <a:pt x="0" y="2057400"/>
                </a:moveTo>
                <a:lnTo>
                  <a:pt x="4038600" y="2057400"/>
                </a:lnTo>
                <a:lnTo>
                  <a:pt x="4038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BEBEBE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07279" y="4087367"/>
            <a:ext cx="1042415" cy="36576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90615" y="4087367"/>
            <a:ext cx="679703" cy="3657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20384" y="4087367"/>
            <a:ext cx="859536" cy="36576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26935" y="4087367"/>
            <a:ext cx="640079" cy="3657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14031" y="4087367"/>
            <a:ext cx="737616" cy="3657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98664" y="4087367"/>
            <a:ext cx="505968" cy="3657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48600" y="4087367"/>
            <a:ext cx="627888" cy="3657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74735" y="4087367"/>
            <a:ext cx="362711" cy="3657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07279" y="4398264"/>
            <a:ext cx="420624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68823" y="4550664"/>
            <a:ext cx="344424" cy="2133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02935" y="4398264"/>
            <a:ext cx="408432" cy="3657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61432" y="4398264"/>
            <a:ext cx="420624" cy="3657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22976" y="4550664"/>
            <a:ext cx="292608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08320" y="4398264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66815" y="4398264"/>
            <a:ext cx="417575" cy="3657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25311" y="4550664"/>
            <a:ext cx="423672" cy="21336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92952" y="4398264"/>
            <a:ext cx="362712" cy="3657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51447" y="4398264"/>
            <a:ext cx="411479" cy="3657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58711" y="4398264"/>
            <a:ext cx="408432" cy="3657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65976" y="4398264"/>
            <a:ext cx="420624" cy="3657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27519" y="4550664"/>
            <a:ext cx="292607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61631" y="4398264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20128" y="4398264"/>
            <a:ext cx="411479" cy="3657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29856" y="4398264"/>
            <a:ext cx="362711" cy="3657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37119" y="4398264"/>
            <a:ext cx="420624" cy="3657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98664" y="4550664"/>
            <a:ext cx="292607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84007" y="4398264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42504" y="4398264"/>
            <a:ext cx="411479" cy="3657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07279" y="4709159"/>
            <a:ext cx="423672" cy="3657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71871" y="4861559"/>
            <a:ext cx="304800" cy="21336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66359" y="4709159"/>
            <a:ext cx="408432" cy="3657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24855" y="4709159"/>
            <a:ext cx="420624" cy="3657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86400" y="4861559"/>
            <a:ext cx="292608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71744" y="4709159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27191" y="4709159"/>
            <a:ext cx="417575" cy="3657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885688" y="4861559"/>
            <a:ext cx="384048" cy="21336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13703" y="4709159"/>
            <a:ext cx="362712" cy="3657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72200" y="4709159"/>
            <a:ext cx="423672" cy="3657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36791" y="4861559"/>
            <a:ext cx="304800" cy="21336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83096" y="4709159"/>
            <a:ext cx="408431" cy="3657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41592" y="4709159"/>
            <a:ext cx="411479" cy="3657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48856" y="4709159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07352" y="4709159"/>
            <a:ext cx="521207" cy="3657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26807" y="4709159"/>
            <a:ext cx="362711" cy="3657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34071" y="4709159"/>
            <a:ext cx="423672" cy="3657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98664" y="4861559"/>
            <a:ext cx="304800" cy="21336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96200" y="4709159"/>
            <a:ext cx="408431" cy="3657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51647" y="4709159"/>
            <a:ext cx="521207" cy="36576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07279" y="5020055"/>
            <a:ext cx="423672" cy="36575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71871" y="5172455"/>
            <a:ext cx="289560" cy="2133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51120" y="5020055"/>
            <a:ext cx="408431" cy="3657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309615" y="5020055"/>
            <a:ext cx="420624" cy="36575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71159" y="5172455"/>
            <a:ext cx="292608" cy="21335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56503" y="5020055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15000" y="5020055"/>
            <a:ext cx="417575" cy="36575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73496" y="5172455"/>
            <a:ext cx="368808" cy="21335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86271" y="5020055"/>
            <a:ext cx="362712" cy="36575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44767" y="5020055"/>
            <a:ext cx="423671" cy="36575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09359" y="5172455"/>
            <a:ext cx="289560" cy="2133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40423" y="5020055"/>
            <a:ext cx="408431" cy="3657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47688" y="5020055"/>
            <a:ext cx="411479" cy="36575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54952" y="5020055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13447" y="5020055"/>
            <a:ext cx="521207" cy="36575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32904" y="5020055"/>
            <a:ext cx="362711" cy="36575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40168" y="5020055"/>
            <a:ext cx="423672" cy="36575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04759" y="5172455"/>
            <a:ext cx="289559" cy="2133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687056" y="5020055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94319" y="5020055"/>
            <a:ext cx="411479" cy="36575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07279" y="5330952"/>
            <a:ext cx="423672" cy="36575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71871" y="5483352"/>
            <a:ext cx="289560" cy="2133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51120" y="5330952"/>
            <a:ext cx="408431" cy="3657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09615" y="5330952"/>
            <a:ext cx="411479" cy="36575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62015" y="5483352"/>
            <a:ext cx="289560" cy="21335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44311" y="5330952"/>
            <a:ext cx="408432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99759" y="5330952"/>
            <a:ext cx="417575" cy="36575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58255" y="5483352"/>
            <a:ext cx="365760" cy="21335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67984" y="5330952"/>
            <a:ext cx="362712" cy="36575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26479" y="5330952"/>
            <a:ext cx="411479" cy="36575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333744" y="5330952"/>
            <a:ext cx="408431" cy="3657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41007" y="5330952"/>
            <a:ext cx="411479" cy="36575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93407" y="5483352"/>
            <a:ext cx="289559" cy="21335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824471" y="5330952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982968" y="5330952"/>
            <a:ext cx="521207" cy="36575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202423" y="5330952"/>
            <a:ext cx="362711" cy="36575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409688" y="5330952"/>
            <a:ext cx="411479" cy="36575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62088" y="5483352"/>
            <a:ext cx="289559" cy="21335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44383" y="5330952"/>
            <a:ext cx="408431" cy="3657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02880" y="5330952"/>
            <a:ext cx="521207" cy="36575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033517" y="4134434"/>
            <a:ext cx="33540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Calibri"/>
                <a:cs typeface="Calibri"/>
              </a:rPr>
              <a:t>Mencari </a:t>
            </a:r>
            <a:r>
              <a:rPr sz="1700" b="1" spc="-5" dirty="0">
                <a:latin typeface="Calibri"/>
                <a:cs typeface="Calibri"/>
              </a:rPr>
              <a:t>nilai </a:t>
            </a:r>
            <a:r>
              <a:rPr sz="1700" b="1" spc="-15" dirty="0">
                <a:latin typeface="Calibri"/>
                <a:cs typeface="Calibri"/>
              </a:rPr>
              <a:t>kolom </a:t>
            </a:r>
            <a:r>
              <a:rPr sz="1700" b="1" dirty="0">
                <a:latin typeface="Calibri"/>
                <a:cs typeface="Calibri"/>
              </a:rPr>
              <a:t>dan </a:t>
            </a:r>
            <a:r>
              <a:rPr sz="1700" b="1" spc="-5" dirty="0">
                <a:latin typeface="Calibri"/>
                <a:cs typeface="Calibri"/>
              </a:rPr>
              <a:t>baris </a:t>
            </a:r>
            <a:r>
              <a:rPr sz="1700" b="1" spc="-10" dirty="0">
                <a:latin typeface="Calibri"/>
                <a:cs typeface="Calibri"/>
              </a:rPr>
              <a:t>yg</a:t>
            </a:r>
            <a:r>
              <a:rPr sz="1700" b="1" spc="-12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lain: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008117" y="4394174"/>
            <a:ext cx="24625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0000"/>
              </a:lnSpc>
              <a:spcBef>
                <a:spcPts val="100"/>
              </a:spcBef>
            </a:pPr>
            <a:r>
              <a:rPr sz="1700" b="1" dirty="0">
                <a:latin typeface="Calibri"/>
                <a:cs typeface="Calibri"/>
              </a:rPr>
              <a:t>R</a:t>
            </a:r>
            <a:r>
              <a:rPr sz="1650" b="1" baseline="-25252" dirty="0">
                <a:latin typeface="Calibri"/>
                <a:cs typeface="Calibri"/>
              </a:rPr>
              <a:t>W </a:t>
            </a:r>
            <a:r>
              <a:rPr sz="1700" b="1" dirty="0">
                <a:latin typeface="Calibri"/>
                <a:cs typeface="Calibri"/>
              </a:rPr>
              <a:t>+ </a:t>
            </a:r>
            <a:r>
              <a:rPr sz="1700" b="1" spc="5" dirty="0">
                <a:latin typeface="Calibri"/>
                <a:cs typeface="Calibri"/>
              </a:rPr>
              <a:t>K</a:t>
            </a:r>
            <a:r>
              <a:rPr sz="1650" b="1" spc="7" baseline="-25252" dirty="0">
                <a:latin typeface="Calibri"/>
                <a:cs typeface="Calibri"/>
              </a:rPr>
              <a:t>B </a:t>
            </a:r>
            <a:r>
              <a:rPr sz="1700" b="1" dirty="0">
                <a:latin typeface="Calibri"/>
                <a:cs typeface="Calibri"/>
              </a:rPr>
              <a:t>= </a:t>
            </a:r>
            <a:r>
              <a:rPr sz="1700" b="1" spc="10" dirty="0">
                <a:latin typeface="Calibri"/>
                <a:cs typeface="Calibri"/>
              </a:rPr>
              <a:t>C</a:t>
            </a:r>
            <a:r>
              <a:rPr sz="1650" b="1" spc="15" baseline="-25252" dirty="0">
                <a:latin typeface="Calibri"/>
                <a:cs typeface="Calibri"/>
              </a:rPr>
              <a:t>WB</a:t>
            </a:r>
            <a:r>
              <a:rPr sz="1700" b="1" spc="10" dirty="0">
                <a:latin typeface="Calibri"/>
                <a:cs typeface="Calibri"/>
              </a:rPr>
              <a:t>; </a:t>
            </a:r>
            <a:r>
              <a:rPr sz="1700" b="1" dirty="0">
                <a:latin typeface="Calibri"/>
                <a:cs typeface="Calibri"/>
              </a:rPr>
              <a:t>0 + </a:t>
            </a:r>
            <a:r>
              <a:rPr sz="1700" b="1" spc="5" dirty="0">
                <a:latin typeface="Calibri"/>
                <a:cs typeface="Calibri"/>
              </a:rPr>
              <a:t>K</a:t>
            </a:r>
            <a:r>
              <a:rPr sz="1650" b="1" spc="7" baseline="-25252" dirty="0">
                <a:latin typeface="Calibri"/>
                <a:cs typeface="Calibri"/>
              </a:rPr>
              <a:t>B </a:t>
            </a:r>
            <a:r>
              <a:rPr sz="1700" b="1" dirty="0">
                <a:latin typeface="Calibri"/>
                <a:cs typeface="Calibri"/>
              </a:rPr>
              <a:t>= 5;  </a:t>
            </a:r>
            <a:r>
              <a:rPr sz="1700" b="1" spc="10" dirty="0">
                <a:latin typeface="Calibri"/>
                <a:cs typeface="Calibri"/>
              </a:rPr>
              <a:t>R</a:t>
            </a:r>
            <a:r>
              <a:rPr sz="1650" b="1" spc="15" baseline="-25252" dirty="0">
                <a:latin typeface="Calibri"/>
                <a:cs typeface="Calibri"/>
              </a:rPr>
              <a:t>H </a:t>
            </a:r>
            <a:r>
              <a:rPr sz="1700" b="1" dirty="0">
                <a:latin typeface="Calibri"/>
                <a:cs typeface="Calibri"/>
              </a:rPr>
              <a:t>+ </a:t>
            </a:r>
            <a:r>
              <a:rPr sz="1700" b="1" spc="5" dirty="0">
                <a:latin typeface="Calibri"/>
                <a:cs typeface="Calibri"/>
              </a:rPr>
              <a:t>K</a:t>
            </a:r>
            <a:r>
              <a:rPr sz="1650" b="1" spc="7" baseline="-25252" dirty="0">
                <a:latin typeface="Calibri"/>
                <a:cs typeface="Calibri"/>
              </a:rPr>
              <a:t>B </a:t>
            </a:r>
            <a:r>
              <a:rPr sz="1700" b="1" dirty="0">
                <a:latin typeface="Calibri"/>
                <a:cs typeface="Calibri"/>
              </a:rPr>
              <a:t>= </a:t>
            </a:r>
            <a:r>
              <a:rPr sz="1700" b="1" spc="10" dirty="0">
                <a:latin typeface="Calibri"/>
                <a:cs typeface="Calibri"/>
              </a:rPr>
              <a:t>C</a:t>
            </a:r>
            <a:r>
              <a:rPr sz="1650" b="1" spc="15" baseline="-25252" dirty="0">
                <a:latin typeface="Calibri"/>
                <a:cs typeface="Calibri"/>
              </a:rPr>
              <a:t>HB</a:t>
            </a:r>
            <a:r>
              <a:rPr sz="1700" b="1" spc="10" dirty="0">
                <a:latin typeface="Calibri"/>
                <a:cs typeface="Calibri"/>
              </a:rPr>
              <a:t>; R</a:t>
            </a:r>
            <a:r>
              <a:rPr sz="1650" b="1" spc="15" baseline="-25252" dirty="0">
                <a:latin typeface="Calibri"/>
                <a:cs typeface="Calibri"/>
              </a:rPr>
              <a:t>H </a:t>
            </a:r>
            <a:r>
              <a:rPr sz="1700" b="1" dirty="0">
                <a:latin typeface="Calibri"/>
                <a:cs typeface="Calibri"/>
              </a:rPr>
              <a:t>+ 5 = 20;  </a:t>
            </a:r>
            <a:r>
              <a:rPr sz="1700" b="1" spc="5" dirty="0">
                <a:latin typeface="Calibri"/>
                <a:cs typeface="Calibri"/>
              </a:rPr>
              <a:t>R</a:t>
            </a:r>
            <a:r>
              <a:rPr sz="1650" b="1" spc="7" baseline="-25252" dirty="0">
                <a:latin typeface="Calibri"/>
                <a:cs typeface="Calibri"/>
              </a:rPr>
              <a:t>P </a:t>
            </a:r>
            <a:r>
              <a:rPr sz="1700" b="1" dirty="0">
                <a:latin typeface="Calibri"/>
                <a:cs typeface="Calibri"/>
              </a:rPr>
              <a:t>+ </a:t>
            </a:r>
            <a:r>
              <a:rPr sz="1700" b="1" spc="5" dirty="0">
                <a:latin typeface="Calibri"/>
                <a:cs typeface="Calibri"/>
              </a:rPr>
              <a:t>K</a:t>
            </a:r>
            <a:r>
              <a:rPr sz="1650" b="1" spc="7" baseline="-25252" dirty="0">
                <a:latin typeface="Calibri"/>
                <a:cs typeface="Calibri"/>
              </a:rPr>
              <a:t>B </a:t>
            </a:r>
            <a:r>
              <a:rPr sz="1700" b="1" dirty="0">
                <a:latin typeface="Calibri"/>
                <a:cs typeface="Calibri"/>
              </a:rPr>
              <a:t>= </a:t>
            </a:r>
            <a:r>
              <a:rPr sz="1700" b="1" spc="5" dirty="0">
                <a:latin typeface="Calibri"/>
                <a:cs typeface="Calibri"/>
              </a:rPr>
              <a:t>C</a:t>
            </a:r>
            <a:r>
              <a:rPr sz="1650" b="1" spc="7" baseline="-25252" dirty="0">
                <a:latin typeface="Calibri"/>
                <a:cs typeface="Calibri"/>
              </a:rPr>
              <a:t>PB</a:t>
            </a:r>
            <a:r>
              <a:rPr sz="1700" b="1" spc="5" dirty="0">
                <a:latin typeface="Calibri"/>
                <a:cs typeface="Calibri"/>
              </a:rPr>
              <a:t>; R</a:t>
            </a:r>
            <a:r>
              <a:rPr sz="1650" b="1" spc="7" baseline="-25252" dirty="0">
                <a:latin typeface="Calibri"/>
                <a:cs typeface="Calibri"/>
              </a:rPr>
              <a:t>P </a:t>
            </a:r>
            <a:r>
              <a:rPr sz="1700" b="1" dirty="0">
                <a:latin typeface="Calibri"/>
                <a:cs typeface="Calibri"/>
              </a:rPr>
              <a:t>+ 5 = 10;  </a:t>
            </a:r>
            <a:r>
              <a:rPr sz="1700" b="1" spc="5" dirty="0">
                <a:latin typeface="Calibri"/>
                <a:cs typeface="Calibri"/>
              </a:rPr>
              <a:t>R</a:t>
            </a:r>
            <a:r>
              <a:rPr sz="1650" b="1" spc="7" baseline="-25252" dirty="0">
                <a:latin typeface="Calibri"/>
                <a:cs typeface="Calibri"/>
              </a:rPr>
              <a:t>P </a:t>
            </a:r>
            <a:r>
              <a:rPr sz="1700" b="1" dirty="0">
                <a:latin typeface="Calibri"/>
                <a:cs typeface="Calibri"/>
              </a:rPr>
              <a:t>+ </a:t>
            </a:r>
            <a:r>
              <a:rPr sz="1700" b="1" spc="-30" dirty="0">
                <a:latin typeface="Calibri"/>
                <a:cs typeface="Calibri"/>
              </a:rPr>
              <a:t>K</a:t>
            </a:r>
            <a:r>
              <a:rPr sz="1650" b="1" spc="-44" baseline="-25252" dirty="0">
                <a:latin typeface="Calibri"/>
                <a:cs typeface="Calibri"/>
              </a:rPr>
              <a:t>C </a:t>
            </a:r>
            <a:r>
              <a:rPr sz="1700" b="1" dirty="0">
                <a:latin typeface="Calibri"/>
                <a:cs typeface="Calibri"/>
              </a:rPr>
              <a:t>= </a:t>
            </a:r>
            <a:r>
              <a:rPr sz="1700" b="1" spc="5" dirty="0">
                <a:latin typeface="Calibri"/>
                <a:cs typeface="Calibri"/>
              </a:rPr>
              <a:t>C</a:t>
            </a:r>
            <a:r>
              <a:rPr sz="1650" b="1" spc="7" baseline="-25252" dirty="0">
                <a:latin typeface="Calibri"/>
                <a:cs typeface="Calibri"/>
              </a:rPr>
              <a:t>PC</a:t>
            </a:r>
            <a:r>
              <a:rPr sz="1700" b="1" spc="5" dirty="0">
                <a:latin typeface="Calibri"/>
                <a:cs typeface="Calibri"/>
              </a:rPr>
              <a:t>; </a:t>
            </a:r>
            <a:r>
              <a:rPr sz="1700" b="1" dirty="0">
                <a:latin typeface="Calibri"/>
                <a:cs typeface="Calibri"/>
              </a:rPr>
              <a:t>5 + </a:t>
            </a:r>
            <a:r>
              <a:rPr sz="1700" b="1" spc="-30" dirty="0">
                <a:latin typeface="Calibri"/>
                <a:cs typeface="Calibri"/>
              </a:rPr>
              <a:t>K</a:t>
            </a:r>
            <a:r>
              <a:rPr sz="1650" b="1" spc="-44" baseline="-25252" dirty="0">
                <a:latin typeface="Calibri"/>
                <a:cs typeface="Calibri"/>
              </a:rPr>
              <a:t>C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8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19;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7511542" y="4394174"/>
            <a:ext cx="737870" cy="12700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509"/>
              </a:spcBef>
            </a:pPr>
            <a:r>
              <a:rPr sz="1700" b="1" spc="5" dirty="0">
                <a:latin typeface="Calibri"/>
                <a:cs typeface="Calibri"/>
              </a:rPr>
              <a:t>K</a:t>
            </a:r>
            <a:r>
              <a:rPr sz="1650" b="1" spc="7" baseline="-25252" dirty="0">
                <a:latin typeface="Calibri"/>
                <a:cs typeface="Calibri"/>
              </a:rPr>
              <a:t>B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15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  <a:spcBef>
                <a:spcPts val="409"/>
              </a:spcBef>
            </a:pPr>
            <a:r>
              <a:rPr sz="1700" b="1" spc="10" dirty="0">
                <a:latin typeface="Calibri"/>
                <a:cs typeface="Calibri"/>
              </a:rPr>
              <a:t>R</a:t>
            </a:r>
            <a:r>
              <a:rPr sz="1650" b="1" spc="15" baseline="-25252" dirty="0">
                <a:latin typeface="Calibri"/>
                <a:cs typeface="Calibri"/>
              </a:rPr>
              <a:t>H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204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15</a:t>
            </a:r>
            <a:endParaRPr sz="17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405"/>
              </a:spcBef>
            </a:pPr>
            <a:r>
              <a:rPr sz="1700" b="1" spc="5" dirty="0">
                <a:latin typeface="Calibri"/>
                <a:cs typeface="Calibri"/>
              </a:rPr>
              <a:t>R</a:t>
            </a:r>
            <a:r>
              <a:rPr sz="1650" b="1" spc="7" baseline="-25252" dirty="0">
                <a:latin typeface="Calibri"/>
                <a:cs typeface="Calibri"/>
              </a:rPr>
              <a:t>P 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700" b="1" spc="-30" dirty="0">
                <a:latin typeface="Calibri"/>
                <a:cs typeface="Calibri"/>
              </a:rPr>
              <a:t>K</a:t>
            </a:r>
            <a:r>
              <a:rPr sz="1650" b="1" spc="-44" baseline="-25252" dirty="0">
                <a:latin typeface="Calibri"/>
                <a:cs typeface="Calibri"/>
              </a:rPr>
              <a:t>C  </a:t>
            </a:r>
            <a:r>
              <a:rPr sz="1700" b="1" dirty="0">
                <a:latin typeface="Calibri"/>
                <a:cs typeface="Calibri"/>
              </a:rPr>
              <a:t>=</a:t>
            </a:r>
            <a:r>
              <a:rPr sz="1700" b="1" spc="-1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14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432" y="271272"/>
            <a:ext cx="1435608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6888" y="271272"/>
            <a:ext cx="1969008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494" y="367030"/>
            <a:ext cx="24326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5" dirty="0">
                <a:latin typeface="Calibri"/>
                <a:cs typeface="Calibri"/>
              </a:rPr>
              <a:t>Tabel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Pertama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4477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8900" y="208114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8900" y="308610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8900" y="3924300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208114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2916173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744976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7500" y="208114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7500" y="2916173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7500" y="3744976"/>
            <a:ext cx="0" cy="465455"/>
          </a:xfrm>
          <a:custGeom>
            <a:avLst/>
            <a:gdLst/>
            <a:ahLst/>
            <a:cxnLst/>
            <a:rect l="l" t="t" r="r" b="b"/>
            <a:pathLst>
              <a:path h="465454">
                <a:moveTo>
                  <a:pt x="0" y="0"/>
                </a:moveTo>
                <a:lnTo>
                  <a:pt x="0" y="4650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2550" y="250825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1850" y="250825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1150" y="250825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2550" y="3330575"/>
            <a:ext cx="1022350" cy="12700"/>
          </a:xfrm>
          <a:custGeom>
            <a:avLst/>
            <a:gdLst/>
            <a:ahLst/>
            <a:cxnLst/>
            <a:rect l="l" t="t" r="r" b="b"/>
            <a:pathLst>
              <a:path w="1022350" h="12700">
                <a:moveTo>
                  <a:pt x="0" y="12700"/>
                </a:moveTo>
                <a:lnTo>
                  <a:pt x="1022350" y="12700"/>
                </a:lnTo>
                <a:lnTo>
                  <a:pt x="10223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1850" y="3336925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1150" y="3336925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2550" y="420370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1850" y="420370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1150" y="420370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1433575"/>
            <a:ext cx="0" cy="3792854"/>
          </a:xfrm>
          <a:custGeom>
            <a:avLst/>
            <a:gdLst/>
            <a:ahLst/>
            <a:cxnLst/>
            <a:rect l="l" t="t" r="r" b="b"/>
            <a:pathLst>
              <a:path h="3792854">
                <a:moveTo>
                  <a:pt x="0" y="0"/>
                </a:moveTo>
                <a:lnTo>
                  <a:pt x="0" y="37924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5312" y="1447800"/>
            <a:ext cx="8105775" cy="0"/>
          </a:xfrm>
          <a:custGeom>
            <a:avLst/>
            <a:gdLst/>
            <a:ahLst/>
            <a:cxnLst/>
            <a:rect l="l" t="t" r="r" b="b"/>
            <a:pathLst>
              <a:path w="8105775">
                <a:moveTo>
                  <a:pt x="0" y="0"/>
                </a:moveTo>
                <a:lnTo>
                  <a:pt x="81057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6651" y="2305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5951" y="2305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5001" y="31432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4300" y="39814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2650" y="39814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00" y="14668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81835" y="2409127"/>
            <a:ext cx="225742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  <a:tabLst>
                <a:tab pos="2000885" algn="l"/>
              </a:tabLst>
            </a:pPr>
            <a:r>
              <a:rPr sz="2700" baseline="1543" dirty="0">
                <a:solidFill>
                  <a:srgbClr val="800080"/>
                </a:solidFill>
                <a:latin typeface="Arial"/>
                <a:cs typeface="Arial"/>
              </a:rPr>
              <a:t>5</a:t>
            </a:r>
            <a:r>
              <a:rPr sz="2700" spc="-7" baseline="1543" dirty="0">
                <a:solidFill>
                  <a:srgbClr val="800080"/>
                </a:solidFill>
                <a:latin typeface="Arial"/>
                <a:cs typeface="Arial"/>
              </a:rPr>
              <a:t>0</a:t>
            </a:r>
            <a:r>
              <a:rPr sz="2700" baseline="1543" dirty="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0123" y="3255582"/>
            <a:ext cx="2565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800080"/>
                </a:solidFill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82189" y="5527710"/>
            <a:ext cx="2732405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2400" spc="-5" dirty="0">
                <a:latin typeface="Arial"/>
                <a:cs typeface="Arial"/>
              </a:rPr>
              <a:t>FORMULASI</a:t>
            </a:r>
            <a:endParaRPr sz="2400">
              <a:latin typeface="Arial"/>
              <a:cs typeface="Arial"/>
            </a:endParaRPr>
          </a:p>
          <a:p>
            <a:pPr marL="1181735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7" baseline="-2430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7" baseline="-2430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7" baseline="-24305" dirty="0">
                <a:latin typeface="Arial"/>
                <a:cs typeface="Arial"/>
              </a:rPr>
              <a:t>ij</a:t>
            </a:r>
            <a:endParaRPr sz="2400" baseline="-24305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76400" y="762000"/>
            <a:ext cx="2057400" cy="571500"/>
          </a:xfrm>
          <a:custGeom>
            <a:avLst/>
            <a:gdLst/>
            <a:ahLst/>
            <a:cxnLst/>
            <a:rect l="l" t="t" r="r" b="b"/>
            <a:pathLst>
              <a:path w="2057400" h="571500">
                <a:moveTo>
                  <a:pt x="0" y="571500"/>
                </a:moveTo>
                <a:lnTo>
                  <a:pt x="2057400" y="571500"/>
                </a:lnTo>
                <a:lnTo>
                  <a:pt x="2057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6400" y="762000"/>
            <a:ext cx="2057400" cy="571500"/>
          </a:xfrm>
          <a:custGeom>
            <a:avLst/>
            <a:gdLst/>
            <a:ahLst/>
            <a:cxnLst/>
            <a:rect l="l" t="t" r="r" b="b"/>
            <a:pathLst>
              <a:path w="2057400" h="571500">
                <a:moveTo>
                  <a:pt x="0" y="571500"/>
                </a:moveTo>
                <a:lnTo>
                  <a:pt x="2057400" y="571500"/>
                </a:lnTo>
                <a:lnTo>
                  <a:pt x="2057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2025" y="876300"/>
            <a:ext cx="638175" cy="1692275"/>
          </a:xfrm>
          <a:custGeom>
            <a:avLst/>
            <a:gdLst/>
            <a:ahLst/>
            <a:cxnLst/>
            <a:rect l="l" t="t" r="r" b="b"/>
            <a:pathLst>
              <a:path w="638175" h="1692275">
                <a:moveTo>
                  <a:pt x="638175" y="0"/>
                </a:moveTo>
                <a:lnTo>
                  <a:pt x="557149" y="0"/>
                </a:lnTo>
                <a:lnTo>
                  <a:pt x="0" y="1692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55064" y="835152"/>
            <a:ext cx="2124456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80105" y="92665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29000" y="838200"/>
            <a:ext cx="1981200" cy="571500"/>
          </a:xfrm>
          <a:custGeom>
            <a:avLst/>
            <a:gdLst/>
            <a:ahLst/>
            <a:cxnLst/>
            <a:rect l="l" t="t" r="r" b="b"/>
            <a:pathLst>
              <a:path w="1981200" h="571500">
                <a:moveTo>
                  <a:pt x="0" y="571500"/>
                </a:moveTo>
                <a:lnTo>
                  <a:pt x="1981200" y="571500"/>
                </a:lnTo>
                <a:lnTo>
                  <a:pt x="1981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9000" y="838200"/>
            <a:ext cx="2438400" cy="571500"/>
          </a:xfrm>
          <a:custGeom>
            <a:avLst/>
            <a:gdLst/>
            <a:ahLst/>
            <a:cxnLst/>
            <a:rect l="l" t="t" r="r" b="b"/>
            <a:pathLst>
              <a:path w="2438400" h="571500">
                <a:moveTo>
                  <a:pt x="0" y="571500"/>
                </a:moveTo>
                <a:lnTo>
                  <a:pt x="2438400" y="571500"/>
                </a:lnTo>
                <a:lnTo>
                  <a:pt x="2438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5400" y="952500"/>
            <a:ext cx="787400" cy="846455"/>
          </a:xfrm>
          <a:custGeom>
            <a:avLst/>
            <a:gdLst/>
            <a:ahLst/>
            <a:cxnLst/>
            <a:rect l="l" t="t" r="r" b="b"/>
            <a:pathLst>
              <a:path w="787400" h="846455">
                <a:moveTo>
                  <a:pt x="787400" y="0"/>
                </a:moveTo>
                <a:lnTo>
                  <a:pt x="687324" y="0"/>
                </a:lnTo>
                <a:lnTo>
                  <a:pt x="0" y="8462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2423" y="810768"/>
            <a:ext cx="423672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8352" y="947927"/>
            <a:ext cx="332232" cy="2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18559" y="810768"/>
            <a:ext cx="5913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2128" y="947927"/>
            <a:ext cx="280415" cy="204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9664" y="810768"/>
            <a:ext cx="60350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5423" y="947927"/>
            <a:ext cx="414527" cy="2042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92423" y="1054608"/>
            <a:ext cx="990600" cy="341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5279" y="1191767"/>
            <a:ext cx="280415" cy="204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39767" y="1054608"/>
            <a:ext cx="1048512" cy="3413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0535" y="1191767"/>
            <a:ext cx="280415" cy="204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45023" y="1054608"/>
            <a:ext cx="682751" cy="3413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751838" y="892302"/>
            <a:ext cx="314071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2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Baris pertama =  </a:t>
            </a:r>
            <a:r>
              <a:rPr sz="2400" spc="-22" baseline="15625" dirty="0">
                <a:latin typeface="Arial"/>
                <a:cs typeface="Arial"/>
              </a:rPr>
              <a:t>R</a:t>
            </a:r>
            <a:r>
              <a:rPr sz="1575" spc="-22" baseline="2645" dirty="0">
                <a:latin typeface="Arial"/>
                <a:cs typeface="Arial"/>
              </a:rPr>
              <a:t>W </a:t>
            </a:r>
            <a:r>
              <a:rPr sz="2400" baseline="15625" dirty="0">
                <a:latin typeface="Arial"/>
                <a:cs typeface="Arial"/>
              </a:rPr>
              <a:t>+ </a:t>
            </a:r>
            <a:r>
              <a:rPr sz="2400" spc="7" baseline="15625" dirty="0">
                <a:latin typeface="Arial"/>
                <a:cs typeface="Arial"/>
              </a:rPr>
              <a:t>K</a:t>
            </a:r>
            <a:r>
              <a:rPr sz="1575" spc="7" baseline="2645" dirty="0">
                <a:latin typeface="Arial"/>
                <a:cs typeface="Arial"/>
              </a:rPr>
              <a:t>A </a:t>
            </a:r>
            <a:r>
              <a:rPr sz="2400" baseline="15625" dirty="0">
                <a:latin typeface="Arial"/>
                <a:cs typeface="Arial"/>
              </a:rPr>
              <a:t>=</a:t>
            </a:r>
            <a:r>
              <a:rPr sz="2400" spc="-82" baseline="15625" dirty="0">
                <a:latin typeface="Arial"/>
                <a:cs typeface="Arial"/>
              </a:rPr>
              <a:t> </a:t>
            </a:r>
            <a:r>
              <a:rPr sz="2400" spc="7" baseline="15625" dirty="0">
                <a:latin typeface="Arial"/>
                <a:cs typeface="Arial"/>
              </a:rPr>
              <a:t>C</a:t>
            </a:r>
            <a:r>
              <a:rPr sz="1575" spc="7" baseline="2645" dirty="0">
                <a:latin typeface="Arial"/>
                <a:cs typeface="Arial"/>
              </a:rPr>
              <a:t>WA</a:t>
            </a:r>
            <a:endParaRPr sz="1575" baseline="2645">
              <a:latin typeface="Arial"/>
              <a:cs typeface="Arial"/>
            </a:endParaRPr>
          </a:p>
          <a:p>
            <a:pPr marL="1769745">
              <a:lnSpc>
                <a:spcPts val="1685"/>
              </a:lnSpc>
              <a:tabLst>
                <a:tab pos="2107565" algn="l"/>
              </a:tabLst>
            </a:pPr>
            <a:r>
              <a:rPr sz="1600" dirty="0">
                <a:latin typeface="Arial"/>
                <a:cs typeface="Arial"/>
              </a:rPr>
              <a:t>0	+ 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51464" y="1137706"/>
            <a:ext cx="2266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00" spc="-10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410200" y="838200"/>
            <a:ext cx="1219200" cy="571500"/>
          </a:xfrm>
          <a:custGeom>
            <a:avLst/>
            <a:gdLst/>
            <a:ahLst/>
            <a:cxnLst/>
            <a:rect l="l" t="t" r="r" b="b"/>
            <a:pathLst>
              <a:path w="1219200" h="571500">
                <a:moveTo>
                  <a:pt x="0" y="571500"/>
                </a:moveTo>
                <a:lnTo>
                  <a:pt x="1219200" y="571500"/>
                </a:lnTo>
                <a:lnTo>
                  <a:pt x="1219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10200" y="838200"/>
            <a:ext cx="2286000" cy="571500"/>
          </a:xfrm>
          <a:custGeom>
            <a:avLst/>
            <a:gdLst/>
            <a:ahLst/>
            <a:cxnLst/>
            <a:rect l="l" t="t" r="r" b="b"/>
            <a:pathLst>
              <a:path w="2286000" h="571500">
                <a:moveTo>
                  <a:pt x="0" y="571500"/>
                </a:moveTo>
                <a:lnTo>
                  <a:pt x="2286000" y="571500"/>
                </a:lnTo>
                <a:lnTo>
                  <a:pt x="2286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05401" y="952500"/>
            <a:ext cx="728980" cy="860425"/>
          </a:xfrm>
          <a:custGeom>
            <a:avLst/>
            <a:gdLst/>
            <a:ahLst/>
            <a:cxnLst/>
            <a:rect l="l" t="t" r="r" b="b"/>
            <a:pathLst>
              <a:path w="728979" h="860425">
                <a:moveTo>
                  <a:pt x="728599" y="0"/>
                </a:moveTo>
                <a:lnTo>
                  <a:pt x="636524" y="0"/>
                </a:lnTo>
                <a:lnTo>
                  <a:pt x="0" y="860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3623" y="810768"/>
            <a:ext cx="423672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59552" y="947927"/>
            <a:ext cx="332232" cy="2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99759" y="810768"/>
            <a:ext cx="5913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53328" y="947927"/>
            <a:ext cx="286512" cy="204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56959" y="810768"/>
            <a:ext cx="603504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22719" y="947927"/>
            <a:ext cx="420624" cy="204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73623" y="1054608"/>
            <a:ext cx="874776" cy="3413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0655" y="1191767"/>
            <a:ext cx="286512" cy="204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72200" y="1054608"/>
            <a:ext cx="932688" cy="341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67143" y="1191767"/>
            <a:ext cx="286511" cy="204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70776" y="1054608"/>
            <a:ext cx="569976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10477" y="1006097"/>
            <a:ext cx="7810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1050" spc="55" dirty="0">
                <a:latin typeface="Arial"/>
                <a:cs typeface="Arial"/>
              </a:rPr>
              <a:t>WB</a:t>
            </a:r>
            <a:endParaRPr sz="1050">
              <a:latin typeface="Arial"/>
              <a:cs typeface="Arial"/>
            </a:endParaRPr>
          </a:p>
          <a:p>
            <a:pPr marL="206375">
              <a:lnSpc>
                <a:spcPts val="1785"/>
              </a:lnSpc>
            </a:pP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B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28800" y="2514600"/>
            <a:ext cx="2514600" cy="571500"/>
          </a:xfrm>
          <a:custGeom>
            <a:avLst/>
            <a:gdLst/>
            <a:ahLst/>
            <a:cxnLst/>
            <a:rect l="l" t="t" r="r" b="b"/>
            <a:pathLst>
              <a:path w="2514600" h="571500">
                <a:moveTo>
                  <a:pt x="0" y="571500"/>
                </a:moveTo>
                <a:lnTo>
                  <a:pt x="2514600" y="571500"/>
                </a:lnTo>
                <a:lnTo>
                  <a:pt x="25146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8800" y="2514600"/>
            <a:ext cx="2514600" cy="571500"/>
          </a:xfrm>
          <a:custGeom>
            <a:avLst/>
            <a:gdLst/>
            <a:ahLst/>
            <a:cxnLst/>
            <a:rect l="l" t="t" r="r" b="b"/>
            <a:pathLst>
              <a:path w="2514600" h="571500">
                <a:moveTo>
                  <a:pt x="0" y="571500"/>
                </a:moveTo>
                <a:lnTo>
                  <a:pt x="2514600" y="571500"/>
                </a:lnTo>
                <a:lnTo>
                  <a:pt x="25146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6850" y="2628900"/>
            <a:ext cx="685800" cy="789305"/>
          </a:xfrm>
          <a:custGeom>
            <a:avLst/>
            <a:gdLst/>
            <a:ahLst/>
            <a:cxnLst/>
            <a:rect l="l" t="t" r="r" b="b"/>
            <a:pathLst>
              <a:path w="685800" h="789304">
                <a:moveTo>
                  <a:pt x="685749" y="0"/>
                </a:moveTo>
                <a:lnTo>
                  <a:pt x="598373" y="0"/>
                </a:lnTo>
                <a:lnTo>
                  <a:pt x="0" y="7890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2223" y="2487167"/>
            <a:ext cx="426719" cy="341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81200" y="2624327"/>
            <a:ext cx="295656" cy="204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48839" y="2487167"/>
            <a:ext cx="594360" cy="3413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05455" y="2624327"/>
            <a:ext cx="286512" cy="204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6039" y="2487167"/>
            <a:ext cx="603504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71800" y="2624327"/>
            <a:ext cx="384048" cy="204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92223" y="2731007"/>
            <a:ext cx="426719" cy="341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81200" y="2868167"/>
            <a:ext cx="295656" cy="204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48839" y="2731007"/>
            <a:ext cx="1517903" cy="3413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29000" y="2868167"/>
            <a:ext cx="295655" cy="204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38728" y="2731007"/>
            <a:ext cx="682751" cy="3413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28800" y="3352800"/>
            <a:ext cx="2514600" cy="571500"/>
          </a:xfrm>
          <a:custGeom>
            <a:avLst/>
            <a:gdLst/>
            <a:ahLst/>
            <a:cxnLst/>
            <a:rect l="l" t="t" r="r" b="b"/>
            <a:pathLst>
              <a:path w="2514600" h="571500">
                <a:moveTo>
                  <a:pt x="0" y="571500"/>
                </a:moveTo>
                <a:lnTo>
                  <a:pt x="2514600" y="571500"/>
                </a:lnTo>
                <a:lnTo>
                  <a:pt x="25146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8800" y="3352800"/>
            <a:ext cx="2514600" cy="571500"/>
          </a:xfrm>
          <a:custGeom>
            <a:avLst/>
            <a:gdLst/>
            <a:ahLst/>
            <a:cxnLst/>
            <a:rect l="l" t="t" r="r" b="b"/>
            <a:pathLst>
              <a:path w="2514600" h="571500">
                <a:moveTo>
                  <a:pt x="0" y="571500"/>
                </a:moveTo>
                <a:lnTo>
                  <a:pt x="2514600" y="571500"/>
                </a:lnTo>
                <a:lnTo>
                  <a:pt x="25146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66850" y="3467100"/>
            <a:ext cx="685800" cy="789305"/>
          </a:xfrm>
          <a:custGeom>
            <a:avLst/>
            <a:gdLst/>
            <a:ahLst/>
            <a:cxnLst/>
            <a:rect l="l" t="t" r="r" b="b"/>
            <a:pathLst>
              <a:path w="685800" h="789304">
                <a:moveTo>
                  <a:pt x="685749" y="0"/>
                </a:moveTo>
                <a:lnTo>
                  <a:pt x="598373" y="0"/>
                </a:lnTo>
                <a:lnTo>
                  <a:pt x="0" y="7890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2223" y="3325367"/>
            <a:ext cx="426719" cy="3413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1200" y="3462528"/>
            <a:ext cx="283463" cy="2042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36648" y="3325367"/>
            <a:ext cx="594360" cy="3413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93264" y="3462528"/>
            <a:ext cx="286512" cy="2042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96895" y="3325367"/>
            <a:ext cx="603504" cy="3413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62655" y="3462528"/>
            <a:ext cx="374904" cy="2042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92223" y="3569208"/>
            <a:ext cx="426719" cy="3413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81200" y="3706367"/>
            <a:ext cx="283463" cy="2042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36648" y="3569208"/>
            <a:ext cx="1517903" cy="3413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16808" y="3706367"/>
            <a:ext cx="283463" cy="2042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20440" y="3569208"/>
            <a:ext cx="624839" cy="3413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609600" y="1433575"/>
          <a:ext cx="8091170" cy="4070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3923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7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676275" indent="48260">
                        <a:lnSpc>
                          <a:spcPts val="2450"/>
                        </a:lnSpc>
                        <a:spcBef>
                          <a:spcPts val="100"/>
                        </a:spcBef>
                        <a:tabLst>
                          <a:tab pos="743585" algn="l"/>
                        </a:tabLst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1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77545" indent="-12700">
                        <a:lnSpc>
                          <a:spcPts val="2450"/>
                        </a:lnSpc>
                        <a:spcBef>
                          <a:spcPts val="100"/>
                        </a:spcBef>
                        <a:tabLst>
                          <a:tab pos="287020" algn="l"/>
                        </a:tabLst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8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8335" marR="676910" indent="39370">
                        <a:lnSpc>
                          <a:spcPts val="2450"/>
                        </a:lnSpc>
                        <a:spcBef>
                          <a:spcPts val="100"/>
                        </a:spcBef>
                        <a:tabLst>
                          <a:tab pos="916305" algn="l"/>
                        </a:tabLst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8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1150" marR="201295" indent="-94615">
                        <a:lnSpc>
                          <a:spcPct val="126699"/>
                        </a:lnSpc>
                        <a:spcBef>
                          <a:spcPts val="5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1735"/>
                        </a:lnSpc>
                        <a:spcBef>
                          <a:spcPts val="64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ts val="1735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ts val="1735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71"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7" baseline="1736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33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03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75" spc="-7" baseline="-21164" dirty="0">
                          <a:latin typeface="Arial"/>
                          <a:cs typeface="Arial"/>
                        </a:rPr>
                        <a:t>H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+ K</a:t>
                      </a:r>
                      <a:r>
                        <a:rPr sz="1575" spc="7" baseline="-21164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75" baseline="-21164" dirty="0">
                          <a:latin typeface="Arial"/>
                          <a:cs typeface="Arial"/>
                        </a:rPr>
                        <a:t>HB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890"/>
                        </a:lnSpc>
                        <a:tabLst>
                          <a:tab pos="448309" algn="l"/>
                          <a:tab pos="908685" algn="l"/>
                          <a:tab pos="1538605" algn="l"/>
                        </a:tabLst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R	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	=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20;	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ts val="890"/>
                        </a:lnSpc>
                        <a:spcBef>
                          <a:spcPts val="10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714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1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910"/>
                        </a:lnSpc>
                        <a:tabLst>
                          <a:tab pos="168656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H	H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200785">
                        <a:lnSpc>
                          <a:spcPts val="144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92430" algn="r">
                        <a:lnSpc>
                          <a:spcPts val="1735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ts val="1735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82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89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75" spc="-7" baseline="-21164" dirty="0">
                          <a:latin typeface="Arial"/>
                          <a:cs typeface="Arial"/>
                        </a:rPr>
                        <a:t>P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575" spc="7" baseline="-21164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75" spc="-15" baseline="-21164" dirty="0">
                          <a:latin typeface="Arial"/>
                          <a:cs typeface="Arial"/>
                        </a:rPr>
                        <a:t>PB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714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06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890"/>
                        </a:lnSpc>
                        <a:tabLst>
                          <a:tab pos="152654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75" spc="-7" baseline="-21164" dirty="0">
                          <a:latin typeface="Arial"/>
                          <a:cs typeface="Arial"/>
                        </a:rPr>
                        <a:t>P 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 5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10;	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75" baseline="-21164" dirty="0">
                          <a:latin typeface="Arial"/>
                          <a:cs typeface="Arial"/>
                        </a:rPr>
                        <a:t>P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  <a:p>
                      <a:pPr marL="1200785">
                        <a:lnSpc>
                          <a:spcPts val="171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00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4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92430" algn="r">
                        <a:lnSpc>
                          <a:spcPts val="1825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ts val="1825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367"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74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Kebutuhan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0129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object 100"/>
          <p:cNvSpPr/>
          <p:nvPr/>
        </p:nvSpPr>
        <p:spPr>
          <a:xfrm>
            <a:off x="6629400" y="838200"/>
            <a:ext cx="2362200" cy="571500"/>
          </a:xfrm>
          <a:custGeom>
            <a:avLst/>
            <a:gdLst/>
            <a:ahLst/>
            <a:cxnLst/>
            <a:rect l="l" t="t" r="r" b="b"/>
            <a:pathLst>
              <a:path w="2362200" h="571500">
                <a:moveTo>
                  <a:pt x="0" y="571500"/>
                </a:moveTo>
                <a:lnTo>
                  <a:pt x="2362200" y="571500"/>
                </a:lnTo>
                <a:lnTo>
                  <a:pt x="2362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29400" y="838200"/>
            <a:ext cx="2362200" cy="571500"/>
          </a:xfrm>
          <a:custGeom>
            <a:avLst/>
            <a:gdLst/>
            <a:ahLst/>
            <a:cxnLst/>
            <a:rect l="l" t="t" r="r" b="b"/>
            <a:pathLst>
              <a:path w="2362200" h="571500">
                <a:moveTo>
                  <a:pt x="0" y="571500"/>
                </a:moveTo>
                <a:lnTo>
                  <a:pt x="2362200" y="571500"/>
                </a:lnTo>
                <a:lnTo>
                  <a:pt x="2362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00800" y="952500"/>
            <a:ext cx="152400" cy="860425"/>
          </a:xfrm>
          <a:custGeom>
            <a:avLst/>
            <a:gdLst/>
            <a:ahLst/>
            <a:cxnLst/>
            <a:rect l="l" t="t" r="r" b="b"/>
            <a:pathLst>
              <a:path w="152400" h="860425">
                <a:moveTo>
                  <a:pt x="152400" y="0"/>
                </a:moveTo>
                <a:lnTo>
                  <a:pt x="133350" y="0"/>
                </a:lnTo>
                <a:lnTo>
                  <a:pt x="0" y="860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92823" y="786383"/>
            <a:ext cx="426720" cy="341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81800" y="923544"/>
            <a:ext cx="283464" cy="2042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82383" y="786383"/>
            <a:ext cx="399288" cy="3413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56119" y="786383"/>
            <a:ext cx="417575" cy="3413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5952" y="923544"/>
            <a:ext cx="295655" cy="2042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27392" y="786383"/>
            <a:ext cx="399288" cy="3413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176" y="786383"/>
            <a:ext cx="426720" cy="3413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93152" y="923544"/>
            <a:ext cx="384048" cy="2042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36407" y="786383"/>
            <a:ext cx="338327" cy="3413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92823" y="1078991"/>
            <a:ext cx="393192" cy="3413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73240" y="1078991"/>
            <a:ext cx="399288" cy="3413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50023" y="1078991"/>
            <a:ext cx="417575" cy="3413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29856" y="1216152"/>
            <a:ext cx="295655" cy="2042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97495" y="1078991"/>
            <a:ext cx="399288" cy="3413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74280" y="1078991"/>
            <a:ext cx="505968" cy="3413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99831" y="1078991"/>
            <a:ext cx="338327" cy="3413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70519" y="1078991"/>
            <a:ext cx="417575" cy="3413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50352" y="1216152"/>
            <a:ext cx="295655" cy="2042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60080" y="1078991"/>
            <a:ext cx="399288" cy="3413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36864" y="1078991"/>
            <a:ext cx="505968" cy="3413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465317" y="837437"/>
            <a:ext cx="25971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22" baseline="-6944" dirty="0">
                <a:latin typeface="Arial"/>
                <a:cs typeface="Arial"/>
              </a:rPr>
              <a:t>R</a:t>
            </a:r>
            <a:r>
              <a:rPr sz="1575" spc="-22" baseline="-31746" dirty="0">
                <a:latin typeface="Arial"/>
                <a:cs typeface="Arial"/>
              </a:rPr>
              <a:t>W </a:t>
            </a:r>
            <a:r>
              <a:rPr sz="2400" baseline="-6944" dirty="0">
                <a:latin typeface="Arial"/>
                <a:cs typeface="Arial"/>
              </a:rPr>
              <a:t>+ </a:t>
            </a:r>
            <a:r>
              <a:rPr sz="2400" spc="7" baseline="-6944" dirty="0">
                <a:latin typeface="Arial"/>
                <a:cs typeface="Arial"/>
              </a:rPr>
              <a:t>K</a:t>
            </a:r>
            <a:r>
              <a:rPr sz="1575" spc="7" baseline="-31746" dirty="0">
                <a:latin typeface="Arial"/>
                <a:cs typeface="Arial"/>
              </a:rPr>
              <a:t>B </a:t>
            </a:r>
            <a:r>
              <a:rPr sz="2400" baseline="-6944" dirty="0">
                <a:latin typeface="Arial"/>
                <a:cs typeface="Arial"/>
              </a:rPr>
              <a:t>= </a:t>
            </a:r>
            <a:r>
              <a:rPr sz="2400" spc="7" baseline="-6944" dirty="0">
                <a:latin typeface="Arial"/>
                <a:cs typeface="Arial"/>
              </a:rPr>
              <a:t>C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575" spc="-7" baseline="-21164" dirty="0">
                <a:latin typeface="Arial"/>
                <a:cs typeface="Arial"/>
              </a:rPr>
              <a:t>P </a:t>
            </a:r>
            <a:r>
              <a:rPr sz="1600" dirty="0">
                <a:latin typeface="Arial"/>
                <a:cs typeface="Arial"/>
              </a:rPr>
              <a:t>+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C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575" baseline="-21164" dirty="0">
                <a:latin typeface="Arial"/>
                <a:cs typeface="Arial"/>
              </a:rPr>
              <a:t>PC</a:t>
            </a:r>
            <a:r>
              <a:rPr sz="1600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961622" y="1105662"/>
            <a:ext cx="191388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= 0 +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B</a:t>
            </a:r>
            <a:r>
              <a:rPr sz="1575" spc="450" baseline="-2116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5;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2400" baseline="-6944" dirty="0">
                <a:latin typeface="Arial"/>
                <a:cs typeface="Arial"/>
              </a:rPr>
              <a:t>5</a:t>
            </a:r>
            <a:endParaRPr sz="2400" baseline="-6944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952868" y="1130045"/>
            <a:ext cx="18916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+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C</a:t>
            </a:r>
            <a:r>
              <a:rPr sz="1575" spc="450" baseline="-2116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19;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575" spc="7" baseline="-21164" dirty="0">
                <a:latin typeface="Arial"/>
                <a:cs typeface="Arial"/>
              </a:rPr>
              <a:t>C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936" y="298704"/>
            <a:ext cx="911351" cy="58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298704"/>
            <a:ext cx="2282952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7416" y="298704"/>
            <a:ext cx="1444752" cy="582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2879" y="298704"/>
            <a:ext cx="1969007" cy="58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376555"/>
            <a:ext cx="48812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8309" algn="l"/>
              </a:tabLst>
            </a:pPr>
            <a:r>
              <a:rPr sz="2800" b="1" dirty="0">
                <a:latin typeface="Calibri"/>
                <a:cs typeface="Calibri"/>
              </a:rPr>
              <a:t>3.	Menghitung </a:t>
            </a:r>
            <a:r>
              <a:rPr sz="2800" b="1" spc="-5" dirty="0">
                <a:latin typeface="Calibri"/>
                <a:cs typeface="Calibri"/>
              </a:rPr>
              <a:t>Indeks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perbaikan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862406"/>
            <a:ext cx="70872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Indeks </a:t>
            </a:r>
            <a:r>
              <a:rPr sz="2400" spc="-5" dirty="0">
                <a:latin typeface="Arial"/>
                <a:cs typeface="Arial"/>
              </a:rPr>
              <a:t>perbaikan </a:t>
            </a:r>
            <a:r>
              <a:rPr sz="2400" dirty="0">
                <a:latin typeface="Arial"/>
                <a:cs typeface="Arial"/>
              </a:rPr>
              <a:t>adalah </a:t>
            </a:r>
            <a:r>
              <a:rPr sz="2400" spc="-5" dirty="0">
                <a:latin typeface="Arial"/>
                <a:cs typeface="Arial"/>
              </a:rPr>
              <a:t>nilai </a:t>
            </a:r>
            <a:r>
              <a:rPr sz="2400" b="1" dirty="0">
                <a:latin typeface="Arial"/>
                <a:cs typeface="Arial"/>
              </a:rPr>
              <a:t>dari segi empat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yang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kosong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9162" y="2876613"/>
          <a:ext cx="7315200" cy="3433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7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Segi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empat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air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9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6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775" spc="7" baseline="-24024" dirty="0">
                          <a:latin typeface="Times New Roman"/>
                          <a:cs typeface="Times New Roman"/>
                        </a:rPr>
                        <a:t>ij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- R</a:t>
                      </a:r>
                      <a:r>
                        <a:rPr sz="2775" baseline="-24024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775" spc="-7" baseline="-24024" dirty="0">
                          <a:latin typeface="Times New Roman"/>
                          <a:cs typeface="Times New Roman"/>
                        </a:rPr>
                        <a:t>j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249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7525" marR="503555" indent="2343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indeks  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2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8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-20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-265" dirty="0">
                          <a:latin typeface="Times New Roman"/>
                          <a:cs typeface="Times New Roman"/>
                        </a:rPr>
                        <a:t>PA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25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WC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-6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10 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-19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7796" y="2322017"/>
            <a:ext cx="39217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65" dirty="0">
                <a:latin typeface="Arial"/>
                <a:cs typeface="Arial"/>
              </a:rPr>
              <a:t>Tabel </a:t>
            </a:r>
            <a:r>
              <a:rPr sz="2800" spc="5" dirty="0">
                <a:latin typeface="Arial"/>
                <a:cs typeface="Arial"/>
              </a:rPr>
              <a:t>Indeks </a:t>
            </a:r>
            <a:r>
              <a:rPr sz="2800" dirty="0">
                <a:latin typeface="Arial"/>
                <a:cs typeface="Arial"/>
              </a:rPr>
              <a:t>Perbaikan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1701165"/>
            <a:ext cx="115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Rumus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2200" y="1778063"/>
            <a:ext cx="4883150" cy="519430"/>
          </a:xfrm>
          <a:custGeom>
            <a:avLst/>
            <a:gdLst/>
            <a:ahLst/>
            <a:cxnLst/>
            <a:rect l="l" t="t" r="r" b="b"/>
            <a:pathLst>
              <a:path w="4883150" h="519430">
                <a:moveTo>
                  <a:pt x="0" y="519112"/>
                </a:moveTo>
                <a:lnTo>
                  <a:pt x="4883150" y="519112"/>
                </a:lnTo>
                <a:lnTo>
                  <a:pt x="4883150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1135" y="1706879"/>
            <a:ext cx="731519" cy="582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272" y="1941576"/>
            <a:ext cx="438912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8335" y="1706879"/>
            <a:ext cx="594360" cy="582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4744" y="1706879"/>
            <a:ext cx="731519" cy="582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0879" y="1941576"/>
            <a:ext cx="38709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3176" y="1706879"/>
            <a:ext cx="594360" cy="582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2632" y="1706879"/>
            <a:ext cx="713232" cy="582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0479" y="1941576"/>
            <a:ext cx="387096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9728" y="1706879"/>
            <a:ext cx="3477768" cy="58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16429" y="1799666"/>
            <a:ext cx="4767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F8F420"/>
                </a:solidFill>
                <a:latin typeface="Arial"/>
                <a:cs typeface="Arial"/>
              </a:rPr>
              <a:t>C</a:t>
            </a:r>
            <a:r>
              <a:rPr sz="2775" spc="-7" baseline="-19519" dirty="0">
                <a:solidFill>
                  <a:srgbClr val="F8F420"/>
                </a:solidFill>
                <a:latin typeface="Arial"/>
                <a:cs typeface="Arial"/>
              </a:rPr>
              <a:t>ij </a:t>
            </a:r>
            <a:r>
              <a:rPr sz="2800" dirty="0">
                <a:solidFill>
                  <a:srgbClr val="F8F420"/>
                </a:solidFill>
                <a:latin typeface="Arial"/>
                <a:cs typeface="Arial"/>
              </a:rPr>
              <a:t>- </a:t>
            </a:r>
            <a:r>
              <a:rPr sz="2800" spc="-5" dirty="0">
                <a:solidFill>
                  <a:srgbClr val="F8F420"/>
                </a:solidFill>
                <a:latin typeface="Arial"/>
                <a:cs typeface="Arial"/>
              </a:rPr>
              <a:t>R</a:t>
            </a:r>
            <a:r>
              <a:rPr sz="2775" spc="-7" baseline="-19519" dirty="0">
                <a:solidFill>
                  <a:srgbClr val="F8F420"/>
                </a:solidFill>
                <a:latin typeface="Arial"/>
                <a:cs typeface="Arial"/>
              </a:rPr>
              <a:t>i </a:t>
            </a:r>
            <a:r>
              <a:rPr sz="2800" dirty="0">
                <a:solidFill>
                  <a:srgbClr val="F8F420"/>
                </a:solidFill>
                <a:latin typeface="Arial"/>
                <a:cs typeface="Arial"/>
              </a:rPr>
              <a:t>- K</a:t>
            </a:r>
            <a:r>
              <a:rPr sz="2775" baseline="-19519" dirty="0">
                <a:solidFill>
                  <a:srgbClr val="F8F420"/>
                </a:solidFill>
                <a:latin typeface="Arial"/>
                <a:cs typeface="Arial"/>
              </a:rPr>
              <a:t>j </a:t>
            </a:r>
            <a:r>
              <a:rPr sz="2800" spc="5" dirty="0">
                <a:solidFill>
                  <a:srgbClr val="F8F420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F8F420"/>
                </a:solidFill>
                <a:latin typeface="Arial"/>
                <a:cs typeface="Arial"/>
              </a:rPr>
              <a:t>indeks</a:t>
            </a:r>
            <a:r>
              <a:rPr sz="2800" spc="220" dirty="0">
                <a:solidFill>
                  <a:srgbClr val="F8F42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8F420"/>
                </a:solidFill>
                <a:latin typeface="Arial"/>
                <a:cs typeface="Arial"/>
              </a:rPr>
              <a:t>perbaikan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357885"/>
            <a:ext cx="411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4. </a:t>
            </a:r>
            <a:r>
              <a:rPr sz="2400" b="1" spc="-5" dirty="0">
                <a:latin typeface="Calibri"/>
                <a:cs typeface="Calibri"/>
              </a:rPr>
              <a:t>Memilih </a:t>
            </a:r>
            <a:r>
              <a:rPr sz="2400" b="1" spc="5" dirty="0">
                <a:latin typeface="Calibri"/>
                <a:cs typeface="Calibri"/>
              </a:rPr>
              <a:t>titik </a:t>
            </a:r>
            <a:r>
              <a:rPr sz="2400" b="1" spc="-5" dirty="0">
                <a:latin typeface="Calibri"/>
                <a:cs typeface="Calibri"/>
              </a:rPr>
              <a:t>tolak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perubahan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1005966"/>
            <a:ext cx="6181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Segi empat </a:t>
            </a:r>
            <a:r>
              <a:rPr sz="2400" spc="-15" dirty="0"/>
              <a:t>yang </a:t>
            </a:r>
            <a:r>
              <a:rPr sz="2400" spc="-5" dirty="0"/>
              <a:t>merupakan </a:t>
            </a:r>
            <a:r>
              <a:rPr sz="2400" dirty="0"/>
              <a:t>titik </a:t>
            </a:r>
            <a:r>
              <a:rPr sz="2400" spc="-5" dirty="0"/>
              <a:t>tolak</a:t>
            </a:r>
            <a:r>
              <a:rPr sz="2400" spc="-105" dirty="0"/>
              <a:t> </a:t>
            </a:r>
            <a:r>
              <a:rPr sz="2400" dirty="0"/>
              <a:t>perubahan  adalah </a:t>
            </a:r>
            <a:r>
              <a:rPr sz="2400" spc="-5" dirty="0"/>
              <a:t>segi empat </a:t>
            </a:r>
            <a:r>
              <a:rPr sz="2400" spc="-15" dirty="0"/>
              <a:t>yang</a:t>
            </a:r>
            <a:r>
              <a:rPr sz="2400" spc="-85" dirty="0"/>
              <a:t> </a:t>
            </a:r>
            <a:r>
              <a:rPr sz="2400" spc="-15" dirty="0"/>
              <a:t>indeksnya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752725" y="1905000"/>
            <a:ext cx="4333875" cy="1066800"/>
          </a:xfrm>
          <a:custGeom>
            <a:avLst/>
            <a:gdLst/>
            <a:ahLst/>
            <a:cxnLst/>
            <a:rect l="l" t="t" r="r" b="b"/>
            <a:pathLst>
              <a:path w="4333875" h="1066800">
                <a:moveTo>
                  <a:pt x="0" y="1066800"/>
                </a:moveTo>
                <a:lnTo>
                  <a:pt x="4333875" y="1066800"/>
                </a:lnTo>
                <a:lnTo>
                  <a:pt x="4333875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4367" y="1834895"/>
            <a:ext cx="4075176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1151" y="2346960"/>
            <a:ext cx="3624072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2725" y="1905000"/>
            <a:ext cx="4333875" cy="1066800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800" b="1" spc="-5" dirty="0">
                <a:latin typeface="Arial"/>
                <a:cs typeface="Arial"/>
              </a:rPr>
              <a:t>bertanda </a:t>
            </a:r>
            <a:r>
              <a:rPr sz="2800" b="1" dirty="0">
                <a:latin typeface="Arial"/>
                <a:cs typeface="Arial"/>
              </a:rPr>
              <a:t>negatif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Arial"/>
                <a:cs typeface="Arial"/>
              </a:rPr>
              <a:t>angkanya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terbesar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813" y="3650210"/>
            <a:ext cx="215773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sz="2800" spc="5" dirty="0">
                <a:latin typeface="Arial"/>
                <a:cs typeface="Arial"/>
              </a:rPr>
              <a:t>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memenuhi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0192" y="3650210"/>
            <a:ext cx="261493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sz="2800" spc="-5" dirty="0">
                <a:latin typeface="Arial"/>
                <a:cs typeface="Arial"/>
              </a:rPr>
              <a:t>syarat </a:t>
            </a:r>
            <a:r>
              <a:rPr sz="2800" dirty="0">
                <a:latin typeface="Arial"/>
                <a:cs typeface="Arial"/>
              </a:rPr>
              <a:t>adalah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4637" y="3650210"/>
            <a:ext cx="27813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sz="2800" dirty="0">
                <a:latin typeface="Arial"/>
                <a:cs typeface="Arial"/>
              </a:rPr>
              <a:t>gi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7701" y="4077311"/>
            <a:ext cx="27813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sz="2800" dirty="0">
                <a:latin typeface="Arial"/>
                <a:cs typeface="Arial"/>
              </a:rPr>
              <a:t>gi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5823" y="4077311"/>
            <a:ext cx="253238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sz="2800" dirty="0">
                <a:latin typeface="Arial"/>
                <a:cs typeface="Arial"/>
              </a:rPr>
              <a:t>mpat </a:t>
            </a:r>
            <a:r>
              <a:rPr sz="2800" b="1" spc="-5" dirty="0">
                <a:latin typeface="Arial"/>
                <a:cs typeface="Arial"/>
              </a:rPr>
              <a:t>HA </a:t>
            </a:r>
            <a:r>
              <a:rPr sz="2800" dirty="0">
                <a:latin typeface="Arial"/>
                <a:cs typeface="Arial"/>
              </a:rPr>
              <a:t>dan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mpat </a:t>
            </a:r>
            <a:r>
              <a:rPr sz="2800" spc="-10" dirty="0">
                <a:latin typeface="Arial"/>
                <a:cs typeface="Arial"/>
              </a:rPr>
              <a:t>yang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akan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5153" y="4077311"/>
            <a:ext cx="2303145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3105"/>
              </a:lnSpc>
            </a:pPr>
            <a:r>
              <a:rPr sz="2800" dirty="0">
                <a:latin typeface="Arial"/>
                <a:cs typeface="Arial"/>
              </a:rPr>
              <a:t>ilih sebagai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diisi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85800" y="3109912"/>
          <a:ext cx="7696200" cy="343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88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91440" marR="83185" algn="just">
                        <a:lnSpc>
                          <a:spcPct val="100000"/>
                        </a:lnSpc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  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4200" spc="7" baseline="-37698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Segi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empat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air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95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775" spc="7" baseline="-24024" dirty="0">
                          <a:latin typeface="Times New Roman"/>
                          <a:cs typeface="Times New Roman"/>
                        </a:rPr>
                        <a:t>ij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- R</a:t>
                      </a:r>
                      <a:r>
                        <a:rPr sz="2775" baseline="-24024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775" spc="-7" baseline="-24024" dirty="0">
                          <a:latin typeface="Times New Roman"/>
                          <a:cs typeface="Times New Roman"/>
                        </a:rPr>
                        <a:t>j</a:t>
                      </a:r>
                      <a:endParaRPr sz="2775" baseline="-24024">
                        <a:latin typeface="Times New Roman"/>
                        <a:cs typeface="Times New Roman"/>
                      </a:endParaRPr>
                    </a:p>
                  </a:txBody>
                  <a:tcPr marL="0" marR="0" marT="249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7525" marR="503555" indent="2349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indeks  p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348615" algn="l"/>
                        </a:tabLst>
                      </a:pPr>
                      <a:r>
                        <a:rPr sz="4200" spc="7" baseline="19841" dirty="0">
                          <a:latin typeface="Arial"/>
                          <a:cs typeface="Arial"/>
                        </a:rPr>
                        <a:t>p	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800" spc="-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-20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-265" dirty="0">
                          <a:latin typeface="Times New Roman"/>
                          <a:cs typeface="Times New Roman"/>
                        </a:rPr>
                        <a:t>PA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25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1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WC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-6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HC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10 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15 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8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spc="10" dirty="0">
                          <a:latin typeface="Times New Roman"/>
                          <a:cs typeface="Times New Roman"/>
                        </a:rPr>
                        <a:t>-19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35610"/>
            <a:ext cx="34817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/>
                <a:cs typeface="Calibri"/>
              </a:rPr>
              <a:t>5. Memperbaiki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alokasi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310385"/>
            <a:ext cx="7919720" cy="302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10" dirty="0">
                <a:latin typeface="Calibri"/>
                <a:cs typeface="Calibri"/>
              </a:rPr>
              <a:t>Berikan </a:t>
            </a:r>
            <a:r>
              <a:rPr sz="2400" dirty="0">
                <a:latin typeface="Calibri"/>
                <a:cs typeface="Calibri"/>
              </a:rPr>
              <a:t>tanda positif pada </a:t>
            </a:r>
            <a:r>
              <a:rPr sz="2400" spc="-15" dirty="0">
                <a:latin typeface="Calibri"/>
                <a:cs typeface="Calibri"/>
              </a:rPr>
              <a:t>•terpilih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(HA)</a:t>
            </a:r>
            <a:endParaRPr sz="24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400" dirty="0">
                <a:latin typeface="Calibri"/>
                <a:cs typeface="Calibri"/>
              </a:rPr>
              <a:t>Pilihlah 1 </a:t>
            </a:r>
            <a:r>
              <a:rPr sz="2400" spc="-30" dirty="0">
                <a:latin typeface="Calibri"/>
                <a:cs typeface="Calibri"/>
              </a:rPr>
              <a:t>•terdekat </a:t>
            </a:r>
            <a:r>
              <a:rPr sz="2400" spc="-15" dirty="0">
                <a:latin typeface="Calibri"/>
                <a:cs typeface="Calibri"/>
              </a:rPr>
              <a:t>yang </a:t>
            </a:r>
            <a:r>
              <a:rPr sz="2400" spc="-10" dirty="0">
                <a:latin typeface="Calibri"/>
                <a:cs typeface="Calibri"/>
              </a:rPr>
              <a:t>mempunyai </a:t>
            </a:r>
            <a:r>
              <a:rPr sz="2400" dirty="0">
                <a:latin typeface="Calibri"/>
                <a:cs typeface="Calibri"/>
              </a:rPr>
              <a:t>isi dan sebaris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(HB),</a:t>
            </a:r>
            <a:endParaRPr sz="2400">
              <a:latin typeface="Calibri"/>
              <a:cs typeface="Calibri"/>
            </a:endParaRPr>
          </a:p>
          <a:p>
            <a:pPr marL="622300" marR="5080" indent="-610235">
              <a:lnSpc>
                <a:spcPts val="2310"/>
              </a:lnSpc>
              <a:spcBef>
                <a:spcPts val="55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dirty="0">
                <a:latin typeface="Calibri"/>
                <a:cs typeface="Calibri"/>
              </a:rPr>
              <a:t>Pilihlah 1 </a:t>
            </a:r>
            <a:r>
              <a:rPr sz="2400" spc="-30" dirty="0">
                <a:latin typeface="Calibri"/>
                <a:cs typeface="Calibri"/>
              </a:rPr>
              <a:t>•terdekat </a:t>
            </a:r>
            <a:r>
              <a:rPr sz="2400" spc="-15" dirty="0">
                <a:latin typeface="Calibri"/>
                <a:cs typeface="Calibri"/>
              </a:rPr>
              <a:t>yang </a:t>
            </a:r>
            <a:r>
              <a:rPr sz="2400" spc="-10" dirty="0">
                <a:latin typeface="Calibri"/>
                <a:cs typeface="Calibri"/>
              </a:rPr>
              <a:t>mempunyai </a:t>
            </a:r>
            <a:r>
              <a:rPr sz="2400" dirty="0">
                <a:latin typeface="Calibri"/>
                <a:cs typeface="Calibri"/>
              </a:rPr>
              <a:t>isi dan </a:t>
            </a:r>
            <a:r>
              <a:rPr sz="2400" spc="-15" dirty="0">
                <a:latin typeface="Calibri"/>
                <a:cs typeface="Calibri"/>
              </a:rPr>
              <a:t>sekolom </a:t>
            </a:r>
            <a:r>
              <a:rPr sz="2400" spc="-30" dirty="0">
                <a:latin typeface="Calibri"/>
                <a:cs typeface="Calibri"/>
              </a:rPr>
              <a:t>(WA);  </a:t>
            </a:r>
            <a:r>
              <a:rPr sz="2400" dirty="0">
                <a:latin typeface="Calibri"/>
                <a:cs typeface="Calibri"/>
              </a:rPr>
              <a:t>berilah tanda </a:t>
            </a:r>
            <a:r>
              <a:rPr sz="2400" spc="-10" dirty="0">
                <a:latin typeface="Calibri"/>
                <a:cs typeface="Calibri"/>
              </a:rPr>
              <a:t>negatif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keduanya</a:t>
            </a:r>
            <a:endParaRPr sz="2400">
              <a:latin typeface="Calibri"/>
              <a:cs typeface="Calibri"/>
            </a:endParaRPr>
          </a:p>
          <a:p>
            <a:pPr marL="622300" marR="238125" indent="-610235">
              <a:lnSpc>
                <a:spcPts val="2310"/>
              </a:lnSpc>
              <a:spcBef>
                <a:spcPts val="56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dirty="0">
                <a:latin typeface="Calibri"/>
                <a:cs typeface="Calibri"/>
              </a:rPr>
              <a:t>Pilihlah 1 </a:t>
            </a:r>
            <a:r>
              <a:rPr sz="2400" spc="-20" dirty="0">
                <a:latin typeface="Calibri"/>
                <a:cs typeface="Calibri"/>
              </a:rPr>
              <a:t>•sebaris </a:t>
            </a:r>
            <a:r>
              <a:rPr sz="2400" spc="-10" dirty="0">
                <a:latin typeface="Calibri"/>
                <a:cs typeface="Calibri"/>
              </a:rPr>
              <a:t>atau </a:t>
            </a:r>
            <a:r>
              <a:rPr sz="2400" spc="-15" dirty="0">
                <a:latin typeface="Calibri"/>
                <a:cs typeface="Calibri"/>
              </a:rPr>
              <a:t>sekolom </a:t>
            </a:r>
            <a:r>
              <a:rPr sz="2400" spc="-5" dirty="0">
                <a:latin typeface="Calibri"/>
                <a:cs typeface="Calibri"/>
              </a:rPr>
              <a:t>dengan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-140" dirty="0">
                <a:latin typeface="Calibri"/>
                <a:cs typeface="Calibri"/>
              </a:rPr>
              <a:t>•yang </a:t>
            </a:r>
            <a:r>
              <a:rPr sz="2400" dirty="0">
                <a:latin typeface="Calibri"/>
                <a:cs typeface="Calibri"/>
              </a:rPr>
              <a:t>bertanda  </a:t>
            </a:r>
            <a:r>
              <a:rPr sz="2400" spc="-10" dirty="0">
                <a:latin typeface="Calibri"/>
                <a:cs typeface="Calibri"/>
              </a:rPr>
              <a:t>negatif </a:t>
            </a:r>
            <a:r>
              <a:rPr sz="2400" spc="-5" dirty="0">
                <a:latin typeface="Calibri"/>
                <a:cs typeface="Calibri"/>
              </a:rPr>
              <a:t>tadi </a:t>
            </a:r>
            <a:r>
              <a:rPr sz="2400" spc="-10" dirty="0">
                <a:latin typeface="Calibri"/>
                <a:cs typeface="Calibri"/>
              </a:rPr>
              <a:t>(WB), </a:t>
            </a:r>
            <a:r>
              <a:rPr sz="2400" dirty="0">
                <a:latin typeface="Calibri"/>
                <a:cs typeface="Calibri"/>
              </a:rPr>
              <a:t>dan berilah </a:t>
            </a:r>
            <a:r>
              <a:rPr sz="2400" spc="-30" dirty="0">
                <a:latin typeface="Calibri"/>
                <a:cs typeface="Calibri"/>
              </a:rPr>
              <a:t>•ini </a:t>
            </a:r>
            <a:r>
              <a:rPr sz="2400" dirty="0">
                <a:latin typeface="Calibri"/>
                <a:cs typeface="Calibri"/>
              </a:rPr>
              <a:t>tanda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positif</a:t>
            </a:r>
            <a:endParaRPr sz="2400">
              <a:latin typeface="Calibri"/>
              <a:cs typeface="Calibri"/>
            </a:endParaRPr>
          </a:p>
          <a:p>
            <a:pPr marL="622300" marR="245745" indent="-610235" algn="just">
              <a:lnSpc>
                <a:spcPct val="80000"/>
              </a:lnSpc>
              <a:spcBef>
                <a:spcPts val="590"/>
              </a:spcBef>
              <a:buAutoNum type="arabicPeriod"/>
              <a:tabLst>
                <a:tab pos="622935" algn="l"/>
              </a:tabLst>
            </a:pPr>
            <a:r>
              <a:rPr sz="2400" spc="-5" dirty="0">
                <a:latin typeface="Calibri"/>
                <a:cs typeface="Calibri"/>
              </a:rPr>
              <a:t>Pindahkanlah </a:t>
            </a:r>
            <a:r>
              <a:rPr sz="2400" spc="-10" dirty="0">
                <a:latin typeface="Calibri"/>
                <a:cs typeface="Calibri"/>
              </a:rPr>
              <a:t>alokasi </a:t>
            </a:r>
            <a:r>
              <a:rPr sz="2400" dirty="0">
                <a:latin typeface="Calibri"/>
                <a:cs typeface="Calibri"/>
              </a:rPr>
              <a:t>dari </a:t>
            </a:r>
            <a:r>
              <a:rPr sz="2400" spc="-35" dirty="0">
                <a:latin typeface="Calibri"/>
                <a:cs typeface="Calibri"/>
              </a:rPr>
              <a:t>•yang </a:t>
            </a:r>
            <a:r>
              <a:rPr sz="2400" dirty="0">
                <a:latin typeface="Calibri"/>
                <a:cs typeface="Calibri"/>
              </a:rPr>
              <a:t>bertanda </a:t>
            </a:r>
            <a:r>
              <a:rPr sz="2400" spc="-10" dirty="0">
                <a:latin typeface="Calibri"/>
                <a:cs typeface="Calibri"/>
              </a:rPr>
              <a:t>negatif </a:t>
            </a:r>
            <a:r>
              <a:rPr sz="2400" spc="-45" dirty="0">
                <a:latin typeface="Calibri"/>
                <a:cs typeface="Calibri"/>
              </a:rPr>
              <a:t>ke </a:t>
            </a:r>
            <a:r>
              <a:rPr sz="2400" spc="-15" dirty="0">
                <a:latin typeface="Calibri"/>
                <a:cs typeface="Calibri"/>
              </a:rPr>
              <a:t>yang  </a:t>
            </a:r>
            <a:r>
              <a:rPr sz="2400" dirty="0">
                <a:latin typeface="Calibri"/>
                <a:cs typeface="Calibri"/>
              </a:rPr>
              <a:t>bertanda positif </a:t>
            </a:r>
            <a:r>
              <a:rPr sz="2400" spc="-15" dirty="0">
                <a:latin typeface="Calibri"/>
                <a:cs typeface="Calibri"/>
              </a:rPr>
              <a:t>sebanyak </a:t>
            </a:r>
            <a:r>
              <a:rPr sz="2400" dirty="0">
                <a:latin typeface="Calibri"/>
                <a:cs typeface="Calibri"/>
              </a:rPr>
              <a:t>isi </a:t>
            </a:r>
            <a:r>
              <a:rPr sz="2400" spc="-15" dirty="0">
                <a:latin typeface="Calibri"/>
                <a:cs typeface="Calibri"/>
              </a:rPr>
              <a:t>terkecil </a:t>
            </a:r>
            <a:r>
              <a:rPr sz="2400" dirty="0">
                <a:latin typeface="Calibri"/>
                <a:cs typeface="Calibri"/>
              </a:rPr>
              <a:t>dari </a:t>
            </a:r>
            <a:r>
              <a:rPr sz="2400" spc="-35" dirty="0">
                <a:latin typeface="Calibri"/>
                <a:cs typeface="Calibri"/>
              </a:rPr>
              <a:t>•yang </a:t>
            </a:r>
            <a:r>
              <a:rPr sz="2400" dirty="0">
                <a:latin typeface="Calibri"/>
                <a:cs typeface="Calibri"/>
              </a:rPr>
              <a:t>bertanda  positif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(50)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5029200"/>
            <a:ext cx="8458200" cy="1209675"/>
          </a:xfrm>
          <a:prstGeom prst="rect">
            <a:avLst/>
          </a:prstGeom>
          <a:solidFill>
            <a:srgbClr val="4F81BC">
              <a:alpha val="50195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1506855" marR="1476375" indent="-18415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Arial"/>
                <a:cs typeface="Arial"/>
              </a:rPr>
              <a:t>Jadi </a:t>
            </a:r>
            <a:r>
              <a:rPr sz="2400" spc="-55" dirty="0">
                <a:latin typeface="Arial"/>
                <a:cs typeface="Arial"/>
              </a:rPr>
              <a:t>•</a:t>
            </a:r>
            <a:r>
              <a:rPr sz="2500" spc="-55" dirty="0">
                <a:latin typeface="Arial"/>
                <a:cs typeface="Arial"/>
              </a:rPr>
              <a:t>HA </a:t>
            </a:r>
            <a:r>
              <a:rPr sz="2500" spc="-5" dirty="0">
                <a:latin typeface="Arial"/>
                <a:cs typeface="Arial"/>
              </a:rPr>
              <a:t>kemudian berisi 50, </a:t>
            </a:r>
            <a:r>
              <a:rPr sz="2400" spc="-45" dirty="0">
                <a:latin typeface="Arial"/>
                <a:cs typeface="Arial"/>
              </a:rPr>
              <a:t>•</a:t>
            </a:r>
            <a:r>
              <a:rPr sz="2500" spc="-45" dirty="0">
                <a:latin typeface="Arial"/>
                <a:cs typeface="Arial"/>
              </a:rPr>
              <a:t>HB </a:t>
            </a:r>
            <a:r>
              <a:rPr sz="2500" spc="-5" dirty="0">
                <a:latin typeface="Arial"/>
                <a:cs typeface="Arial"/>
              </a:rPr>
              <a:t>berisi  60 – 50 = 10, </a:t>
            </a:r>
            <a:r>
              <a:rPr sz="2400" dirty="0">
                <a:latin typeface="Arial"/>
                <a:cs typeface="Arial"/>
              </a:rPr>
              <a:t>• </a:t>
            </a:r>
            <a:r>
              <a:rPr sz="2500" spc="50" dirty="0">
                <a:latin typeface="Arial"/>
                <a:cs typeface="Arial"/>
              </a:rPr>
              <a:t>WB </a:t>
            </a:r>
            <a:r>
              <a:rPr sz="2500" dirty="0">
                <a:latin typeface="Arial"/>
                <a:cs typeface="Arial"/>
              </a:rPr>
              <a:t>berisi </a:t>
            </a:r>
            <a:r>
              <a:rPr sz="2500" spc="-5" dirty="0">
                <a:latin typeface="Arial"/>
                <a:cs typeface="Arial"/>
              </a:rPr>
              <a:t>40 + 50 =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90,</a:t>
            </a:r>
            <a:endParaRPr sz="2500">
              <a:latin typeface="Arial"/>
              <a:cs typeface="Arial"/>
            </a:endParaRPr>
          </a:p>
          <a:p>
            <a:pPr marL="2671445" indent="-171450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672080" algn="l"/>
              </a:tabLst>
            </a:pPr>
            <a:r>
              <a:rPr sz="2500" spc="-5" dirty="0">
                <a:latin typeface="Arial"/>
                <a:cs typeface="Arial"/>
              </a:rPr>
              <a:t>WA menjadi tidak</a:t>
            </a:r>
            <a:r>
              <a:rPr sz="2500" spc="-2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berisi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8839" y="463295"/>
            <a:ext cx="1435608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0295" y="463295"/>
            <a:ext cx="2225039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7279" y="463295"/>
            <a:ext cx="1969007" cy="66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0648" y="557530"/>
            <a:ext cx="42100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5" dirty="0">
                <a:latin typeface="Calibri"/>
                <a:cs typeface="Calibri"/>
              </a:rPr>
              <a:t>Tabel </a:t>
            </a:r>
            <a:r>
              <a:rPr sz="3200" b="1" spc="-20" dirty="0">
                <a:latin typeface="Calibri"/>
                <a:cs typeface="Calibri"/>
              </a:rPr>
              <a:t>Perbaikan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Pertama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14477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6651" y="2305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5700" y="2305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5700" y="31432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300" y="39814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2650" y="39814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2546350"/>
            <a:ext cx="1828800" cy="127000"/>
          </a:xfrm>
          <a:custGeom>
            <a:avLst/>
            <a:gdLst/>
            <a:ahLst/>
            <a:cxnLst/>
            <a:rect l="l" t="t" r="r" b="b"/>
            <a:pathLst>
              <a:path w="18288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828800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828800" h="127000">
                <a:moveTo>
                  <a:pt x="1828800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828800" y="69850"/>
                </a:lnTo>
                <a:lnTo>
                  <a:pt x="1828800" y="57150"/>
                </a:lnTo>
                <a:close/>
              </a:path>
              <a:path w="1828800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400" y="3613150"/>
            <a:ext cx="1524000" cy="127000"/>
          </a:xfrm>
          <a:custGeom>
            <a:avLst/>
            <a:gdLst/>
            <a:ahLst/>
            <a:cxnLst/>
            <a:rect l="l" t="t" r="r" b="b"/>
            <a:pathLst>
              <a:path w="1524000" h="127000">
                <a:moveTo>
                  <a:pt x="1447800" y="63500"/>
                </a:moveTo>
                <a:lnTo>
                  <a:pt x="1397000" y="127000"/>
                </a:lnTo>
                <a:lnTo>
                  <a:pt x="1511300" y="69850"/>
                </a:lnTo>
                <a:lnTo>
                  <a:pt x="1447800" y="69850"/>
                </a:lnTo>
                <a:lnTo>
                  <a:pt x="1447800" y="63500"/>
                </a:lnTo>
                <a:close/>
              </a:path>
              <a:path w="1524000" h="127000">
                <a:moveTo>
                  <a:pt x="144272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442720" y="69850"/>
                </a:lnTo>
                <a:lnTo>
                  <a:pt x="1447800" y="63500"/>
                </a:lnTo>
                <a:lnTo>
                  <a:pt x="1442720" y="57150"/>
                </a:lnTo>
                <a:close/>
              </a:path>
              <a:path w="1524000" h="127000">
                <a:moveTo>
                  <a:pt x="1511300" y="57150"/>
                </a:moveTo>
                <a:lnTo>
                  <a:pt x="1447800" y="57150"/>
                </a:lnTo>
                <a:lnTo>
                  <a:pt x="1447800" y="69850"/>
                </a:lnTo>
                <a:lnTo>
                  <a:pt x="1511300" y="69850"/>
                </a:lnTo>
                <a:lnTo>
                  <a:pt x="1524000" y="63500"/>
                </a:lnTo>
                <a:lnTo>
                  <a:pt x="1511300" y="57150"/>
                </a:lnTo>
                <a:close/>
              </a:path>
              <a:path w="1524000" h="127000">
                <a:moveTo>
                  <a:pt x="1397000" y="0"/>
                </a:moveTo>
                <a:lnTo>
                  <a:pt x="1447800" y="63500"/>
                </a:lnTo>
                <a:lnTo>
                  <a:pt x="1447800" y="57150"/>
                </a:lnTo>
                <a:lnTo>
                  <a:pt x="1511300" y="57150"/>
                </a:lnTo>
                <a:lnTo>
                  <a:pt x="1397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8700" y="2762250"/>
            <a:ext cx="127000" cy="838200"/>
          </a:xfrm>
          <a:custGeom>
            <a:avLst/>
            <a:gdLst/>
            <a:ahLst/>
            <a:cxnLst/>
            <a:rect l="l" t="t" r="r" b="b"/>
            <a:pathLst>
              <a:path w="127000" h="838200">
                <a:moveTo>
                  <a:pt x="0" y="711200"/>
                </a:moveTo>
                <a:lnTo>
                  <a:pt x="63500" y="838200"/>
                </a:lnTo>
                <a:lnTo>
                  <a:pt x="101600" y="762000"/>
                </a:lnTo>
                <a:lnTo>
                  <a:pt x="57150" y="762000"/>
                </a:lnTo>
                <a:lnTo>
                  <a:pt x="57150" y="756920"/>
                </a:lnTo>
                <a:lnTo>
                  <a:pt x="0" y="711200"/>
                </a:lnTo>
                <a:close/>
              </a:path>
              <a:path w="127000" h="838200">
                <a:moveTo>
                  <a:pt x="57150" y="756920"/>
                </a:moveTo>
                <a:lnTo>
                  <a:pt x="57150" y="762000"/>
                </a:lnTo>
                <a:lnTo>
                  <a:pt x="63500" y="762000"/>
                </a:lnTo>
                <a:lnTo>
                  <a:pt x="57150" y="756920"/>
                </a:lnTo>
                <a:close/>
              </a:path>
              <a:path w="127000" h="838200">
                <a:moveTo>
                  <a:pt x="69850" y="0"/>
                </a:moveTo>
                <a:lnTo>
                  <a:pt x="57150" y="0"/>
                </a:lnTo>
                <a:lnTo>
                  <a:pt x="57150" y="756920"/>
                </a:lnTo>
                <a:lnTo>
                  <a:pt x="63500" y="762000"/>
                </a:lnTo>
                <a:lnTo>
                  <a:pt x="69850" y="756920"/>
                </a:lnTo>
                <a:lnTo>
                  <a:pt x="69850" y="0"/>
                </a:lnTo>
                <a:close/>
              </a:path>
              <a:path w="127000" h="838200">
                <a:moveTo>
                  <a:pt x="69850" y="756920"/>
                </a:moveTo>
                <a:lnTo>
                  <a:pt x="63500" y="762000"/>
                </a:lnTo>
                <a:lnTo>
                  <a:pt x="69850" y="762000"/>
                </a:lnTo>
                <a:lnTo>
                  <a:pt x="69850" y="756920"/>
                </a:lnTo>
                <a:close/>
              </a:path>
              <a:path w="127000" h="838200">
                <a:moveTo>
                  <a:pt x="127000" y="711200"/>
                </a:moveTo>
                <a:lnTo>
                  <a:pt x="69850" y="756920"/>
                </a:lnTo>
                <a:lnTo>
                  <a:pt x="69850" y="762000"/>
                </a:lnTo>
                <a:lnTo>
                  <a:pt x="101600" y="762000"/>
                </a:lnTo>
                <a:lnTo>
                  <a:pt x="127000" y="711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2300" y="2609850"/>
            <a:ext cx="127000" cy="990600"/>
          </a:xfrm>
          <a:custGeom>
            <a:avLst/>
            <a:gdLst/>
            <a:ahLst/>
            <a:cxnLst/>
            <a:rect l="l" t="t" r="r" b="b"/>
            <a:pathLst>
              <a:path w="127000" h="990600">
                <a:moveTo>
                  <a:pt x="63500" y="76200"/>
                </a:moveTo>
                <a:lnTo>
                  <a:pt x="57150" y="81279"/>
                </a:lnTo>
                <a:lnTo>
                  <a:pt x="57150" y="990600"/>
                </a:lnTo>
                <a:lnTo>
                  <a:pt x="69850" y="990600"/>
                </a:lnTo>
                <a:lnTo>
                  <a:pt x="69850" y="81279"/>
                </a:lnTo>
                <a:lnTo>
                  <a:pt x="63500" y="76200"/>
                </a:lnTo>
                <a:close/>
              </a:path>
              <a:path w="127000" h="990600">
                <a:moveTo>
                  <a:pt x="63500" y="0"/>
                </a:moveTo>
                <a:lnTo>
                  <a:pt x="0" y="127000"/>
                </a:lnTo>
                <a:lnTo>
                  <a:pt x="57150" y="81279"/>
                </a:lnTo>
                <a:lnTo>
                  <a:pt x="5715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990600">
                <a:moveTo>
                  <a:pt x="101600" y="76200"/>
                </a:moveTo>
                <a:lnTo>
                  <a:pt x="69850" y="76200"/>
                </a:lnTo>
                <a:lnTo>
                  <a:pt x="69850" y="81279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990600">
                <a:moveTo>
                  <a:pt x="63500" y="76200"/>
                </a:moveTo>
                <a:lnTo>
                  <a:pt x="57150" y="76200"/>
                </a:lnTo>
                <a:lnTo>
                  <a:pt x="57150" y="81279"/>
                </a:lnTo>
                <a:lnTo>
                  <a:pt x="63500" y="76200"/>
                </a:lnTo>
                <a:close/>
              </a:path>
              <a:path w="127000" h="990600">
                <a:moveTo>
                  <a:pt x="69850" y="76200"/>
                </a:moveTo>
                <a:lnTo>
                  <a:pt x="63500" y="76200"/>
                </a:lnTo>
                <a:lnTo>
                  <a:pt x="69850" y="81279"/>
                </a:lnTo>
                <a:lnTo>
                  <a:pt x="6985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14668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0" y="31432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600" y="230505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7600" y="222885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1950" y="2305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3601" y="31051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7600" y="306705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95312" y="1433512"/>
          <a:ext cx="8077200" cy="376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699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6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314960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3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913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991869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91630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marR="201295" indent="-94615">
                        <a:lnSpc>
                          <a:spcPct val="126699"/>
                        </a:lnSpc>
                        <a:spcBef>
                          <a:spcPts val="409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33464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33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08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857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4620">
                        <a:lnSpc>
                          <a:spcPts val="1230"/>
                        </a:lnSpc>
                        <a:tabLst>
                          <a:tab pos="610870" algn="l"/>
                        </a:tabLst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40	90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77215">
                        <a:lnSpc>
                          <a:spcPts val="193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(+)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08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3340" algn="ctr">
                        <a:lnSpc>
                          <a:spcPts val="189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(+)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3670">
                        <a:lnSpc>
                          <a:spcPts val="1160"/>
                        </a:lnSpc>
                        <a:tabLst>
                          <a:tab pos="610870" algn="l"/>
                        </a:tabLst>
                      </a:pPr>
                      <a:r>
                        <a:rPr sz="2700" baseline="-4629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60	</a:t>
                      </a: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179070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12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2905">
                        <a:lnSpc>
                          <a:spcPts val="112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Kebutuhan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240791"/>
            <a:ext cx="880872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7023" y="240791"/>
            <a:ext cx="1261872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9607" y="240791"/>
            <a:ext cx="1731264" cy="582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1584" y="240791"/>
            <a:ext cx="1197864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0159" y="240791"/>
            <a:ext cx="2087880" cy="582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2714" y="321310"/>
            <a:ext cx="5036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/>
                <a:cs typeface="Calibri"/>
              </a:rPr>
              <a:t>A) </a:t>
            </a:r>
            <a:r>
              <a:rPr sz="2800" b="1" spc="-40" dirty="0">
                <a:latin typeface="Calibri"/>
                <a:cs typeface="Calibri"/>
              </a:rPr>
              <a:t>Tabel </a:t>
            </a:r>
            <a:r>
              <a:rPr sz="2800" b="1" spc="-10" dirty="0">
                <a:latin typeface="Calibri"/>
                <a:cs typeface="Calibri"/>
              </a:rPr>
              <a:t>Pertama </a:t>
            </a:r>
            <a:r>
              <a:rPr sz="2800" b="1" spc="5" dirty="0">
                <a:latin typeface="Calibri"/>
                <a:cs typeface="Calibri"/>
              </a:rPr>
              <a:t>Hasil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Perubahan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10667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951" y="36195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2650" y="3608451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14"/>
                </a:lnTo>
                <a:lnTo>
                  <a:pt x="21220" y="112883"/>
                </a:lnTo>
                <a:lnTo>
                  <a:pt x="45866" y="75462"/>
                </a:lnTo>
                <a:lnTo>
                  <a:pt x="78199" y="44257"/>
                </a:lnTo>
                <a:lnTo>
                  <a:pt x="116965" y="20474"/>
                </a:lnTo>
                <a:lnTo>
                  <a:pt x="160913" y="5319"/>
                </a:lnTo>
                <a:lnTo>
                  <a:pt x="208787" y="0"/>
                </a:lnTo>
                <a:lnTo>
                  <a:pt x="256662" y="5319"/>
                </a:lnTo>
                <a:lnTo>
                  <a:pt x="300610" y="20474"/>
                </a:lnTo>
                <a:lnTo>
                  <a:pt x="339376" y="44257"/>
                </a:lnTo>
                <a:lnTo>
                  <a:pt x="371709" y="75462"/>
                </a:lnTo>
                <a:lnTo>
                  <a:pt x="396355" y="112883"/>
                </a:lnTo>
                <a:lnTo>
                  <a:pt x="412062" y="155314"/>
                </a:lnTo>
                <a:lnTo>
                  <a:pt x="417575" y="201549"/>
                </a:lnTo>
                <a:lnTo>
                  <a:pt x="412062" y="247790"/>
                </a:lnTo>
                <a:lnTo>
                  <a:pt x="396355" y="290239"/>
                </a:lnTo>
                <a:lnTo>
                  <a:pt x="371709" y="327685"/>
                </a:lnTo>
                <a:lnTo>
                  <a:pt x="339376" y="358917"/>
                </a:lnTo>
                <a:lnTo>
                  <a:pt x="300610" y="382725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5"/>
                </a:lnTo>
                <a:lnTo>
                  <a:pt x="78199" y="358917"/>
                </a:lnTo>
                <a:lnTo>
                  <a:pt x="45866" y="327685"/>
                </a:lnTo>
                <a:lnTo>
                  <a:pt x="21220" y="290239"/>
                </a:lnTo>
                <a:lnTo>
                  <a:pt x="5513" y="247790"/>
                </a:lnTo>
                <a:lnTo>
                  <a:pt x="0" y="20154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0938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770251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549"/>
                </a:moveTo>
                <a:lnTo>
                  <a:pt x="5513" y="155314"/>
                </a:lnTo>
                <a:lnTo>
                  <a:pt x="21220" y="112883"/>
                </a:lnTo>
                <a:lnTo>
                  <a:pt x="45866" y="75462"/>
                </a:lnTo>
                <a:lnTo>
                  <a:pt x="78199" y="44257"/>
                </a:lnTo>
                <a:lnTo>
                  <a:pt x="116965" y="20474"/>
                </a:lnTo>
                <a:lnTo>
                  <a:pt x="160913" y="5319"/>
                </a:lnTo>
                <a:lnTo>
                  <a:pt x="208787" y="0"/>
                </a:lnTo>
                <a:lnTo>
                  <a:pt x="256662" y="5319"/>
                </a:lnTo>
                <a:lnTo>
                  <a:pt x="300610" y="20474"/>
                </a:lnTo>
                <a:lnTo>
                  <a:pt x="339376" y="44257"/>
                </a:lnTo>
                <a:lnTo>
                  <a:pt x="371709" y="75462"/>
                </a:lnTo>
                <a:lnTo>
                  <a:pt x="396355" y="112883"/>
                </a:lnTo>
                <a:lnTo>
                  <a:pt x="412062" y="155314"/>
                </a:lnTo>
                <a:lnTo>
                  <a:pt x="417575" y="201549"/>
                </a:lnTo>
                <a:lnTo>
                  <a:pt x="412062" y="247790"/>
                </a:lnTo>
                <a:lnTo>
                  <a:pt x="396355" y="290239"/>
                </a:lnTo>
                <a:lnTo>
                  <a:pt x="371709" y="327685"/>
                </a:lnTo>
                <a:lnTo>
                  <a:pt x="339376" y="358917"/>
                </a:lnTo>
                <a:lnTo>
                  <a:pt x="300610" y="382725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5"/>
                </a:lnTo>
                <a:lnTo>
                  <a:pt x="78199" y="358917"/>
                </a:lnTo>
                <a:lnTo>
                  <a:pt x="45866" y="327685"/>
                </a:lnTo>
                <a:lnTo>
                  <a:pt x="21220" y="290239"/>
                </a:lnTo>
                <a:lnTo>
                  <a:pt x="5513" y="247790"/>
                </a:lnTo>
                <a:lnTo>
                  <a:pt x="0" y="20154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0076" y="1932051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06" y="155314"/>
                </a:lnTo>
                <a:lnTo>
                  <a:pt x="21195" y="112883"/>
                </a:lnTo>
                <a:lnTo>
                  <a:pt x="45816" y="75462"/>
                </a:lnTo>
                <a:lnTo>
                  <a:pt x="78122" y="44257"/>
                </a:lnTo>
                <a:lnTo>
                  <a:pt x="116864" y="20474"/>
                </a:lnTo>
                <a:lnTo>
                  <a:pt x="160793" y="5319"/>
                </a:lnTo>
                <a:lnTo>
                  <a:pt x="208661" y="0"/>
                </a:lnTo>
                <a:lnTo>
                  <a:pt x="256535" y="5319"/>
                </a:lnTo>
                <a:lnTo>
                  <a:pt x="300483" y="20474"/>
                </a:lnTo>
                <a:lnTo>
                  <a:pt x="339249" y="44257"/>
                </a:lnTo>
                <a:lnTo>
                  <a:pt x="371582" y="75462"/>
                </a:lnTo>
                <a:lnTo>
                  <a:pt x="396228" y="112883"/>
                </a:lnTo>
                <a:lnTo>
                  <a:pt x="411935" y="155314"/>
                </a:lnTo>
                <a:lnTo>
                  <a:pt x="417449" y="201549"/>
                </a:lnTo>
                <a:lnTo>
                  <a:pt x="411935" y="247790"/>
                </a:lnTo>
                <a:lnTo>
                  <a:pt x="396228" y="290239"/>
                </a:lnTo>
                <a:lnTo>
                  <a:pt x="371582" y="327685"/>
                </a:lnTo>
                <a:lnTo>
                  <a:pt x="339249" y="358917"/>
                </a:lnTo>
                <a:lnTo>
                  <a:pt x="300483" y="382725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5"/>
                </a:lnTo>
                <a:lnTo>
                  <a:pt x="78122" y="358917"/>
                </a:lnTo>
                <a:lnTo>
                  <a:pt x="45816" y="327685"/>
                </a:lnTo>
                <a:lnTo>
                  <a:pt x="21195" y="290239"/>
                </a:lnTo>
                <a:lnTo>
                  <a:pt x="5506" y="247790"/>
                </a:lnTo>
                <a:lnTo>
                  <a:pt x="0" y="2015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3350" y="2759075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95312" y="1052512"/>
          <a:ext cx="8077200" cy="376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699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74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314960" algn="l"/>
                        </a:tabLst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2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9135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991869" algn="l"/>
                        </a:tabLst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916305" algn="l"/>
                        </a:tabLst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marR="201295" indent="-94615">
                        <a:lnSpc>
                          <a:spcPct val="126899"/>
                        </a:lnSpc>
                        <a:spcBef>
                          <a:spcPts val="40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334645" algn="l"/>
                        </a:tabLst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33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33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7" baseline="10416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410"/>
                        </a:lnSpc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2270">
                        <a:lnSpc>
                          <a:spcPts val="126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19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2905">
                        <a:lnSpc>
                          <a:spcPts val="119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6">
                <a:tc>
                  <a:txBody>
                    <a:bodyPr/>
                    <a:lstStyle/>
                    <a:p>
                      <a:pPr marL="266065" marR="165735" indent="-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97204" y="5028214"/>
            <a:ext cx="6327140" cy="84899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Arial"/>
                <a:cs typeface="Arial"/>
              </a:rPr>
              <a:t>Biaya </a:t>
            </a:r>
            <a:r>
              <a:rPr sz="1800" dirty="0">
                <a:latin typeface="Arial"/>
                <a:cs typeface="Arial"/>
              </a:rPr>
              <a:t>transportasi = 90(5) + 50(15) + 10(20) + 10(10) +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40(19)</a:t>
            </a:r>
            <a:endParaRPr sz="1800">
              <a:latin typeface="Arial"/>
              <a:cs typeface="Arial"/>
            </a:endParaRPr>
          </a:p>
          <a:p>
            <a:pPr marL="190246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4558"/>
            <a:ext cx="616712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6. Ulangi </a:t>
            </a:r>
            <a:r>
              <a:rPr sz="2000" b="1" spc="-10" dirty="0">
                <a:latin typeface="Calibri"/>
                <a:cs typeface="Calibri"/>
              </a:rPr>
              <a:t>langkah-langkah </a:t>
            </a:r>
            <a:r>
              <a:rPr sz="2000" b="1" spc="-5" dirty="0">
                <a:latin typeface="Calibri"/>
                <a:cs typeface="Calibri"/>
              </a:rPr>
              <a:t>tersebut mulai </a:t>
            </a:r>
            <a:r>
              <a:rPr sz="2000" b="1" spc="-10" dirty="0">
                <a:latin typeface="Calibri"/>
                <a:cs typeface="Calibri"/>
              </a:rPr>
              <a:t>langkah </a:t>
            </a:r>
            <a:r>
              <a:rPr sz="2000" b="1" dirty="0">
                <a:latin typeface="Calibri"/>
                <a:cs typeface="Calibri"/>
              </a:rPr>
              <a:t>nomor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sampai diperoleh </a:t>
            </a:r>
            <a:r>
              <a:rPr sz="2000" b="1" spc="-20" dirty="0">
                <a:latin typeface="Calibri"/>
                <a:cs typeface="Calibri"/>
              </a:rPr>
              <a:t>biaya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terendah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472260"/>
            <a:ext cx="4060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Tabel </a:t>
            </a:r>
            <a:r>
              <a:rPr sz="2400" dirty="0">
                <a:latin typeface="Arial"/>
                <a:cs typeface="Arial"/>
              </a:rPr>
              <a:t>Kedua Hasil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Perubahan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0573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36576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5700" y="45720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6"/>
                </a:lnTo>
                <a:lnTo>
                  <a:pt x="339376" y="44297"/>
                </a:lnTo>
                <a:lnTo>
                  <a:pt x="371709" y="75515"/>
                </a:lnTo>
                <a:lnTo>
                  <a:pt x="396355" y="112939"/>
                </a:lnTo>
                <a:lnTo>
                  <a:pt x="412062" y="155354"/>
                </a:lnTo>
                <a:lnTo>
                  <a:pt x="417575" y="201549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5701" y="4591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06" y="155354"/>
                </a:lnTo>
                <a:lnTo>
                  <a:pt x="21195" y="112939"/>
                </a:lnTo>
                <a:lnTo>
                  <a:pt x="45816" y="75515"/>
                </a:lnTo>
                <a:lnTo>
                  <a:pt x="78122" y="44297"/>
                </a:lnTo>
                <a:lnTo>
                  <a:pt x="116864" y="20496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6"/>
                </a:lnTo>
                <a:lnTo>
                  <a:pt x="339249" y="44297"/>
                </a:lnTo>
                <a:lnTo>
                  <a:pt x="371582" y="75515"/>
                </a:lnTo>
                <a:lnTo>
                  <a:pt x="396228" y="112939"/>
                </a:lnTo>
                <a:lnTo>
                  <a:pt x="411935" y="155354"/>
                </a:lnTo>
                <a:lnTo>
                  <a:pt x="417449" y="201549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6800" y="4127500"/>
            <a:ext cx="1676400" cy="127000"/>
          </a:xfrm>
          <a:custGeom>
            <a:avLst/>
            <a:gdLst/>
            <a:ahLst/>
            <a:cxnLst/>
            <a:rect l="l" t="t" r="r" b="b"/>
            <a:pathLst>
              <a:path w="16764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79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79" y="57150"/>
                </a:lnTo>
                <a:lnTo>
                  <a:pt x="127000" y="0"/>
                </a:lnTo>
                <a:close/>
              </a:path>
              <a:path w="1676400" h="127000">
                <a:moveTo>
                  <a:pt x="76200" y="63500"/>
                </a:moveTo>
                <a:lnTo>
                  <a:pt x="76200" y="69850"/>
                </a:lnTo>
                <a:lnTo>
                  <a:pt x="81279" y="69850"/>
                </a:lnTo>
                <a:lnTo>
                  <a:pt x="76200" y="63500"/>
                </a:lnTo>
                <a:close/>
              </a:path>
              <a:path w="1676400" h="127000">
                <a:moveTo>
                  <a:pt x="1676400" y="57150"/>
                </a:moveTo>
                <a:lnTo>
                  <a:pt x="81279" y="57150"/>
                </a:lnTo>
                <a:lnTo>
                  <a:pt x="76200" y="63500"/>
                </a:lnTo>
                <a:lnTo>
                  <a:pt x="81279" y="69850"/>
                </a:lnTo>
                <a:lnTo>
                  <a:pt x="1676400" y="69850"/>
                </a:lnTo>
                <a:lnTo>
                  <a:pt x="1676400" y="57150"/>
                </a:lnTo>
                <a:close/>
              </a:path>
              <a:path w="1676400" h="127000">
                <a:moveTo>
                  <a:pt x="81279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400" y="5041900"/>
            <a:ext cx="1524000" cy="127000"/>
          </a:xfrm>
          <a:custGeom>
            <a:avLst/>
            <a:gdLst/>
            <a:ahLst/>
            <a:cxnLst/>
            <a:rect l="l" t="t" r="r" b="b"/>
            <a:pathLst>
              <a:path w="1524000" h="127000">
                <a:moveTo>
                  <a:pt x="1447800" y="63500"/>
                </a:moveTo>
                <a:lnTo>
                  <a:pt x="1397000" y="127000"/>
                </a:lnTo>
                <a:lnTo>
                  <a:pt x="1511300" y="69850"/>
                </a:lnTo>
                <a:lnTo>
                  <a:pt x="1447800" y="69850"/>
                </a:lnTo>
                <a:lnTo>
                  <a:pt x="1447800" y="63500"/>
                </a:lnTo>
                <a:close/>
              </a:path>
              <a:path w="1524000" h="127000">
                <a:moveTo>
                  <a:pt x="144272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442720" y="69850"/>
                </a:lnTo>
                <a:lnTo>
                  <a:pt x="1447800" y="63500"/>
                </a:lnTo>
                <a:lnTo>
                  <a:pt x="1442720" y="57150"/>
                </a:lnTo>
                <a:close/>
              </a:path>
              <a:path w="1524000" h="127000">
                <a:moveTo>
                  <a:pt x="1511300" y="57150"/>
                </a:moveTo>
                <a:lnTo>
                  <a:pt x="1447800" y="57150"/>
                </a:lnTo>
                <a:lnTo>
                  <a:pt x="1447800" y="69850"/>
                </a:lnTo>
                <a:lnTo>
                  <a:pt x="1511300" y="69850"/>
                </a:lnTo>
                <a:lnTo>
                  <a:pt x="1524000" y="63500"/>
                </a:lnTo>
                <a:lnTo>
                  <a:pt x="1511300" y="57150"/>
                </a:lnTo>
                <a:close/>
              </a:path>
              <a:path w="1524000" h="127000">
                <a:moveTo>
                  <a:pt x="1397000" y="0"/>
                </a:moveTo>
                <a:lnTo>
                  <a:pt x="1447800" y="63500"/>
                </a:lnTo>
                <a:lnTo>
                  <a:pt x="1447800" y="57150"/>
                </a:lnTo>
                <a:lnTo>
                  <a:pt x="1511300" y="57150"/>
                </a:lnTo>
                <a:lnTo>
                  <a:pt x="1397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7100" y="4343400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19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19"/>
                </a:lnTo>
                <a:lnTo>
                  <a:pt x="63500" y="533400"/>
                </a:lnTo>
                <a:lnTo>
                  <a:pt x="69850" y="528319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19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19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0700" y="4191000"/>
            <a:ext cx="127000" cy="762000"/>
          </a:xfrm>
          <a:custGeom>
            <a:avLst/>
            <a:gdLst/>
            <a:ahLst/>
            <a:cxnLst/>
            <a:rect l="l" t="t" r="r" b="b"/>
            <a:pathLst>
              <a:path w="127000" h="762000">
                <a:moveTo>
                  <a:pt x="63500" y="76200"/>
                </a:moveTo>
                <a:lnTo>
                  <a:pt x="57150" y="81280"/>
                </a:lnTo>
                <a:lnTo>
                  <a:pt x="57150" y="762000"/>
                </a:lnTo>
                <a:lnTo>
                  <a:pt x="69850" y="762000"/>
                </a:lnTo>
                <a:lnTo>
                  <a:pt x="69850" y="81280"/>
                </a:lnTo>
                <a:lnTo>
                  <a:pt x="63500" y="76200"/>
                </a:lnTo>
                <a:close/>
              </a:path>
              <a:path w="127000" h="762000">
                <a:moveTo>
                  <a:pt x="63500" y="0"/>
                </a:moveTo>
                <a:lnTo>
                  <a:pt x="0" y="127000"/>
                </a:lnTo>
                <a:lnTo>
                  <a:pt x="57150" y="81280"/>
                </a:lnTo>
                <a:lnTo>
                  <a:pt x="5715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762000">
                <a:moveTo>
                  <a:pt x="101600" y="76200"/>
                </a:moveTo>
                <a:lnTo>
                  <a:pt x="69850" y="76200"/>
                </a:lnTo>
                <a:lnTo>
                  <a:pt x="69850" y="81280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762000">
                <a:moveTo>
                  <a:pt x="63500" y="76200"/>
                </a:moveTo>
                <a:lnTo>
                  <a:pt x="57150" y="76200"/>
                </a:lnTo>
                <a:lnTo>
                  <a:pt x="57150" y="81280"/>
                </a:lnTo>
                <a:lnTo>
                  <a:pt x="63500" y="76200"/>
                </a:lnTo>
                <a:close/>
              </a:path>
              <a:path w="127000" h="762000">
                <a:moveTo>
                  <a:pt x="69850" y="76200"/>
                </a:moveTo>
                <a:lnTo>
                  <a:pt x="63500" y="76200"/>
                </a:lnTo>
                <a:lnTo>
                  <a:pt x="69850" y="81280"/>
                </a:lnTo>
                <a:lnTo>
                  <a:pt x="6985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20764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0" y="37528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1950" y="29146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3711575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2850" y="363855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9500" y="45339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5720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6"/>
                </a:lnTo>
                <a:lnTo>
                  <a:pt x="339376" y="44297"/>
                </a:lnTo>
                <a:lnTo>
                  <a:pt x="371709" y="75515"/>
                </a:lnTo>
                <a:lnTo>
                  <a:pt x="396355" y="112939"/>
                </a:lnTo>
                <a:lnTo>
                  <a:pt x="412062" y="155354"/>
                </a:lnTo>
                <a:lnTo>
                  <a:pt x="417575" y="201549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95312" y="2043112"/>
          <a:ext cx="8077200" cy="379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699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68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7540" marR="676275" indent="48260">
                        <a:lnSpc>
                          <a:spcPts val="2440"/>
                        </a:lnSpc>
                        <a:tabLst>
                          <a:tab pos="953135" algn="l"/>
                        </a:tabLst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0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070" marR="677545" algn="ctr">
                        <a:lnSpc>
                          <a:spcPts val="2440"/>
                        </a:lnSpc>
                        <a:tabLst>
                          <a:tab pos="979805" algn="l"/>
                        </a:tabLst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9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8335" marR="676910" indent="39370">
                        <a:lnSpc>
                          <a:spcPts val="2440"/>
                        </a:lnSpc>
                        <a:tabLst>
                          <a:tab pos="916305" algn="l"/>
                        </a:tabLst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8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marR="201295" indent="-94615">
                        <a:lnSpc>
                          <a:spcPct val="126699"/>
                        </a:lnSpc>
                        <a:spcBef>
                          <a:spcPts val="414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33464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	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33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0870">
                        <a:lnSpc>
                          <a:spcPts val="127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8920">
                        <a:lnSpc>
                          <a:spcPts val="131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40055">
                        <a:lnSpc>
                          <a:spcPts val="101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35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11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5904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(+)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ts val="1230"/>
                        </a:lnSpc>
                        <a:tabLst>
                          <a:tab pos="629920" algn="l"/>
                        </a:tabLst>
                      </a:pPr>
                      <a:r>
                        <a:rPr sz="2700" baseline="-4629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	</a:t>
                      </a: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321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(+)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5255">
                        <a:lnSpc>
                          <a:spcPts val="1090"/>
                        </a:lnSpc>
                        <a:tabLst>
                          <a:tab pos="649605" algn="l"/>
                        </a:tabLst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40	30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0924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(-)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pPr marL="266065" marR="165735" indent="-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29350" y="45720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6"/>
                </a:lnTo>
                <a:lnTo>
                  <a:pt x="339376" y="44297"/>
                </a:lnTo>
                <a:lnTo>
                  <a:pt x="371709" y="75515"/>
                </a:lnTo>
                <a:lnTo>
                  <a:pt x="396355" y="112939"/>
                </a:lnTo>
                <a:lnTo>
                  <a:pt x="412062" y="155354"/>
                </a:lnTo>
                <a:lnTo>
                  <a:pt x="417575" y="201549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800" y="4572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510" y="292989"/>
            <a:ext cx="294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B) </a:t>
            </a:r>
            <a:r>
              <a:rPr sz="1800" spc="-35" dirty="0"/>
              <a:t>Tabel </a:t>
            </a:r>
            <a:r>
              <a:rPr sz="1800" spc="-15" dirty="0"/>
              <a:t>Kedua </a:t>
            </a:r>
            <a:r>
              <a:rPr sz="1800" spc="-5" dirty="0"/>
              <a:t>Hasil</a:t>
            </a:r>
            <a:r>
              <a:rPr sz="1800" spc="45" dirty="0"/>
              <a:t> </a:t>
            </a:r>
            <a:r>
              <a:rPr sz="1800" spc="-10" dirty="0"/>
              <a:t>Perubahan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609600" y="10667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0858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7622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0" y="1924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27432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35814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5312" y="1052512"/>
          <a:ext cx="8077200" cy="3795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699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6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314960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2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91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991869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91630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marR="201295" indent="-94615">
                        <a:lnSpc>
                          <a:spcPct val="126899"/>
                        </a:lnSpc>
                        <a:spcBef>
                          <a:spcPts val="40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33464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33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1320">
                        <a:lnSpc>
                          <a:spcPts val="127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381635" algn="r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350"/>
                        </a:lnSpc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ts val="1120"/>
                        </a:lnSpc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381635" algn="r">
                        <a:lnSpc>
                          <a:spcPts val="1235"/>
                        </a:lnSpc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6">
                <a:tc>
                  <a:txBody>
                    <a:bodyPr/>
                    <a:lstStyle/>
                    <a:p>
                      <a:pPr marL="266065" marR="165735" indent="-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943600" y="35814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600" y="5257800"/>
            <a:ext cx="8153400" cy="641350"/>
          </a:xfrm>
          <a:prstGeom prst="rect">
            <a:avLst/>
          </a:prstGeom>
          <a:solidFill>
            <a:srgbClr val="4F81BC">
              <a:alpha val="50195"/>
            </a:srgbClr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"/>
                <a:cs typeface="Arial"/>
              </a:rPr>
              <a:t>Biaya </a:t>
            </a:r>
            <a:r>
              <a:rPr sz="1800" dirty="0">
                <a:latin typeface="Arial"/>
                <a:cs typeface="Arial"/>
              </a:rPr>
              <a:t>transportasi = 90(5) + 50(15) + 10(10) + 20(10) +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30(19)</a:t>
            </a:r>
            <a:endParaRPr sz="1800">
              <a:latin typeface="Arial"/>
              <a:cs typeface="Arial"/>
            </a:endParaRPr>
          </a:p>
          <a:p>
            <a:pPr marL="19818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2070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317" y="345440"/>
            <a:ext cx="293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C) </a:t>
            </a:r>
            <a:r>
              <a:rPr sz="1800" spc="-35" dirty="0"/>
              <a:t>Tabel </a:t>
            </a:r>
            <a:r>
              <a:rPr sz="1800" spc="-15" dirty="0"/>
              <a:t>Ketiga </a:t>
            </a:r>
            <a:r>
              <a:rPr sz="1800" spc="-5" dirty="0"/>
              <a:t>Hasil</a:t>
            </a:r>
            <a:r>
              <a:rPr sz="1800" spc="10" dirty="0"/>
              <a:t> </a:t>
            </a:r>
            <a:r>
              <a:rPr sz="1800" spc="-10" dirty="0"/>
              <a:t>Perubahan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609600" y="12191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20574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5700" y="37338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20574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0" y="24511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79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79" y="57150"/>
                </a:lnTo>
                <a:lnTo>
                  <a:pt x="127000" y="0"/>
                </a:lnTo>
                <a:close/>
              </a:path>
              <a:path w="914400" h="127000">
                <a:moveTo>
                  <a:pt x="76200" y="63500"/>
                </a:moveTo>
                <a:lnTo>
                  <a:pt x="76200" y="69850"/>
                </a:lnTo>
                <a:lnTo>
                  <a:pt x="81279" y="69850"/>
                </a:lnTo>
                <a:lnTo>
                  <a:pt x="76200" y="63500"/>
                </a:lnTo>
                <a:close/>
              </a:path>
              <a:path w="914400" h="127000">
                <a:moveTo>
                  <a:pt x="914400" y="57150"/>
                </a:moveTo>
                <a:lnTo>
                  <a:pt x="81279" y="57150"/>
                </a:lnTo>
                <a:lnTo>
                  <a:pt x="76200" y="63500"/>
                </a:lnTo>
                <a:lnTo>
                  <a:pt x="81279" y="69850"/>
                </a:lnTo>
                <a:lnTo>
                  <a:pt x="914400" y="69850"/>
                </a:lnTo>
                <a:lnTo>
                  <a:pt x="914400" y="57150"/>
                </a:lnTo>
                <a:close/>
              </a:path>
              <a:path w="914400" h="127000">
                <a:moveTo>
                  <a:pt x="81279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4203700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609600" y="63500"/>
                </a:moveTo>
                <a:lnTo>
                  <a:pt x="558800" y="127000"/>
                </a:lnTo>
                <a:lnTo>
                  <a:pt x="673100" y="69850"/>
                </a:lnTo>
                <a:lnTo>
                  <a:pt x="609600" y="69850"/>
                </a:lnTo>
                <a:lnTo>
                  <a:pt x="609600" y="63500"/>
                </a:lnTo>
                <a:close/>
              </a:path>
              <a:path w="685800" h="127000">
                <a:moveTo>
                  <a:pt x="60452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604520" y="69850"/>
                </a:lnTo>
                <a:lnTo>
                  <a:pt x="609600" y="63500"/>
                </a:lnTo>
                <a:lnTo>
                  <a:pt x="604520" y="57150"/>
                </a:lnTo>
                <a:close/>
              </a:path>
              <a:path w="685800" h="127000">
                <a:moveTo>
                  <a:pt x="673100" y="57150"/>
                </a:moveTo>
                <a:lnTo>
                  <a:pt x="609600" y="57150"/>
                </a:lnTo>
                <a:lnTo>
                  <a:pt x="609600" y="69850"/>
                </a:lnTo>
                <a:lnTo>
                  <a:pt x="673100" y="69850"/>
                </a:lnTo>
                <a:lnTo>
                  <a:pt x="685800" y="63500"/>
                </a:lnTo>
                <a:lnTo>
                  <a:pt x="673100" y="57150"/>
                </a:lnTo>
                <a:close/>
              </a:path>
              <a:path w="685800" h="127000">
                <a:moveTo>
                  <a:pt x="558800" y="0"/>
                </a:moveTo>
                <a:lnTo>
                  <a:pt x="609600" y="63500"/>
                </a:lnTo>
                <a:lnTo>
                  <a:pt x="609600" y="57150"/>
                </a:lnTo>
                <a:lnTo>
                  <a:pt x="673100" y="57150"/>
                </a:lnTo>
                <a:lnTo>
                  <a:pt x="5588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7100" y="2743200"/>
            <a:ext cx="127000" cy="1371600"/>
          </a:xfrm>
          <a:custGeom>
            <a:avLst/>
            <a:gdLst/>
            <a:ahLst/>
            <a:cxnLst/>
            <a:rect l="l" t="t" r="r" b="b"/>
            <a:pathLst>
              <a:path w="127000" h="1371600">
                <a:moveTo>
                  <a:pt x="0" y="1244600"/>
                </a:moveTo>
                <a:lnTo>
                  <a:pt x="63500" y="1371600"/>
                </a:lnTo>
                <a:lnTo>
                  <a:pt x="101600" y="1295400"/>
                </a:lnTo>
                <a:lnTo>
                  <a:pt x="57150" y="1295400"/>
                </a:lnTo>
                <a:lnTo>
                  <a:pt x="57150" y="1290320"/>
                </a:lnTo>
                <a:lnTo>
                  <a:pt x="0" y="1244600"/>
                </a:lnTo>
                <a:close/>
              </a:path>
              <a:path w="127000" h="1371600">
                <a:moveTo>
                  <a:pt x="57150" y="1290320"/>
                </a:moveTo>
                <a:lnTo>
                  <a:pt x="57150" y="1295400"/>
                </a:lnTo>
                <a:lnTo>
                  <a:pt x="63500" y="1295400"/>
                </a:lnTo>
                <a:lnTo>
                  <a:pt x="57150" y="1290320"/>
                </a:lnTo>
                <a:close/>
              </a:path>
              <a:path w="127000" h="1371600">
                <a:moveTo>
                  <a:pt x="69850" y="0"/>
                </a:moveTo>
                <a:lnTo>
                  <a:pt x="57150" y="0"/>
                </a:lnTo>
                <a:lnTo>
                  <a:pt x="57150" y="1290320"/>
                </a:lnTo>
                <a:lnTo>
                  <a:pt x="63500" y="1295400"/>
                </a:lnTo>
                <a:lnTo>
                  <a:pt x="69850" y="1290320"/>
                </a:lnTo>
                <a:lnTo>
                  <a:pt x="69850" y="0"/>
                </a:lnTo>
                <a:close/>
              </a:path>
              <a:path w="127000" h="1371600">
                <a:moveTo>
                  <a:pt x="69850" y="1290320"/>
                </a:moveTo>
                <a:lnTo>
                  <a:pt x="63500" y="1295400"/>
                </a:lnTo>
                <a:lnTo>
                  <a:pt x="69850" y="1295400"/>
                </a:lnTo>
                <a:lnTo>
                  <a:pt x="69850" y="1290320"/>
                </a:lnTo>
                <a:close/>
              </a:path>
              <a:path w="127000" h="1371600">
                <a:moveTo>
                  <a:pt x="127000" y="1244600"/>
                </a:moveTo>
                <a:lnTo>
                  <a:pt x="69850" y="1290320"/>
                </a:lnTo>
                <a:lnTo>
                  <a:pt x="69850" y="1295400"/>
                </a:lnTo>
                <a:lnTo>
                  <a:pt x="101600" y="1295400"/>
                </a:lnTo>
                <a:lnTo>
                  <a:pt x="127000" y="1244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3900" y="2743200"/>
            <a:ext cx="127000" cy="1371600"/>
          </a:xfrm>
          <a:custGeom>
            <a:avLst/>
            <a:gdLst/>
            <a:ahLst/>
            <a:cxnLst/>
            <a:rect l="l" t="t" r="r" b="b"/>
            <a:pathLst>
              <a:path w="127000" h="1371600">
                <a:moveTo>
                  <a:pt x="63500" y="76200"/>
                </a:moveTo>
                <a:lnTo>
                  <a:pt x="57150" y="81279"/>
                </a:lnTo>
                <a:lnTo>
                  <a:pt x="57150" y="1371600"/>
                </a:lnTo>
                <a:lnTo>
                  <a:pt x="69850" y="1371600"/>
                </a:lnTo>
                <a:lnTo>
                  <a:pt x="69850" y="81279"/>
                </a:lnTo>
                <a:lnTo>
                  <a:pt x="63500" y="76200"/>
                </a:lnTo>
                <a:close/>
              </a:path>
              <a:path w="127000" h="1371600">
                <a:moveTo>
                  <a:pt x="63500" y="0"/>
                </a:moveTo>
                <a:lnTo>
                  <a:pt x="0" y="127000"/>
                </a:lnTo>
                <a:lnTo>
                  <a:pt x="57150" y="81279"/>
                </a:lnTo>
                <a:lnTo>
                  <a:pt x="5715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1371600">
                <a:moveTo>
                  <a:pt x="101600" y="76200"/>
                </a:moveTo>
                <a:lnTo>
                  <a:pt x="69850" y="76200"/>
                </a:lnTo>
                <a:lnTo>
                  <a:pt x="69850" y="81279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1371600">
                <a:moveTo>
                  <a:pt x="63500" y="76200"/>
                </a:moveTo>
                <a:lnTo>
                  <a:pt x="57150" y="76200"/>
                </a:lnTo>
                <a:lnTo>
                  <a:pt x="57150" y="81279"/>
                </a:lnTo>
                <a:lnTo>
                  <a:pt x="63500" y="76200"/>
                </a:lnTo>
                <a:close/>
              </a:path>
              <a:path w="127000" h="1371600">
                <a:moveTo>
                  <a:pt x="69850" y="76200"/>
                </a:moveTo>
                <a:lnTo>
                  <a:pt x="63500" y="76200"/>
                </a:lnTo>
                <a:lnTo>
                  <a:pt x="69850" y="81279"/>
                </a:lnTo>
                <a:lnTo>
                  <a:pt x="6985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2382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9146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1950" y="20764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2873375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549"/>
                </a:moveTo>
                <a:lnTo>
                  <a:pt x="5513" y="155354"/>
                </a:lnTo>
                <a:lnTo>
                  <a:pt x="21220" y="112939"/>
                </a:lnTo>
                <a:lnTo>
                  <a:pt x="45866" y="75515"/>
                </a:lnTo>
                <a:lnTo>
                  <a:pt x="78199" y="44297"/>
                </a:lnTo>
                <a:lnTo>
                  <a:pt x="116965" y="20496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7600" y="2057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9500" y="36957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37338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95312" y="1204912"/>
          <a:ext cx="8077200" cy="3807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699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6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314960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2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91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991869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91630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marR="201295" indent="-94615">
                        <a:lnSpc>
                          <a:spcPct val="126699"/>
                        </a:lnSpc>
                        <a:spcBef>
                          <a:spcPts val="409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 algn="ctr">
                        <a:lnSpc>
                          <a:spcPts val="1090"/>
                        </a:lnSpc>
                        <a:tabLst>
                          <a:tab pos="467995" algn="l"/>
                        </a:tabLst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90	</a:t>
                      </a:r>
                      <a:r>
                        <a:rPr sz="2700" spc="7" baseline="-9259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2700" baseline="-9259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05435" algn="r">
                        <a:lnSpc>
                          <a:spcPts val="1090"/>
                        </a:lnSpc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33464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33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6075" algn="ctr">
                        <a:lnSpc>
                          <a:spcPts val="2085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(+)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305435" algn="r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6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35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9845" algn="ctr">
                        <a:lnSpc>
                          <a:spcPts val="1235"/>
                        </a:lnSpc>
                        <a:tabLst>
                          <a:tab pos="506095" algn="l"/>
                        </a:tabLst>
                      </a:pPr>
                      <a:r>
                        <a:rPr sz="2700" baseline="-4629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20	</a:t>
                      </a: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ts val="123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321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(+)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(-)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6">
                <a:tc>
                  <a:txBody>
                    <a:bodyPr/>
                    <a:lstStyle/>
                    <a:p>
                      <a:pPr marL="266065" marR="165735" indent="-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943600" y="37338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3733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600" y="5486400"/>
            <a:ext cx="8153400" cy="641350"/>
          </a:xfrm>
          <a:prstGeom prst="rect">
            <a:avLst/>
          </a:prstGeom>
          <a:solidFill>
            <a:srgbClr val="4F81BC">
              <a:alpha val="50195"/>
            </a:srgbClr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"/>
                <a:cs typeface="Arial"/>
              </a:rPr>
              <a:t>Biaya </a:t>
            </a:r>
            <a:r>
              <a:rPr sz="1800" dirty="0">
                <a:latin typeface="Arial"/>
                <a:cs typeface="Arial"/>
              </a:rPr>
              <a:t>transportasi = 60(5) + 30(8) + 50(15) + 10(10) +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50(10)</a:t>
            </a:r>
            <a:endParaRPr sz="1800">
              <a:latin typeface="Arial"/>
              <a:cs typeface="Arial"/>
            </a:endParaRPr>
          </a:p>
          <a:p>
            <a:pPr marL="19818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1890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66052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>
                <a:solidFill>
                  <a:srgbClr val="FFFFFF"/>
                </a:solidFill>
              </a:rPr>
              <a:t>Metode Pemecahan</a:t>
            </a:r>
            <a:r>
              <a:rPr sz="4400" spc="114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masalah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6244" y="1510968"/>
            <a:ext cx="6671309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20" dirty="0">
                <a:latin typeface="Calibri"/>
                <a:cs typeface="Calibri"/>
              </a:rPr>
              <a:t>Perhitungan </a:t>
            </a:r>
            <a:r>
              <a:rPr sz="3200" spc="-15" dirty="0">
                <a:latin typeface="Calibri"/>
                <a:cs typeface="Calibri"/>
              </a:rPr>
              <a:t>dengan berbagai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metode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20" dirty="0">
                <a:latin typeface="Calibri"/>
                <a:cs typeface="Calibri"/>
              </a:rPr>
              <a:t>Komputer </a:t>
            </a:r>
            <a:r>
              <a:rPr sz="3200" spc="-15" dirty="0">
                <a:latin typeface="Calibri"/>
                <a:cs typeface="Calibri"/>
              </a:rPr>
              <a:t>dengan berbagai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software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3951858"/>
            <a:ext cx="701929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libri"/>
                <a:cs typeface="Calibri"/>
              </a:rPr>
              <a:t>Solusi </a:t>
            </a:r>
            <a:r>
              <a:rPr sz="3200" spc="-15" dirty="0">
                <a:latin typeface="Calibri"/>
                <a:cs typeface="Calibri"/>
              </a:rPr>
              <a:t>Perhitungan </a:t>
            </a:r>
            <a:r>
              <a:rPr sz="3200" spc="-5" dirty="0">
                <a:latin typeface="Calibri"/>
                <a:cs typeface="Calibri"/>
              </a:rPr>
              <a:t>&gt; </a:t>
            </a:r>
            <a:r>
              <a:rPr sz="3200" b="1" spc="-55" dirty="0">
                <a:latin typeface="Calibri"/>
                <a:cs typeface="Calibri"/>
              </a:rPr>
              <a:t>Tabel </a:t>
            </a:r>
            <a:r>
              <a:rPr sz="3200" b="1" spc="-15" dirty="0">
                <a:latin typeface="Calibri"/>
                <a:cs typeface="Calibri"/>
              </a:rPr>
              <a:t>Awal </a:t>
            </a:r>
            <a:r>
              <a:rPr sz="3200" b="1" spc="-10" dirty="0">
                <a:latin typeface="Calibri"/>
                <a:cs typeface="Calibri"/>
              </a:rPr>
              <a:t>dan </a:t>
            </a:r>
            <a:r>
              <a:rPr sz="3200" b="1" spc="-55" dirty="0">
                <a:latin typeface="Calibri"/>
                <a:cs typeface="Calibri"/>
              </a:rPr>
              <a:t>Tabel  </a:t>
            </a:r>
            <a:r>
              <a:rPr sz="3200" b="1" spc="-15" dirty="0">
                <a:latin typeface="Calibri"/>
                <a:cs typeface="Calibri"/>
              </a:rPr>
              <a:t>Optimum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026" y="170815"/>
            <a:ext cx="321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D) </a:t>
            </a:r>
            <a:r>
              <a:rPr sz="1800" spc="-30" dirty="0"/>
              <a:t>Tabel </a:t>
            </a:r>
            <a:r>
              <a:rPr sz="1800" spc="-10" dirty="0"/>
              <a:t>Keempat </a:t>
            </a:r>
            <a:r>
              <a:rPr sz="1800" spc="-5" dirty="0"/>
              <a:t>Hasil</a:t>
            </a:r>
            <a:r>
              <a:rPr sz="1800" spc="45" dirty="0"/>
              <a:t> </a:t>
            </a:r>
            <a:r>
              <a:rPr sz="1800" spc="-10" dirty="0"/>
              <a:t>Perubahan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33400" y="609536"/>
            <a:ext cx="1009650" cy="640080"/>
          </a:xfrm>
          <a:custGeom>
            <a:avLst/>
            <a:gdLst/>
            <a:ahLst/>
            <a:cxnLst/>
            <a:rect l="l" t="t" r="r" b="b"/>
            <a:pathLst>
              <a:path w="1009650" h="640080">
                <a:moveTo>
                  <a:pt x="0" y="639762"/>
                </a:moveTo>
                <a:lnTo>
                  <a:pt x="1009650" y="639762"/>
                </a:lnTo>
                <a:lnTo>
                  <a:pt x="1009650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14478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6286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0"/>
                </a:moveTo>
                <a:lnTo>
                  <a:pt x="99060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23050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30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8326" y="146685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7151" y="2263775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06" y="155434"/>
                </a:lnTo>
                <a:lnTo>
                  <a:pt x="21195" y="112985"/>
                </a:lnTo>
                <a:lnTo>
                  <a:pt x="45816" y="75539"/>
                </a:lnTo>
                <a:lnTo>
                  <a:pt x="78122" y="44307"/>
                </a:lnTo>
                <a:lnTo>
                  <a:pt x="116864" y="20499"/>
                </a:lnTo>
                <a:lnTo>
                  <a:pt x="160793" y="5326"/>
                </a:lnTo>
                <a:lnTo>
                  <a:pt x="208661" y="0"/>
                </a:lnTo>
                <a:lnTo>
                  <a:pt x="256535" y="5326"/>
                </a:lnTo>
                <a:lnTo>
                  <a:pt x="300483" y="20499"/>
                </a:lnTo>
                <a:lnTo>
                  <a:pt x="339249" y="44307"/>
                </a:lnTo>
                <a:lnTo>
                  <a:pt x="371582" y="75539"/>
                </a:lnTo>
                <a:lnTo>
                  <a:pt x="396228" y="112985"/>
                </a:lnTo>
                <a:lnTo>
                  <a:pt x="411935" y="155434"/>
                </a:lnTo>
                <a:lnTo>
                  <a:pt x="417449" y="201675"/>
                </a:lnTo>
                <a:lnTo>
                  <a:pt x="411935" y="247870"/>
                </a:lnTo>
                <a:lnTo>
                  <a:pt x="396228" y="290285"/>
                </a:lnTo>
                <a:lnTo>
                  <a:pt x="371582" y="327709"/>
                </a:lnTo>
                <a:lnTo>
                  <a:pt x="339249" y="358927"/>
                </a:lnTo>
                <a:lnTo>
                  <a:pt x="300483" y="382728"/>
                </a:lnTo>
                <a:lnTo>
                  <a:pt x="256535" y="397898"/>
                </a:lnTo>
                <a:lnTo>
                  <a:pt x="208661" y="403225"/>
                </a:lnTo>
                <a:lnTo>
                  <a:pt x="160793" y="397898"/>
                </a:lnTo>
                <a:lnTo>
                  <a:pt x="116864" y="382728"/>
                </a:lnTo>
                <a:lnTo>
                  <a:pt x="78122" y="358927"/>
                </a:lnTo>
                <a:lnTo>
                  <a:pt x="45816" y="327709"/>
                </a:lnTo>
                <a:lnTo>
                  <a:pt x="21195" y="290285"/>
                </a:lnTo>
                <a:lnTo>
                  <a:pt x="5506" y="247870"/>
                </a:lnTo>
                <a:lnTo>
                  <a:pt x="0" y="201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3124200"/>
            <a:ext cx="417830" cy="403225"/>
          </a:xfrm>
          <a:custGeom>
            <a:avLst/>
            <a:gdLst/>
            <a:ahLst/>
            <a:cxnLst/>
            <a:rect l="l" t="t" r="r" b="b"/>
            <a:pathLst>
              <a:path w="417829" h="403225">
                <a:moveTo>
                  <a:pt x="0" y="201675"/>
                </a:moveTo>
                <a:lnTo>
                  <a:pt x="5513" y="155434"/>
                </a:lnTo>
                <a:lnTo>
                  <a:pt x="21220" y="112985"/>
                </a:lnTo>
                <a:lnTo>
                  <a:pt x="45866" y="75539"/>
                </a:lnTo>
                <a:lnTo>
                  <a:pt x="78199" y="44307"/>
                </a:lnTo>
                <a:lnTo>
                  <a:pt x="116965" y="20499"/>
                </a:lnTo>
                <a:lnTo>
                  <a:pt x="160913" y="5326"/>
                </a:lnTo>
                <a:lnTo>
                  <a:pt x="208787" y="0"/>
                </a:lnTo>
                <a:lnTo>
                  <a:pt x="256662" y="5326"/>
                </a:lnTo>
                <a:lnTo>
                  <a:pt x="300610" y="20499"/>
                </a:lnTo>
                <a:lnTo>
                  <a:pt x="339376" y="44307"/>
                </a:lnTo>
                <a:lnTo>
                  <a:pt x="371709" y="75539"/>
                </a:lnTo>
                <a:lnTo>
                  <a:pt x="396355" y="112985"/>
                </a:lnTo>
                <a:lnTo>
                  <a:pt x="412062" y="155434"/>
                </a:lnTo>
                <a:lnTo>
                  <a:pt x="417575" y="201675"/>
                </a:lnTo>
                <a:lnTo>
                  <a:pt x="412062" y="247870"/>
                </a:lnTo>
                <a:lnTo>
                  <a:pt x="396355" y="290285"/>
                </a:lnTo>
                <a:lnTo>
                  <a:pt x="371709" y="327709"/>
                </a:lnTo>
                <a:lnTo>
                  <a:pt x="339376" y="358927"/>
                </a:lnTo>
                <a:lnTo>
                  <a:pt x="300610" y="382728"/>
                </a:lnTo>
                <a:lnTo>
                  <a:pt x="256662" y="397898"/>
                </a:lnTo>
                <a:lnTo>
                  <a:pt x="208787" y="403225"/>
                </a:lnTo>
                <a:lnTo>
                  <a:pt x="160913" y="397898"/>
                </a:lnTo>
                <a:lnTo>
                  <a:pt x="116965" y="382728"/>
                </a:lnTo>
                <a:lnTo>
                  <a:pt x="78199" y="358927"/>
                </a:lnTo>
                <a:lnTo>
                  <a:pt x="45866" y="327709"/>
                </a:lnTo>
                <a:lnTo>
                  <a:pt x="21220" y="290285"/>
                </a:lnTo>
                <a:lnTo>
                  <a:pt x="5513" y="247870"/>
                </a:lnTo>
                <a:lnTo>
                  <a:pt x="0" y="20167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9112" y="595312"/>
          <a:ext cx="8077200" cy="38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699">
                <a:tc>
                  <a:txBody>
                    <a:bodyPr/>
                    <a:lstStyle/>
                    <a:p>
                      <a:pPr marL="643255">
                        <a:lnSpc>
                          <a:spcPts val="2150"/>
                        </a:lnSpc>
                        <a:spcBef>
                          <a:spcPts val="6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314960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3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91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991869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483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916305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5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 marR="201930" indent="-95250">
                        <a:lnSpc>
                          <a:spcPct val="126699"/>
                        </a:lnSpc>
                        <a:spcBef>
                          <a:spcPts val="409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90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325120" algn="l"/>
                        </a:tabLst>
                      </a:pPr>
                      <a:r>
                        <a:rPr sz="2400" spc="7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W	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2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1320">
                        <a:lnSpc>
                          <a:spcPts val="1570"/>
                        </a:lnSpc>
                      </a:pPr>
                      <a:r>
                        <a:rPr sz="1800" spc="5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3855">
                        <a:lnSpc>
                          <a:spcPts val="119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0640" algn="ctr">
                        <a:lnSpc>
                          <a:spcPts val="101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7" baseline="6944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0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345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74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Pabrik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ts val="1010"/>
                        </a:lnSpc>
                      </a:pPr>
                      <a:r>
                        <a:rPr sz="1800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F81B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400" baseline="5208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75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FFFF9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626">
                <a:tc>
                  <a:txBody>
                    <a:bodyPr/>
                    <a:lstStyle/>
                    <a:p>
                      <a:pPr marL="266065" marR="165735" indent="-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Gudang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9112" y="4729162"/>
          <a:ext cx="5124450" cy="193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Segi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empat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air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575" baseline="-23809" dirty="0">
                          <a:latin typeface="Times New Roman"/>
                          <a:cs typeface="Times New Roman"/>
                        </a:rPr>
                        <a:t>ij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75" spc="7" baseline="-23809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75" spc="-22" baseline="-23809" dirty="0">
                          <a:latin typeface="Times New Roman"/>
                          <a:cs typeface="Times New Roman"/>
                        </a:rPr>
                        <a:t>j</a:t>
                      </a:r>
                      <a:endParaRPr sz="1575" baseline="-23809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indeks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perbaikan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95" dirty="0">
                          <a:latin typeface="Times New Roman"/>
                          <a:cs typeface="Times New Roman"/>
                        </a:rPr>
                        <a:t>WA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20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 0 –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20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 2 –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11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150" dirty="0">
                          <a:latin typeface="Times New Roman"/>
                          <a:cs typeface="Times New Roman"/>
                        </a:rPr>
                        <a:t>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25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 5 –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19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 5 –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1004" y="4423664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Tabel </a:t>
            </a:r>
            <a:r>
              <a:rPr sz="1800" b="1" dirty="0">
                <a:latin typeface="Arial"/>
                <a:cs typeface="Arial"/>
              </a:rPr>
              <a:t>Indeks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perbaikan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9259" y="5073777"/>
            <a:ext cx="2739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Tabel </a:t>
            </a:r>
            <a:r>
              <a:rPr sz="1800" dirty="0">
                <a:latin typeface="Arial"/>
                <a:cs typeface="Arial"/>
              </a:rPr>
              <a:t>D. tidak bisa  dioptimalkan lagi, karena  indeks perbaikan tidak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ada  </a:t>
            </a:r>
            <a:r>
              <a:rPr sz="1800" spc="-5" dirty="0">
                <a:latin typeface="Arial"/>
                <a:cs typeface="Arial"/>
              </a:rPr>
              <a:t>yang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negatif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8272780" cy="2590800"/>
          </a:xfrm>
          <a:custGeom>
            <a:avLst/>
            <a:gdLst/>
            <a:ahLst/>
            <a:cxnLst/>
            <a:rect l="l" t="t" r="r" b="b"/>
            <a:pathLst>
              <a:path w="8272780" h="2590800">
                <a:moveTo>
                  <a:pt x="0" y="2590800"/>
                </a:moveTo>
                <a:lnTo>
                  <a:pt x="8272526" y="2590800"/>
                </a:lnTo>
                <a:lnTo>
                  <a:pt x="8272526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624662"/>
            <a:ext cx="564134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OPTIMALISASI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  <a:p>
            <a:pPr marL="12700" marR="5080" indent="124460">
              <a:lnSpc>
                <a:spcPct val="100000"/>
              </a:lnSpc>
            </a:pP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Metode </a:t>
            </a:r>
            <a:r>
              <a:rPr sz="4400" b="1" spc="-90" dirty="0">
                <a:solidFill>
                  <a:srgbClr val="FFFFFF"/>
                </a:solidFill>
                <a:latin typeface="Calibri"/>
                <a:cs typeface="Calibri"/>
              </a:rPr>
              <a:t>VAM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( </a:t>
            </a:r>
            <a:r>
              <a:rPr sz="4400" b="1" spc="-80" dirty="0">
                <a:solidFill>
                  <a:srgbClr val="FFFFFF"/>
                </a:solidFill>
                <a:latin typeface="Calibri"/>
                <a:cs typeface="Calibri"/>
              </a:rPr>
              <a:t>Vogel’s 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Approximation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Method)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50031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Langkah </a:t>
            </a:r>
            <a:r>
              <a:rPr sz="4400" spc="-25" dirty="0"/>
              <a:t>metode</a:t>
            </a:r>
            <a:r>
              <a:rPr sz="4400" spc="55" dirty="0"/>
              <a:t> </a:t>
            </a:r>
            <a:r>
              <a:rPr sz="4400" spc="-80" dirty="0"/>
              <a:t>VAM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7973059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80340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  <a:tab pos="1301750" algn="l"/>
                <a:tab pos="1826260" algn="l"/>
                <a:tab pos="3149600" algn="l"/>
                <a:tab pos="3311525" algn="l"/>
                <a:tab pos="3905885" algn="l"/>
                <a:tab pos="4067175" algn="l"/>
                <a:tab pos="4890770" algn="l"/>
                <a:tab pos="6287135" algn="l"/>
              </a:tabLst>
            </a:pPr>
            <a:r>
              <a:rPr sz="3000" dirty="0">
                <a:latin typeface="Calibri"/>
                <a:cs typeface="Calibri"/>
              </a:rPr>
              <a:t>Cari	perbedaan	dua	</a:t>
            </a:r>
            <a:r>
              <a:rPr sz="3000" spc="-20" dirty="0">
                <a:latin typeface="Calibri"/>
                <a:cs typeface="Calibri"/>
              </a:rPr>
              <a:t>biaya	</a:t>
            </a:r>
            <a:r>
              <a:rPr sz="3000" spc="-15" dirty="0">
                <a:latin typeface="Calibri"/>
                <a:cs typeface="Calibri"/>
              </a:rPr>
              <a:t>terkecil,	</a:t>
            </a:r>
            <a:r>
              <a:rPr sz="3000" spc="-10" dirty="0">
                <a:latin typeface="Calibri"/>
                <a:cs typeface="Calibri"/>
              </a:rPr>
              <a:t>yaitu  </a:t>
            </a:r>
            <a:r>
              <a:rPr sz="3000" spc="-15" dirty="0">
                <a:latin typeface="Calibri"/>
                <a:cs typeface="Calibri"/>
              </a:rPr>
              <a:t>terkecil	</a:t>
            </a:r>
            <a:r>
              <a:rPr sz="3000" spc="-10" dirty="0">
                <a:latin typeface="Calibri"/>
                <a:cs typeface="Calibri"/>
              </a:rPr>
              <a:t>pertama		</a:t>
            </a:r>
            <a:r>
              <a:rPr sz="3000" spc="-5" dirty="0">
                <a:latin typeface="Calibri"/>
                <a:cs typeface="Calibri"/>
              </a:rPr>
              <a:t>dan		</a:t>
            </a:r>
            <a:r>
              <a:rPr sz="3000" spc="-20" dirty="0">
                <a:latin typeface="Calibri"/>
                <a:cs typeface="Calibri"/>
              </a:rPr>
              <a:t>kedua (kolom </a:t>
            </a:r>
            <a:r>
              <a:rPr sz="3000" spc="-5" dirty="0">
                <a:latin typeface="Calibri"/>
                <a:cs typeface="Calibri"/>
              </a:rPr>
              <a:t>dan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baris)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Calibri"/>
                <a:cs typeface="Calibri"/>
              </a:rPr>
              <a:t>Pilih perbedaan </a:t>
            </a:r>
            <a:r>
              <a:rPr sz="3000" spc="-5" dirty="0">
                <a:latin typeface="Calibri"/>
                <a:cs typeface="Calibri"/>
              </a:rPr>
              <a:t>terbesar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baris dan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kolom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Calibri"/>
                <a:cs typeface="Calibri"/>
              </a:rPr>
              <a:t>Pilih </a:t>
            </a:r>
            <a:r>
              <a:rPr sz="3000" spc="-20" dirty="0">
                <a:latin typeface="Calibri"/>
                <a:cs typeface="Calibri"/>
              </a:rPr>
              <a:t>biaya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terendah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Calibri"/>
                <a:cs typeface="Calibri"/>
              </a:rPr>
              <a:t>Isi </a:t>
            </a:r>
            <a:r>
              <a:rPr sz="3000" spc="-15" dirty="0">
                <a:latin typeface="Calibri"/>
                <a:cs typeface="Calibri"/>
              </a:rPr>
              <a:t>sebanyak </a:t>
            </a:r>
            <a:r>
              <a:rPr sz="3000" dirty="0">
                <a:latin typeface="Calibri"/>
                <a:cs typeface="Calibri"/>
              </a:rPr>
              <a:t>mungkin </a:t>
            </a:r>
            <a:r>
              <a:rPr sz="3000" spc="-10" dirty="0">
                <a:latin typeface="Calibri"/>
                <a:cs typeface="Calibri"/>
              </a:rPr>
              <a:t>yang </a:t>
            </a:r>
            <a:r>
              <a:rPr sz="3000" dirty="0">
                <a:latin typeface="Calibri"/>
                <a:cs typeface="Calibri"/>
              </a:rPr>
              <a:t>bisa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dilakukan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Hilangkan </a:t>
            </a:r>
            <a:r>
              <a:rPr sz="3000" dirty="0">
                <a:latin typeface="Calibri"/>
                <a:cs typeface="Calibri"/>
              </a:rPr>
              <a:t>baris / </a:t>
            </a:r>
            <a:r>
              <a:rPr sz="3000" spc="-25" dirty="0">
                <a:latin typeface="Calibri"/>
                <a:cs typeface="Calibri"/>
              </a:rPr>
              <a:t>kolom </a:t>
            </a:r>
            <a:r>
              <a:rPr sz="3000" spc="-10" dirty="0">
                <a:latin typeface="Calibri"/>
                <a:cs typeface="Calibri"/>
              </a:rPr>
              <a:t>yang </a:t>
            </a:r>
            <a:r>
              <a:rPr sz="3000" spc="-5" dirty="0">
                <a:latin typeface="Calibri"/>
                <a:cs typeface="Calibri"/>
              </a:rPr>
              <a:t>terisi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penuh</a:t>
            </a:r>
            <a:endParaRPr sz="3000">
              <a:latin typeface="Calibri"/>
              <a:cs typeface="Calibri"/>
            </a:endParaRPr>
          </a:p>
          <a:p>
            <a:pPr marL="527685" marR="257810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  <a:tab pos="1652270" algn="l"/>
                <a:tab pos="1677035" algn="l"/>
                <a:tab pos="3049270" algn="l"/>
                <a:tab pos="3723004" algn="l"/>
                <a:tab pos="5000625" algn="l"/>
                <a:tab pos="6198870" algn="l"/>
                <a:tab pos="7122795" algn="l"/>
              </a:tabLst>
            </a:pPr>
            <a:r>
              <a:rPr sz="3000" dirty="0">
                <a:latin typeface="Calibri"/>
                <a:cs typeface="Calibri"/>
              </a:rPr>
              <a:t>Ulan</a:t>
            </a:r>
            <a:r>
              <a:rPr sz="3000" spc="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i		la</a:t>
            </a:r>
            <a:r>
              <a:rPr sz="3000" spc="1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4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ah	</a:t>
            </a:r>
            <a:r>
              <a:rPr sz="3000" spc="-10" dirty="0">
                <a:latin typeface="Calibri"/>
                <a:cs typeface="Calibri"/>
              </a:rPr>
              <a:t>1-</a:t>
            </a:r>
            <a:r>
              <a:rPr sz="3000" dirty="0">
                <a:latin typeface="Calibri"/>
                <a:cs typeface="Calibri"/>
              </a:rPr>
              <a:t>5	</a:t>
            </a:r>
            <a:r>
              <a:rPr sz="3000" spc="-5" dirty="0">
                <a:latin typeface="Calibri"/>
                <a:cs typeface="Calibri"/>
              </a:rPr>
              <a:t>sam</a:t>
            </a:r>
            <a:r>
              <a:rPr sz="3000" spc="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ai	</a:t>
            </a:r>
            <a:r>
              <a:rPr sz="3000" spc="-5" dirty="0">
                <a:latin typeface="Calibri"/>
                <a:cs typeface="Calibri"/>
              </a:rPr>
              <a:t>semu</a:t>
            </a:r>
            <a:r>
              <a:rPr sz="3000" dirty="0">
                <a:latin typeface="Calibri"/>
                <a:cs typeface="Calibri"/>
              </a:rPr>
              <a:t>a	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ar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25" dirty="0">
                <a:latin typeface="Calibri"/>
                <a:cs typeface="Calibri"/>
              </a:rPr>
              <a:t>kolom	</a:t>
            </a:r>
            <a:r>
              <a:rPr sz="3000" spc="-10" dirty="0">
                <a:latin typeface="Calibri"/>
                <a:cs typeface="Calibri"/>
              </a:rPr>
              <a:t>seluruhnya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teralokasikan.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34517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Pengulangan</a:t>
            </a:r>
            <a:r>
              <a:rPr sz="4400" spc="-10" dirty="0"/>
              <a:t> </a:t>
            </a:r>
            <a:r>
              <a:rPr sz="4400" spc="-5" dirty="0"/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34948" y="1834514"/>
            <a:ext cx="8175116" cy="303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34517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Pengulangan</a:t>
            </a:r>
            <a:r>
              <a:rPr sz="4400" spc="-10" dirty="0"/>
              <a:t> </a:t>
            </a:r>
            <a:r>
              <a:rPr sz="4400" spc="-5" dirty="0"/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86153" y="1773115"/>
            <a:ext cx="8043467" cy="2982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34517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Pengulangan</a:t>
            </a:r>
            <a:r>
              <a:rPr sz="4400" spc="-10" dirty="0"/>
              <a:t> </a:t>
            </a:r>
            <a:r>
              <a:rPr sz="4400" spc="-5" dirty="0"/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71476" y="2240201"/>
            <a:ext cx="8077629" cy="259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9858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Pengulangan </a:t>
            </a:r>
            <a:r>
              <a:rPr sz="4400" spc="-80" dirty="0"/>
              <a:t>ke</a:t>
            </a:r>
            <a:r>
              <a:rPr sz="4400" spc="30" dirty="0"/>
              <a:t> </a:t>
            </a:r>
            <a:r>
              <a:rPr sz="4400" spc="-5" dirty="0"/>
              <a:t>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46418" y="1648385"/>
            <a:ext cx="6633542" cy="2842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8308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latin typeface="Calibri"/>
                <a:cs typeface="Calibri"/>
              </a:rPr>
              <a:t>Soal</a:t>
            </a:r>
            <a:r>
              <a:rPr sz="4400" b="1" spc="-70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Latihan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37" y="1790700"/>
            <a:ext cx="7534275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893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2939" algn="l"/>
              </a:tabLst>
            </a:pPr>
            <a:r>
              <a:rPr sz="4400" spc="-10" dirty="0"/>
              <a:t>L</a:t>
            </a:r>
            <a:r>
              <a:rPr sz="4400" spc="-50" dirty="0"/>
              <a:t>a</a:t>
            </a:r>
            <a:r>
              <a:rPr sz="4400" spc="-5" dirty="0"/>
              <a:t>ti</a:t>
            </a:r>
            <a:r>
              <a:rPr sz="4400" spc="-20" dirty="0"/>
              <a:t>h</a:t>
            </a:r>
            <a:r>
              <a:rPr sz="4400" spc="-5" dirty="0"/>
              <a:t>an</a:t>
            </a:r>
            <a:r>
              <a:rPr sz="4400" dirty="0"/>
              <a:t>	</a:t>
            </a:r>
            <a:r>
              <a:rPr sz="4400" spc="-10" dirty="0"/>
              <a:t>So</a:t>
            </a:r>
            <a:r>
              <a:rPr sz="4400" spc="5" dirty="0"/>
              <a:t>a</a:t>
            </a:r>
            <a:r>
              <a:rPr sz="4400" spc="-5" dirty="0"/>
              <a:t>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0072" y="1824314"/>
            <a:ext cx="5506205" cy="4347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2117" y="1856613"/>
            <a:ext cx="338645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Produksi pabrik A,B,C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adalah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seperti tabel di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samping!</a:t>
            </a:r>
            <a:endParaRPr sz="1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lphaLcPeriod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Buat </a:t>
            </a:r>
            <a:r>
              <a:rPr sz="1800" spc="-45" dirty="0">
                <a:latin typeface="Arial"/>
                <a:cs typeface="Arial"/>
              </a:rPr>
              <a:t>Tabel </a:t>
            </a:r>
            <a:r>
              <a:rPr sz="1800" spc="-10" dirty="0">
                <a:latin typeface="Arial"/>
                <a:cs typeface="Arial"/>
              </a:rPr>
              <a:t>awal </a:t>
            </a:r>
            <a:r>
              <a:rPr sz="1800" dirty="0">
                <a:latin typeface="Arial"/>
                <a:cs typeface="Arial"/>
              </a:rPr>
              <a:t>transportasi</a:t>
            </a:r>
          </a:p>
          <a:p>
            <a:pPr marL="356870" marR="5080" indent="-344805">
              <a:lnSpc>
                <a:spcPct val="100000"/>
              </a:lnSpc>
              <a:buAutoNum type="alphaLcPeriod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Selesaikan dengan metode  </a:t>
            </a:r>
            <a:r>
              <a:rPr sz="1800" spc="-5" dirty="0">
                <a:latin typeface="Arial"/>
                <a:cs typeface="Arial"/>
              </a:rPr>
              <a:t>biaya </a:t>
            </a:r>
            <a:r>
              <a:rPr sz="1800" dirty="0">
                <a:latin typeface="Arial"/>
                <a:cs typeface="Arial"/>
              </a:rPr>
              <a:t>terkecil dan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optimalkan  </a:t>
            </a:r>
            <a:r>
              <a:rPr sz="1800" dirty="0">
                <a:latin typeface="Arial"/>
                <a:cs typeface="Arial"/>
              </a:rPr>
              <a:t>dengan metode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MODI</a:t>
            </a:r>
            <a:endParaRPr sz="1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Selesaikan </a:t>
            </a:r>
            <a:r>
              <a:rPr sz="1800" spc="5" dirty="0">
                <a:latin typeface="Arial"/>
                <a:cs typeface="Arial"/>
              </a:rPr>
              <a:t>dengan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metode</a:t>
            </a:r>
          </a:p>
          <a:p>
            <a:pPr marL="356870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VAM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5616" y="3456051"/>
            <a:ext cx="603250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0186" y="3456051"/>
            <a:ext cx="603250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0794" y="3077921"/>
            <a:ext cx="5434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4810" algn="l"/>
              </a:tabLst>
            </a:pPr>
            <a:r>
              <a:rPr sz="7200" spc="-210" dirty="0">
                <a:solidFill>
                  <a:srgbClr val="006FC0"/>
                </a:solidFill>
                <a:latin typeface="Arial"/>
                <a:cs typeface="Arial"/>
              </a:rPr>
              <a:t>Terim</a:t>
            </a:r>
            <a:r>
              <a:rPr sz="7200" spc="-395" dirty="0">
                <a:solidFill>
                  <a:srgbClr val="006FC0"/>
                </a:solidFill>
                <a:latin typeface="Arial"/>
                <a:cs typeface="Arial"/>
              </a:rPr>
              <a:t></a:t>
            </a:r>
            <a:r>
              <a:rPr sz="7200" spc="-2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7200" spc="440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72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7200" spc="140" dirty="0">
                <a:solidFill>
                  <a:srgbClr val="006FC0"/>
                </a:solidFill>
                <a:latin typeface="Arial"/>
                <a:cs typeface="Arial"/>
              </a:rPr>
              <a:t>sih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spc="-65" dirty="0">
                <a:solidFill>
                  <a:srgbClr val="FFFFFF"/>
                </a:solidFill>
                <a:latin typeface="Calibri"/>
                <a:cs typeface="Calibri"/>
              </a:rPr>
              <a:t>Tabel 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awal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dapat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dibuat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dengan </a:t>
            </a:r>
            <a:r>
              <a:rPr b="1" spc="10" dirty="0">
                <a:solidFill>
                  <a:srgbClr val="FFFFFF"/>
                </a:solidFill>
                <a:latin typeface="Calibri"/>
                <a:cs typeface="Calibri"/>
              </a:rPr>
              <a:t>dua 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metode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44" y="1914524"/>
            <a:ext cx="7536815" cy="3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  <a:tab pos="1856739" algn="l"/>
                <a:tab pos="2883535" algn="l"/>
                <a:tab pos="3794125" algn="l"/>
                <a:tab pos="4961255" algn="l"/>
              </a:tabLst>
            </a:pPr>
            <a:r>
              <a:rPr sz="2800" b="1" spc="-5" dirty="0">
                <a:latin typeface="Calibri"/>
                <a:cs typeface="Calibri"/>
              </a:rPr>
              <a:t>Metode	</a:t>
            </a:r>
            <a:r>
              <a:rPr sz="2800" b="1" spc="5" dirty="0">
                <a:latin typeface="Calibri"/>
                <a:cs typeface="Calibri"/>
              </a:rPr>
              <a:t>North	</a:t>
            </a:r>
            <a:r>
              <a:rPr sz="2800" b="1" spc="-30" dirty="0">
                <a:latin typeface="Calibri"/>
                <a:cs typeface="Calibri"/>
              </a:rPr>
              <a:t>West	</a:t>
            </a:r>
            <a:r>
              <a:rPr sz="2800" b="1" dirty="0">
                <a:latin typeface="Calibri"/>
                <a:cs typeface="Calibri"/>
              </a:rPr>
              <a:t>Corner	</a:t>
            </a:r>
            <a:r>
              <a:rPr sz="2800" b="1" spc="-5" dirty="0">
                <a:latin typeface="Calibri"/>
                <a:cs typeface="Calibri"/>
              </a:rPr>
              <a:t>(NWC)</a:t>
            </a:r>
            <a:endParaRPr sz="2800">
              <a:latin typeface="Calibri"/>
              <a:cs typeface="Calibri"/>
            </a:endParaRPr>
          </a:p>
          <a:p>
            <a:pPr marL="12700" marR="414655" indent="78740">
              <a:lnSpc>
                <a:spcPct val="100000"/>
              </a:lnSpc>
              <a:spcBef>
                <a:spcPts val="5"/>
              </a:spcBef>
              <a:tabLst>
                <a:tab pos="844550" algn="l"/>
                <a:tab pos="927100" algn="l"/>
                <a:tab pos="1817370" algn="l"/>
                <a:tab pos="2088514" algn="l"/>
                <a:tab pos="2362835" algn="l"/>
                <a:tab pos="2427605" algn="l"/>
                <a:tab pos="2969895" algn="l"/>
                <a:tab pos="3180080" algn="l"/>
                <a:tab pos="3509645" algn="l"/>
                <a:tab pos="3670935" algn="l"/>
                <a:tab pos="5808345" algn="l"/>
              </a:tabLst>
            </a:pPr>
            <a:r>
              <a:rPr sz="2800" spc="-5" dirty="0">
                <a:latin typeface="Calibri"/>
                <a:cs typeface="Calibri"/>
              </a:rPr>
              <a:t>Dari	pojok	</a:t>
            </a:r>
            <a:r>
              <a:rPr sz="2800" dirty="0">
                <a:latin typeface="Calibri"/>
                <a:cs typeface="Calibri"/>
              </a:rPr>
              <a:t>kiri		</a:t>
            </a:r>
            <a:r>
              <a:rPr sz="2800" spc="-15" dirty="0">
                <a:latin typeface="Calibri"/>
                <a:cs typeface="Calibri"/>
              </a:rPr>
              <a:t>atas	</a:t>
            </a:r>
            <a:r>
              <a:rPr sz="2800" spc="-50" dirty="0">
                <a:latin typeface="Calibri"/>
                <a:cs typeface="Calibri"/>
              </a:rPr>
              <a:t>ke		</a:t>
            </a:r>
            <a:r>
              <a:rPr sz="2800" spc="-5" dirty="0">
                <a:latin typeface="Calibri"/>
                <a:cs typeface="Calibri"/>
              </a:rPr>
              <a:t>pojok </a:t>
            </a:r>
            <a:r>
              <a:rPr sz="2800" spc="-15" dirty="0">
                <a:latin typeface="Calibri"/>
                <a:cs typeface="Calibri"/>
              </a:rPr>
              <a:t>kanan </a:t>
            </a:r>
            <a:r>
              <a:rPr sz="2800" spc="-10" dirty="0">
                <a:latin typeface="Calibri"/>
                <a:cs typeface="Calibri"/>
              </a:rPr>
              <a:t>bawah  </a:t>
            </a:r>
            <a:r>
              <a:rPr sz="2800" b="1" spc="-50" dirty="0">
                <a:latin typeface="Calibri"/>
                <a:cs typeface="Calibri"/>
              </a:rPr>
              <a:t>K</a:t>
            </a:r>
            <a:r>
              <a:rPr sz="2800" b="1" spc="-5" dirty="0">
                <a:latin typeface="Calibri"/>
                <a:cs typeface="Calibri"/>
              </a:rPr>
              <a:t>el</a:t>
            </a:r>
            <a:r>
              <a:rPr sz="2800" b="1" spc="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maha</a:t>
            </a:r>
            <a:r>
              <a:rPr sz="2800" b="1" spc="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:	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ak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60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esar</a:t>
            </a:r>
            <a:r>
              <a:rPr sz="2800" spc="-60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a  </a:t>
            </a:r>
            <a:r>
              <a:rPr sz="2800" spc="-20" dirty="0">
                <a:latin typeface="Calibri"/>
                <a:cs typeface="Calibri"/>
              </a:rPr>
              <a:t>biaya		</a:t>
            </a:r>
            <a:r>
              <a:rPr sz="2800" spc="-5" dirty="0">
                <a:latin typeface="Calibri"/>
                <a:cs typeface="Calibri"/>
              </a:rPr>
              <a:t>sehingga	</a:t>
            </a:r>
            <a:r>
              <a:rPr sz="2800" spc="-15" dirty="0">
                <a:latin typeface="Calibri"/>
                <a:cs typeface="Calibri"/>
              </a:rPr>
              <a:t>kurang	</a:t>
            </a:r>
            <a:r>
              <a:rPr sz="2800" spc="-5" dirty="0">
                <a:latin typeface="Calibri"/>
                <a:cs typeface="Calibri"/>
              </a:rPr>
              <a:t>efisien.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Metode </a:t>
            </a:r>
            <a:r>
              <a:rPr sz="2800" b="1" spc="-20" dirty="0">
                <a:latin typeface="Calibri"/>
                <a:cs typeface="Calibri"/>
              </a:rPr>
              <a:t>biaya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terkecil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Mencari dan </a:t>
            </a:r>
            <a:r>
              <a:rPr sz="2800" spc="-10" dirty="0">
                <a:latin typeface="Calibri"/>
                <a:cs typeface="Calibri"/>
              </a:rPr>
              <a:t>memenuhi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25" dirty="0">
                <a:latin typeface="Calibri"/>
                <a:cs typeface="Calibri"/>
              </a:rPr>
              <a:t>biayanya </a:t>
            </a:r>
            <a:r>
              <a:rPr sz="2800" spc="-20" dirty="0">
                <a:latin typeface="Calibri"/>
                <a:cs typeface="Calibri"/>
              </a:rPr>
              <a:t>terkecil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dulu.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Note: </a:t>
            </a:r>
            <a:r>
              <a:rPr sz="2800" spc="-5" dirty="0">
                <a:latin typeface="Calibri"/>
                <a:cs typeface="Calibri"/>
              </a:rPr>
              <a:t>Lebih efisien dibanding </a:t>
            </a:r>
            <a:r>
              <a:rPr sz="2800" spc="-10" dirty="0">
                <a:latin typeface="Calibri"/>
                <a:cs typeface="Calibri"/>
              </a:rPr>
              <a:t>metode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NWC.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solidFill>
                  <a:srgbClr val="FFFFFF"/>
                </a:solidFill>
              </a:rPr>
              <a:t>Setelah tabel </a:t>
            </a:r>
            <a:r>
              <a:rPr spc="-20" dirty="0">
                <a:solidFill>
                  <a:srgbClr val="FFFFFF"/>
                </a:solidFill>
              </a:rPr>
              <a:t>awal </a:t>
            </a:r>
            <a:r>
              <a:rPr spc="-5" dirty="0">
                <a:solidFill>
                  <a:srgbClr val="FFFFFF"/>
                </a:solidFill>
              </a:rPr>
              <a:t>dibuat, </a:t>
            </a:r>
            <a:r>
              <a:rPr spc="-10" dirty="0">
                <a:solidFill>
                  <a:srgbClr val="FFFFFF"/>
                </a:solidFill>
              </a:rPr>
              <a:t>tabel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dapat  dioptimalkan </a:t>
            </a:r>
            <a:r>
              <a:rPr dirty="0">
                <a:solidFill>
                  <a:srgbClr val="FFFFFF"/>
                </a:solidFill>
              </a:rPr>
              <a:t>lagi </a:t>
            </a:r>
            <a:r>
              <a:rPr spc="-10" dirty="0">
                <a:solidFill>
                  <a:srgbClr val="FFFFFF"/>
                </a:solidFill>
              </a:rPr>
              <a:t>dengan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metode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10968"/>
            <a:ext cx="8001000" cy="383095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870"/>
              </a:spcBef>
              <a:buFont typeface="Calibri"/>
              <a:buAutoNum type="arabicPeriod"/>
              <a:tabLst>
                <a:tab pos="502920" algn="l"/>
                <a:tab pos="503555" algn="l"/>
              </a:tabLst>
            </a:pPr>
            <a:r>
              <a:rPr sz="3200" b="1" spc="-15" dirty="0">
                <a:latin typeface="Calibri"/>
                <a:cs typeface="Calibri"/>
              </a:rPr>
              <a:t>Stepping </a:t>
            </a:r>
            <a:r>
              <a:rPr sz="3200" b="1" spc="-10" dirty="0">
                <a:latin typeface="Calibri"/>
                <a:cs typeface="Calibri"/>
              </a:rPr>
              <a:t>Stone </a:t>
            </a:r>
            <a:r>
              <a:rPr sz="3200" spc="-10" dirty="0">
                <a:latin typeface="Calibri"/>
                <a:cs typeface="Calibri"/>
              </a:rPr>
              <a:t>(batu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loncatan)</a:t>
            </a:r>
            <a:endParaRPr sz="3200" dirty="0">
              <a:latin typeface="Calibri"/>
              <a:cs typeface="Calibri"/>
            </a:endParaRPr>
          </a:p>
          <a:p>
            <a:pPr marL="502920" indent="-490855">
              <a:lnSpc>
                <a:spcPct val="100000"/>
              </a:lnSpc>
              <a:spcBef>
                <a:spcPts val="770"/>
              </a:spcBef>
              <a:buFont typeface="Calibri"/>
              <a:buAutoNum type="arabicPeriod"/>
              <a:tabLst>
                <a:tab pos="502920" algn="l"/>
                <a:tab pos="503555" algn="l"/>
              </a:tabLst>
            </a:pPr>
            <a:r>
              <a:rPr sz="3200" b="1" spc="-10" dirty="0">
                <a:latin typeface="Calibri"/>
                <a:cs typeface="Calibri"/>
              </a:rPr>
              <a:t>Modified Distribution </a:t>
            </a:r>
            <a:r>
              <a:rPr sz="3200" b="1" spc="-15" dirty="0">
                <a:latin typeface="Calibri"/>
                <a:cs typeface="Calibri"/>
              </a:rPr>
              <a:t>Method</a:t>
            </a:r>
            <a:r>
              <a:rPr sz="3200" b="1" spc="1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(MODI)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79830" algn="l"/>
                <a:tab pos="1482090" algn="l"/>
                <a:tab pos="2445385" algn="l"/>
                <a:tab pos="3448685" algn="l"/>
                <a:tab pos="4064635" algn="l"/>
                <a:tab pos="4555490" algn="l"/>
                <a:tab pos="5418455" algn="l"/>
                <a:tab pos="6588759" algn="l"/>
              </a:tabLst>
            </a:pPr>
            <a:r>
              <a:rPr sz="3200" spc="-5" dirty="0">
                <a:latin typeface="Calibri"/>
                <a:cs typeface="Calibri"/>
              </a:rPr>
              <a:t>Selain	</a:t>
            </a:r>
            <a:r>
              <a:rPr sz="3200" spc="-15" dirty="0">
                <a:latin typeface="Calibri"/>
                <a:cs typeface="Calibri"/>
              </a:rPr>
              <a:t>metode-metode	</a:t>
            </a:r>
            <a:r>
              <a:rPr sz="3200" spc="-5" dirty="0">
                <a:latin typeface="Calibri"/>
                <a:cs typeface="Calibri"/>
              </a:rPr>
              <a:t>di	</a:t>
            </a:r>
            <a:r>
              <a:rPr sz="3200" spc="-20" dirty="0">
                <a:latin typeface="Calibri"/>
                <a:cs typeface="Calibri"/>
              </a:rPr>
              <a:t>atas	</a:t>
            </a:r>
            <a:r>
              <a:rPr sz="3200" spc="-5" dirty="0">
                <a:latin typeface="Calibri"/>
                <a:cs typeface="Calibri"/>
              </a:rPr>
              <a:t>masih	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satu  </a:t>
            </a:r>
            <a:r>
              <a:rPr sz="3200" spc="-15" dirty="0">
                <a:latin typeface="Calibri"/>
                <a:cs typeface="Calibri"/>
              </a:rPr>
              <a:t>metode	</a:t>
            </a:r>
            <a:r>
              <a:rPr sz="3200" spc="-20" dirty="0">
                <a:latin typeface="Calibri"/>
                <a:cs typeface="Calibri"/>
              </a:rPr>
              <a:t>yang	</a:t>
            </a:r>
            <a:r>
              <a:rPr sz="3200" spc="-5" dirty="0">
                <a:latin typeface="Calibri"/>
                <a:cs typeface="Calibri"/>
              </a:rPr>
              <a:t>lebih	</a:t>
            </a:r>
            <a:r>
              <a:rPr sz="3200" spc="-10" dirty="0">
                <a:latin typeface="Calibri"/>
                <a:cs typeface="Calibri"/>
              </a:rPr>
              <a:t>sederhana penggunaannya  </a:t>
            </a:r>
            <a:r>
              <a:rPr sz="3200" spc="-15" dirty="0">
                <a:latin typeface="Calibri"/>
                <a:cs typeface="Calibri"/>
              </a:rPr>
              <a:t>yaitu metode </a:t>
            </a:r>
            <a:r>
              <a:rPr sz="3200" b="1" spc="-55" dirty="0">
                <a:latin typeface="Calibri"/>
                <a:cs typeface="Calibri"/>
              </a:rPr>
              <a:t>Vogel’s </a:t>
            </a:r>
            <a:r>
              <a:rPr sz="3200" b="1" spc="-20" dirty="0">
                <a:latin typeface="Calibri"/>
                <a:cs typeface="Calibri"/>
              </a:rPr>
              <a:t>Approximation </a:t>
            </a:r>
            <a:r>
              <a:rPr sz="3200" b="1" spc="-15" dirty="0">
                <a:latin typeface="Calibri"/>
                <a:cs typeface="Calibri"/>
              </a:rPr>
              <a:t>Method  </a:t>
            </a:r>
            <a:r>
              <a:rPr sz="3200" b="1" spc="-40" dirty="0">
                <a:latin typeface="Calibri"/>
                <a:cs typeface="Calibri"/>
              </a:rPr>
              <a:t>(VAM).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7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143000"/>
                </a:moveTo>
                <a:lnTo>
                  <a:pt x="8686800" y="1143000"/>
                </a:lnTo>
                <a:lnTo>
                  <a:pt x="8686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896"/>
            <a:ext cx="3922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>
                <a:solidFill>
                  <a:srgbClr val="FFFFFF"/>
                </a:solidFill>
              </a:rPr>
              <a:t>Keterangan</a:t>
            </a:r>
            <a:r>
              <a:rPr sz="4400" spc="10" dirty="0">
                <a:solidFill>
                  <a:srgbClr val="FFFFFF"/>
                </a:solidFill>
              </a:rPr>
              <a:t> </a:t>
            </a:r>
            <a:r>
              <a:rPr sz="4400" spc="-75" dirty="0">
                <a:solidFill>
                  <a:srgbClr val="FFFFFF"/>
                </a:solidFill>
              </a:rPr>
              <a:t>Tabel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47769" y="1505040"/>
            <a:ext cx="5162377" cy="1908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44" y="3762501"/>
            <a:ext cx="7549515" cy="2769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Trebuchet MS"/>
                <a:cs typeface="Trebuchet MS"/>
              </a:rPr>
              <a:t>Keterangan: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79120" algn="l"/>
                <a:tab pos="862330" algn="l"/>
              </a:tabLst>
            </a:pPr>
            <a:r>
              <a:rPr sz="2000" spc="-5" dirty="0">
                <a:latin typeface="Trebuchet MS"/>
                <a:cs typeface="Trebuchet MS"/>
              </a:rPr>
              <a:t>Ai	=	</a:t>
            </a:r>
            <a:r>
              <a:rPr sz="2000" spc="-10" dirty="0">
                <a:latin typeface="Trebuchet MS"/>
                <a:cs typeface="Trebuchet MS"/>
              </a:rPr>
              <a:t>Daerah </a:t>
            </a:r>
            <a:r>
              <a:rPr sz="2000" dirty="0">
                <a:latin typeface="Trebuchet MS"/>
                <a:cs typeface="Trebuchet MS"/>
              </a:rPr>
              <a:t>asal </a:t>
            </a:r>
            <a:r>
              <a:rPr sz="2000" spc="-10" dirty="0">
                <a:latin typeface="Trebuchet MS"/>
                <a:cs typeface="Trebuchet MS"/>
              </a:rPr>
              <a:t>sejumlah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579120" algn="l"/>
                <a:tab pos="855980" algn="l"/>
              </a:tabLst>
            </a:pPr>
            <a:r>
              <a:rPr sz="2000" spc="-5" dirty="0">
                <a:latin typeface="Trebuchet MS"/>
                <a:cs typeface="Trebuchet MS"/>
              </a:rPr>
              <a:t>Si	=	</a:t>
            </a:r>
            <a:r>
              <a:rPr sz="2000" spc="-45" dirty="0">
                <a:latin typeface="Trebuchet MS"/>
                <a:cs typeface="Trebuchet MS"/>
              </a:rPr>
              <a:t>Supply, </a:t>
            </a:r>
            <a:r>
              <a:rPr sz="2000" spc="-15" dirty="0">
                <a:latin typeface="Trebuchet MS"/>
                <a:cs typeface="Trebuchet MS"/>
              </a:rPr>
              <a:t>Ketersediaan </a:t>
            </a:r>
            <a:r>
              <a:rPr sz="2000" spc="-10" dirty="0">
                <a:latin typeface="Trebuchet MS"/>
                <a:cs typeface="Trebuchet MS"/>
              </a:rPr>
              <a:t>barang yang diangkut di </a:t>
            </a:r>
            <a:r>
              <a:rPr sz="2000" spc="-5" dirty="0">
                <a:latin typeface="Trebuchet MS"/>
                <a:cs typeface="Trebuchet MS"/>
              </a:rPr>
              <a:t>i </a:t>
            </a:r>
            <a:r>
              <a:rPr sz="2000" spc="-10" dirty="0">
                <a:latin typeface="Trebuchet MS"/>
                <a:cs typeface="Trebuchet MS"/>
              </a:rPr>
              <a:t>daerah </a:t>
            </a:r>
            <a:r>
              <a:rPr sz="2000" dirty="0">
                <a:latin typeface="Trebuchet MS"/>
                <a:cs typeface="Trebuchet MS"/>
              </a:rPr>
              <a:t>asal  </a:t>
            </a:r>
            <a:r>
              <a:rPr sz="2000" spc="-10" dirty="0">
                <a:latin typeface="Trebuchet MS"/>
                <a:cs typeface="Trebuchet MS"/>
              </a:rPr>
              <a:t>Tj	</a:t>
            </a:r>
            <a:r>
              <a:rPr sz="2000" spc="-5" dirty="0">
                <a:latin typeface="Trebuchet MS"/>
                <a:cs typeface="Trebuchet MS"/>
              </a:rPr>
              <a:t>=	</a:t>
            </a:r>
            <a:r>
              <a:rPr sz="2000" spc="-50" dirty="0">
                <a:latin typeface="Trebuchet MS"/>
                <a:cs typeface="Trebuchet MS"/>
              </a:rPr>
              <a:t>Tempat </a:t>
            </a:r>
            <a:r>
              <a:rPr sz="2000" spc="-10" dirty="0">
                <a:latin typeface="Trebuchet MS"/>
                <a:cs typeface="Trebuchet MS"/>
              </a:rPr>
              <a:t>tujuan sejumlah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j</a:t>
            </a:r>
            <a:endParaRPr sz="2000">
              <a:latin typeface="Trebuchet MS"/>
              <a:cs typeface="Trebuchet MS"/>
            </a:endParaRPr>
          </a:p>
          <a:p>
            <a:pPr marL="12700" marR="994410">
              <a:lnSpc>
                <a:spcPct val="100000"/>
              </a:lnSpc>
              <a:tabLst>
                <a:tab pos="579120" algn="l"/>
                <a:tab pos="862330" algn="l"/>
              </a:tabLst>
            </a:pPr>
            <a:r>
              <a:rPr sz="2000" spc="-10" dirty="0">
                <a:latin typeface="Trebuchet MS"/>
                <a:cs typeface="Trebuchet MS"/>
              </a:rPr>
              <a:t>dj	</a:t>
            </a:r>
            <a:r>
              <a:rPr sz="2000" spc="-5" dirty="0">
                <a:latin typeface="Trebuchet MS"/>
                <a:cs typeface="Trebuchet MS"/>
              </a:rPr>
              <a:t>=	</a:t>
            </a:r>
            <a:r>
              <a:rPr sz="2000" spc="-20" dirty="0">
                <a:latin typeface="Trebuchet MS"/>
                <a:cs typeface="Trebuchet MS"/>
              </a:rPr>
              <a:t>Permintaan </a:t>
            </a:r>
            <a:r>
              <a:rPr sz="2000" spc="-5" dirty="0">
                <a:latin typeface="Trebuchet MS"/>
                <a:cs typeface="Trebuchet MS"/>
              </a:rPr>
              <a:t>(</a:t>
            </a:r>
            <a:r>
              <a:rPr sz="2000" i="1" spc="-5" dirty="0">
                <a:latin typeface="Trebuchet MS"/>
                <a:cs typeface="Trebuchet MS"/>
              </a:rPr>
              <a:t>demand</a:t>
            </a:r>
            <a:r>
              <a:rPr sz="2000" spc="-5" dirty="0">
                <a:latin typeface="Trebuchet MS"/>
                <a:cs typeface="Trebuchet MS"/>
              </a:rPr>
              <a:t>) </a:t>
            </a:r>
            <a:r>
              <a:rPr sz="2000" spc="-10" dirty="0">
                <a:latin typeface="Trebuchet MS"/>
                <a:cs typeface="Trebuchet MS"/>
              </a:rPr>
              <a:t>barang di sejumlah </a:t>
            </a:r>
            <a:r>
              <a:rPr sz="2000" spc="-5" dirty="0">
                <a:latin typeface="Trebuchet MS"/>
                <a:cs typeface="Trebuchet MS"/>
              </a:rPr>
              <a:t>j </a:t>
            </a:r>
            <a:r>
              <a:rPr sz="2000" spc="-10" dirty="0">
                <a:latin typeface="Trebuchet MS"/>
                <a:cs typeface="Trebuchet MS"/>
              </a:rPr>
              <a:t>tujuan  </a:t>
            </a:r>
            <a:r>
              <a:rPr sz="2000" dirty="0">
                <a:latin typeface="Trebuchet MS"/>
                <a:cs typeface="Trebuchet MS"/>
              </a:rPr>
              <a:t>xij	</a:t>
            </a:r>
            <a:r>
              <a:rPr sz="2000" spc="-5" dirty="0">
                <a:latin typeface="Trebuchet MS"/>
                <a:cs typeface="Trebuchet MS"/>
              </a:rPr>
              <a:t>=	</a:t>
            </a:r>
            <a:r>
              <a:rPr sz="2000" spc="-10" dirty="0">
                <a:latin typeface="Trebuchet MS"/>
                <a:cs typeface="Trebuchet MS"/>
              </a:rPr>
              <a:t>Jumlah barang yang </a:t>
            </a:r>
            <a:r>
              <a:rPr sz="2000" spc="-5" dirty="0">
                <a:latin typeface="Trebuchet MS"/>
                <a:cs typeface="Trebuchet MS"/>
              </a:rPr>
              <a:t>akan </a:t>
            </a:r>
            <a:r>
              <a:rPr sz="2000" spc="-10" dirty="0">
                <a:latin typeface="Trebuchet MS"/>
                <a:cs typeface="Trebuchet MS"/>
              </a:rPr>
              <a:t>diangkut dari </a:t>
            </a:r>
            <a:r>
              <a:rPr sz="2000" spc="-5" dirty="0">
                <a:latin typeface="Trebuchet MS"/>
                <a:cs typeface="Trebuchet MS"/>
              </a:rPr>
              <a:t>Ai </a:t>
            </a:r>
            <a:r>
              <a:rPr sz="2000" spc="-10" dirty="0">
                <a:latin typeface="Trebuchet MS"/>
                <a:cs typeface="Trebuchet MS"/>
              </a:rPr>
              <a:t>ke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Tj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9120" algn="l"/>
                <a:tab pos="862330" algn="l"/>
              </a:tabLst>
            </a:pPr>
            <a:r>
              <a:rPr sz="2000" spc="-10" dirty="0">
                <a:latin typeface="Trebuchet MS"/>
                <a:cs typeface="Trebuchet MS"/>
              </a:rPr>
              <a:t>cij	</a:t>
            </a:r>
            <a:r>
              <a:rPr sz="2000" spc="-5" dirty="0">
                <a:latin typeface="Trebuchet MS"/>
                <a:cs typeface="Trebuchet MS"/>
              </a:rPr>
              <a:t>=	</a:t>
            </a:r>
            <a:r>
              <a:rPr sz="2000" spc="-10" dirty="0">
                <a:latin typeface="Trebuchet MS"/>
                <a:cs typeface="Trebuchet MS"/>
              </a:rPr>
              <a:t>Besarnya </a:t>
            </a:r>
            <a:r>
              <a:rPr sz="2000" spc="-5" dirty="0">
                <a:latin typeface="Trebuchet MS"/>
                <a:cs typeface="Trebuchet MS"/>
              </a:rPr>
              <a:t>biaya </a:t>
            </a:r>
            <a:r>
              <a:rPr sz="2000" spc="-10" dirty="0">
                <a:latin typeface="Trebuchet MS"/>
                <a:cs typeface="Trebuchet MS"/>
              </a:rPr>
              <a:t>transport </a:t>
            </a:r>
            <a:r>
              <a:rPr sz="2000" spc="-15" dirty="0">
                <a:latin typeface="Trebuchet MS"/>
                <a:cs typeface="Trebuchet MS"/>
              </a:rPr>
              <a:t>untuk </a:t>
            </a:r>
            <a:r>
              <a:rPr sz="2000" spc="-5" dirty="0">
                <a:latin typeface="Trebuchet MS"/>
                <a:cs typeface="Trebuchet MS"/>
              </a:rPr>
              <a:t>1 </a:t>
            </a:r>
            <a:r>
              <a:rPr sz="2000" spc="-10" dirty="0">
                <a:latin typeface="Trebuchet MS"/>
                <a:cs typeface="Trebuchet MS"/>
              </a:rPr>
              <a:t>unit barang dari </a:t>
            </a:r>
            <a:r>
              <a:rPr sz="2000" spc="-5" dirty="0">
                <a:latin typeface="Trebuchet MS"/>
                <a:cs typeface="Trebuchet MS"/>
              </a:rPr>
              <a:t>Ai </a:t>
            </a:r>
            <a:r>
              <a:rPr sz="2000" spc="-10" dirty="0">
                <a:latin typeface="Trebuchet MS"/>
                <a:cs typeface="Trebuchet MS"/>
              </a:rPr>
              <a:t>ke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Tj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Biaya </a:t>
            </a:r>
            <a:r>
              <a:rPr sz="2000" spc="-10" dirty="0">
                <a:latin typeface="Trebuchet MS"/>
                <a:cs typeface="Trebuchet MS"/>
              </a:rPr>
              <a:t>transport </a:t>
            </a:r>
            <a:r>
              <a:rPr sz="2000" spc="-5" dirty="0">
                <a:latin typeface="Trebuchet MS"/>
                <a:cs typeface="Trebuchet MS"/>
              </a:rPr>
              <a:t>= cij .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xi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Jumlah permintaan </a:t>
            </a:r>
            <a:r>
              <a:rPr sz="2000" spc="-5" dirty="0">
                <a:latin typeface="Trebuchet MS"/>
                <a:cs typeface="Trebuchet MS"/>
              </a:rPr>
              <a:t>= </a:t>
            </a:r>
            <a:r>
              <a:rPr sz="2000" spc="-10" dirty="0">
                <a:latin typeface="Trebuchet MS"/>
                <a:cs typeface="Trebuchet MS"/>
              </a:rPr>
              <a:t>Jumlah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ketersediaan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63"/>
            <a:ext cx="8915400" cy="584835"/>
          </a:xfrm>
          <a:custGeom>
            <a:avLst/>
            <a:gdLst/>
            <a:ahLst/>
            <a:cxnLst/>
            <a:rect l="l" t="t" r="r" b="b"/>
            <a:pathLst>
              <a:path w="8915400" h="584835">
                <a:moveTo>
                  <a:pt x="0" y="584771"/>
                </a:moveTo>
                <a:lnTo>
                  <a:pt x="8915400" y="584771"/>
                </a:lnTo>
                <a:lnTo>
                  <a:pt x="8915400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6089"/>
            <a:ext cx="59182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METODE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NWC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b="1" i="1" spc="-10" dirty="0">
                <a:solidFill>
                  <a:srgbClr val="FFFFFF"/>
                </a:solidFill>
                <a:latin typeface="Calibri"/>
                <a:cs typeface="Calibri"/>
              </a:rPr>
              <a:t>North </a:t>
            </a:r>
            <a:r>
              <a:rPr sz="3200" b="1" i="1" spc="-50" dirty="0">
                <a:solidFill>
                  <a:srgbClr val="FFFFFF"/>
                </a:solidFill>
                <a:latin typeface="Calibri"/>
                <a:cs typeface="Calibri"/>
              </a:rPr>
              <a:t>West</a:t>
            </a:r>
            <a:r>
              <a:rPr sz="3200" b="1" i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FFFF"/>
                </a:solidFill>
                <a:latin typeface="Calibri"/>
                <a:cs typeface="Calibri"/>
              </a:rPr>
              <a:t>Corner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1624965"/>
            <a:ext cx="7493000" cy="470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9304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rebuchet MS"/>
                <a:cs typeface="Trebuchet MS"/>
              </a:rPr>
              <a:t>Merupakan metode untuk </a:t>
            </a:r>
            <a:r>
              <a:rPr sz="2400" spc="-5" dirty="0">
                <a:latin typeface="Trebuchet MS"/>
                <a:cs typeface="Trebuchet MS"/>
              </a:rPr>
              <a:t>menyusun </a:t>
            </a:r>
            <a:r>
              <a:rPr sz="2400" dirty="0">
                <a:latin typeface="Trebuchet MS"/>
                <a:cs typeface="Trebuchet MS"/>
              </a:rPr>
              <a:t>tabel awal  dengan cara </a:t>
            </a:r>
            <a:r>
              <a:rPr sz="2400" spc="-5" dirty="0">
                <a:latin typeface="Trebuchet MS"/>
                <a:cs typeface="Trebuchet MS"/>
              </a:rPr>
              <a:t>mengalokasikan distribusi </a:t>
            </a:r>
            <a:r>
              <a:rPr sz="2400" dirty="0">
                <a:latin typeface="Trebuchet MS"/>
                <a:cs typeface="Trebuchet MS"/>
              </a:rPr>
              <a:t>barang  </a:t>
            </a:r>
            <a:r>
              <a:rPr sz="2400" spc="-5" dirty="0">
                <a:latin typeface="Trebuchet MS"/>
                <a:cs typeface="Trebuchet MS"/>
              </a:rPr>
              <a:t>mulai </a:t>
            </a:r>
            <a:r>
              <a:rPr sz="2400" dirty="0">
                <a:latin typeface="Trebuchet MS"/>
                <a:cs typeface="Trebuchet MS"/>
              </a:rPr>
              <a:t>dari </a:t>
            </a:r>
            <a:r>
              <a:rPr sz="2400" spc="-5" dirty="0">
                <a:latin typeface="Trebuchet MS"/>
                <a:cs typeface="Trebuchet MS"/>
              </a:rPr>
              <a:t>sel </a:t>
            </a:r>
            <a:r>
              <a:rPr sz="2400" dirty="0">
                <a:latin typeface="Trebuchet MS"/>
                <a:cs typeface="Trebuchet MS"/>
              </a:rPr>
              <a:t>yang terletak pada </a:t>
            </a:r>
            <a:r>
              <a:rPr sz="2400" spc="-5" dirty="0">
                <a:latin typeface="Trebuchet MS"/>
                <a:cs typeface="Trebuchet MS"/>
              </a:rPr>
              <a:t>sudut </a:t>
            </a:r>
            <a:r>
              <a:rPr sz="2400" dirty="0">
                <a:latin typeface="Trebuchet MS"/>
                <a:cs typeface="Trebuchet MS"/>
              </a:rPr>
              <a:t>paling </a:t>
            </a:r>
            <a:r>
              <a:rPr sz="2400" spc="-5" dirty="0">
                <a:latin typeface="Trebuchet MS"/>
                <a:cs typeface="Trebuchet MS"/>
              </a:rPr>
              <a:t>kiri  </a:t>
            </a:r>
            <a:r>
              <a:rPr sz="2400" dirty="0">
                <a:latin typeface="Trebuchet MS"/>
                <a:cs typeface="Trebuchet MS"/>
              </a:rPr>
              <a:t>atas.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  <a:spcBef>
                <a:spcPts val="2285"/>
              </a:spcBef>
            </a:pPr>
            <a:r>
              <a:rPr sz="2400" b="1" spc="-15" dirty="0">
                <a:latin typeface="Trebuchet MS"/>
                <a:cs typeface="Trebuchet MS"/>
              </a:rPr>
              <a:t>Aturannya:</a:t>
            </a:r>
            <a:endParaRPr sz="2400">
              <a:latin typeface="Trebuchet MS"/>
              <a:cs typeface="Trebuchet MS"/>
            </a:endParaRPr>
          </a:p>
          <a:p>
            <a:pPr marL="640080" indent="-475615">
              <a:lnSpc>
                <a:spcPct val="100000"/>
              </a:lnSpc>
              <a:buAutoNum type="arabicParenBoth"/>
              <a:tabLst>
                <a:tab pos="640715" algn="l"/>
              </a:tabLst>
            </a:pPr>
            <a:r>
              <a:rPr sz="2400" spc="-15" dirty="0">
                <a:latin typeface="Trebuchet MS"/>
                <a:cs typeface="Trebuchet MS"/>
              </a:rPr>
              <a:t>Pengisian </a:t>
            </a:r>
            <a:r>
              <a:rPr sz="2400" spc="-5" dirty="0">
                <a:latin typeface="Trebuchet MS"/>
                <a:cs typeface="Trebuchet MS"/>
              </a:rPr>
              <a:t>sel/kotak dimulai </a:t>
            </a:r>
            <a:r>
              <a:rPr sz="2400" dirty="0">
                <a:latin typeface="Trebuchet MS"/>
                <a:cs typeface="Trebuchet MS"/>
              </a:rPr>
              <a:t>dari </a:t>
            </a:r>
            <a:r>
              <a:rPr sz="2400" spc="5" dirty="0">
                <a:latin typeface="Trebuchet MS"/>
                <a:cs typeface="Trebuchet MS"/>
              </a:rPr>
              <a:t>ujung </a:t>
            </a:r>
            <a:r>
              <a:rPr sz="2400" spc="-5" dirty="0">
                <a:latin typeface="Trebuchet MS"/>
                <a:cs typeface="Trebuchet MS"/>
              </a:rPr>
              <a:t>kiri</a:t>
            </a:r>
            <a:r>
              <a:rPr sz="2400" dirty="0">
                <a:latin typeface="Trebuchet MS"/>
                <a:cs typeface="Trebuchet MS"/>
              </a:rPr>
              <a:t> atas.</a:t>
            </a:r>
            <a:endParaRPr sz="2400">
              <a:latin typeface="Trebuchet MS"/>
              <a:cs typeface="Trebuchet MS"/>
            </a:endParaRPr>
          </a:p>
          <a:p>
            <a:pPr marL="622300" indent="-4572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622300" algn="l"/>
              </a:tabLst>
            </a:pPr>
            <a:r>
              <a:rPr sz="2400" spc="-5" dirty="0">
                <a:latin typeface="Trebuchet MS"/>
                <a:cs typeface="Trebuchet MS"/>
              </a:rPr>
              <a:t>Alokasi </a:t>
            </a:r>
            <a:r>
              <a:rPr sz="2400" dirty="0">
                <a:latin typeface="Trebuchet MS"/>
                <a:cs typeface="Trebuchet MS"/>
              </a:rPr>
              <a:t>jumlah </a:t>
            </a:r>
            <a:r>
              <a:rPr sz="2400" spc="-5" dirty="0">
                <a:latin typeface="Trebuchet MS"/>
                <a:cs typeface="Trebuchet MS"/>
              </a:rPr>
              <a:t>maksimum </a:t>
            </a:r>
            <a:r>
              <a:rPr sz="2400" dirty="0">
                <a:latin typeface="Trebuchet MS"/>
                <a:cs typeface="Trebuchet MS"/>
              </a:rPr>
              <a:t>(terbesar) </a:t>
            </a:r>
            <a:r>
              <a:rPr sz="2400" spc="-5" dirty="0">
                <a:latin typeface="Trebuchet MS"/>
                <a:cs typeface="Trebuchet MS"/>
              </a:rPr>
              <a:t>sesuai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syarat</a:t>
            </a:r>
            <a:endParaRPr sz="24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sehingga layak </a:t>
            </a:r>
            <a:r>
              <a:rPr sz="2400" dirty="0">
                <a:latin typeface="Trebuchet MS"/>
                <a:cs typeface="Trebuchet MS"/>
              </a:rPr>
              <a:t>untuk memenuhi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permintaan.</a:t>
            </a:r>
            <a:endParaRPr sz="2400">
              <a:latin typeface="Trebuchet MS"/>
              <a:cs typeface="Trebuchet MS"/>
            </a:endParaRPr>
          </a:p>
          <a:p>
            <a:pPr marL="622300" marR="5080" indent="-457200">
              <a:lnSpc>
                <a:spcPct val="100000"/>
              </a:lnSpc>
              <a:buAutoNum type="arabicParenBoth" startAt="3"/>
              <a:tabLst>
                <a:tab pos="640715" algn="l"/>
              </a:tabLst>
            </a:pPr>
            <a:r>
              <a:rPr sz="2400" dirty="0">
                <a:latin typeface="Trebuchet MS"/>
                <a:cs typeface="Trebuchet MS"/>
              </a:rPr>
              <a:t>Bergerak </a:t>
            </a:r>
            <a:r>
              <a:rPr sz="2400" spc="-10" dirty="0">
                <a:latin typeface="Trebuchet MS"/>
                <a:cs typeface="Trebuchet MS"/>
              </a:rPr>
              <a:t>ke </a:t>
            </a:r>
            <a:r>
              <a:rPr sz="2400" dirty="0">
                <a:latin typeface="Trebuchet MS"/>
                <a:cs typeface="Trebuchet MS"/>
              </a:rPr>
              <a:t>kotak </a:t>
            </a:r>
            <a:r>
              <a:rPr sz="2400" spc="-5" dirty="0">
                <a:latin typeface="Trebuchet MS"/>
                <a:cs typeface="Trebuchet MS"/>
              </a:rPr>
              <a:t>sebelah </a:t>
            </a:r>
            <a:r>
              <a:rPr sz="2400" dirty="0">
                <a:latin typeface="Trebuchet MS"/>
                <a:cs typeface="Trebuchet MS"/>
              </a:rPr>
              <a:t>kanan </a:t>
            </a:r>
            <a:r>
              <a:rPr sz="2400" spc="-5" dirty="0">
                <a:latin typeface="Trebuchet MS"/>
                <a:cs typeface="Trebuchet MS"/>
              </a:rPr>
              <a:t>bila masih  </a:t>
            </a:r>
            <a:r>
              <a:rPr sz="2400" dirty="0">
                <a:latin typeface="Trebuchet MS"/>
                <a:cs typeface="Trebuchet MS"/>
              </a:rPr>
              <a:t>terdapat </a:t>
            </a:r>
            <a:r>
              <a:rPr sz="2400" spc="-5" dirty="0">
                <a:latin typeface="Trebuchet MS"/>
                <a:cs typeface="Trebuchet MS"/>
              </a:rPr>
              <a:t>suplai </a:t>
            </a:r>
            <a:r>
              <a:rPr sz="2400" dirty="0">
                <a:latin typeface="Trebuchet MS"/>
                <a:cs typeface="Trebuchet MS"/>
              </a:rPr>
              <a:t>yang cukup. Kalau tidak, bergerak  </a:t>
            </a:r>
            <a:r>
              <a:rPr sz="2400" spc="-10" dirty="0">
                <a:latin typeface="Trebuchet MS"/>
                <a:cs typeface="Trebuchet MS"/>
              </a:rPr>
              <a:t>ke </a:t>
            </a:r>
            <a:r>
              <a:rPr sz="2400" dirty="0">
                <a:latin typeface="Trebuchet MS"/>
                <a:cs typeface="Trebuchet MS"/>
              </a:rPr>
              <a:t>kotak di </a:t>
            </a:r>
            <a:r>
              <a:rPr sz="2400" spc="-5" dirty="0">
                <a:latin typeface="Trebuchet MS"/>
                <a:cs typeface="Trebuchet MS"/>
              </a:rPr>
              <a:t>bawahnya sesuai </a:t>
            </a:r>
            <a:r>
              <a:rPr sz="2400" i="1" dirty="0">
                <a:latin typeface="Trebuchet MS"/>
                <a:cs typeface="Trebuchet MS"/>
              </a:rPr>
              <a:t>demand</a:t>
            </a:r>
            <a:r>
              <a:rPr sz="2400" dirty="0">
                <a:latin typeface="Trebuchet MS"/>
                <a:cs typeface="Trebuchet MS"/>
              </a:rPr>
              <a:t>. Bergerak  terus hingga </a:t>
            </a:r>
            <a:r>
              <a:rPr sz="2400" spc="-5" dirty="0">
                <a:latin typeface="Trebuchet MS"/>
                <a:cs typeface="Trebuchet MS"/>
              </a:rPr>
              <a:t>suplai </a:t>
            </a:r>
            <a:r>
              <a:rPr sz="2400" dirty="0">
                <a:latin typeface="Trebuchet MS"/>
                <a:cs typeface="Trebuchet MS"/>
              </a:rPr>
              <a:t>habis dan </a:t>
            </a:r>
            <a:r>
              <a:rPr sz="2400" i="1" dirty="0">
                <a:latin typeface="Trebuchet MS"/>
                <a:cs typeface="Trebuchet MS"/>
              </a:rPr>
              <a:t>demand</a:t>
            </a:r>
            <a:r>
              <a:rPr sz="2400" i="1" spc="-1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terpenuhi.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4" ma:contentTypeDescription="Create a new document." ma:contentTypeScope="" ma:versionID="5279f9ee254dbf6cda4de1642c49c161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ae780e7ede434a295d06c512570d43d9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C97B59-EA5E-46C3-8524-90FC53964C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52423-5269-4B64-B6D4-FF2CA65665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7F625C-4AA3-43F4-AB07-3CBBBC7A62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cfce-2116-400f-ab52-279e91fc6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2710</Words>
  <Application>Microsoft Office PowerPoint</Application>
  <PresentationFormat>On-screen Show (4:3)</PresentationFormat>
  <Paragraphs>809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Comic Sans MS</vt:lpstr>
      <vt:lpstr>Symbol</vt:lpstr>
      <vt:lpstr>Times New Roman</vt:lpstr>
      <vt:lpstr>Trebuchet MS</vt:lpstr>
      <vt:lpstr>Office Theme</vt:lpstr>
      <vt:lpstr>PowerPoint Presentation</vt:lpstr>
      <vt:lpstr>Pendahuluan</vt:lpstr>
      <vt:lpstr>METODE TRANSPORTASI</vt:lpstr>
      <vt:lpstr>Ciri-Ciri Penggunaan Metode Transportasi</vt:lpstr>
      <vt:lpstr>Metode Pemecahan masalah</vt:lpstr>
      <vt:lpstr>Tabel awal dapat dibuat dengan dua  metode</vt:lpstr>
      <vt:lpstr>Setelah tabel awal dibuat, tabel dapat  dioptimalkan lagi dengan metode</vt:lpstr>
      <vt:lpstr>Keterangan Tabel</vt:lpstr>
      <vt:lpstr>METODE NWC (North West Corner)</vt:lpstr>
      <vt:lpstr>Contoh Soal:</vt:lpstr>
      <vt:lpstr>PowerPoint Presentation</vt:lpstr>
      <vt:lpstr>PowerPoint Presentation</vt:lpstr>
      <vt:lpstr>Metode Biaya terkecil (Matrik Minimum)</vt:lpstr>
      <vt:lpstr>Contoh</vt:lpstr>
      <vt:lpstr>PowerPoint Presentation</vt:lpstr>
      <vt:lpstr>Contoh :</vt:lpstr>
      <vt:lpstr>Tabel Kapasitas pabrik</vt:lpstr>
      <vt:lpstr>Tabel Kebutuhan gudang</vt:lpstr>
      <vt:lpstr>Tabel Biaya pengangkutan setiap ton  dari pabrik W, H, P, ke gudang A, B, C</vt:lpstr>
      <vt:lpstr>Ringkasan Permasalahan</vt:lpstr>
      <vt:lpstr>Penyusunan Tabel Alokasi</vt:lpstr>
      <vt:lpstr>Penggunaan Linear Programming dalam  Metode Transportasi</vt:lpstr>
      <vt:lpstr>Selesaikan Dengan Metode NWC dan  Metode Biaya Terkecil Permasalahan  di atas!</vt:lpstr>
      <vt:lpstr>Solusi Metode NWC</vt:lpstr>
      <vt:lpstr>Metode biaya terkecil</vt:lpstr>
      <vt:lpstr>Latihan Soal</vt:lpstr>
      <vt:lpstr>Latihan Soal</vt:lpstr>
      <vt:lpstr>OPTIMALISASI : METODE STEPPING-STONE</vt:lpstr>
      <vt:lpstr>Metode Stepping Stone</vt:lpstr>
      <vt:lpstr>Contoh Penerapan</vt:lpstr>
      <vt:lpstr>1. Tabel awal menggunakan yang NWC</vt:lpstr>
      <vt:lpstr>Penambahan dan pengurangan biaya transportasi per  unitnya sebagai berikut</vt:lpstr>
      <vt:lpstr>Perbaikan 1 dengan cara trial and error</vt:lpstr>
      <vt:lpstr>Penambahan dan pengurangan biaya  transportasi per unitnya sebagai berikut</vt:lpstr>
      <vt:lpstr>Perbaikan 2</vt:lpstr>
      <vt:lpstr>Penambahan dan pengurangan biaya  transportasi per unitnya sebagai berikut</vt:lpstr>
      <vt:lpstr>Perbaikan 3</vt:lpstr>
      <vt:lpstr>OPTIMALISASI : MODI (Modified Distribution)</vt:lpstr>
      <vt:lpstr>PowerPoint Presentation</vt:lpstr>
      <vt:lpstr>Langkah Penyelesaian</vt:lpstr>
      <vt:lpstr>Tabel Pertama</vt:lpstr>
      <vt:lpstr>3. Menghitung Indeks perbaikan</vt:lpstr>
      <vt:lpstr>Segi empat yang merupakan titik tolak perubahan  adalah segi empat yang indeksnya</vt:lpstr>
      <vt:lpstr>5. Memperbaiki alokasi</vt:lpstr>
      <vt:lpstr>Tabel Perbaikan Pertama</vt:lpstr>
      <vt:lpstr>A) Tabel Pertama Hasil Perubahan</vt:lpstr>
      <vt:lpstr>6. Ulangi langkah-langkah tersebut mulai langkah nomor 2 sampai diperoleh biaya terendah</vt:lpstr>
      <vt:lpstr>B) Tabel Kedua Hasil Perubahan</vt:lpstr>
      <vt:lpstr>C) Tabel Ketiga Hasil Perubahan</vt:lpstr>
      <vt:lpstr>D) Tabel Keempat Hasil Perubahan</vt:lpstr>
      <vt:lpstr>OPTIMALISASI : Metode VAM ( Vogel’s  Approximation Method)</vt:lpstr>
      <vt:lpstr>Langkah metode VAM</vt:lpstr>
      <vt:lpstr>Pengulangan 1</vt:lpstr>
      <vt:lpstr>Pengulangan 2</vt:lpstr>
      <vt:lpstr>Pengulangan 3</vt:lpstr>
      <vt:lpstr>Pengulangan ke 4</vt:lpstr>
      <vt:lpstr>Soal Latihan</vt:lpstr>
      <vt:lpstr>Latihan Soal</vt:lpstr>
      <vt:lpstr>Terim K 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risetoperasi-6-metode-transportasi</dc:title>
  <dc:creator>rosihan</dc:creator>
  <cp:lastModifiedBy>Afina Putri</cp:lastModifiedBy>
  <cp:revision>2</cp:revision>
  <dcterms:created xsi:type="dcterms:W3CDTF">2020-04-22T14:54:18Z</dcterms:created>
  <dcterms:modified xsi:type="dcterms:W3CDTF">2021-06-06T15:42:40Z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2020-04-22T00:00:00Z</vt:filetime>
  </property>
  <property fmtid="{D5CDD505-2E9C-101B-9397-08002B2CF9AE}" pid="5" name="ContentTypeId">
    <vt:lpwstr>0x010100F44E0C0F1F20D84AA745AA4F2F9F87B5</vt:lpwstr>
  </property>
</Properties>
</file>