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180" y="-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43EC0-2ABE-4EF1-BF11-1C74F282997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DA77E-148B-4B17-B46F-AA00CBD3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8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DA77E-148B-4B17-B46F-AA00CBD376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4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6910" y="2210511"/>
            <a:ext cx="7990179" cy="1246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35401" y="2428443"/>
            <a:ext cx="3473196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0701" y="2472690"/>
            <a:ext cx="5029834" cy="2221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7907" y="6448280"/>
            <a:ext cx="2286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26" Type="http://schemas.openxmlformats.org/officeDocument/2006/relationships/image" Target="../media/image61.png"/><Relationship Id="rId3" Type="http://schemas.openxmlformats.org/officeDocument/2006/relationships/image" Target="../media/image38.png"/><Relationship Id="rId21" Type="http://schemas.openxmlformats.org/officeDocument/2006/relationships/image" Target="../media/image5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5" Type="http://schemas.openxmlformats.org/officeDocument/2006/relationships/image" Target="../media/image60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29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59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28" Type="http://schemas.openxmlformats.org/officeDocument/2006/relationships/image" Target="../media/image63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31" Type="http://schemas.openxmlformats.org/officeDocument/2006/relationships/image" Target="../media/image66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Relationship Id="rId27" Type="http://schemas.openxmlformats.org/officeDocument/2006/relationships/image" Target="../media/image62.png"/><Relationship Id="rId30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66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38.png"/><Relationship Id="rId2" Type="http://schemas.openxmlformats.org/officeDocument/2006/relationships/image" Target="../media/image67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9" Type="http://schemas.openxmlformats.org/officeDocument/2006/relationships/image" Target="../media/image37.png"/><Relationship Id="rId21" Type="http://schemas.openxmlformats.org/officeDocument/2006/relationships/image" Target="../media/image100.png"/><Relationship Id="rId34" Type="http://schemas.openxmlformats.org/officeDocument/2006/relationships/image" Target="../media/image113.png"/><Relationship Id="rId42" Type="http://schemas.openxmlformats.org/officeDocument/2006/relationships/image" Target="../media/image66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29" Type="http://schemas.openxmlformats.org/officeDocument/2006/relationships/image" Target="../media/image108.png"/><Relationship Id="rId41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24" Type="http://schemas.openxmlformats.org/officeDocument/2006/relationships/image" Target="../media/image103.png"/><Relationship Id="rId32" Type="http://schemas.openxmlformats.org/officeDocument/2006/relationships/image" Target="../media/image111.png"/><Relationship Id="rId37" Type="http://schemas.openxmlformats.org/officeDocument/2006/relationships/image" Target="../media/image116.png"/><Relationship Id="rId40" Type="http://schemas.openxmlformats.org/officeDocument/2006/relationships/image" Target="../media/image118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36" Type="http://schemas.openxmlformats.org/officeDocument/2006/relationships/image" Target="../media/image115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31" Type="http://schemas.openxmlformats.org/officeDocument/2006/relationships/image" Target="../media/image110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Relationship Id="rId27" Type="http://schemas.openxmlformats.org/officeDocument/2006/relationships/image" Target="../media/image106.png"/><Relationship Id="rId30" Type="http://schemas.openxmlformats.org/officeDocument/2006/relationships/image" Target="../media/image109.png"/><Relationship Id="rId35" Type="http://schemas.openxmlformats.org/officeDocument/2006/relationships/image" Target="../media/image114.png"/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33" Type="http://schemas.openxmlformats.org/officeDocument/2006/relationships/image" Target="../media/image112.png"/><Relationship Id="rId38" Type="http://schemas.openxmlformats.org/officeDocument/2006/relationships/image" Target="../media/image1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0.png"/><Relationship Id="rId18" Type="http://schemas.openxmlformats.org/officeDocument/2006/relationships/image" Target="../media/image135.png"/><Relationship Id="rId26" Type="http://schemas.openxmlformats.org/officeDocument/2006/relationships/image" Target="../media/image143.png"/><Relationship Id="rId3" Type="http://schemas.openxmlformats.org/officeDocument/2006/relationships/image" Target="../media/image120.png"/><Relationship Id="rId21" Type="http://schemas.openxmlformats.org/officeDocument/2006/relationships/image" Target="../media/image138.png"/><Relationship Id="rId7" Type="http://schemas.openxmlformats.org/officeDocument/2006/relationships/image" Target="../media/image124.png"/><Relationship Id="rId12" Type="http://schemas.openxmlformats.org/officeDocument/2006/relationships/image" Target="../media/image129.png"/><Relationship Id="rId17" Type="http://schemas.openxmlformats.org/officeDocument/2006/relationships/image" Target="../media/image134.png"/><Relationship Id="rId25" Type="http://schemas.openxmlformats.org/officeDocument/2006/relationships/image" Target="../media/image142.png"/><Relationship Id="rId2" Type="http://schemas.openxmlformats.org/officeDocument/2006/relationships/image" Target="../media/image119.png"/><Relationship Id="rId16" Type="http://schemas.openxmlformats.org/officeDocument/2006/relationships/image" Target="../media/image133.png"/><Relationship Id="rId20" Type="http://schemas.openxmlformats.org/officeDocument/2006/relationships/image" Target="../media/image137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24" Type="http://schemas.openxmlformats.org/officeDocument/2006/relationships/image" Target="../media/image141.png"/><Relationship Id="rId32" Type="http://schemas.openxmlformats.org/officeDocument/2006/relationships/image" Target="../media/image66.png"/><Relationship Id="rId5" Type="http://schemas.openxmlformats.org/officeDocument/2006/relationships/image" Target="../media/image122.png"/><Relationship Id="rId15" Type="http://schemas.openxmlformats.org/officeDocument/2006/relationships/image" Target="../media/image132.png"/><Relationship Id="rId23" Type="http://schemas.openxmlformats.org/officeDocument/2006/relationships/image" Target="../media/image140.png"/><Relationship Id="rId28" Type="http://schemas.openxmlformats.org/officeDocument/2006/relationships/image" Target="../media/image145.png"/><Relationship Id="rId10" Type="http://schemas.openxmlformats.org/officeDocument/2006/relationships/image" Target="../media/image127.png"/><Relationship Id="rId19" Type="http://schemas.openxmlformats.org/officeDocument/2006/relationships/image" Target="../media/image136.png"/><Relationship Id="rId31" Type="http://schemas.openxmlformats.org/officeDocument/2006/relationships/image" Target="../media/image37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Relationship Id="rId14" Type="http://schemas.openxmlformats.org/officeDocument/2006/relationships/image" Target="../media/image131.png"/><Relationship Id="rId22" Type="http://schemas.openxmlformats.org/officeDocument/2006/relationships/image" Target="../media/image139.png"/><Relationship Id="rId27" Type="http://schemas.openxmlformats.org/officeDocument/2006/relationships/image" Target="../media/image144.png"/><Relationship Id="rId30" Type="http://schemas.openxmlformats.org/officeDocument/2006/relationships/image" Target="../media/image14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156.png"/><Relationship Id="rId18" Type="http://schemas.openxmlformats.org/officeDocument/2006/relationships/image" Target="../media/image66.png"/><Relationship Id="rId3" Type="http://schemas.openxmlformats.org/officeDocument/2006/relationships/image" Target="../media/image69.png"/><Relationship Id="rId7" Type="http://schemas.openxmlformats.org/officeDocument/2006/relationships/image" Target="../media/image150.png"/><Relationship Id="rId12" Type="http://schemas.openxmlformats.org/officeDocument/2006/relationships/image" Target="../media/image155.png"/><Relationship Id="rId17" Type="http://schemas.openxmlformats.org/officeDocument/2006/relationships/image" Target="../media/image38.png"/><Relationship Id="rId2" Type="http://schemas.openxmlformats.org/officeDocument/2006/relationships/image" Target="../media/image147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11" Type="http://schemas.openxmlformats.org/officeDocument/2006/relationships/image" Target="../media/image154.png"/><Relationship Id="rId5" Type="http://schemas.openxmlformats.org/officeDocument/2006/relationships/image" Target="../media/image71.png"/><Relationship Id="rId15" Type="http://schemas.openxmlformats.org/officeDocument/2006/relationships/image" Target="../media/image158.png"/><Relationship Id="rId10" Type="http://schemas.openxmlformats.org/officeDocument/2006/relationships/image" Target="../media/image153.png"/><Relationship Id="rId4" Type="http://schemas.openxmlformats.org/officeDocument/2006/relationships/image" Target="../media/image148.png"/><Relationship Id="rId9" Type="http://schemas.openxmlformats.org/officeDocument/2006/relationships/image" Target="../media/image152.png"/><Relationship Id="rId14" Type="http://schemas.openxmlformats.org/officeDocument/2006/relationships/image" Target="../media/image15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76910" y="2210511"/>
            <a:ext cx="7990179" cy="124521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0025" algn="ctr">
              <a:lnSpc>
                <a:spcPct val="100000"/>
              </a:lnSpc>
              <a:spcBef>
                <a:spcPts val="110"/>
              </a:spcBef>
            </a:pPr>
            <a:r>
              <a:rPr dirty="0"/>
              <a:t>Linier</a:t>
            </a:r>
            <a:r>
              <a:rPr spc="-50" dirty="0"/>
              <a:t> </a:t>
            </a:r>
            <a:r>
              <a:rPr spc="-15" dirty="0"/>
              <a:t>Programing</a:t>
            </a:r>
          </a:p>
          <a:p>
            <a:pPr marL="200025" algn="ctr">
              <a:lnSpc>
                <a:spcPct val="100000"/>
              </a:lnSpc>
            </a:pPr>
            <a:r>
              <a:rPr lang="en-US" spc="5" dirty="0" err="1" smtClean="0">
                <a:solidFill>
                  <a:srgbClr val="FF0000"/>
                </a:solidFill>
              </a:rPr>
              <a:t>Dualitas</a:t>
            </a:r>
            <a:r>
              <a:rPr spc="-10" dirty="0" smtClean="0">
                <a:solidFill>
                  <a:srgbClr val="FF0000"/>
                </a:solidFill>
              </a:rPr>
              <a:t> </a:t>
            </a:r>
            <a:r>
              <a:rPr b="0" spc="5" dirty="0">
                <a:latin typeface="Calibri"/>
                <a:cs typeface="Calibri"/>
              </a:rPr>
              <a:t>&amp; </a:t>
            </a:r>
            <a:r>
              <a:rPr dirty="0">
                <a:solidFill>
                  <a:srgbClr val="0000FF"/>
                </a:solidFill>
              </a:rPr>
              <a:t>Analisis</a:t>
            </a:r>
            <a:r>
              <a:rPr spc="-155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Sensifitas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3668014"/>
            <a:ext cx="7220584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3200" b="1" spc="-5" dirty="0" smtClean="0">
                <a:latin typeface="Bernard MT Condensed" panose="02050806060905020404" pitchFamily="18" charset="0"/>
                <a:cs typeface="Calibri"/>
              </a:rPr>
              <a:t>Tri </a:t>
            </a:r>
            <a:r>
              <a:rPr lang="en-US" sz="3200" b="1" spc="-5" dirty="0" err="1" smtClean="0">
                <a:latin typeface="Bernard MT Condensed" panose="02050806060905020404" pitchFamily="18" charset="0"/>
                <a:cs typeface="Calibri"/>
              </a:rPr>
              <a:t>Sutrisno</a:t>
            </a:r>
            <a:r>
              <a:rPr lang="en-US" sz="3200" b="1" spc="-5" dirty="0" smtClean="0">
                <a:latin typeface="Bernard MT Condensed" panose="02050806060905020404" pitchFamily="18" charset="0"/>
                <a:cs typeface="Calibri"/>
              </a:rPr>
              <a:t>, </a:t>
            </a:r>
            <a:r>
              <a:rPr lang="en-US" sz="3200" b="1" spc="-5" dirty="0" err="1" smtClean="0">
                <a:latin typeface="Bernard MT Condensed" panose="02050806060905020404" pitchFamily="18" charset="0"/>
                <a:cs typeface="Calibri"/>
              </a:rPr>
              <a:t>S.Si</a:t>
            </a:r>
            <a:r>
              <a:rPr lang="en-US" sz="3200" b="1" spc="-5" dirty="0" smtClean="0">
                <a:latin typeface="Bernard MT Condensed" panose="02050806060905020404" pitchFamily="18" charset="0"/>
                <a:cs typeface="Calibri"/>
              </a:rPr>
              <a:t>., M.Sc.</a:t>
            </a:r>
            <a:endParaRPr sz="3200" b="1" dirty="0">
              <a:latin typeface="Bernard MT Condensed" panose="02050806060905020404" pitchFamily="18" charset="0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656" y="469391"/>
            <a:ext cx="1770888" cy="664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9344" y="469391"/>
            <a:ext cx="2450592" cy="664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244" y="565480"/>
            <a:ext cx="324739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Analisa</a:t>
            </a:r>
            <a:r>
              <a:rPr sz="32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00FF"/>
                </a:solidFill>
                <a:latin typeface="Calibri"/>
                <a:cs typeface="Calibri"/>
              </a:rPr>
              <a:t>Sensitivitas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9936" y="1679448"/>
            <a:ext cx="640080" cy="585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495" y="1682495"/>
            <a:ext cx="2209800" cy="5821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83535" y="1682495"/>
            <a:ext cx="1969008" cy="5821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86784" y="1682495"/>
            <a:ext cx="2154936" cy="5821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75959" y="1682495"/>
            <a:ext cx="1277112" cy="5821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77583" y="1682495"/>
            <a:ext cx="1877568" cy="5821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9495" y="2109216"/>
            <a:ext cx="1350264" cy="5821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17903" y="2109216"/>
            <a:ext cx="2033016" cy="5821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9936" y="2532888"/>
            <a:ext cx="640080" cy="585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9495" y="2535935"/>
            <a:ext cx="2395728" cy="582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66416" y="2535935"/>
            <a:ext cx="1789176" cy="5821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92879" y="2535935"/>
            <a:ext cx="1124712" cy="5821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54879" y="2535935"/>
            <a:ext cx="856488" cy="58216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35879" y="2535935"/>
            <a:ext cx="1584959" cy="5821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55079" y="2535935"/>
            <a:ext cx="1901952" cy="58216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9495" y="2962655"/>
            <a:ext cx="1158240" cy="58216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31975" y="2962655"/>
            <a:ext cx="2154936" cy="5821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21151" y="2962655"/>
            <a:ext cx="2215896" cy="58216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74335" y="2962655"/>
            <a:ext cx="1362456" cy="58216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74079" y="2962655"/>
            <a:ext cx="2139696" cy="58216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9495" y="3389376"/>
            <a:ext cx="1350264" cy="582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17903" y="3389376"/>
            <a:ext cx="1865376" cy="58216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07792" y="3389376"/>
            <a:ext cx="691895" cy="58216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24200" y="3389376"/>
            <a:ext cx="1164336" cy="5821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28871" y="3389376"/>
            <a:ext cx="1362455" cy="58216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28615" y="3389376"/>
            <a:ext cx="2353056" cy="58216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12864" y="3389376"/>
            <a:ext cx="1350264" cy="582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9495" y="3816096"/>
            <a:ext cx="1969008" cy="58216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33016" y="3816096"/>
            <a:ext cx="1069847" cy="58216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37104" y="3816096"/>
            <a:ext cx="1188720" cy="58216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60044" y="1783461"/>
            <a:ext cx="7756525" cy="2588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2260" marR="5080" indent="-289560">
              <a:lnSpc>
                <a:spcPct val="100000"/>
              </a:lnSpc>
              <a:spcBef>
                <a:spcPts val="105"/>
              </a:spcBef>
              <a:buChar char="•"/>
              <a:tabLst>
                <a:tab pos="302260" algn="l"/>
              </a:tabLst>
            </a:pPr>
            <a:r>
              <a:rPr sz="2800" dirty="0">
                <a:latin typeface="Tahoma"/>
                <a:cs typeface="Tahoma"/>
              </a:rPr>
              <a:t>Bagaimana pengaruh perubahan data </a:t>
            </a:r>
            <a:r>
              <a:rPr sz="2800" spc="-5" dirty="0">
                <a:latin typeface="Tahoma"/>
                <a:cs typeface="Tahoma"/>
              </a:rPr>
              <a:t>terhadap  </a:t>
            </a:r>
            <a:r>
              <a:rPr sz="2800" dirty="0">
                <a:latin typeface="Tahoma"/>
                <a:cs typeface="Tahoma"/>
              </a:rPr>
              <a:t>solusi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optimum?</a:t>
            </a:r>
            <a:endParaRPr sz="2800">
              <a:latin typeface="Tahoma"/>
              <a:cs typeface="Tahoma"/>
            </a:endParaRPr>
          </a:p>
          <a:p>
            <a:pPr marL="302260" marR="196850" indent="-289560">
              <a:lnSpc>
                <a:spcPct val="100000"/>
              </a:lnSpc>
              <a:spcBef>
                <a:spcPts val="5"/>
              </a:spcBef>
              <a:buChar char="•"/>
              <a:tabLst>
                <a:tab pos="302260" algn="l"/>
              </a:tabLst>
            </a:pPr>
            <a:r>
              <a:rPr sz="2800" dirty="0">
                <a:latin typeface="Tahoma"/>
                <a:cs typeface="Tahoma"/>
              </a:rPr>
              <a:t>Memberikan </a:t>
            </a:r>
            <a:r>
              <a:rPr sz="2800" spc="-10" dirty="0">
                <a:latin typeface="Tahoma"/>
                <a:cs typeface="Tahoma"/>
              </a:rPr>
              <a:t>jawaban atas </a:t>
            </a:r>
            <a:r>
              <a:rPr sz="2800" dirty="0">
                <a:latin typeface="Tahoma"/>
                <a:cs typeface="Tahoma"/>
              </a:rPr>
              <a:t>: “</a:t>
            </a:r>
            <a:r>
              <a:rPr sz="2800" dirty="0">
                <a:solidFill>
                  <a:srgbClr val="FF0000"/>
                </a:solidFill>
                <a:latin typeface="Tahoma"/>
                <a:cs typeface="Tahoma"/>
              </a:rPr>
              <a:t>sampai </a:t>
            </a: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seberapa  </a:t>
            </a:r>
            <a:r>
              <a:rPr sz="2800" dirty="0">
                <a:solidFill>
                  <a:srgbClr val="FF0000"/>
                </a:solidFill>
                <a:latin typeface="Tahoma"/>
                <a:cs typeface="Tahoma"/>
              </a:rPr>
              <a:t>jauh perubahan dibenarkan tanpa mengubah  solusi optimum</a:t>
            </a:r>
            <a:r>
              <a:rPr sz="2800" dirty="0">
                <a:latin typeface="Tahoma"/>
                <a:cs typeface="Tahoma"/>
              </a:rPr>
              <a:t>, </a:t>
            </a:r>
            <a:r>
              <a:rPr sz="2800" spc="-5" dirty="0">
                <a:latin typeface="Tahoma"/>
                <a:cs typeface="Tahoma"/>
              </a:rPr>
              <a:t>atau </a:t>
            </a:r>
            <a:r>
              <a:rPr sz="2800" dirty="0">
                <a:latin typeface="Tahoma"/>
                <a:cs typeface="Tahoma"/>
              </a:rPr>
              <a:t>tanpa menghitung</a:t>
            </a:r>
            <a:r>
              <a:rPr sz="2800" spc="-114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solusi  optimum dari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awal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13689"/>
            <a:ext cx="7792720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Ada </a:t>
            </a:r>
            <a:r>
              <a:rPr sz="3200" spc="-15" dirty="0">
                <a:solidFill>
                  <a:srgbClr val="0000FF"/>
                </a:solidFill>
                <a:latin typeface="Calibri"/>
                <a:cs typeface="Calibri"/>
              </a:rPr>
              <a:t>tiga </a:t>
            </a:r>
            <a:r>
              <a:rPr sz="3200" spc="-20" dirty="0">
                <a:solidFill>
                  <a:srgbClr val="0000FF"/>
                </a:solidFill>
                <a:latin typeface="Calibri"/>
                <a:cs typeface="Calibri"/>
              </a:rPr>
              <a:t>pertanyaan yang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ingin </a:t>
            </a:r>
            <a:r>
              <a:rPr sz="3200" spc="-10" dirty="0">
                <a:solidFill>
                  <a:srgbClr val="0000FF"/>
                </a:solidFill>
                <a:latin typeface="Calibri"/>
                <a:cs typeface="Calibri"/>
              </a:rPr>
              <a:t>dijawab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dalam  analisa</a:t>
            </a:r>
            <a:r>
              <a:rPr sz="32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sensitivitas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595" y="1740789"/>
            <a:ext cx="8086090" cy="3684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103505" indent="-34480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7505" algn="l"/>
              </a:tabLst>
            </a:pPr>
            <a:r>
              <a:rPr sz="2400" dirty="0">
                <a:latin typeface="Arial"/>
                <a:cs typeface="Arial"/>
              </a:rPr>
              <a:t>Kendala mana </a:t>
            </a:r>
            <a:r>
              <a:rPr sz="2400" spc="-5" dirty="0">
                <a:latin typeface="Arial"/>
                <a:cs typeface="Arial"/>
              </a:rPr>
              <a:t>yang </a:t>
            </a:r>
            <a:r>
              <a:rPr sz="2400" dirty="0">
                <a:latin typeface="Arial"/>
                <a:cs typeface="Arial"/>
              </a:rPr>
              <a:t>dapat </a:t>
            </a:r>
            <a:r>
              <a:rPr sz="2400" spc="-5" dirty="0">
                <a:latin typeface="Arial"/>
                <a:cs typeface="Arial"/>
              </a:rPr>
              <a:t>dilonggarkan </a:t>
            </a:r>
            <a:r>
              <a:rPr sz="2400" dirty="0">
                <a:latin typeface="Arial"/>
                <a:cs typeface="Arial"/>
              </a:rPr>
              <a:t>(dinaikkan) dan  seberapa besar </a:t>
            </a:r>
            <a:r>
              <a:rPr sz="2400" spc="-5" dirty="0">
                <a:latin typeface="Arial"/>
                <a:cs typeface="Arial"/>
              </a:rPr>
              <a:t>kelonggaran </a:t>
            </a:r>
            <a:r>
              <a:rPr sz="2400" dirty="0">
                <a:latin typeface="Arial"/>
                <a:cs typeface="Arial"/>
              </a:rPr>
              <a:t>(kenaikan) </a:t>
            </a:r>
            <a:r>
              <a:rPr sz="2400" spc="5" dirty="0">
                <a:latin typeface="Arial"/>
                <a:cs typeface="Arial"/>
              </a:rPr>
              <a:t>dapat  </a:t>
            </a:r>
            <a:r>
              <a:rPr sz="2400" dirty="0">
                <a:latin typeface="Arial"/>
                <a:cs typeface="Arial"/>
              </a:rPr>
              <a:t>dibenarkan, </a:t>
            </a:r>
            <a:r>
              <a:rPr sz="2400" spc="-5" dirty="0">
                <a:latin typeface="Arial"/>
                <a:cs typeface="Arial"/>
              </a:rPr>
              <a:t>sehingga </a:t>
            </a:r>
            <a:r>
              <a:rPr sz="2400" dirty="0">
                <a:latin typeface="Arial"/>
                <a:cs typeface="Arial"/>
              </a:rPr>
              <a:t>menaikkan </a:t>
            </a:r>
            <a:r>
              <a:rPr sz="2400" spc="-5" dirty="0">
                <a:latin typeface="Arial"/>
                <a:cs typeface="Arial"/>
              </a:rPr>
              <a:t>nilai </a:t>
            </a:r>
            <a:r>
              <a:rPr sz="2400" dirty="0">
                <a:latin typeface="Arial"/>
                <a:cs typeface="Arial"/>
              </a:rPr>
              <a:t>Z tetapi tanpa  melakukan penghitungan dari </a:t>
            </a:r>
            <a:r>
              <a:rPr sz="2400" spc="-5" dirty="0">
                <a:latin typeface="Arial"/>
                <a:cs typeface="Arial"/>
              </a:rPr>
              <a:t>awal. </a:t>
            </a:r>
            <a:r>
              <a:rPr sz="2400" dirty="0">
                <a:latin typeface="Arial"/>
                <a:cs typeface="Arial"/>
              </a:rPr>
              <a:t>Sebaliknya, kendala  mana </a:t>
            </a:r>
            <a:r>
              <a:rPr sz="2400" spc="-10" dirty="0">
                <a:latin typeface="Arial"/>
                <a:cs typeface="Arial"/>
              </a:rPr>
              <a:t>yang </a:t>
            </a:r>
            <a:r>
              <a:rPr sz="2400" spc="5" dirty="0">
                <a:latin typeface="Arial"/>
                <a:cs typeface="Arial"/>
              </a:rPr>
              <a:t>dapat </a:t>
            </a:r>
            <a:r>
              <a:rPr sz="2400" spc="-5" dirty="0">
                <a:latin typeface="Arial"/>
                <a:cs typeface="Arial"/>
              </a:rPr>
              <a:t>dikurangi </a:t>
            </a:r>
            <a:r>
              <a:rPr sz="2400" dirty="0">
                <a:latin typeface="Arial"/>
                <a:cs typeface="Arial"/>
              </a:rPr>
              <a:t>tanpa menurunkan </a:t>
            </a:r>
            <a:r>
              <a:rPr sz="2400" spc="-5" dirty="0">
                <a:latin typeface="Arial"/>
                <a:cs typeface="Arial"/>
              </a:rPr>
              <a:t>nilai </a:t>
            </a:r>
            <a:r>
              <a:rPr sz="2400" dirty="0">
                <a:latin typeface="Arial"/>
                <a:cs typeface="Arial"/>
              </a:rPr>
              <a:t>Z,  dan tanpa melakukan perhitungan dari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awal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357505" algn="l"/>
              </a:tabLst>
            </a:pPr>
            <a:r>
              <a:rPr sz="2400" dirty="0">
                <a:latin typeface="Arial"/>
                <a:cs typeface="Arial"/>
              </a:rPr>
              <a:t>Kendala mana </a:t>
            </a:r>
            <a:r>
              <a:rPr sz="2400" spc="-10" dirty="0">
                <a:latin typeface="Arial"/>
                <a:cs typeface="Arial"/>
              </a:rPr>
              <a:t>yang </a:t>
            </a:r>
            <a:r>
              <a:rPr sz="2400" dirty="0">
                <a:latin typeface="Arial"/>
                <a:cs typeface="Arial"/>
              </a:rPr>
              <a:t>mendapatkan </a:t>
            </a:r>
            <a:r>
              <a:rPr sz="2400" spc="-5" dirty="0">
                <a:latin typeface="Arial"/>
                <a:cs typeface="Arial"/>
              </a:rPr>
              <a:t>prioritas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untuk</a:t>
            </a:r>
            <a:endParaRPr sz="24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dilonggarkan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(dinaikkan)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AutoNum type="arabicPeriod" startAt="3"/>
              <a:tabLst>
                <a:tab pos="357505" algn="l"/>
              </a:tabLst>
            </a:pPr>
            <a:r>
              <a:rPr sz="2400" dirty="0">
                <a:latin typeface="Arial"/>
                <a:cs typeface="Arial"/>
              </a:rPr>
              <a:t>Seberapa besar koefisien fungsi tujuan </a:t>
            </a:r>
            <a:r>
              <a:rPr sz="2400" spc="5" dirty="0">
                <a:latin typeface="Arial"/>
                <a:cs typeface="Arial"/>
              </a:rPr>
              <a:t>dapat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dibenarkan</a:t>
            </a:r>
            <a:endParaRPr sz="24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untuk berubah, tanpa mengubah solusi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optimal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595" y="389889"/>
            <a:ext cx="12446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20" dirty="0">
                <a:solidFill>
                  <a:srgbClr val="0000FF"/>
                </a:solidFill>
                <a:latin typeface="Calibri"/>
                <a:cs typeface="Calibri"/>
              </a:rPr>
              <a:t>Contoh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444" y="1165682"/>
            <a:ext cx="7680959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CV </a:t>
            </a:r>
            <a:r>
              <a:rPr sz="1800" spc="-5" dirty="0">
                <a:latin typeface="Arial"/>
                <a:cs typeface="Arial"/>
              </a:rPr>
              <a:t>CIARD </a:t>
            </a:r>
            <a:r>
              <a:rPr sz="1800" dirty="0">
                <a:latin typeface="Arial"/>
                <a:cs typeface="Arial"/>
              </a:rPr>
              <a:t>memproduksi jenis Astro dan cosmos diperlukan bahan baku A  dan B serta jam tenaga kerja. Maksimum penyediaan bahan baku A, 60 kg  perhari, bahan B, 30 kg perhari dan tenaga kerja 40 jam perhari. Kedua  jenis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produk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memberikan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keuntungan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sebesar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Rp 40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untuk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astro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30  untuk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cosmos.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1512" y="2974911"/>
          <a:ext cx="7697469" cy="22194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1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1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775">
                <a:tc rowSpan="2"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Jenis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bahan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baku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133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dan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tenaga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kerja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7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Kg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bahan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baku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dan jam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tenaga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kerja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44704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Maksimum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438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penyediaan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4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7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Astro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Cosmos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7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4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Bahan baku</a:t>
                      </a:r>
                      <a:r>
                        <a:rPr sz="1800" spc="-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60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kg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2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Bahan baku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30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kg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4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Tenaga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kerja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40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jam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" y="171399"/>
            <a:ext cx="2210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Z </a:t>
            </a:r>
            <a:r>
              <a:rPr sz="1800" b="0" spc="5" dirty="0">
                <a:solidFill>
                  <a:srgbClr val="000000"/>
                </a:solidFill>
                <a:latin typeface="Arial"/>
                <a:cs typeface="Arial"/>
              </a:rPr>
              <a:t>mak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= </a:t>
            </a:r>
            <a:r>
              <a:rPr sz="1800" b="0" spc="-5" dirty="0">
                <a:solidFill>
                  <a:srgbClr val="000000"/>
                </a:solidFill>
                <a:latin typeface="Arial"/>
                <a:cs typeface="Arial"/>
              </a:rPr>
              <a:t>40X</a:t>
            </a:r>
            <a:r>
              <a:rPr sz="1800" b="0" spc="-7" baseline="-20833" dirty="0">
                <a:solidFill>
                  <a:srgbClr val="000000"/>
                </a:solidFill>
                <a:latin typeface="Arial"/>
                <a:cs typeface="Arial"/>
              </a:rPr>
              <a:t>1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+</a:t>
            </a:r>
            <a:r>
              <a:rPr sz="1800" b="0" spc="-2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Arial"/>
                <a:cs typeface="Arial"/>
              </a:rPr>
              <a:t>30X</a:t>
            </a:r>
            <a:r>
              <a:rPr sz="1800" b="0" spc="-15" baseline="-20833" dirty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4490" y="480378"/>
          <a:ext cx="5461000" cy="13920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3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212">
                <a:tc>
                  <a:txBody>
                    <a:bodyPr/>
                    <a:lstStyle/>
                    <a:p>
                      <a:pPr marR="149225" algn="r">
                        <a:lnSpc>
                          <a:spcPts val="198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Kendala : 1.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2X</a:t>
                      </a:r>
                      <a:r>
                        <a:rPr sz="1800" spc="-15" baseline="-20833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3X</a:t>
                      </a:r>
                      <a:r>
                        <a:rPr sz="1800" spc="-15" baseline="-20833" dirty="0"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98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≤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60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198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(bahan baku</a:t>
                      </a:r>
                      <a:r>
                        <a:rPr sz="18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marR="137160" algn="r">
                        <a:lnSpc>
                          <a:spcPts val="1910"/>
                        </a:lnSpc>
                        <a:tabLst>
                          <a:tab pos="887094" algn="l"/>
                        </a:tabLst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	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baseline="-20833" dirty="0"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9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≤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19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(bahan baku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R="149225" algn="r">
                        <a:lnSpc>
                          <a:spcPts val="1914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3.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2X</a:t>
                      </a:r>
                      <a:r>
                        <a:rPr sz="1800" spc="-15" baseline="-20833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-2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1X</a:t>
                      </a:r>
                      <a:r>
                        <a:rPr sz="1800" spc="-15" baseline="-20833" dirty="0"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914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≤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1914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(jam tenaga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kerja)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72">
                <a:tc>
                  <a:txBody>
                    <a:bodyPr/>
                    <a:lstStyle/>
                    <a:p>
                      <a:pPr marR="140335" algn="r">
                        <a:lnSpc>
                          <a:spcPts val="1910"/>
                        </a:lnSpc>
                        <a:tabLst>
                          <a:tab pos="1012825" algn="l"/>
                        </a:tabLst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	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baseline="-20833" dirty="0"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910"/>
                        </a:lnSpc>
                        <a:tabLst>
                          <a:tab pos="459105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≥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191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(nonnegativity)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05">
                <a:tc>
                  <a:txBody>
                    <a:bodyPr/>
                    <a:lstStyle/>
                    <a:p>
                      <a:pPr marR="140335" algn="r">
                        <a:lnSpc>
                          <a:spcPts val="1914"/>
                        </a:lnSpc>
                        <a:tabLst>
                          <a:tab pos="1015365" algn="l"/>
                        </a:tabLst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	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baseline="-20833" dirty="0"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91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≥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1914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(nonnegativity)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847975" y="5276850"/>
            <a:ext cx="1333500" cy="1184275"/>
          </a:xfrm>
          <a:custGeom>
            <a:avLst/>
            <a:gdLst/>
            <a:ahLst/>
            <a:cxnLst/>
            <a:rect l="l" t="t" r="r" b="b"/>
            <a:pathLst>
              <a:path w="1333500" h="1184275">
                <a:moveTo>
                  <a:pt x="330200" y="0"/>
                </a:moveTo>
                <a:lnTo>
                  <a:pt x="0" y="0"/>
                </a:lnTo>
                <a:lnTo>
                  <a:pt x="0" y="1184275"/>
                </a:lnTo>
                <a:lnTo>
                  <a:pt x="1333500" y="1184275"/>
                </a:lnTo>
                <a:lnTo>
                  <a:pt x="1038225" y="514350"/>
                </a:lnTo>
                <a:lnTo>
                  <a:pt x="3302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35173" y="3490925"/>
            <a:ext cx="220979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227" y="4326763"/>
            <a:ext cx="157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2X</a:t>
            </a:r>
            <a:r>
              <a:rPr sz="1800" spc="-15" baseline="-20833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3X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60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40558" y="2115769"/>
            <a:ext cx="3105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22" baseline="-20833" dirty="0"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19400" y="6477000"/>
            <a:ext cx="3733800" cy="0"/>
          </a:xfrm>
          <a:custGeom>
            <a:avLst/>
            <a:gdLst/>
            <a:ahLst/>
            <a:cxnLst/>
            <a:rect l="l" t="t" r="r" b="b"/>
            <a:pathLst>
              <a:path w="3733800">
                <a:moveTo>
                  <a:pt x="0" y="0"/>
                </a:moveTo>
                <a:lnTo>
                  <a:pt x="3733800" y="0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9400" y="2133600"/>
            <a:ext cx="0" cy="4343400"/>
          </a:xfrm>
          <a:custGeom>
            <a:avLst/>
            <a:gdLst/>
            <a:ahLst/>
            <a:cxnLst/>
            <a:rect l="l" t="t" r="r" b="b"/>
            <a:pathLst>
              <a:path h="4343400">
                <a:moveTo>
                  <a:pt x="0" y="0"/>
                </a:moveTo>
                <a:lnTo>
                  <a:pt x="0" y="4343400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43522" y="5152390"/>
            <a:ext cx="953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2X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41625" y="5257800"/>
            <a:ext cx="3482975" cy="0"/>
          </a:xfrm>
          <a:custGeom>
            <a:avLst/>
            <a:gdLst/>
            <a:ahLst/>
            <a:cxnLst/>
            <a:rect l="l" t="t" r="r" b="b"/>
            <a:pathLst>
              <a:path w="3482975">
                <a:moveTo>
                  <a:pt x="0" y="0"/>
                </a:moveTo>
                <a:lnTo>
                  <a:pt x="348297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67025" y="5249417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61538" y="4936312"/>
            <a:ext cx="6629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905" algn="l"/>
              </a:tabLst>
            </a:pPr>
            <a:r>
              <a:rPr sz="1800" dirty="0">
                <a:latin typeface="Arial"/>
                <a:cs typeface="Arial"/>
              </a:rPr>
              <a:t>D	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86000" y="4572000"/>
            <a:ext cx="2514600" cy="1905000"/>
          </a:xfrm>
          <a:custGeom>
            <a:avLst/>
            <a:gdLst/>
            <a:ahLst/>
            <a:cxnLst/>
            <a:rect l="l" t="t" r="r" b="b"/>
            <a:pathLst>
              <a:path w="2514600" h="1905000">
                <a:moveTo>
                  <a:pt x="0" y="0"/>
                </a:moveTo>
                <a:lnTo>
                  <a:pt x="2514600" y="1905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514980" y="4770402"/>
            <a:ext cx="220979" cy="63563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400" spc="-15" dirty="0"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spc="-15" dirty="0"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2972" y="2497073"/>
            <a:ext cx="157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2X</a:t>
            </a:r>
            <a:r>
              <a:rPr sz="1800" spc="-15" baseline="-20833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1X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38850" y="5257800"/>
            <a:ext cx="114300" cy="304800"/>
          </a:xfrm>
          <a:custGeom>
            <a:avLst/>
            <a:gdLst/>
            <a:ahLst/>
            <a:cxnLst/>
            <a:rect l="l" t="t" r="r" b="b"/>
            <a:pathLst>
              <a:path w="114300" h="304800">
                <a:moveTo>
                  <a:pt x="38100" y="190500"/>
                </a:moveTo>
                <a:lnTo>
                  <a:pt x="0" y="190500"/>
                </a:lnTo>
                <a:lnTo>
                  <a:pt x="57150" y="304800"/>
                </a:lnTo>
                <a:lnTo>
                  <a:pt x="104775" y="209550"/>
                </a:lnTo>
                <a:lnTo>
                  <a:pt x="38100" y="209550"/>
                </a:lnTo>
                <a:lnTo>
                  <a:pt x="38100" y="190500"/>
                </a:lnTo>
                <a:close/>
              </a:path>
              <a:path w="114300" h="304800">
                <a:moveTo>
                  <a:pt x="76200" y="0"/>
                </a:moveTo>
                <a:lnTo>
                  <a:pt x="38100" y="0"/>
                </a:lnTo>
                <a:lnTo>
                  <a:pt x="38100" y="209550"/>
                </a:lnTo>
                <a:lnTo>
                  <a:pt x="76200" y="209550"/>
                </a:lnTo>
                <a:lnTo>
                  <a:pt x="76200" y="0"/>
                </a:lnTo>
                <a:close/>
              </a:path>
              <a:path w="114300" h="304800">
                <a:moveTo>
                  <a:pt x="114300" y="190500"/>
                </a:moveTo>
                <a:lnTo>
                  <a:pt x="76200" y="190500"/>
                </a:lnTo>
                <a:lnTo>
                  <a:pt x="76200" y="209550"/>
                </a:lnTo>
                <a:lnTo>
                  <a:pt x="104775" y="209550"/>
                </a:lnTo>
                <a:lnTo>
                  <a:pt x="11430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14575" y="4710938"/>
            <a:ext cx="165862" cy="165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38375" y="2879725"/>
            <a:ext cx="239141" cy="168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62200" y="2667000"/>
            <a:ext cx="1828800" cy="3810000"/>
          </a:xfrm>
          <a:custGeom>
            <a:avLst/>
            <a:gdLst/>
            <a:ahLst/>
            <a:cxnLst/>
            <a:rect l="l" t="t" r="r" b="b"/>
            <a:pathLst>
              <a:path w="1828800" h="3810000">
                <a:moveTo>
                  <a:pt x="0" y="0"/>
                </a:moveTo>
                <a:lnTo>
                  <a:pt x="1828800" y="3810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59275" y="581977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31"/>
                </a:lnTo>
                <a:lnTo>
                  <a:pt x="29394" y="62396"/>
                </a:lnTo>
                <a:lnTo>
                  <a:pt x="62380" y="29405"/>
                </a:lnTo>
                <a:lnTo>
                  <a:pt x="104217" y="7769"/>
                </a:lnTo>
                <a:lnTo>
                  <a:pt x="152400" y="0"/>
                </a:lnTo>
                <a:lnTo>
                  <a:pt x="200582" y="7769"/>
                </a:lnTo>
                <a:lnTo>
                  <a:pt x="242419" y="29405"/>
                </a:lnTo>
                <a:lnTo>
                  <a:pt x="275405" y="62396"/>
                </a:lnTo>
                <a:lnTo>
                  <a:pt x="297033" y="104231"/>
                </a:lnTo>
                <a:lnTo>
                  <a:pt x="304800" y="152400"/>
                </a:lnTo>
                <a:lnTo>
                  <a:pt x="297033" y="200568"/>
                </a:lnTo>
                <a:lnTo>
                  <a:pt x="275405" y="242403"/>
                </a:lnTo>
                <a:lnTo>
                  <a:pt x="242419" y="275394"/>
                </a:lnTo>
                <a:lnTo>
                  <a:pt x="200582" y="297030"/>
                </a:lnTo>
                <a:lnTo>
                  <a:pt x="152400" y="304800"/>
                </a:lnTo>
                <a:lnTo>
                  <a:pt x="104217" y="297030"/>
                </a:lnTo>
                <a:lnTo>
                  <a:pt x="62380" y="275394"/>
                </a:lnTo>
                <a:lnTo>
                  <a:pt x="29394" y="242403"/>
                </a:lnTo>
                <a:lnTo>
                  <a:pt x="7766" y="200568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76600" y="4191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340734" y="419138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07075" y="490537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872098" y="4905832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81400" y="2209800"/>
            <a:ext cx="5181600" cy="3507104"/>
          </a:xfrm>
          <a:custGeom>
            <a:avLst/>
            <a:gdLst/>
            <a:ahLst/>
            <a:cxnLst/>
            <a:rect l="l" t="t" r="r" b="b"/>
            <a:pathLst>
              <a:path w="5181600" h="3507104">
                <a:moveTo>
                  <a:pt x="2159000" y="2227199"/>
                </a:moveTo>
                <a:lnTo>
                  <a:pt x="863600" y="2227199"/>
                </a:lnTo>
                <a:lnTo>
                  <a:pt x="298450" y="3506800"/>
                </a:lnTo>
                <a:lnTo>
                  <a:pt x="2159000" y="2227199"/>
                </a:lnTo>
                <a:close/>
              </a:path>
              <a:path w="5181600" h="3507104">
                <a:moveTo>
                  <a:pt x="4810379" y="0"/>
                </a:moveTo>
                <a:lnTo>
                  <a:pt x="371221" y="0"/>
                </a:lnTo>
                <a:lnTo>
                  <a:pt x="324664" y="2893"/>
                </a:lnTo>
                <a:lnTo>
                  <a:pt x="279830" y="11339"/>
                </a:lnTo>
                <a:lnTo>
                  <a:pt x="237068" y="24992"/>
                </a:lnTo>
                <a:lnTo>
                  <a:pt x="196726" y="43502"/>
                </a:lnTo>
                <a:lnTo>
                  <a:pt x="159152" y="66521"/>
                </a:lnTo>
                <a:lnTo>
                  <a:pt x="124695" y="93702"/>
                </a:lnTo>
                <a:lnTo>
                  <a:pt x="93702" y="124695"/>
                </a:lnTo>
                <a:lnTo>
                  <a:pt x="66521" y="159152"/>
                </a:lnTo>
                <a:lnTo>
                  <a:pt x="43502" y="196726"/>
                </a:lnTo>
                <a:lnTo>
                  <a:pt x="24992" y="237068"/>
                </a:lnTo>
                <a:lnTo>
                  <a:pt x="11339" y="279830"/>
                </a:lnTo>
                <a:lnTo>
                  <a:pt x="2893" y="324664"/>
                </a:lnTo>
                <a:lnTo>
                  <a:pt x="0" y="371221"/>
                </a:lnTo>
                <a:lnTo>
                  <a:pt x="0" y="1856105"/>
                </a:lnTo>
                <a:lnTo>
                  <a:pt x="2893" y="1902659"/>
                </a:lnTo>
                <a:lnTo>
                  <a:pt x="11339" y="1947487"/>
                </a:lnTo>
                <a:lnTo>
                  <a:pt x="24992" y="1990240"/>
                </a:lnTo>
                <a:lnTo>
                  <a:pt x="43502" y="2030570"/>
                </a:lnTo>
                <a:lnTo>
                  <a:pt x="66521" y="2068131"/>
                </a:lnTo>
                <a:lnTo>
                  <a:pt x="93702" y="2102574"/>
                </a:lnTo>
                <a:lnTo>
                  <a:pt x="124695" y="2133553"/>
                </a:lnTo>
                <a:lnTo>
                  <a:pt x="159152" y="2160719"/>
                </a:lnTo>
                <a:lnTo>
                  <a:pt x="196726" y="2183725"/>
                </a:lnTo>
                <a:lnTo>
                  <a:pt x="237068" y="2202223"/>
                </a:lnTo>
                <a:lnTo>
                  <a:pt x="279830" y="2215867"/>
                </a:lnTo>
                <a:lnTo>
                  <a:pt x="324664" y="2224308"/>
                </a:lnTo>
                <a:lnTo>
                  <a:pt x="371221" y="2227199"/>
                </a:lnTo>
                <a:lnTo>
                  <a:pt x="4810379" y="2227199"/>
                </a:lnTo>
                <a:lnTo>
                  <a:pt x="4856935" y="2224308"/>
                </a:lnTo>
                <a:lnTo>
                  <a:pt x="4901769" y="2215867"/>
                </a:lnTo>
                <a:lnTo>
                  <a:pt x="4944531" y="2202223"/>
                </a:lnTo>
                <a:lnTo>
                  <a:pt x="4984873" y="2183725"/>
                </a:lnTo>
                <a:lnTo>
                  <a:pt x="5022447" y="2160719"/>
                </a:lnTo>
                <a:lnTo>
                  <a:pt x="5056904" y="2133553"/>
                </a:lnTo>
                <a:lnTo>
                  <a:pt x="5087897" y="2102574"/>
                </a:lnTo>
                <a:lnTo>
                  <a:pt x="5115078" y="2068131"/>
                </a:lnTo>
                <a:lnTo>
                  <a:pt x="5138097" y="2030570"/>
                </a:lnTo>
                <a:lnTo>
                  <a:pt x="5156607" y="1990240"/>
                </a:lnTo>
                <a:lnTo>
                  <a:pt x="5170260" y="1947487"/>
                </a:lnTo>
                <a:lnTo>
                  <a:pt x="5178706" y="1902659"/>
                </a:lnTo>
                <a:lnTo>
                  <a:pt x="5181600" y="1856105"/>
                </a:lnTo>
                <a:lnTo>
                  <a:pt x="5181600" y="371221"/>
                </a:lnTo>
                <a:lnTo>
                  <a:pt x="5178706" y="324664"/>
                </a:lnTo>
                <a:lnTo>
                  <a:pt x="5170260" y="279830"/>
                </a:lnTo>
                <a:lnTo>
                  <a:pt x="5156607" y="237068"/>
                </a:lnTo>
                <a:lnTo>
                  <a:pt x="5138097" y="196726"/>
                </a:lnTo>
                <a:lnTo>
                  <a:pt x="5115078" y="159152"/>
                </a:lnTo>
                <a:lnTo>
                  <a:pt x="5087897" y="124695"/>
                </a:lnTo>
                <a:lnTo>
                  <a:pt x="5056904" y="93702"/>
                </a:lnTo>
                <a:lnTo>
                  <a:pt x="5022447" y="66521"/>
                </a:lnTo>
                <a:lnTo>
                  <a:pt x="4984873" y="43502"/>
                </a:lnTo>
                <a:lnTo>
                  <a:pt x="4944531" y="24992"/>
                </a:lnTo>
                <a:lnTo>
                  <a:pt x="4901769" y="11339"/>
                </a:lnTo>
                <a:lnTo>
                  <a:pt x="4856935" y="2893"/>
                </a:lnTo>
                <a:lnTo>
                  <a:pt x="4810379" y="0"/>
                </a:lnTo>
                <a:close/>
              </a:path>
            </a:pathLst>
          </a:custGeom>
          <a:solidFill>
            <a:srgbClr val="C36C0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44823" y="2243327"/>
            <a:ext cx="4986528" cy="384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44823" y="2517648"/>
            <a:ext cx="972312" cy="384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45864" y="2670048"/>
            <a:ext cx="310896" cy="231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49496" y="2517648"/>
            <a:ext cx="792479" cy="384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70703" y="2670048"/>
            <a:ext cx="310896" cy="2316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74335" y="2517648"/>
            <a:ext cx="832103" cy="3840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44823" y="2791967"/>
            <a:ext cx="694944" cy="3840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22776" y="2791967"/>
            <a:ext cx="594360" cy="3840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53840" y="3099816"/>
            <a:ext cx="362712" cy="1005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45864" y="2944367"/>
            <a:ext cx="310896" cy="231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31208" y="3145535"/>
            <a:ext cx="170687" cy="975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49496" y="2791967"/>
            <a:ext cx="792479" cy="3840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16552" y="3099816"/>
            <a:ext cx="624839" cy="1005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70703" y="2944367"/>
            <a:ext cx="310896" cy="2316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56047" y="3145535"/>
            <a:ext cx="170687" cy="975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74335" y="2791967"/>
            <a:ext cx="832103" cy="3840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41391" y="3099816"/>
            <a:ext cx="664463" cy="1005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56759" y="3066288"/>
            <a:ext cx="594360" cy="3840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879847" y="3218688"/>
            <a:ext cx="310896" cy="2316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83479" y="3066288"/>
            <a:ext cx="832103" cy="38404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98591" y="3066288"/>
            <a:ext cx="539496" cy="38404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5103" y="3066288"/>
            <a:ext cx="469391" cy="3840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83223" y="3218688"/>
            <a:ext cx="310896" cy="23164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86855" y="3066288"/>
            <a:ext cx="768096" cy="38404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601968" y="3066288"/>
            <a:ext cx="1969007" cy="38404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44823" y="3340608"/>
            <a:ext cx="1048512" cy="38404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22064" y="3493008"/>
            <a:ext cx="310896" cy="231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361688" y="3340608"/>
            <a:ext cx="1703832" cy="38404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812791" y="3614928"/>
            <a:ext cx="594360" cy="3840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35879" y="3767328"/>
            <a:ext cx="310896" cy="231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03520" y="3614928"/>
            <a:ext cx="829055" cy="38404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815584" y="3614928"/>
            <a:ext cx="539496" cy="38404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105144" y="3614928"/>
            <a:ext cx="469392" cy="3840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03264" y="3767328"/>
            <a:ext cx="310895" cy="23164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403847" y="3614928"/>
            <a:ext cx="771144" cy="38404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544823" y="3889247"/>
            <a:ext cx="3749039" cy="38404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976871" y="3889247"/>
            <a:ext cx="701040" cy="38404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3653282" y="2300681"/>
            <a:ext cx="4783455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Solusi optimum tercapai pd titik C, perpot.</a:t>
            </a:r>
            <a:r>
              <a:rPr sz="1800" spc="-2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grs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[1]  </a:t>
            </a:r>
            <a:r>
              <a:rPr sz="1800" spc="-10" dirty="0">
                <a:latin typeface="Arial"/>
                <a:cs typeface="Arial"/>
              </a:rPr>
              <a:t>2X</a:t>
            </a:r>
            <a:r>
              <a:rPr sz="1800" spc="-15" baseline="-20833" dirty="0">
                <a:latin typeface="Arial"/>
                <a:cs typeface="Arial"/>
              </a:rPr>
              <a:t>1 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3X</a:t>
            </a:r>
            <a:r>
              <a:rPr sz="1800" spc="-15" baseline="-20833" dirty="0">
                <a:latin typeface="Arial"/>
                <a:cs typeface="Arial"/>
              </a:rPr>
              <a:t>2 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60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[3]  </a:t>
            </a:r>
            <a:r>
              <a:rPr sz="18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2X</a:t>
            </a:r>
            <a:r>
              <a:rPr sz="1800" u="heavy" spc="-22" baseline="-20833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12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+ </a:t>
            </a:r>
            <a:r>
              <a:rPr sz="18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1X</a:t>
            </a:r>
            <a:r>
              <a:rPr sz="1800" u="heavy" spc="-22" baseline="-20833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r>
              <a:rPr sz="12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=</a:t>
            </a:r>
            <a:r>
              <a:rPr sz="1800" u="heavy" spc="1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40</a:t>
            </a:r>
            <a:endParaRPr sz="1800">
              <a:latin typeface="Arial"/>
              <a:cs typeface="Arial"/>
            </a:endParaRPr>
          </a:p>
          <a:p>
            <a:pPr marL="105029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"/>
                <a:cs typeface="Arial"/>
              </a:rPr>
              <a:t>2X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 20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X</a:t>
            </a:r>
            <a:r>
              <a:rPr sz="1800" b="1" baseline="-20833" dirty="0">
                <a:latin typeface="Arial"/>
                <a:cs typeface="Arial"/>
              </a:rPr>
              <a:t>2 </a:t>
            </a:r>
            <a:r>
              <a:rPr sz="1800" b="1" dirty="0">
                <a:latin typeface="Arial"/>
                <a:cs typeface="Arial"/>
              </a:rPr>
              <a:t>= 10 </a:t>
            </a:r>
            <a:r>
              <a:rPr sz="1800" dirty="0">
                <a:latin typeface="Arial"/>
                <a:cs typeface="Arial"/>
              </a:rPr>
              <a:t>(substitusi ke</a:t>
            </a:r>
            <a:r>
              <a:rPr sz="1800" spc="2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[1]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[1] </a:t>
            </a:r>
            <a:r>
              <a:rPr sz="1800" spc="-5" dirty="0">
                <a:latin typeface="Arial"/>
                <a:cs typeface="Arial"/>
              </a:rPr>
              <a:t>2(X</a:t>
            </a:r>
            <a:r>
              <a:rPr sz="1800" spc="-7" baseline="-20833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) </a:t>
            </a:r>
            <a:r>
              <a:rPr sz="1800" dirty="0">
                <a:latin typeface="Arial"/>
                <a:cs typeface="Arial"/>
              </a:rPr>
              <a:t>+ 3(10) =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60</a:t>
            </a:r>
            <a:endParaRPr sz="1800">
              <a:latin typeface="Arial"/>
              <a:cs typeface="Arial"/>
            </a:endParaRPr>
          </a:p>
          <a:p>
            <a:pPr marL="1306195">
              <a:lnSpc>
                <a:spcPct val="100000"/>
              </a:lnSpc>
              <a:tabLst>
                <a:tab pos="1797050" algn="l"/>
              </a:tabLst>
            </a:pPr>
            <a:r>
              <a:rPr sz="1800" spc="-10" dirty="0">
                <a:latin typeface="Arial"/>
                <a:cs typeface="Arial"/>
              </a:rPr>
              <a:t>2X</a:t>
            </a:r>
            <a:r>
              <a:rPr sz="1800" spc="-15" baseline="-20833" dirty="0">
                <a:latin typeface="Arial"/>
                <a:cs typeface="Arial"/>
              </a:rPr>
              <a:t>1	</a:t>
            </a:r>
            <a:r>
              <a:rPr sz="1800" dirty="0">
                <a:latin typeface="Arial"/>
                <a:cs typeface="Arial"/>
              </a:rPr>
              <a:t>= 60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X</a:t>
            </a:r>
            <a:r>
              <a:rPr sz="1800" b="1" spc="-7" baseline="-20833" dirty="0">
                <a:latin typeface="Arial"/>
                <a:cs typeface="Arial"/>
              </a:rPr>
              <a:t>1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1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Nilai keunt. Z = 40(15) + 30(10) =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900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932176" y="5779008"/>
            <a:ext cx="856488" cy="30175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935095" y="5567925"/>
            <a:ext cx="191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035554" y="5840661"/>
            <a:ext cx="63309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spc="-10" dirty="0">
                <a:latin typeface="Arial"/>
                <a:cs typeface="Arial"/>
              </a:rPr>
              <a:t>feasible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423664" y="584252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896870" y="6085931"/>
            <a:ext cx="163195" cy="30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37253" y="6177830"/>
            <a:ext cx="344170" cy="56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135890">
              <a:lnSpc>
                <a:spcPct val="100000"/>
              </a:lnSpc>
              <a:spcBef>
                <a:spcPts val="565"/>
              </a:spcBef>
            </a:pPr>
            <a:r>
              <a:rPr sz="1400" spc="-15" dirty="0"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849748" y="6177830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648839" y="6429466"/>
            <a:ext cx="166370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5"/>
              </a:lnSpc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628256" y="6427156"/>
            <a:ext cx="25971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30" dirty="0">
                <a:latin typeface="Arial"/>
                <a:cs typeface="Arial"/>
              </a:rPr>
              <a:t>X</a:t>
            </a:r>
            <a:r>
              <a:rPr sz="1800" baseline="-20833" dirty="0"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75" name="object 75"/>
          <p:cNvSpPr txBox="1"/>
          <p:nvPr/>
        </p:nvSpPr>
        <p:spPr>
          <a:xfrm>
            <a:off x="4627879" y="6520670"/>
            <a:ext cx="220979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spc="-15" dirty="0"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" y="144526"/>
            <a:ext cx="808100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Dari perhitungan pencarian </a:t>
            </a:r>
            <a:r>
              <a:rPr sz="1800" b="0" spc="5" dirty="0">
                <a:solidFill>
                  <a:srgbClr val="000000"/>
                </a:solidFill>
                <a:latin typeface="Arial"/>
                <a:cs typeface="Arial"/>
              </a:rPr>
              <a:t>solusi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optimum (titik C: </a:t>
            </a:r>
            <a:r>
              <a:rPr sz="1800" b="0" spc="-5" dirty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sz="1800" b="0" spc="-7" baseline="-20833" dirty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sz="1800" b="0" spc="-5" dirty="0">
                <a:solidFill>
                  <a:srgbClr val="000000"/>
                </a:solidFill>
                <a:latin typeface="Arial"/>
                <a:cs typeface="Arial"/>
              </a:rPr>
              <a:t>=15, X</a:t>
            </a:r>
            <a:r>
              <a:rPr sz="1800" b="0" spc="-7" baseline="-20833" dirty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sz="1800" b="0" spc="-5" dirty="0">
                <a:solidFill>
                  <a:srgbClr val="000000"/>
                </a:solidFill>
                <a:latin typeface="Arial"/>
                <a:cs typeface="Arial"/>
              </a:rPr>
              <a:t>=10),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akan  ditemukan kendala </a:t>
            </a:r>
            <a:r>
              <a:rPr sz="1800" b="0" spc="-5" dirty="0">
                <a:solidFill>
                  <a:srgbClr val="000000"/>
                </a:solidFill>
                <a:latin typeface="Arial"/>
                <a:cs typeface="Arial"/>
              </a:rPr>
              <a:t>yang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sudah </a:t>
            </a:r>
            <a:r>
              <a:rPr sz="1800" dirty="0"/>
              <a:t>habis terpakai (scare) atau full </a:t>
            </a:r>
            <a:r>
              <a:rPr sz="1800" spc="-10" dirty="0"/>
              <a:t>capasity</a:t>
            </a:r>
            <a:r>
              <a:rPr sz="1800" b="0" spc="-1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dan  kendala </a:t>
            </a:r>
            <a:r>
              <a:rPr sz="1800" b="0" spc="-5" dirty="0">
                <a:solidFill>
                  <a:srgbClr val="000000"/>
                </a:solidFill>
                <a:latin typeface="Arial"/>
                <a:cs typeface="Arial"/>
              </a:rPr>
              <a:t>yang </a:t>
            </a:r>
            <a:r>
              <a:rPr sz="1800" dirty="0"/>
              <a:t>berlebihan (redundant) atau idle</a:t>
            </a:r>
            <a:r>
              <a:rPr sz="1800" spc="-200" dirty="0"/>
              <a:t> </a:t>
            </a:r>
            <a:r>
              <a:rPr sz="1800" dirty="0"/>
              <a:t>capasity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22776" y="2438400"/>
            <a:ext cx="4688205" cy="3220720"/>
          </a:xfrm>
          <a:custGeom>
            <a:avLst/>
            <a:gdLst/>
            <a:ahLst/>
            <a:cxnLst/>
            <a:rect l="l" t="t" r="r" b="b"/>
            <a:pathLst>
              <a:path w="4688205" h="3220720">
                <a:moveTo>
                  <a:pt x="1976374" y="2074799"/>
                </a:moveTo>
                <a:lnTo>
                  <a:pt x="814324" y="2074799"/>
                </a:lnTo>
                <a:lnTo>
                  <a:pt x="0" y="3220643"/>
                </a:lnTo>
                <a:lnTo>
                  <a:pt x="1976374" y="2074799"/>
                </a:lnTo>
                <a:close/>
              </a:path>
              <a:path w="4688205" h="3220720">
                <a:moveTo>
                  <a:pt x="4342003" y="0"/>
                </a:moveTo>
                <a:lnTo>
                  <a:pt x="385445" y="0"/>
                </a:lnTo>
                <a:lnTo>
                  <a:pt x="338515" y="3156"/>
                </a:lnTo>
                <a:lnTo>
                  <a:pt x="293506" y="12351"/>
                </a:lnTo>
                <a:lnTo>
                  <a:pt x="250828" y="27174"/>
                </a:lnTo>
                <a:lnTo>
                  <a:pt x="210895" y="47211"/>
                </a:lnTo>
                <a:lnTo>
                  <a:pt x="174117" y="72051"/>
                </a:lnTo>
                <a:lnTo>
                  <a:pt x="140906" y="101282"/>
                </a:lnTo>
                <a:lnTo>
                  <a:pt x="111675" y="134493"/>
                </a:lnTo>
                <a:lnTo>
                  <a:pt x="86835" y="171271"/>
                </a:lnTo>
                <a:lnTo>
                  <a:pt x="66798" y="211204"/>
                </a:lnTo>
                <a:lnTo>
                  <a:pt x="51975" y="253882"/>
                </a:lnTo>
                <a:lnTo>
                  <a:pt x="42780" y="298891"/>
                </a:lnTo>
                <a:lnTo>
                  <a:pt x="39624" y="345821"/>
                </a:lnTo>
                <a:lnTo>
                  <a:pt x="39624" y="1729105"/>
                </a:lnTo>
                <a:lnTo>
                  <a:pt x="42780" y="1776005"/>
                </a:lnTo>
                <a:lnTo>
                  <a:pt x="51975" y="1820990"/>
                </a:lnTo>
                <a:lnTo>
                  <a:pt x="66798" y="1863647"/>
                </a:lnTo>
                <a:lnTo>
                  <a:pt x="86835" y="1903565"/>
                </a:lnTo>
                <a:lnTo>
                  <a:pt x="111675" y="1940331"/>
                </a:lnTo>
                <a:lnTo>
                  <a:pt x="140906" y="1973532"/>
                </a:lnTo>
                <a:lnTo>
                  <a:pt x="174117" y="2002757"/>
                </a:lnTo>
                <a:lnTo>
                  <a:pt x="210895" y="2027592"/>
                </a:lnTo>
                <a:lnTo>
                  <a:pt x="250828" y="2047626"/>
                </a:lnTo>
                <a:lnTo>
                  <a:pt x="293506" y="2062447"/>
                </a:lnTo>
                <a:lnTo>
                  <a:pt x="338515" y="2071642"/>
                </a:lnTo>
                <a:lnTo>
                  <a:pt x="385445" y="2074799"/>
                </a:lnTo>
                <a:lnTo>
                  <a:pt x="4342003" y="2074799"/>
                </a:lnTo>
                <a:lnTo>
                  <a:pt x="4388932" y="2071642"/>
                </a:lnTo>
                <a:lnTo>
                  <a:pt x="4433941" y="2062447"/>
                </a:lnTo>
                <a:lnTo>
                  <a:pt x="4476619" y="2047626"/>
                </a:lnTo>
                <a:lnTo>
                  <a:pt x="4516552" y="2027592"/>
                </a:lnTo>
                <a:lnTo>
                  <a:pt x="4553330" y="2002757"/>
                </a:lnTo>
                <a:lnTo>
                  <a:pt x="4586541" y="1973532"/>
                </a:lnTo>
                <a:lnTo>
                  <a:pt x="4615772" y="1940331"/>
                </a:lnTo>
                <a:lnTo>
                  <a:pt x="4640612" y="1903565"/>
                </a:lnTo>
                <a:lnTo>
                  <a:pt x="4660649" y="1863647"/>
                </a:lnTo>
                <a:lnTo>
                  <a:pt x="4675472" y="1820990"/>
                </a:lnTo>
                <a:lnTo>
                  <a:pt x="4684667" y="1776005"/>
                </a:lnTo>
                <a:lnTo>
                  <a:pt x="4687824" y="1729105"/>
                </a:lnTo>
                <a:lnTo>
                  <a:pt x="4687824" y="345821"/>
                </a:lnTo>
                <a:lnTo>
                  <a:pt x="4684667" y="298891"/>
                </a:lnTo>
                <a:lnTo>
                  <a:pt x="4675472" y="253882"/>
                </a:lnTo>
                <a:lnTo>
                  <a:pt x="4660649" y="211204"/>
                </a:lnTo>
                <a:lnTo>
                  <a:pt x="4640612" y="171271"/>
                </a:lnTo>
                <a:lnTo>
                  <a:pt x="4615772" y="134493"/>
                </a:lnTo>
                <a:lnTo>
                  <a:pt x="4586541" y="101282"/>
                </a:lnTo>
                <a:lnTo>
                  <a:pt x="4553330" y="72051"/>
                </a:lnTo>
                <a:lnTo>
                  <a:pt x="4516552" y="47211"/>
                </a:lnTo>
                <a:lnTo>
                  <a:pt x="4476619" y="27174"/>
                </a:lnTo>
                <a:lnTo>
                  <a:pt x="4433941" y="12351"/>
                </a:lnTo>
                <a:lnTo>
                  <a:pt x="4388932" y="3156"/>
                </a:lnTo>
                <a:lnTo>
                  <a:pt x="4342003" y="0"/>
                </a:lnTo>
                <a:close/>
              </a:path>
            </a:pathLst>
          </a:custGeom>
          <a:solidFill>
            <a:srgbClr val="C36C0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16679" y="2462783"/>
            <a:ext cx="1944624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16679" y="2737104"/>
            <a:ext cx="908303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53711" y="2889504"/>
            <a:ext cx="356615" cy="231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39055" y="2737104"/>
            <a:ext cx="789431" cy="384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57215" y="2889504"/>
            <a:ext cx="310896" cy="231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60847" y="2737104"/>
            <a:ext cx="2660904" cy="384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0623" y="3011423"/>
            <a:ext cx="3971544" cy="3840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30623" y="3285744"/>
            <a:ext cx="2731007" cy="3840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16679" y="3560064"/>
            <a:ext cx="908303" cy="3840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53711" y="3712464"/>
            <a:ext cx="310896" cy="2316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57344" y="3560064"/>
            <a:ext cx="792479" cy="3840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78552" y="3712464"/>
            <a:ext cx="353567" cy="2316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24855" y="3560064"/>
            <a:ext cx="2404872" cy="3840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623" y="3834384"/>
            <a:ext cx="3651504" cy="3840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30623" y="4108703"/>
            <a:ext cx="2731007" cy="3840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027042" y="2521965"/>
            <a:ext cx="4041140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 </a:t>
            </a:r>
            <a:r>
              <a:rPr sz="1800" dirty="0">
                <a:latin typeface="Arial"/>
                <a:cs typeface="Arial"/>
              </a:rPr>
              <a:t>: Full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capasity</a:t>
            </a:r>
            <a:endParaRPr sz="1800">
              <a:latin typeface="Arial"/>
              <a:cs typeface="Arial"/>
            </a:endParaRPr>
          </a:p>
          <a:p>
            <a:pPr marL="351790" marR="30480" indent="-31432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[1] </a:t>
            </a:r>
            <a:r>
              <a:rPr sz="1800" spc="-10" dirty="0">
                <a:latin typeface="Arial"/>
                <a:cs typeface="Arial"/>
              </a:rPr>
              <a:t>2X</a:t>
            </a:r>
            <a:r>
              <a:rPr sz="1800" spc="-15" baseline="-20833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3X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≤ 60 (BB A </a:t>
            </a:r>
            <a:r>
              <a:rPr sz="1800" spc="-5" dirty="0">
                <a:latin typeface="Arial"/>
                <a:cs typeface="Arial"/>
              </a:rPr>
              <a:t>yg </a:t>
            </a:r>
            <a:r>
              <a:rPr sz="1800" dirty="0">
                <a:latin typeface="Arial"/>
                <a:cs typeface="Arial"/>
              </a:rPr>
              <a:t>tersedia)  2(15) + 3(10) = 60 (BB A </a:t>
            </a:r>
            <a:r>
              <a:rPr sz="1800" spc="-10" dirty="0">
                <a:latin typeface="Arial"/>
                <a:cs typeface="Arial"/>
              </a:rPr>
              <a:t>yg</a:t>
            </a:r>
            <a:r>
              <a:rPr sz="1800" spc="-2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dipakai)  </a:t>
            </a:r>
            <a:r>
              <a:rPr sz="1800" spc="-10" dirty="0">
                <a:latin typeface="Arial"/>
                <a:cs typeface="Arial"/>
              </a:rPr>
              <a:t>yg </a:t>
            </a:r>
            <a:r>
              <a:rPr sz="1800" dirty="0">
                <a:latin typeface="Arial"/>
                <a:cs typeface="Arial"/>
              </a:rPr>
              <a:t>tersedia = </a:t>
            </a:r>
            <a:r>
              <a:rPr sz="1800" spc="-10" dirty="0">
                <a:latin typeface="Arial"/>
                <a:cs typeface="Arial"/>
              </a:rPr>
              <a:t>yg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dipakai</a:t>
            </a:r>
            <a:endParaRPr sz="1800">
              <a:latin typeface="Arial"/>
              <a:cs typeface="Arial"/>
            </a:endParaRPr>
          </a:p>
          <a:p>
            <a:pPr marL="351790" marR="351155" indent="-314325">
              <a:lnSpc>
                <a:spcPct val="100000"/>
              </a:lnSpc>
              <a:spcBef>
                <a:spcPts val="5"/>
              </a:spcBef>
              <a:tabLst>
                <a:tab pos="1698625" algn="l"/>
              </a:tabLst>
            </a:pPr>
            <a:r>
              <a:rPr sz="1800" dirty="0">
                <a:latin typeface="Arial"/>
                <a:cs typeface="Arial"/>
              </a:rPr>
              <a:t>[3] </a:t>
            </a:r>
            <a:r>
              <a:rPr sz="1800" spc="-10" dirty="0">
                <a:latin typeface="Arial"/>
                <a:cs typeface="Arial"/>
              </a:rPr>
              <a:t>2X</a:t>
            </a:r>
            <a:r>
              <a:rPr sz="1800" spc="-15" baseline="-20833" dirty="0">
                <a:latin typeface="Arial"/>
                <a:cs typeface="Arial"/>
              </a:rPr>
              <a:t>1 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spc="284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≤	40 (tk </a:t>
            </a:r>
            <a:r>
              <a:rPr sz="1800" spc="-10" dirty="0">
                <a:latin typeface="Arial"/>
                <a:cs typeface="Arial"/>
              </a:rPr>
              <a:t>yg </a:t>
            </a:r>
            <a:r>
              <a:rPr sz="1800" dirty="0">
                <a:latin typeface="Arial"/>
                <a:cs typeface="Arial"/>
              </a:rPr>
              <a:t>tersedia)  2(15) + 1(10) = 40 (tk </a:t>
            </a:r>
            <a:r>
              <a:rPr sz="1800" spc="-10" dirty="0">
                <a:latin typeface="Arial"/>
                <a:cs typeface="Arial"/>
              </a:rPr>
              <a:t>yg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dipakai)  </a:t>
            </a:r>
            <a:r>
              <a:rPr sz="1800" spc="-10" dirty="0">
                <a:latin typeface="Arial"/>
                <a:cs typeface="Arial"/>
              </a:rPr>
              <a:t>yg </a:t>
            </a:r>
            <a:r>
              <a:rPr sz="1800" dirty="0">
                <a:latin typeface="Arial"/>
                <a:cs typeface="Arial"/>
              </a:rPr>
              <a:t>tersedia = </a:t>
            </a:r>
            <a:r>
              <a:rPr sz="1800" spc="-10" dirty="0">
                <a:latin typeface="Arial"/>
                <a:cs typeface="Arial"/>
              </a:rPr>
              <a:t>yg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dipakai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47975" y="5276850"/>
            <a:ext cx="1333500" cy="1184275"/>
          </a:xfrm>
          <a:custGeom>
            <a:avLst/>
            <a:gdLst/>
            <a:ahLst/>
            <a:cxnLst/>
            <a:rect l="l" t="t" r="r" b="b"/>
            <a:pathLst>
              <a:path w="1333500" h="1184275">
                <a:moveTo>
                  <a:pt x="330200" y="0"/>
                </a:moveTo>
                <a:lnTo>
                  <a:pt x="0" y="0"/>
                </a:lnTo>
                <a:lnTo>
                  <a:pt x="0" y="1184275"/>
                </a:lnTo>
                <a:lnTo>
                  <a:pt x="1333500" y="1184275"/>
                </a:lnTo>
                <a:lnTo>
                  <a:pt x="1038225" y="514350"/>
                </a:lnTo>
                <a:lnTo>
                  <a:pt x="3302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535173" y="3490925"/>
            <a:ext cx="220979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1227" y="4326763"/>
            <a:ext cx="157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2X</a:t>
            </a:r>
            <a:r>
              <a:rPr sz="1800" spc="-15" baseline="-20833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3X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60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40558" y="2115769"/>
            <a:ext cx="3105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22" baseline="-20833" dirty="0"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819400" y="6477000"/>
            <a:ext cx="3733800" cy="0"/>
          </a:xfrm>
          <a:custGeom>
            <a:avLst/>
            <a:gdLst/>
            <a:ahLst/>
            <a:cxnLst/>
            <a:rect l="l" t="t" r="r" b="b"/>
            <a:pathLst>
              <a:path w="3733800">
                <a:moveTo>
                  <a:pt x="0" y="0"/>
                </a:moveTo>
                <a:lnTo>
                  <a:pt x="3733800" y="0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19400" y="2133600"/>
            <a:ext cx="0" cy="4343400"/>
          </a:xfrm>
          <a:custGeom>
            <a:avLst/>
            <a:gdLst/>
            <a:ahLst/>
            <a:cxnLst/>
            <a:rect l="l" t="t" r="r" b="b"/>
            <a:pathLst>
              <a:path h="4343400">
                <a:moveTo>
                  <a:pt x="0" y="0"/>
                </a:moveTo>
                <a:lnTo>
                  <a:pt x="0" y="4343400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343522" y="5152390"/>
            <a:ext cx="953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2X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841625" y="5257800"/>
            <a:ext cx="3482975" cy="0"/>
          </a:xfrm>
          <a:custGeom>
            <a:avLst/>
            <a:gdLst/>
            <a:ahLst/>
            <a:cxnLst/>
            <a:rect l="l" t="t" r="r" b="b"/>
            <a:pathLst>
              <a:path w="3482975">
                <a:moveTo>
                  <a:pt x="0" y="0"/>
                </a:moveTo>
                <a:lnTo>
                  <a:pt x="348297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867025" y="5249417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61538" y="4936312"/>
            <a:ext cx="6629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905" algn="l"/>
              </a:tabLst>
            </a:pPr>
            <a:r>
              <a:rPr sz="1800" dirty="0">
                <a:latin typeface="Arial"/>
                <a:cs typeface="Arial"/>
              </a:rPr>
              <a:t>D	F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286000" y="4572000"/>
            <a:ext cx="2514600" cy="1905000"/>
          </a:xfrm>
          <a:custGeom>
            <a:avLst/>
            <a:gdLst/>
            <a:ahLst/>
            <a:cxnLst/>
            <a:rect l="l" t="t" r="r" b="b"/>
            <a:pathLst>
              <a:path w="2514600" h="1905000">
                <a:moveTo>
                  <a:pt x="0" y="0"/>
                </a:moveTo>
                <a:lnTo>
                  <a:pt x="2514600" y="1905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514980" y="4770402"/>
            <a:ext cx="220979" cy="63563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400" spc="-15" dirty="0"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spc="-15" dirty="0"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2972" y="2497073"/>
            <a:ext cx="157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2X</a:t>
            </a:r>
            <a:r>
              <a:rPr sz="1800" spc="-15" baseline="-20833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1X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038850" y="5257800"/>
            <a:ext cx="114300" cy="304800"/>
          </a:xfrm>
          <a:custGeom>
            <a:avLst/>
            <a:gdLst/>
            <a:ahLst/>
            <a:cxnLst/>
            <a:rect l="l" t="t" r="r" b="b"/>
            <a:pathLst>
              <a:path w="114300" h="304800">
                <a:moveTo>
                  <a:pt x="38100" y="190500"/>
                </a:moveTo>
                <a:lnTo>
                  <a:pt x="0" y="190500"/>
                </a:lnTo>
                <a:lnTo>
                  <a:pt x="57150" y="304800"/>
                </a:lnTo>
                <a:lnTo>
                  <a:pt x="104775" y="209550"/>
                </a:lnTo>
                <a:lnTo>
                  <a:pt x="38100" y="209550"/>
                </a:lnTo>
                <a:lnTo>
                  <a:pt x="38100" y="190500"/>
                </a:lnTo>
                <a:close/>
              </a:path>
              <a:path w="114300" h="304800">
                <a:moveTo>
                  <a:pt x="76200" y="0"/>
                </a:moveTo>
                <a:lnTo>
                  <a:pt x="38100" y="0"/>
                </a:lnTo>
                <a:lnTo>
                  <a:pt x="38100" y="209550"/>
                </a:lnTo>
                <a:lnTo>
                  <a:pt x="76200" y="209550"/>
                </a:lnTo>
                <a:lnTo>
                  <a:pt x="76200" y="0"/>
                </a:lnTo>
                <a:close/>
              </a:path>
              <a:path w="114300" h="304800">
                <a:moveTo>
                  <a:pt x="114300" y="190500"/>
                </a:moveTo>
                <a:lnTo>
                  <a:pt x="76200" y="190500"/>
                </a:lnTo>
                <a:lnTo>
                  <a:pt x="76200" y="209550"/>
                </a:lnTo>
                <a:lnTo>
                  <a:pt x="104775" y="209550"/>
                </a:lnTo>
                <a:lnTo>
                  <a:pt x="11430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14575" y="4710938"/>
            <a:ext cx="165862" cy="16586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38375" y="2879725"/>
            <a:ext cx="239141" cy="1682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62200" y="2667000"/>
            <a:ext cx="1828800" cy="3810000"/>
          </a:xfrm>
          <a:custGeom>
            <a:avLst/>
            <a:gdLst/>
            <a:ahLst/>
            <a:cxnLst/>
            <a:rect l="l" t="t" r="r" b="b"/>
            <a:pathLst>
              <a:path w="1828800" h="3810000">
                <a:moveTo>
                  <a:pt x="0" y="0"/>
                </a:moveTo>
                <a:lnTo>
                  <a:pt x="1828800" y="3810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59275" y="581977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31"/>
                </a:lnTo>
                <a:lnTo>
                  <a:pt x="29394" y="62396"/>
                </a:lnTo>
                <a:lnTo>
                  <a:pt x="62380" y="29405"/>
                </a:lnTo>
                <a:lnTo>
                  <a:pt x="104217" y="7769"/>
                </a:lnTo>
                <a:lnTo>
                  <a:pt x="152400" y="0"/>
                </a:lnTo>
                <a:lnTo>
                  <a:pt x="200582" y="7769"/>
                </a:lnTo>
                <a:lnTo>
                  <a:pt x="242419" y="29405"/>
                </a:lnTo>
                <a:lnTo>
                  <a:pt x="275405" y="62396"/>
                </a:lnTo>
                <a:lnTo>
                  <a:pt x="297033" y="104231"/>
                </a:lnTo>
                <a:lnTo>
                  <a:pt x="304800" y="152400"/>
                </a:lnTo>
                <a:lnTo>
                  <a:pt x="297033" y="200568"/>
                </a:lnTo>
                <a:lnTo>
                  <a:pt x="275405" y="242403"/>
                </a:lnTo>
                <a:lnTo>
                  <a:pt x="242419" y="275394"/>
                </a:lnTo>
                <a:lnTo>
                  <a:pt x="200582" y="297030"/>
                </a:lnTo>
                <a:lnTo>
                  <a:pt x="152400" y="304800"/>
                </a:lnTo>
                <a:lnTo>
                  <a:pt x="104217" y="297030"/>
                </a:lnTo>
                <a:lnTo>
                  <a:pt x="62380" y="275394"/>
                </a:lnTo>
                <a:lnTo>
                  <a:pt x="29394" y="242403"/>
                </a:lnTo>
                <a:lnTo>
                  <a:pt x="7766" y="200568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76600" y="4191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340734" y="419138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807075" y="490537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72098" y="4905832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932176" y="5779008"/>
            <a:ext cx="856488" cy="30175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935095" y="5567925"/>
            <a:ext cx="191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35554" y="5840661"/>
            <a:ext cx="63309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spc="-10" dirty="0">
                <a:latin typeface="Arial"/>
                <a:cs typeface="Arial"/>
              </a:rPr>
              <a:t>feasible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423664" y="584252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96870" y="6085931"/>
            <a:ext cx="163195" cy="30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937253" y="6177830"/>
            <a:ext cx="344170" cy="56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135890">
              <a:lnSpc>
                <a:spcPct val="100000"/>
              </a:lnSpc>
              <a:spcBef>
                <a:spcPts val="565"/>
              </a:spcBef>
            </a:pPr>
            <a:r>
              <a:rPr sz="1400" spc="-15" dirty="0"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49748" y="6177830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648839" y="6429466"/>
            <a:ext cx="166370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5"/>
              </a:lnSpc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628256" y="6427156"/>
            <a:ext cx="25971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30" dirty="0">
                <a:latin typeface="Arial"/>
                <a:cs typeface="Arial"/>
              </a:rPr>
              <a:t>X</a:t>
            </a:r>
            <a:r>
              <a:rPr sz="1800" baseline="-20833" dirty="0"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4627879" y="6520670"/>
            <a:ext cx="220979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spc="-15" dirty="0"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44525"/>
            <a:ext cx="39585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0" spc="-10" dirty="0">
                <a:solidFill>
                  <a:srgbClr val="000000"/>
                </a:solidFill>
                <a:latin typeface="Arial"/>
                <a:cs typeface="Arial"/>
              </a:rPr>
              <a:t>Perubahan Kapasitas</a:t>
            </a:r>
            <a:r>
              <a:rPr sz="2000" b="0" spc="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Arial"/>
                <a:cs typeface="Arial"/>
              </a:rPr>
              <a:t>Sumberdaya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33723" y="1219200"/>
            <a:ext cx="5510530" cy="4005579"/>
          </a:xfrm>
          <a:custGeom>
            <a:avLst/>
            <a:gdLst/>
            <a:ahLst/>
            <a:cxnLst/>
            <a:rect l="l" t="t" r="r" b="b"/>
            <a:pathLst>
              <a:path w="5510530" h="4005579">
                <a:moveTo>
                  <a:pt x="2309876" y="3559175"/>
                </a:moveTo>
                <a:lnTo>
                  <a:pt x="938276" y="3559175"/>
                </a:lnTo>
                <a:lnTo>
                  <a:pt x="0" y="4005199"/>
                </a:lnTo>
                <a:lnTo>
                  <a:pt x="2309876" y="3559175"/>
                </a:lnTo>
                <a:close/>
              </a:path>
              <a:path w="5510530" h="4005579">
                <a:moveTo>
                  <a:pt x="4917058" y="0"/>
                </a:moveTo>
                <a:lnTo>
                  <a:pt x="617092" y="0"/>
                </a:lnTo>
                <a:lnTo>
                  <a:pt x="568435" y="1966"/>
                </a:lnTo>
                <a:lnTo>
                  <a:pt x="520861" y="7763"/>
                </a:lnTo>
                <a:lnTo>
                  <a:pt x="474524" y="17238"/>
                </a:lnTo>
                <a:lnTo>
                  <a:pt x="429576" y="30239"/>
                </a:lnTo>
                <a:lnTo>
                  <a:pt x="386171" y="46612"/>
                </a:lnTo>
                <a:lnTo>
                  <a:pt x="344460" y="66207"/>
                </a:lnTo>
                <a:lnTo>
                  <a:pt x="304595" y="88869"/>
                </a:lnTo>
                <a:lnTo>
                  <a:pt x="266731" y="114446"/>
                </a:lnTo>
                <a:lnTo>
                  <a:pt x="231019" y="142786"/>
                </a:lnTo>
                <a:lnTo>
                  <a:pt x="197612" y="173736"/>
                </a:lnTo>
                <a:lnTo>
                  <a:pt x="166662" y="207143"/>
                </a:lnTo>
                <a:lnTo>
                  <a:pt x="138322" y="242855"/>
                </a:lnTo>
                <a:lnTo>
                  <a:pt x="112745" y="280719"/>
                </a:lnTo>
                <a:lnTo>
                  <a:pt x="90083" y="320584"/>
                </a:lnTo>
                <a:lnTo>
                  <a:pt x="70488" y="362295"/>
                </a:lnTo>
                <a:lnTo>
                  <a:pt x="54115" y="405700"/>
                </a:lnTo>
                <a:lnTo>
                  <a:pt x="41114" y="450648"/>
                </a:lnTo>
                <a:lnTo>
                  <a:pt x="31639" y="496985"/>
                </a:lnTo>
                <a:lnTo>
                  <a:pt x="25842" y="544559"/>
                </a:lnTo>
                <a:lnTo>
                  <a:pt x="23875" y="593216"/>
                </a:lnTo>
                <a:lnTo>
                  <a:pt x="23875" y="2965958"/>
                </a:lnTo>
                <a:lnTo>
                  <a:pt x="25842" y="3014615"/>
                </a:lnTo>
                <a:lnTo>
                  <a:pt x="31639" y="3062189"/>
                </a:lnTo>
                <a:lnTo>
                  <a:pt x="41114" y="3108526"/>
                </a:lnTo>
                <a:lnTo>
                  <a:pt x="54115" y="3153474"/>
                </a:lnTo>
                <a:lnTo>
                  <a:pt x="70488" y="3196879"/>
                </a:lnTo>
                <a:lnTo>
                  <a:pt x="90083" y="3238590"/>
                </a:lnTo>
                <a:lnTo>
                  <a:pt x="112745" y="3278455"/>
                </a:lnTo>
                <a:lnTo>
                  <a:pt x="138322" y="3316319"/>
                </a:lnTo>
                <a:lnTo>
                  <a:pt x="166662" y="3352031"/>
                </a:lnTo>
                <a:lnTo>
                  <a:pt x="197612" y="3385439"/>
                </a:lnTo>
                <a:lnTo>
                  <a:pt x="231019" y="3416388"/>
                </a:lnTo>
                <a:lnTo>
                  <a:pt x="266731" y="3444728"/>
                </a:lnTo>
                <a:lnTo>
                  <a:pt x="304595" y="3470305"/>
                </a:lnTo>
                <a:lnTo>
                  <a:pt x="344460" y="3492967"/>
                </a:lnTo>
                <a:lnTo>
                  <a:pt x="386171" y="3512562"/>
                </a:lnTo>
                <a:lnTo>
                  <a:pt x="429576" y="3528935"/>
                </a:lnTo>
                <a:lnTo>
                  <a:pt x="474524" y="3541936"/>
                </a:lnTo>
                <a:lnTo>
                  <a:pt x="520861" y="3551411"/>
                </a:lnTo>
                <a:lnTo>
                  <a:pt x="568435" y="3557208"/>
                </a:lnTo>
                <a:lnTo>
                  <a:pt x="617092" y="3559175"/>
                </a:lnTo>
                <a:lnTo>
                  <a:pt x="4917058" y="3559175"/>
                </a:lnTo>
                <a:lnTo>
                  <a:pt x="4965716" y="3557208"/>
                </a:lnTo>
                <a:lnTo>
                  <a:pt x="5013290" y="3551411"/>
                </a:lnTo>
                <a:lnTo>
                  <a:pt x="5059627" y="3541936"/>
                </a:lnTo>
                <a:lnTo>
                  <a:pt x="5104575" y="3528935"/>
                </a:lnTo>
                <a:lnTo>
                  <a:pt x="5147980" y="3512562"/>
                </a:lnTo>
                <a:lnTo>
                  <a:pt x="5189691" y="3492967"/>
                </a:lnTo>
                <a:lnTo>
                  <a:pt x="5229556" y="3470305"/>
                </a:lnTo>
                <a:lnTo>
                  <a:pt x="5267420" y="3444728"/>
                </a:lnTo>
                <a:lnTo>
                  <a:pt x="5303132" y="3416388"/>
                </a:lnTo>
                <a:lnTo>
                  <a:pt x="5336539" y="3385439"/>
                </a:lnTo>
                <a:lnTo>
                  <a:pt x="5367489" y="3352031"/>
                </a:lnTo>
                <a:lnTo>
                  <a:pt x="5395829" y="3316319"/>
                </a:lnTo>
                <a:lnTo>
                  <a:pt x="5421406" y="3278455"/>
                </a:lnTo>
                <a:lnTo>
                  <a:pt x="5444068" y="3238590"/>
                </a:lnTo>
                <a:lnTo>
                  <a:pt x="5463663" y="3196879"/>
                </a:lnTo>
                <a:lnTo>
                  <a:pt x="5480036" y="3153474"/>
                </a:lnTo>
                <a:lnTo>
                  <a:pt x="5493037" y="3108526"/>
                </a:lnTo>
                <a:lnTo>
                  <a:pt x="5502512" y="3062189"/>
                </a:lnTo>
                <a:lnTo>
                  <a:pt x="5508309" y="3014615"/>
                </a:lnTo>
                <a:lnTo>
                  <a:pt x="5510276" y="2965958"/>
                </a:lnTo>
                <a:lnTo>
                  <a:pt x="5510276" y="593216"/>
                </a:lnTo>
                <a:lnTo>
                  <a:pt x="5508309" y="544559"/>
                </a:lnTo>
                <a:lnTo>
                  <a:pt x="5502512" y="496985"/>
                </a:lnTo>
                <a:lnTo>
                  <a:pt x="5493037" y="450648"/>
                </a:lnTo>
                <a:lnTo>
                  <a:pt x="5480036" y="405700"/>
                </a:lnTo>
                <a:lnTo>
                  <a:pt x="5463663" y="362295"/>
                </a:lnTo>
                <a:lnTo>
                  <a:pt x="5444068" y="320584"/>
                </a:lnTo>
                <a:lnTo>
                  <a:pt x="5421406" y="280719"/>
                </a:lnTo>
                <a:lnTo>
                  <a:pt x="5395829" y="242855"/>
                </a:lnTo>
                <a:lnTo>
                  <a:pt x="5367489" y="207143"/>
                </a:lnTo>
                <a:lnTo>
                  <a:pt x="5336540" y="173736"/>
                </a:lnTo>
                <a:lnTo>
                  <a:pt x="5303132" y="142786"/>
                </a:lnTo>
                <a:lnTo>
                  <a:pt x="5267420" y="114446"/>
                </a:lnTo>
                <a:lnTo>
                  <a:pt x="5229556" y="88869"/>
                </a:lnTo>
                <a:lnTo>
                  <a:pt x="5189691" y="66207"/>
                </a:lnTo>
                <a:lnTo>
                  <a:pt x="5147980" y="46612"/>
                </a:lnTo>
                <a:lnTo>
                  <a:pt x="5104575" y="30239"/>
                </a:lnTo>
                <a:lnTo>
                  <a:pt x="5059627" y="17238"/>
                </a:lnTo>
                <a:lnTo>
                  <a:pt x="5013290" y="7763"/>
                </a:lnTo>
                <a:lnTo>
                  <a:pt x="4965716" y="1966"/>
                </a:lnTo>
                <a:lnTo>
                  <a:pt x="4917058" y="0"/>
                </a:lnTo>
                <a:close/>
              </a:path>
            </a:pathLst>
          </a:custGeom>
          <a:solidFill>
            <a:srgbClr val="C36C0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21608" y="1316736"/>
            <a:ext cx="399288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67911" y="1316736"/>
            <a:ext cx="1243584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40223" y="1469136"/>
            <a:ext cx="353567" cy="231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22520" y="1316736"/>
            <a:ext cx="789431" cy="384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40679" y="1469136"/>
            <a:ext cx="310896" cy="231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4311" y="1316736"/>
            <a:ext cx="832103" cy="384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63567" y="1591055"/>
            <a:ext cx="1545336" cy="3840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37632" y="1743455"/>
            <a:ext cx="356615" cy="2316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22976" y="1591055"/>
            <a:ext cx="829055" cy="3840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35040" y="1591055"/>
            <a:ext cx="539495" cy="3840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24600" y="1591055"/>
            <a:ext cx="466344" cy="3840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19671" y="1743455"/>
            <a:ext cx="310896" cy="231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23304" y="1591055"/>
            <a:ext cx="515111" cy="3840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21423" y="1591055"/>
            <a:ext cx="573024" cy="3840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21608" y="1865376"/>
            <a:ext cx="399288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61815" y="1865376"/>
            <a:ext cx="1889760" cy="3840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80303" y="2017776"/>
            <a:ext cx="310896" cy="231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86984" y="1865376"/>
            <a:ext cx="1414271" cy="3840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63567" y="2139695"/>
            <a:ext cx="633984" cy="3840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80559" y="2139695"/>
            <a:ext cx="670560" cy="38404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79847" y="2292095"/>
            <a:ext cx="310896" cy="23164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19471" y="2139695"/>
            <a:ext cx="1703831" cy="3840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70576" y="2414016"/>
            <a:ext cx="466344" cy="3840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65647" y="2566416"/>
            <a:ext cx="310896" cy="23164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33288" y="2414016"/>
            <a:ext cx="515112" cy="3840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31408" y="2414016"/>
            <a:ext cx="765047" cy="38404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21608" y="2688335"/>
            <a:ext cx="399288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61815" y="2688335"/>
            <a:ext cx="1889760" cy="3840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80303" y="2840735"/>
            <a:ext cx="310896" cy="23164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86984" y="2688335"/>
            <a:ext cx="679703" cy="38404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95415" y="2840735"/>
            <a:ext cx="310896" cy="231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02096" y="2688335"/>
            <a:ext cx="1716024" cy="38404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63567" y="2962655"/>
            <a:ext cx="2410967" cy="38404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57544" y="2962655"/>
            <a:ext cx="573024" cy="38404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21608" y="3236976"/>
            <a:ext cx="399288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61815" y="3236976"/>
            <a:ext cx="3657599" cy="38404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02423" y="3236976"/>
            <a:ext cx="445007" cy="38404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94447" y="3236976"/>
            <a:ext cx="768096" cy="38404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09559" y="3236976"/>
            <a:ext cx="573024" cy="38404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21608" y="3511296"/>
            <a:ext cx="399288" cy="384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61815" y="3511296"/>
            <a:ext cx="2237232" cy="38404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27576" y="3785615"/>
            <a:ext cx="457200" cy="38404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13503" y="3938015"/>
            <a:ext cx="533400" cy="23164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33544" y="3785615"/>
            <a:ext cx="2545079" cy="38404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61631" y="3785615"/>
            <a:ext cx="701040" cy="38404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10584" y="4059935"/>
            <a:ext cx="5090160" cy="38404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27576" y="4334255"/>
            <a:ext cx="1161288" cy="38404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71871" y="4334255"/>
            <a:ext cx="445008" cy="38404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60847" y="4334255"/>
            <a:ext cx="960120" cy="38404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03976" y="4334255"/>
            <a:ext cx="573024" cy="384048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830701" y="1923669"/>
            <a:ext cx="30384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 indent="-178435">
              <a:lnSpc>
                <a:spcPct val="100000"/>
              </a:lnSpc>
              <a:spcBef>
                <a:spcPts val="100"/>
              </a:spcBef>
              <a:buChar char="◦"/>
              <a:tabLst>
                <a:tab pos="178435" algn="l"/>
              </a:tabLst>
            </a:pPr>
            <a:r>
              <a:rPr sz="1800" dirty="0">
                <a:latin typeface="Arial"/>
                <a:cs typeface="Arial"/>
              </a:rPr>
              <a:t>Substitusikan </a:t>
            </a:r>
            <a:r>
              <a:rPr sz="1800" spc="-10" dirty="0">
                <a:latin typeface="Arial"/>
                <a:cs typeface="Arial"/>
              </a:rPr>
              <a:t>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 15 ke</a:t>
            </a:r>
            <a:r>
              <a:rPr sz="1800" spc="-2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(3)</a:t>
            </a:r>
            <a:endParaRPr sz="1800">
              <a:latin typeface="Arial"/>
              <a:cs typeface="Arial"/>
            </a:endParaRPr>
          </a:p>
          <a:p>
            <a:pPr marL="62230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[3] </a:t>
            </a:r>
            <a:r>
              <a:rPr sz="1800" spc="-5" dirty="0">
                <a:latin typeface="Arial"/>
                <a:cs typeface="Arial"/>
              </a:rPr>
              <a:t>2(X</a:t>
            </a:r>
            <a:r>
              <a:rPr sz="1800" spc="-7" baseline="-20833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) </a:t>
            </a:r>
            <a:r>
              <a:rPr sz="1800" dirty="0">
                <a:latin typeface="Arial"/>
                <a:cs typeface="Arial"/>
              </a:rPr>
              <a:t>+ 1(15)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7195">
              <a:lnSpc>
                <a:spcPct val="100000"/>
              </a:lnSpc>
              <a:spcBef>
                <a:spcPts val="100"/>
              </a:spcBef>
              <a:tabLst>
                <a:tab pos="2049780" algn="l"/>
              </a:tabLst>
            </a:pPr>
            <a:r>
              <a:rPr spc="-15" dirty="0"/>
              <a:t>X</a:t>
            </a:r>
            <a:r>
              <a:rPr sz="1800" spc="-22" baseline="-20833" dirty="0"/>
              <a:t>1	</a:t>
            </a:r>
            <a:r>
              <a:rPr sz="1800" dirty="0"/>
              <a:t>= </a:t>
            </a:r>
            <a:r>
              <a:rPr sz="1800" b="1" dirty="0">
                <a:latin typeface="Arial"/>
                <a:cs typeface="Arial"/>
              </a:rPr>
              <a:t>12,5</a:t>
            </a:r>
            <a:endParaRPr sz="1800">
              <a:latin typeface="Arial"/>
              <a:cs typeface="Arial"/>
            </a:endParaRPr>
          </a:p>
          <a:p>
            <a:pPr marL="177800" indent="-140335">
              <a:lnSpc>
                <a:spcPct val="100000"/>
              </a:lnSpc>
              <a:buChar char="◦"/>
              <a:tabLst>
                <a:tab pos="178435" algn="l"/>
              </a:tabLst>
            </a:pPr>
            <a:r>
              <a:rPr dirty="0"/>
              <a:t>Substitusikan </a:t>
            </a:r>
            <a:r>
              <a:rPr spc="-5" dirty="0"/>
              <a:t>X</a:t>
            </a:r>
            <a:r>
              <a:rPr sz="1800" spc="-7" baseline="-20833" dirty="0"/>
              <a:t>1 </a:t>
            </a:r>
            <a:r>
              <a:rPr sz="1800" dirty="0"/>
              <a:t>&amp; </a:t>
            </a:r>
            <a:r>
              <a:rPr sz="1800" spc="-15" dirty="0"/>
              <a:t>X</a:t>
            </a:r>
            <a:r>
              <a:rPr sz="1800" spc="-22" baseline="-20833" dirty="0"/>
              <a:t>2 </a:t>
            </a:r>
            <a:r>
              <a:rPr sz="1800" dirty="0"/>
              <a:t>pada pers.</a:t>
            </a:r>
            <a:r>
              <a:rPr sz="1800" spc="-90" dirty="0"/>
              <a:t> </a:t>
            </a:r>
            <a:r>
              <a:rPr sz="1800" dirty="0"/>
              <a:t>[1]</a:t>
            </a:r>
            <a:endParaRPr sz="1800"/>
          </a:p>
          <a:p>
            <a:pPr marL="480059">
              <a:lnSpc>
                <a:spcPct val="100000"/>
              </a:lnSpc>
            </a:pPr>
            <a:r>
              <a:rPr dirty="0"/>
              <a:t>[1] 2(15) + 3(12,5) =</a:t>
            </a:r>
            <a:r>
              <a:rPr spc="-85" dirty="0"/>
              <a:t> </a:t>
            </a:r>
            <a:r>
              <a:rPr b="1" dirty="0">
                <a:latin typeface="Arial"/>
                <a:cs typeface="Arial"/>
              </a:rPr>
              <a:t>70</a:t>
            </a:r>
          </a:p>
          <a:p>
            <a:pPr marL="177800" indent="-140335">
              <a:lnSpc>
                <a:spcPct val="100000"/>
              </a:lnSpc>
              <a:buChar char="◦"/>
              <a:tabLst>
                <a:tab pos="178435" algn="l"/>
              </a:tabLst>
            </a:pPr>
            <a:r>
              <a:rPr dirty="0"/>
              <a:t>Jadi </a:t>
            </a:r>
            <a:r>
              <a:rPr spc="-15" dirty="0"/>
              <a:t>Max </a:t>
            </a:r>
            <a:r>
              <a:rPr dirty="0"/>
              <a:t>BB A naik </a:t>
            </a:r>
            <a:r>
              <a:rPr spc="5" dirty="0"/>
              <a:t>sebesar </a:t>
            </a:r>
            <a:r>
              <a:rPr dirty="0"/>
              <a:t>: 70 – 60 =</a:t>
            </a:r>
            <a:r>
              <a:rPr spc="-285" dirty="0"/>
              <a:t> </a:t>
            </a:r>
            <a:r>
              <a:rPr b="1" dirty="0">
                <a:latin typeface="Arial"/>
                <a:cs typeface="Arial"/>
              </a:rPr>
              <a:t>10</a:t>
            </a:r>
          </a:p>
          <a:p>
            <a:pPr marL="177800" indent="-140335">
              <a:lnSpc>
                <a:spcPct val="100000"/>
              </a:lnSpc>
              <a:buChar char="◦"/>
              <a:tabLst>
                <a:tab pos="178435" algn="l"/>
              </a:tabLst>
            </a:pPr>
            <a:r>
              <a:rPr dirty="0"/>
              <a:t>If BB A naik,</a:t>
            </a:r>
            <a:r>
              <a:rPr spc="-265" dirty="0"/>
              <a:t> </a:t>
            </a:r>
            <a:r>
              <a:rPr dirty="0"/>
              <a:t>maka</a:t>
            </a:r>
          </a:p>
          <a:p>
            <a:pPr marL="543560">
              <a:lnSpc>
                <a:spcPct val="100000"/>
              </a:lnSpc>
            </a:pPr>
            <a:r>
              <a:rPr dirty="0"/>
              <a:t>Z</a:t>
            </a:r>
            <a:r>
              <a:rPr sz="1800" baseline="-20833" dirty="0"/>
              <a:t>baru </a:t>
            </a:r>
            <a:r>
              <a:rPr sz="1800" dirty="0"/>
              <a:t>= 40(12,5) + 30(15) =</a:t>
            </a:r>
            <a:r>
              <a:rPr sz="1800" spc="-290" dirty="0"/>
              <a:t> </a:t>
            </a:r>
            <a:r>
              <a:rPr sz="1800" b="1" dirty="0">
                <a:latin typeface="Arial"/>
                <a:cs typeface="Arial"/>
              </a:rPr>
              <a:t>950</a:t>
            </a:r>
            <a:endParaRPr sz="1800">
              <a:latin typeface="Arial"/>
              <a:cs typeface="Arial"/>
            </a:endParaRPr>
          </a:p>
          <a:p>
            <a:pPr marL="226695">
              <a:lnSpc>
                <a:spcPct val="100000"/>
              </a:lnSpc>
              <a:spcBef>
                <a:spcPts val="5"/>
              </a:spcBef>
            </a:pPr>
            <a:r>
              <a:rPr dirty="0"/>
              <a:t>shg ada kenaikan Keuntungan (shadow price)</a:t>
            </a:r>
            <a:r>
              <a:rPr spc="-305" dirty="0"/>
              <a:t> </a:t>
            </a:r>
            <a:r>
              <a:rPr dirty="0"/>
              <a:t>:</a:t>
            </a:r>
          </a:p>
          <a:p>
            <a:pPr marL="543560">
              <a:lnSpc>
                <a:spcPct val="100000"/>
              </a:lnSpc>
            </a:pPr>
            <a:r>
              <a:rPr dirty="0"/>
              <a:t>Z = 950 – 900 =</a:t>
            </a:r>
            <a:r>
              <a:rPr spc="-50" dirty="0"/>
              <a:t> </a:t>
            </a:r>
            <a:r>
              <a:rPr b="1" dirty="0">
                <a:latin typeface="Arial"/>
                <a:cs typeface="Arial"/>
              </a:rPr>
              <a:t>50</a:t>
            </a:r>
          </a:p>
        </p:txBody>
      </p:sp>
      <p:sp>
        <p:nvSpPr>
          <p:cNvPr id="56" name="object 56"/>
          <p:cNvSpPr/>
          <p:nvPr/>
        </p:nvSpPr>
        <p:spPr>
          <a:xfrm>
            <a:off x="2362200" y="4406138"/>
            <a:ext cx="165862" cy="16586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70840" y="530062"/>
            <a:ext cx="7660005" cy="141922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69570" indent="-344805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369570" algn="l"/>
                <a:tab pos="370205" algn="l"/>
              </a:tabLst>
            </a:pPr>
            <a:r>
              <a:rPr sz="1800" dirty="0">
                <a:latin typeface="Arial"/>
                <a:cs typeface="Arial"/>
              </a:rPr>
              <a:t>Perubahan Bahan Baku</a:t>
            </a:r>
            <a:r>
              <a:rPr sz="1800" spc="-2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33020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Arial"/>
                <a:cs typeface="Arial"/>
              </a:rPr>
              <a:t>Jika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BB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ditambah,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pers.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[1]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bergeser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hingga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(persilangan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[2]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[3])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3644265" lvl="1" indent="-146685">
              <a:lnSpc>
                <a:spcPct val="100000"/>
              </a:lnSpc>
              <a:buChar char="◦"/>
              <a:tabLst>
                <a:tab pos="3644265" algn="l"/>
              </a:tabLst>
            </a:pPr>
            <a:r>
              <a:rPr sz="1800" dirty="0">
                <a:latin typeface="Arial"/>
                <a:cs typeface="Arial"/>
              </a:rPr>
              <a:t>F : </a:t>
            </a:r>
            <a:r>
              <a:rPr sz="1800" spc="-5" dirty="0">
                <a:latin typeface="Arial"/>
                <a:cs typeface="Arial"/>
              </a:rPr>
              <a:t>[3] 2X</a:t>
            </a:r>
            <a:r>
              <a:rPr sz="1800" spc="-7" baseline="-20833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1X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40</a:t>
            </a:r>
            <a:endParaRPr sz="1800">
              <a:latin typeface="Arial"/>
              <a:cs typeface="Arial"/>
            </a:endParaRPr>
          </a:p>
          <a:p>
            <a:pPr marL="3939540">
              <a:lnSpc>
                <a:spcPct val="100000"/>
              </a:lnSpc>
              <a:tabLst>
                <a:tab pos="4890135" algn="l"/>
              </a:tabLst>
            </a:pPr>
            <a:r>
              <a:rPr sz="1800" dirty="0">
                <a:latin typeface="Arial"/>
                <a:cs typeface="Arial"/>
              </a:rPr>
              <a:t>[2]	</a:t>
            </a:r>
            <a:r>
              <a:rPr sz="1800" spc="-5" dirty="0">
                <a:latin typeface="Arial"/>
                <a:cs typeface="Arial"/>
              </a:rPr>
              <a:t>2X</a:t>
            </a:r>
            <a:r>
              <a:rPr sz="1800" spc="-7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 30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22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438400" y="4371975"/>
            <a:ext cx="2819400" cy="2133600"/>
          </a:xfrm>
          <a:custGeom>
            <a:avLst/>
            <a:gdLst/>
            <a:ahLst/>
            <a:cxnLst/>
            <a:rect l="l" t="t" r="r" b="b"/>
            <a:pathLst>
              <a:path w="2819400" h="2133600">
                <a:moveTo>
                  <a:pt x="0" y="0"/>
                </a:moveTo>
                <a:lnTo>
                  <a:pt x="2819400" y="21336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14575" y="4705365"/>
            <a:ext cx="171434" cy="17143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47975" y="5260975"/>
            <a:ext cx="1316355" cy="1200150"/>
          </a:xfrm>
          <a:custGeom>
            <a:avLst/>
            <a:gdLst/>
            <a:ahLst/>
            <a:cxnLst/>
            <a:rect l="l" t="t" r="r" b="b"/>
            <a:pathLst>
              <a:path w="1316354" h="1200150">
                <a:moveTo>
                  <a:pt x="766826" y="0"/>
                </a:moveTo>
                <a:lnTo>
                  <a:pt x="330200" y="15875"/>
                </a:lnTo>
                <a:lnTo>
                  <a:pt x="0" y="15875"/>
                </a:lnTo>
                <a:lnTo>
                  <a:pt x="0" y="1200150"/>
                </a:lnTo>
                <a:lnTo>
                  <a:pt x="1316101" y="1195387"/>
                </a:lnTo>
                <a:lnTo>
                  <a:pt x="76682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535173" y="3490925"/>
            <a:ext cx="220979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465958" y="2115769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615310" y="2247138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819400" y="6477000"/>
            <a:ext cx="3733800" cy="0"/>
          </a:xfrm>
          <a:custGeom>
            <a:avLst/>
            <a:gdLst/>
            <a:ahLst/>
            <a:cxnLst/>
            <a:rect l="l" t="t" r="r" b="b"/>
            <a:pathLst>
              <a:path w="3733800">
                <a:moveTo>
                  <a:pt x="0" y="0"/>
                </a:moveTo>
                <a:lnTo>
                  <a:pt x="3733800" y="0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19400" y="2133600"/>
            <a:ext cx="0" cy="4343400"/>
          </a:xfrm>
          <a:custGeom>
            <a:avLst/>
            <a:gdLst/>
            <a:ahLst/>
            <a:cxnLst/>
            <a:rect l="l" t="t" r="r" b="b"/>
            <a:pathLst>
              <a:path h="4343400">
                <a:moveTo>
                  <a:pt x="0" y="0"/>
                </a:moveTo>
                <a:lnTo>
                  <a:pt x="0" y="4343400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343522" y="5152390"/>
            <a:ext cx="953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2X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841625" y="5257800"/>
            <a:ext cx="3482975" cy="0"/>
          </a:xfrm>
          <a:custGeom>
            <a:avLst/>
            <a:gdLst/>
            <a:ahLst/>
            <a:cxnLst/>
            <a:rect l="l" t="t" r="r" b="b"/>
            <a:pathLst>
              <a:path w="3482975">
                <a:moveTo>
                  <a:pt x="0" y="0"/>
                </a:moveTo>
                <a:lnTo>
                  <a:pt x="348297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867025" y="5249417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161538" y="4936312"/>
            <a:ext cx="6629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905" algn="l"/>
              </a:tabLst>
            </a:pPr>
            <a:r>
              <a:rPr sz="1800" dirty="0">
                <a:latin typeface="Arial"/>
                <a:cs typeface="Arial"/>
              </a:rPr>
              <a:t>D	F</a:t>
            </a:r>
            <a:endParaRPr sz="18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514980" y="4770402"/>
            <a:ext cx="220979" cy="63563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400" spc="-15" dirty="0"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spc="-15" dirty="0"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038850" y="5257800"/>
            <a:ext cx="114300" cy="304800"/>
          </a:xfrm>
          <a:custGeom>
            <a:avLst/>
            <a:gdLst/>
            <a:ahLst/>
            <a:cxnLst/>
            <a:rect l="l" t="t" r="r" b="b"/>
            <a:pathLst>
              <a:path w="114300" h="304800">
                <a:moveTo>
                  <a:pt x="38100" y="190500"/>
                </a:moveTo>
                <a:lnTo>
                  <a:pt x="0" y="190500"/>
                </a:lnTo>
                <a:lnTo>
                  <a:pt x="57150" y="304800"/>
                </a:lnTo>
                <a:lnTo>
                  <a:pt x="104775" y="209550"/>
                </a:lnTo>
                <a:lnTo>
                  <a:pt x="38100" y="209550"/>
                </a:lnTo>
                <a:lnTo>
                  <a:pt x="38100" y="190500"/>
                </a:lnTo>
                <a:close/>
              </a:path>
              <a:path w="114300" h="304800">
                <a:moveTo>
                  <a:pt x="76200" y="0"/>
                </a:moveTo>
                <a:lnTo>
                  <a:pt x="38100" y="0"/>
                </a:lnTo>
                <a:lnTo>
                  <a:pt x="38100" y="209550"/>
                </a:lnTo>
                <a:lnTo>
                  <a:pt x="76200" y="209550"/>
                </a:lnTo>
                <a:lnTo>
                  <a:pt x="76200" y="0"/>
                </a:lnTo>
                <a:close/>
              </a:path>
              <a:path w="114300" h="304800">
                <a:moveTo>
                  <a:pt x="114300" y="190500"/>
                </a:moveTo>
                <a:lnTo>
                  <a:pt x="76200" y="190500"/>
                </a:lnTo>
                <a:lnTo>
                  <a:pt x="76200" y="209550"/>
                </a:lnTo>
                <a:lnTo>
                  <a:pt x="104775" y="209550"/>
                </a:lnTo>
                <a:lnTo>
                  <a:pt x="11430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238375" y="2879725"/>
            <a:ext cx="239141" cy="168275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362200" y="2667000"/>
            <a:ext cx="1828800" cy="3810000"/>
          </a:xfrm>
          <a:custGeom>
            <a:avLst/>
            <a:gdLst/>
            <a:ahLst/>
            <a:cxnLst/>
            <a:rect l="l" t="t" r="r" b="b"/>
            <a:pathLst>
              <a:path w="1828800" h="3810000">
                <a:moveTo>
                  <a:pt x="0" y="0"/>
                </a:moveTo>
                <a:lnTo>
                  <a:pt x="1828800" y="3810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276600" y="4191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3340734" y="419138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807075" y="490537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5872098" y="4905832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72972" y="2497073"/>
            <a:ext cx="157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2X</a:t>
            </a:r>
            <a:r>
              <a:rPr sz="1800" spc="-15" baseline="-20833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1X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286000" y="4572000"/>
            <a:ext cx="2514600" cy="1905000"/>
          </a:xfrm>
          <a:custGeom>
            <a:avLst/>
            <a:gdLst/>
            <a:ahLst/>
            <a:cxnLst/>
            <a:rect l="l" t="t" r="r" b="b"/>
            <a:pathLst>
              <a:path w="2514600" h="1905000">
                <a:moveTo>
                  <a:pt x="0" y="0"/>
                </a:moveTo>
                <a:lnTo>
                  <a:pt x="2514600" y="1905000"/>
                </a:lnTo>
              </a:path>
            </a:pathLst>
          </a:custGeom>
          <a:ln w="381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681227" y="4326763"/>
            <a:ext cx="1576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2X</a:t>
            </a:r>
            <a:r>
              <a:rPr sz="1800" spc="-15" baseline="-20833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3X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504D"/>
                </a:solidFill>
                <a:latin typeface="Arial"/>
                <a:cs typeface="Arial"/>
              </a:rPr>
              <a:t>60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359275" y="581977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31"/>
                </a:lnTo>
                <a:lnTo>
                  <a:pt x="29394" y="62396"/>
                </a:lnTo>
                <a:lnTo>
                  <a:pt x="62380" y="29405"/>
                </a:lnTo>
                <a:lnTo>
                  <a:pt x="104217" y="7769"/>
                </a:lnTo>
                <a:lnTo>
                  <a:pt x="152400" y="0"/>
                </a:lnTo>
                <a:lnTo>
                  <a:pt x="200582" y="7769"/>
                </a:lnTo>
                <a:lnTo>
                  <a:pt x="242419" y="29405"/>
                </a:lnTo>
                <a:lnTo>
                  <a:pt x="275405" y="62396"/>
                </a:lnTo>
                <a:lnTo>
                  <a:pt x="297033" y="104231"/>
                </a:lnTo>
                <a:lnTo>
                  <a:pt x="304800" y="152400"/>
                </a:lnTo>
                <a:lnTo>
                  <a:pt x="297033" y="200568"/>
                </a:lnTo>
                <a:lnTo>
                  <a:pt x="275405" y="242403"/>
                </a:lnTo>
                <a:lnTo>
                  <a:pt x="242419" y="275394"/>
                </a:lnTo>
                <a:lnTo>
                  <a:pt x="200582" y="297030"/>
                </a:lnTo>
                <a:lnTo>
                  <a:pt x="152400" y="304800"/>
                </a:lnTo>
                <a:lnTo>
                  <a:pt x="104217" y="297030"/>
                </a:lnTo>
                <a:lnTo>
                  <a:pt x="62380" y="275394"/>
                </a:lnTo>
                <a:lnTo>
                  <a:pt x="29394" y="242403"/>
                </a:lnTo>
                <a:lnTo>
                  <a:pt x="7766" y="200568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932176" y="5779008"/>
            <a:ext cx="856488" cy="30175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3935095" y="5567925"/>
            <a:ext cx="191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035554" y="5840661"/>
            <a:ext cx="63309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spc="-10" dirty="0">
                <a:latin typeface="Arial"/>
                <a:cs typeface="Arial"/>
              </a:rPr>
              <a:t>feasible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423664" y="584252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896870" y="6085931"/>
            <a:ext cx="163195" cy="30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939285" y="6177830"/>
            <a:ext cx="342265" cy="56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133985">
              <a:lnSpc>
                <a:spcPct val="100000"/>
              </a:lnSpc>
              <a:spcBef>
                <a:spcPts val="565"/>
              </a:spcBef>
            </a:pPr>
            <a:r>
              <a:rPr sz="1400" spc="-15" dirty="0"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627879" y="6206452"/>
            <a:ext cx="325755" cy="53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62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400" spc="-15" dirty="0"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648839" y="6429466"/>
            <a:ext cx="166370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5"/>
              </a:lnSpc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628256" y="6427156"/>
            <a:ext cx="25971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30" dirty="0">
                <a:latin typeface="Arial"/>
                <a:cs typeface="Arial"/>
              </a:rPr>
              <a:t>X</a:t>
            </a:r>
            <a:r>
              <a:rPr sz="1800" baseline="-20833" dirty="0"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44525"/>
            <a:ext cx="39585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0" spc="-10" dirty="0">
                <a:solidFill>
                  <a:srgbClr val="000000"/>
                </a:solidFill>
                <a:latin typeface="Arial"/>
                <a:cs typeface="Arial"/>
              </a:rPr>
              <a:t>Perubahan Kapasitas</a:t>
            </a:r>
            <a:r>
              <a:rPr sz="2000" b="0" spc="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Arial"/>
                <a:cs typeface="Arial"/>
              </a:rPr>
              <a:t>Sumberdaya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62426" y="1905000"/>
            <a:ext cx="5253355" cy="4510405"/>
          </a:xfrm>
          <a:custGeom>
            <a:avLst/>
            <a:gdLst/>
            <a:ahLst/>
            <a:cxnLst/>
            <a:rect l="l" t="t" r="r" b="b"/>
            <a:pathLst>
              <a:path w="5253355" h="4510405">
                <a:moveTo>
                  <a:pt x="2188718" y="2668524"/>
                </a:moveTo>
                <a:lnTo>
                  <a:pt x="875411" y="2668524"/>
                </a:lnTo>
                <a:lnTo>
                  <a:pt x="1176274" y="4510049"/>
                </a:lnTo>
                <a:lnTo>
                  <a:pt x="2188718" y="2668524"/>
                </a:lnTo>
                <a:close/>
              </a:path>
              <a:path w="5253355" h="4510405">
                <a:moveTo>
                  <a:pt x="4808220" y="0"/>
                </a:moveTo>
                <a:lnTo>
                  <a:pt x="444753" y="0"/>
                </a:lnTo>
                <a:lnTo>
                  <a:pt x="396273" y="2609"/>
                </a:lnTo>
                <a:lnTo>
                  <a:pt x="349309" y="10258"/>
                </a:lnTo>
                <a:lnTo>
                  <a:pt x="304133" y="22675"/>
                </a:lnTo>
                <a:lnTo>
                  <a:pt x="261015" y="39587"/>
                </a:lnTo>
                <a:lnTo>
                  <a:pt x="220227" y="60724"/>
                </a:lnTo>
                <a:lnTo>
                  <a:pt x="182038" y="85815"/>
                </a:lnTo>
                <a:lnTo>
                  <a:pt x="146720" y="114588"/>
                </a:lnTo>
                <a:lnTo>
                  <a:pt x="114543" y="146771"/>
                </a:lnTo>
                <a:lnTo>
                  <a:pt x="85778" y="182093"/>
                </a:lnTo>
                <a:lnTo>
                  <a:pt x="60696" y="220283"/>
                </a:lnTo>
                <a:lnTo>
                  <a:pt x="39567" y="261070"/>
                </a:lnTo>
                <a:lnTo>
                  <a:pt x="22662" y="304182"/>
                </a:lnTo>
                <a:lnTo>
                  <a:pt x="10252" y="349347"/>
                </a:lnTo>
                <a:lnTo>
                  <a:pt x="2608" y="396295"/>
                </a:lnTo>
                <a:lnTo>
                  <a:pt x="0" y="444753"/>
                </a:lnTo>
                <a:lnTo>
                  <a:pt x="0" y="2223770"/>
                </a:lnTo>
                <a:lnTo>
                  <a:pt x="2608" y="2272250"/>
                </a:lnTo>
                <a:lnTo>
                  <a:pt x="10252" y="2319214"/>
                </a:lnTo>
                <a:lnTo>
                  <a:pt x="22662" y="2364390"/>
                </a:lnTo>
                <a:lnTo>
                  <a:pt x="39567" y="2407508"/>
                </a:lnTo>
                <a:lnTo>
                  <a:pt x="60696" y="2448296"/>
                </a:lnTo>
                <a:lnTo>
                  <a:pt x="85778" y="2486485"/>
                </a:lnTo>
                <a:lnTo>
                  <a:pt x="114543" y="2521803"/>
                </a:lnTo>
                <a:lnTo>
                  <a:pt x="146720" y="2553980"/>
                </a:lnTo>
                <a:lnTo>
                  <a:pt x="182038" y="2582745"/>
                </a:lnTo>
                <a:lnTo>
                  <a:pt x="220227" y="2607827"/>
                </a:lnTo>
                <a:lnTo>
                  <a:pt x="261015" y="2628956"/>
                </a:lnTo>
                <a:lnTo>
                  <a:pt x="304133" y="2645861"/>
                </a:lnTo>
                <a:lnTo>
                  <a:pt x="349309" y="2658271"/>
                </a:lnTo>
                <a:lnTo>
                  <a:pt x="396273" y="2665915"/>
                </a:lnTo>
                <a:lnTo>
                  <a:pt x="444753" y="2668524"/>
                </a:lnTo>
                <a:lnTo>
                  <a:pt x="4808220" y="2668524"/>
                </a:lnTo>
                <a:lnTo>
                  <a:pt x="4856678" y="2665915"/>
                </a:lnTo>
                <a:lnTo>
                  <a:pt x="4903626" y="2658271"/>
                </a:lnTo>
                <a:lnTo>
                  <a:pt x="4948791" y="2645861"/>
                </a:lnTo>
                <a:lnTo>
                  <a:pt x="4991903" y="2628956"/>
                </a:lnTo>
                <a:lnTo>
                  <a:pt x="5032690" y="2607827"/>
                </a:lnTo>
                <a:lnTo>
                  <a:pt x="5070880" y="2582745"/>
                </a:lnTo>
                <a:lnTo>
                  <a:pt x="5106202" y="2553980"/>
                </a:lnTo>
                <a:lnTo>
                  <a:pt x="5138385" y="2521803"/>
                </a:lnTo>
                <a:lnTo>
                  <a:pt x="5167158" y="2486485"/>
                </a:lnTo>
                <a:lnTo>
                  <a:pt x="5192249" y="2448296"/>
                </a:lnTo>
                <a:lnTo>
                  <a:pt x="5213386" y="2407508"/>
                </a:lnTo>
                <a:lnTo>
                  <a:pt x="5230298" y="2364390"/>
                </a:lnTo>
                <a:lnTo>
                  <a:pt x="5242715" y="2319214"/>
                </a:lnTo>
                <a:lnTo>
                  <a:pt x="5250364" y="2272250"/>
                </a:lnTo>
                <a:lnTo>
                  <a:pt x="5252974" y="2223770"/>
                </a:lnTo>
                <a:lnTo>
                  <a:pt x="5252974" y="444753"/>
                </a:lnTo>
                <a:lnTo>
                  <a:pt x="5250364" y="396295"/>
                </a:lnTo>
                <a:lnTo>
                  <a:pt x="5242715" y="349347"/>
                </a:lnTo>
                <a:lnTo>
                  <a:pt x="5230298" y="304182"/>
                </a:lnTo>
                <a:lnTo>
                  <a:pt x="5213386" y="261070"/>
                </a:lnTo>
                <a:lnTo>
                  <a:pt x="5192249" y="220283"/>
                </a:lnTo>
                <a:lnTo>
                  <a:pt x="5167158" y="182093"/>
                </a:lnTo>
                <a:lnTo>
                  <a:pt x="5138385" y="146771"/>
                </a:lnTo>
                <a:lnTo>
                  <a:pt x="5106202" y="114588"/>
                </a:lnTo>
                <a:lnTo>
                  <a:pt x="5070880" y="85815"/>
                </a:lnTo>
                <a:lnTo>
                  <a:pt x="5032690" y="60724"/>
                </a:lnTo>
                <a:lnTo>
                  <a:pt x="4991903" y="39587"/>
                </a:lnTo>
                <a:lnTo>
                  <a:pt x="4948791" y="22675"/>
                </a:lnTo>
                <a:lnTo>
                  <a:pt x="4903626" y="10258"/>
                </a:lnTo>
                <a:lnTo>
                  <a:pt x="4856678" y="2609"/>
                </a:lnTo>
                <a:lnTo>
                  <a:pt x="4808220" y="0"/>
                </a:lnTo>
                <a:close/>
              </a:path>
            </a:pathLst>
          </a:custGeom>
          <a:solidFill>
            <a:srgbClr val="C36C0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48455" y="1959864"/>
            <a:ext cx="399288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94759" y="1959864"/>
            <a:ext cx="493775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35552" y="1959864"/>
            <a:ext cx="445008" cy="384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63567" y="1959864"/>
            <a:ext cx="466343" cy="384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58640" y="2112264"/>
            <a:ext cx="310896" cy="231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62271" y="1959864"/>
            <a:ext cx="515112" cy="384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60391" y="1959864"/>
            <a:ext cx="441960" cy="3840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54423" y="2234183"/>
            <a:ext cx="466344" cy="384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9496" y="2386583"/>
            <a:ext cx="310896" cy="2316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3128" y="2234183"/>
            <a:ext cx="515112" cy="384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51247" y="2234183"/>
            <a:ext cx="573024" cy="3840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48455" y="2508504"/>
            <a:ext cx="399288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88664" y="2508504"/>
            <a:ext cx="1889760" cy="3840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07152" y="2660904"/>
            <a:ext cx="310896" cy="2316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13832" y="2508504"/>
            <a:ext cx="679703" cy="3840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22264" y="2660904"/>
            <a:ext cx="310896" cy="231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28944" y="2508504"/>
            <a:ext cx="1716024" cy="3840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90415" y="2782823"/>
            <a:ext cx="2093976" cy="3840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67400" y="2782823"/>
            <a:ext cx="573024" cy="3840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48455" y="3057144"/>
            <a:ext cx="399288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88664" y="3057144"/>
            <a:ext cx="3450336" cy="3840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22007" y="3057144"/>
            <a:ext cx="445007" cy="3840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14031" y="3057144"/>
            <a:ext cx="768096" cy="38404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26095" y="3057144"/>
            <a:ext cx="573024" cy="38404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48455" y="3331464"/>
            <a:ext cx="399288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88664" y="3331464"/>
            <a:ext cx="2776728" cy="3840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54423" y="3605784"/>
            <a:ext cx="457200" cy="38404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40352" y="3758184"/>
            <a:ext cx="533400" cy="23164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60391" y="3605784"/>
            <a:ext cx="2228088" cy="38404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71488" y="3605784"/>
            <a:ext cx="893063" cy="38404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73423" y="3880103"/>
            <a:ext cx="5053583" cy="38404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54423" y="4154423"/>
            <a:ext cx="1350264" cy="38404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87696" y="4154423"/>
            <a:ext cx="445008" cy="3840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79720" y="4154423"/>
            <a:ext cx="957072" cy="38404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19800" y="4154423"/>
            <a:ext cx="701040" cy="38404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755771" y="2017216"/>
            <a:ext cx="4928870" cy="2496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46685">
              <a:lnSpc>
                <a:spcPct val="100000"/>
              </a:lnSpc>
              <a:spcBef>
                <a:spcPts val="100"/>
              </a:spcBef>
              <a:buChar char="◦"/>
              <a:tabLst>
                <a:tab pos="184785" algn="l"/>
              </a:tabLst>
            </a:pPr>
            <a:r>
              <a:rPr sz="1800" dirty="0">
                <a:latin typeface="Arial"/>
                <a:cs typeface="Arial"/>
              </a:rPr>
              <a:t>G : 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22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544195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22" baseline="-20833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  <a:p>
            <a:pPr marL="177800" indent="-140335">
              <a:lnSpc>
                <a:spcPct val="100000"/>
              </a:lnSpc>
              <a:spcBef>
                <a:spcPts val="5"/>
              </a:spcBef>
              <a:buChar char="◦"/>
              <a:tabLst>
                <a:tab pos="178435" algn="l"/>
              </a:tabLst>
            </a:pPr>
            <a:r>
              <a:rPr sz="1800" dirty="0">
                <a:latin typeface="Arial"/>
                <a:cs typeface="Arial"/>
              </a:rPr>
              <a:t>Substitusikan </a:t>
            </a:r>
            <a:r>
              <a:rPr sz="1800" spc="-5" dirty="0">
                <a:latin typeface="Arial"/>
                <a:cs typeface="Arial"/>
              </a:rPr>
              <a:t>X</a:t>
            </a:r>
            <a:r>
              <a:rPr sz="1800" spc="-7" baseline="-20833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&amp; 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22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pada pers.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[3]</a:t>
            </a:r>
            <a:endParaRPr sz="1800">
              <a:latin typeface="Arial"/>
              <a:cs typeface="Arial"/>
            </a:endParaRPr>
          </a:p>
          <a:p>
            <a:pPr marL="48005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[1] 2(30) + 3(0) 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60</a:t>
            </a:r>
            <a:endParaRPr sz="1800">
              <a:latin typeface="Arial"/>
              <a:cs typeface="Arial"/>
            </a:endParaRPr>
          </a:p>
          <a:p>
            <a:pPr marL="177800" indent="-140335">
              <a:lnSpc>
                <a:spcPct val="100000"/>
              </a:lnSpc>
              <a:buChar char="◦"/>
              <a:tabLst>
                <a:tab pos="178435" algn="l"/>
              </a:tabLst>
            </a:pPr>
            <a:r>
              <a:rPr sz="1800" dirty="0">
                <a:latin typeface="Arial"/>
                <a:cs typeface="Arial"/>
              </a:rPr>
              <a:t>Jadi </a:t>
            </a:r>
            <a:r>
              <a:rPr sz="1800" spc="-15" dirty="0">
                <a:latin typeface="Arial"/>
                <a:cs typeface="Arial"/>
              </a:rPr>
              <a:t>Max </a:t>
            </a:r>
            <a:r>
              <a:rPr sz="1800" spc="-10" dirty="0">
                <a:latin typeface="Arial"/>
                <a:cs typeface="Arial"/>
              </a:rPr>
              <a:t>TK </a:t>
            </a:r>
            <a:r>
              <a:rPr sz="1800" dirty="0">
                <a:latin typeface="Arial"/>
                <a:cs typeface="Arial"/>
              </a:rPr>
              <a:t>naik </a:t>
            </a:r>
            <a:r>
              <a:rPr sz="1800" spc="5" dirty="0">
                <a:latin typeface="Arial"/>
                <a:cs typeface="Arial"/>
              </a:rPr>
              <a:t>sebesar </a:t>
            </a:r>
            <a:r>
              <a:rPr sz="1800" dirty="0">
                <a:latin typeface="Arial"/>
                <a:cs typeface="Arial"/>
              </a:rPr>
              <a:t>: 60 – 40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  <a:p>
            <a:pPr marL="177800" indent="-140335">
              <a:lnSpc>
                <a:spcPct val="100000"/>
              </a:lnSpc>
              <a:buChar char="◦"/>
              <a:tabLst>
                <a:tab pos="178435" algn="l"/>
              </a:tabLst>
            </a:pPr>
            <a:r>
              <a:rPr sz="1800" dirty="0">
                <a:latin typeface="Arial"/>
                <a:cs typeface="Arial"/>
              </a:rPr>
              <a:t>Penambahan </a:t>
            </a:r>
            <a:r>
              <a:rPr sz="1800" spc="-10" dirty="0">
                <a:latin typeface="Arial"/>
                <a:cs typeface="Arial"/>
              </a:rPr>
              <a:t>TK,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maka</a:t>
            </a:r>
            <a:endParaRPr sz="1800">
              <a:latin typeface="Arial"/>
              <a:cs typeface="Arial"/>
            </a:endParaRPr>
          </a:p>
          <a:p>
            <a:pPr marL="54419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Z</a:t>
            </a:r>
            <a:r>
              <a:rPr sz="1800" baseline="-20833" dirty="0">
                <a:latin typeface="Arial"/>
                <a:cs typeface="Arial"/>
              </a:rPr>
              <a:t>baru </a:t>
            </a:r>
            <a:r>
              <a:rPr sz="1800" dirty="0">
                <a:latin typeface="Arial"/>
                <a:cs typeface="Arial"/>
              </a:rPr>
              <a:t>= 40(30) + 30(0) =</a:t>
            </a:r>
            <a:r>
              <a:rPr sz="1800" spc="-2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1.200</a:t>
            </a:r>
            <a:endParaRPr sz="1800">
              <a:latin typeface="Arial"/>
              <a:cs typeface="Arial"/>
            </a:endParaRPr>
          </a:p>
          <a:p>
            <a:pPr marL="16256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shg ada kenaikan keuntungan (shadow price)</a:t>
            </a:r>
            <a:r>
              <a:rPr sz="1800" spc="-3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54419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Z = 1.200 – 900 =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300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3540" y="530062"/>
            <a:ext cx="5396230" cy="6356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356870" algn="l"/>
              </a:tabLst>
            </a:pPr>
            <a:r>
              <a:rPr sz="1800" dirty="0">
                <a:latin typeface="Arial"/>
                <a:cs typeface="Arial"/>
              </a:rPr>
              <a:t>2.	Perubahan jam tenaga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kerja</a:t>
            </a:r>
            <a:endParaRPr sz="18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Arial"/>
                <a:cs typeface="Arial"/>
              </a:rPr>
              <a:t>Jika </a:t>
            </a:r>
            <a:r>
              <a:rPr sz="1800" spc="-15" dirty="0">
                <a:latin typeface="Arial"/>
                <a:cs typeface="Arial"/>
              </a:rPr>
              <a:t>TK </a:t>
            </a:r>
            <a:r>
              <a:rPr sz="1800" dirty="0">
                <a:latin typeface="Arial"/>
                <a:cs typeface="Arial"/>
              </a:rPr>
              <a:t>ditambah, pers. [3] bergeser hingga titik</a:t>
            </a:r>
            <a:r>
              <a:rPr sz="1800" spc="-3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971800" y="2667000"/>
            <a:ext cx="1828800" cy="3810000"/>
          </a:xfrm>
          <a:custGeom>
            <a:avLst/>
            <a:gdLst/>
            <a:ahLst/>
            <a:cxnLst/>
            <a:rect l="l" t="t" r="r" b="b"/>
            <a:pathLst>
              <a:path w="1828800" h="3810000">
                <a:moveTo>
                  <a:pt x="0" y="0"/>
                </a:moveTo>
                <a:lnTo>
                  <a:pt x="1828800" y="3810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19400" y="2803525"/>
            <a:ext cx="239141" cy="16827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41625" y="5257800"/>
            <a:ext cx="3482975" cy="0"/>
          </a:xfrm>
          <a:custGeom>
            <a:avLst/>
            <a:gdLst/>
            <a:ahLst/>
            <a:cxnLst/>
            <a:rect l="l" t="t" r="r" b="b"/>
            <a:pathLst>
              <a:path w="3482975">
                <a:moveTo>
                  <a:pt x="0" y="0"/>
                </a:moveTo>
                <a:lnTo>
                  <a:pt x="348297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59275" y="581977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31"/>
                </a:lnTo>
                <a:lnTo>
                  <a:pt x="29394" y="62396"/>
                </a:lnTo>
                <a:lnTo>
                  <a:pt x="62380" y="29405"/>
                </a:lnTo>
                <a:lnTo>
                  <a:pt x="104217" y="7769"/>
                </a:lnTo>
                <a:lnTo>
                  <a:pt x="152400" y="0"/>
                </a:lnTo>
                <a:lnTo>
                  <a:pt x="200582" y="7769"/>
                </a:lnTo>
                <a:lnTo>
                  <a:pt x="242419" y="29405"/>
                </a:lnTo>
                <a:lnTo>
                  <a:pt x="275405" y="62396"/>
                </a:lnTo>
                <a:lnTo>
                  <a:pt x="297033" y="104231"/>
                </a:lnTo>
                <a:lnTo>
                  <a:pt x="304800" y="152400"/>
                </a:lnTo>
                <a:lnTo>
                  <a:pt x="297033" y="200568"/>
                </a:lnTo>
                <a:lnTo>
                  <a:pt x="275405" y="242403"/>
                </a:lnTo>
                <a:lnTo>
                  <a:pt x="242419" y="275394"/>
                </a:lnTo>
                <a:lnTo>
                  <a:pt x="200582" y="297030"/>
                </a:lnTo>
                <a:lnTo>
                  <a:pt x="152400" y="304800"/>
                </a:lnTo>
                <a:lnTo>
                  <a:pt x="104217" y="297030"/>
                </a:lnTo>
                <a:lnTo>
                  <a:pt x="62380" y="275394"/>
                </a:lnTo>
                <a:lnTo>
                  <a:pt x="29394" y="242403"/>
                </a:lnTo>
                <a:lnTo>
                  <a:pt x="7766" y="200568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76600" y="4191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535173" y="3490925"/>
            <a:ext cx="220979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440558" y="2115769"/>
            <a:ext cx="3105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22" baseline="-20833" dirty="0"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819400" y="2133600"/>
            <a:ext cx="0" cy="4343400"/>
          </a:xfrm>
          <a:custGeom>
            <a:avLst/>
            <a:gdLst/>
            <a:ahLst/>
            <a:cxnLst/>
            <a:rect l="l" t="t" r="r" b="b"/>
            <a:pathLst>
              <a:path h="4343400">
                <a:moveTo>
                  <a:pt x="0" y="0"/>
                </a:moveTo>
                <a:lnTo>
                  <a:pt x="0" y="4343400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343522" y="5152390"/>
            <a:ext cx="953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2X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161538" y="4936312"/>
            <a:ext cx="6629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905" algn="l"/>
              </a:tabLst>
            </a:pPr>
            <a:r>
              <a:rPr sz="1800" dirty="0">
                <a:latin typeface="Arial"/>
                <a:cs typeface="Arial"/>
              </a:rPr>
              <a:t>D	F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038850" y="5257800"/>
            <a:ext cx="114300" cy="304800"/>
          </a:xfrm>
          <a:custGeom>
            <a:avLst/>
            <a:gdLst/>
            <a:ahLst/>
            <a:cxnLst/>
            <a:rect l="l" t="t" r="r" b="b"/>
            <a:pathLst>
              <a:path w="114300" h="304800">
                <a:moveTo>
                  <a:pt x="38100" y="190500"/>
                </a:moveTo>
                <a:lnTo>
                  <a:pt x="0" y="190500"/>
                </a:lnTo>
                <a:lnTo>
                  <a:pt x="57150" y="304800"/>
                </a:lnTo>
                <a:lnTo>
                  <a:pt x="104775" y="209550"/>
                </a:lnTo>
                <a:lnTo>
                  <a:pt x="38100" y="209550"/>
                </a:lnTo>
                <a:lnTo>
                  <a:pt x="38100" y="190500"/>
                </a:lnTo>
                <a:close/>
              </a:path>
              <a:path w="114300" h="304800">
                <a:moveTo>
                  <a:pt x="76200" y="0"/>
                </a:moveTo>
                <a:lnTo>
                  <a:pt x="38100" y="0"/>
                </a:lnTo>
                <a:lnTo>
                  <a:pt x="38100" y="209550"/>
                </a:lnTo>
                <a:lnTo>
                  <a:pt x="76200" y="209550"/>
                </a:lnTo>
                <a:lnTo>
                  <a:pt x="76200" y="0"/>
                </a:lnTo>
                <a:close/>
              </a:path>
              <a:path w="114300" h="304800">
                <a:moveTo>
                  <a:pt x="114300" y="190500"/>
                </a:moveTo>
                <a:lnTo>
                  <a:pt x="76200" y="190500"/>
                </a:lnTo>
                <a:lnTo>
                  <a:pt x="76200" y="209550"/>
                </a:lnTo>
                <a:lnTo>
                  <a:pt x="104775" y="209550"/>
                </a:lnTo>
                <a:lnTo>
                  <a:pt x="11430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238375" y="2876861"/>
            <a:ext cx="247284" cy="17113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340734" y="419138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807075" y="490537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872098" y="4905832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72972" y="2497073"/>
            <a:ext cx="1576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2X</a:t>
            </a:r>
            <a:r>
              <a:rPr sz="1800" spc="-15" baseline="-20833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1X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504D"/>
                </a:solidFill>
                <a:latin typeface="Arial"/>
                <a:cs typeface="Arial"/>
              </a:rPr>
              <a:t>40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847975" y="5276850"/>
            <a:ext cx="1906905" cy="1184275"/>
          </a:xfrm>
          <a:custGeom>
            <a:avLst/>
            <a:gdLst/>
            <a:ahLst/>
            <a:cxnLst/>
            <a:rect l="l" t="t" r="r" b="b"/>
            <a:pathLst>
              <a:path w="1906904" h="1184275">
                <a:moveTo>
                  <a:pt x="330200" y="0"/>
                </a:moveTo>
                <a:lnTo>
                  <a:pt x="0" y="0"/>
                </a:lnTo>
                <a:lnTo>
                  <a:pt x="0" y="1184275"/>
                </a:lnTo>
                <a:lnTo>
                  <a:pt x="1906651" y="1179512"/>
                </a:lnTo>
                <a:lnTo>
                  <a:pt x="1035050" y="533400"/>
                </a:lnTo>
                <a:lnTo>
                  <a:pt x="3302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19400" y="6477000"/>
            <a:ext cx="3733800" cy="0"/>
          </a:xfrm>
          <a:custGeom>
            <a:avLst/>
            <a:gdLst/>
            <a:ahLst/>
            <a:cxnLst/>
            <a:rect l="l" t="t" r="r" b="b"/>
            <a:pathLst>
              <a:path w="3733800">
                <a:moveTo>
                  <a:pt x="0" y="0"/>
                </a:moveTo>
                <a:lnTo>
                  <a:pt x="3733800" y="0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867025" y="5249417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514980" y="4770402"/>
            <a:ext cx="220979" cy="63563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400" spc="-15" dirty="0"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spc="-15" dirty="0"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362200" y="2667000"/>
            <a:ext cx="1828800" cy="3810000"/>
          </a:xfrm>
          <a:custGeom>
            <a:avLst/>
            <a:gdLst/>
            <a:ahLst/>
            <a:cxnLst/>
            <a:rect l="l" t="t" r="r" b="b"/>
            <a:pathLst>
              <a:path w="1828800" h="3810000">
                <a:moveTo>
                  <a:pt x="0" y="0"/>
                </a:moveTo>
                <a:lnTo>
                  <a:pt x="1828800" y="3810000"/>
                </a:lnTo>
              </a:path>
            </a:pathLst>
          </a:custGeom>
          <a:ln w="381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86000" y="4572000"/>
            <a:ext cx="2514600" cy="1905000"/>
          </a:xfrm>
          <a:custGeom>
            <a:avLst/>
            <a:gdLst/>
            <a:ahLst/>
            <a:cxnLst/>
            <a:rect l="l" t="t" r="r" b="b"/>
            <a:pathLst>
              <a:path w="2514600" h="1905000">
                <a:moveTo>
                  <a:pt x="0" y="0"/>
                </a:moveTo>
                <a:lnTo>
                  <a:pt x="2514600" y="1905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314575" y="4710938"/>
            <a:ext cx="165862" cy="16586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81227" y="4326763"/>
            <a:ext cx="157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2X</a:t>
            </a:r>
            <a:r>
              <a:rPr sz="1800" spc="-15" baseline="-20833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3X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60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932176" y="5779008"/>
            <a:ext cx="856488" cy="30175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935095" y="5567925"/>
            <a:ext cx="191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035554" y="5840661"/>
            <a:ext cx="63309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spc="-10" dirty="0">
                <a:latin typeface="Arial"/>
                <a:cs typeface="Arial"/>
              </a:rPr>
              <a:t>feasible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423664" y="584252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896870" y="6085931"/>
            <a:ext cx="163195" cy="30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39285" y="6177830"/>
            <a:ext cx="342265" cy="56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133985">
              <a:lnSpc>
                <a:spcPct val="100000"/>
              </a:lnSpc>
              <a:spcBef>
                <a:spcPts val="565"/>
              </a:spcBef>
            </a:pPr>
            <a:r>
              <a:rPr sz="1400" spc="-15" dirty="0"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627879" y="6206452"/>
            <a:ext cx="325755" cy="53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62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400" spc="-15" dirty="0"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648839" y="6429466"/>
            <a:ext cx="166370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5"/>
              </a:lnSpc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628256" y="6427156"/>
            <a:ext cx="25971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30" dirty="0">
                <a:latin typeface="Arial"/>
                <a:cs typeface="Arial"/>
              </a:rPr>
              <a:t>X</a:t>
            </a:r>
            <a:r>
              <a:rPr sz="1800" baseline="-20833" dirty="0"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22776" y="2438400"/>
            <a:ext cx="4688205" cy="3220720"/>
          </a:xfrm>
          <a:custGeom>
            <a:avLst/>
            <a:gdLst/>
            <a:ahLst/>
            <a:cxnLst/>
            <a:rect l="l" t="t" r="r" b="b"/>
            <a:pathLst>
              <a:path w="4688205" h="3220720">
                <a:moveTo>
                  <a:pt x="1976374" y="2074799"/>
                </a:moveTo>
                <a:lnTo>
                  <a:pt x="814324" y="2074799"/>
                </a:lnTo>
                <a:lnTo>
                  <a:pt x="0" y="3220643"/>
                </a:lnTo>
                <a:lnTo>
                  <a:pt x="1976374" y="2074799"/>
                </a:lnTo>
                <a:close/>
              </a:path>
              <a:path w="4688205" h="3220720">
                <a:moveTo>
                  <a:pt x="4342003" y="0"/>
                </a:moveTo>
                <a:lnTo>
                  <a:pt x="385445" y="0"/>
                </a:lnTo>
                <a:lnTo>
                  <a:pt x="338515" y="3156"/>
                </a:lnTo>
                <a:lnTo>
                  <a:pt x="293506" y="12351"/>
                </a:lnTo>
                <a:lnTo>
                  <a:pt x="250828" y="27174"/>
                </a:lnTo>
                <a:lnTo>
                  <a:pt x="210895" y="47211"/>
                </a:lnTo>
                <a:lnTo>
                  <a:pt x="174117" y="72051"/>
                </a:lnTo>
                <a:lnTo>
                  <a:pt x="140906" y="101282"/>
                </a:lnTo>
                <a:lnTo>
                  <a:pt x="111675" y="134493"/>
                </a:lnTo>
                <a:lnTo>
                  <a:pt x="86835" y="171271"/>
                </a:lnTo>
                <a:lnTo>
                  <a:pt x="66798" y="211204"/>
                </a:lnTo>
                <a:lnTo>
                  <a:pt x="51975" y="253882"/>
                </a:lnTo>
                <a:lnTo>
                  <a:pt x="42780" y="298891"/>
                </a:lnTo>
                <a:lnTo>
                  <a:pt x="39624" y="345821"/>
                </a:lnTo>
                <a:lnTo>
                  <a:pt x="39624" y="1729105"/>
                </a:lnTo>
                <a:lnTo>
                  <a:pt x="42780" y="1776005"/>
                </a:lnTo>
                <a:lnTo>
                  <a:pt x="51975" y="1820990"/>
                </a:lnTo>
                <a:lnTo>
                  <a:pt x="66798" y="1863647"/>
                </a:lnTo>
                <a:lnTo>
                  <a:pt x="86835" y="1903565"/>
                </a:lnTo>
                <a:lnTo>
                  <a:pt x="111675" y="1940331"/>
                </a:lnTo>
                <a:lnTo>
                  <a:pt x="140906" y="1973532"/>
                </a:lnTo>
                <a:lnTo>
                  <a:pt x="174117" y="2002757"/>
                </a:lnTo>
                <a:lnTo>
                  <a:pt x="210895" y="2027592"/>
                </a:lnTo>
                <a:lnTo>
                  <a:pt x="250828" y="2047626"/>
                </a:lnTo>
                <a:lnTo>
                  <a:pt x="293506" y="2062447"/>
                </a:lnTo>
                <a:lnTo>
                  <a:pt x="338515" y="2071642"/>
                </a:lnTo>
                <a:lnTo>
                  <a:pt x="385445" y="2074799"/>
                </a:lnTo>
                <a:lnTo>
                  <a:pt x="4342003" y="2074799"/>
                </a:lnTo>
                <a:lnTo>
                  <a:pt x="4388932" y="2071642"/>
                </a:lnTo>
                <a:lnTo>
                  <a:pt x="4433941" y="2062447"/>
                </a:lnTo>
                <a:lnTo>
                  <a:pt x="4476619" y="2047626"/>
                </a:lnTo>
                <a:lnTo>
                  <a:pt x="4516552" y="2027592"/>
                </a:lnTo>
                <a:lnTo>
                  <a:pt x="4553330" y="2002757"/>
                </a:lnTo>
                <a:lnTo>
                  <a:pt x="4586541" y="1973532"/>
                </a:lnTo>
                <a:lnTo>
                  <a:pt x="4615772" y="1940331"/>
                </a:lnTo>
                <a:lnTo>
                  <a:pt x="4640612" y="1903565"/>
                </a:lnTo>
                <a:lnTo>
                  <a:pt x="4660649" y="1863647"/>
                </a:lnTo>
                <a:lnTo>
                  <a:pt x="4675472" y="1820990"/>
                </a:lnTo>
                <a:lnTo>
                  <a:pt x="4684667" y="1776005"/>
                </a:lnTo>
                <a:lnTo>
                  <a:pt x="4687824" y="1729105"/>
                </a:lnTo>
                <a:lnTo>
                  <a:pt x="4687824" y="345821"/>
                </a:lnTo>
                <a:lnTo>
                  <a:pt x="4684667" y="298891"/>
                </a:lnTo>
                <a:lnTo>
                  <a:pt x="4675472" y="253882"/>
                </a:lnTo>
                <a:lnTo>
                  <a:pt x="4660649" y="211204"/>
                </a:lnTo>
                <a:lnTo>
                  <a:pt x="4640612" y="171271"/>
                </a:lnTo>
                <a:lnTo>
                  <a:pt x="4615772" y="134493"/>
                </a:lnTo>
                <a:lnTo>
                  <a:pt x="4586541" y="101282"/>
                </a:lnTo>
                <a:lnTo>
                  <a:pt x="4553330" y="72051"/>
                </a:lnTo>
                <a:lnTo>
                  <a:pt x="4516552" y="47211"/>
                </a:lnTo>
                <a:lnTo>
                  <a:pt x="4476619" y="27174"/>
                </a:lnTo>
                <a:lnTo>
                  <a:pt x="4433941" y="12351"/>
                </a:lnTo>
                <a:lnTo>
                  <a:pt x="4388932" y="3156"/>
                </a:lnTo>
                <a:lnTo>
                  <a:pt x="4342003" y="0"/>
                </a:lnTo>
                <a:close/>
              </a:path>
            </a:pathLst>
          </a:custGeom>
          <a:solidFill>
            <a:srgbClr val="C36C0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16679" y="2462783"/>
            <a:ext cx="1822703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68111" y="2615183"/>
            <a:ext cx="356615" cy="231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3455" y="2462783"/>
            <a:ext cx="1042416" cy="384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24600" y="2615183"/>
            <a:ext cx="310896" cy="2316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31279" y="2462783"/>
            <a:ext cx="829055" cy="3840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16679" y="2737104"/>
            <a:ext cx="4212335" cy="384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16679" y="3011423"/>
            <a:ext cx="2758439" cy="3840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16679" y="3285744"/>
            <a:ext cx="3432048" cy="3840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2647" y="3560064"/>
            <a:ext cx="594360" cy="3840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45735" y="3712464"/>
            <a:ext cx="310896" cy="2316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49367" y="3560064"/>
            <a:ext cx="1563624" cy="3840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16679" y="3834384"/>
            <a:ext cx="2798064" cy="3840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97752" y="3834384"/>
            <a:ext cx="445007" cy="3840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86728" y="3834384"/>
            <a:ext cx="1088135" cy="3840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16679" y="4108703"/>
            <a:ext cx="4245864" cy="3840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27042" y="2521965"/>
            <a:ext cx="3999229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392555" algn="l"/>
              </a:tabLst>
            </a:pPr>
            <a:r>
              <a:rPr sz="1800" dirty="0">
                <a:latin typeface="Arial"/>
                <a:cs typeface="Arial"/>
              </a:rPr>
              <a:t>Pada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titik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C,	</a:t>
            </a:r>
            <a:r>
              <a:rPr sz="1800" spc="-10" dirty="0">
                <a:latin typeface="Arial"/>
                <a:cs typeface="Arial"/>
              </a:rPr>
              <a:t>X</a:t>
            </a:r>
            <a:r>
              <a:rPr sz="1800" spc="-15" baseline="-20833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= 15, 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22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L="38100" marR="12318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Karena BB B </a:t>
            </a:r>
            <a:r>
              <a:rPr sz="1800" spc="-5" dirty="0">
                <a:latin typeface="Arial"/>
                <a:cs typeface="Arial"/>
              </a:rPr>
              <a:t>hanya </a:t>
            </a:r>
            <a:r>
              <a:rPr sz="1800" dirty="0">
                <a:latin typeface="Arial"/>
                <a:cs typeface="Arial"/>
              </a:rPr>
              <a:t>untuk </a:t>
            </a:r>
            <a:r>
              <a:rPr sz="1800" spc="5" dirty="0">
                <a:latin typeface="Arial"/>
                <a:cs typeface="Arial"/>
              </a:rPr>
              <a:t>membuat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  </a:t>
            </a:r>
            <a:r>
              <a:rPr sz="1800" dirty="0">
                <a:latin typeface="Arial"/>
                <a:cs typeface="Arial"/>
              </a:rPr>
              <a:t>produk (Cosmos),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maka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maksimum diturunkan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sebesar</a:t>
            </a:r>
            <a:endParaRPr sz="1800">
              <a:latin typeface="Arial"/>
              <a:cs typeface="Arial"/>
            </a:endParaRPr>
          </a:p>
          <a:p>
            <a:pPr marL="54356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2X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 2(10) =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atau turun sebesar = 30 – 20 =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Penurunan tidak merubah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Keuntungan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83540" y="144525"/>
            <a:ext cx="39585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0" spc="-10" dirty="0">
                <a:solidFill>
                  <a:srgbClr val="000000"/>
                </a:solidFill>
                <a:latin typeface="Arial"/>
                <a:cs typeface="Arial"/>
              </a:rPr>
              <a:t>Perubahan Kapasitas</a:t>
            </a:r>
            <a:r>
              <a:rPr sz="2000" b="0" spc="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Arial"/>
                <a:cs typeface="Arial"/>
              </a:rPr>
              <a:t>Sumberdaya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3540" y="530062"/>
            <a:ext cx="8222615" cy="6356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356870" algn="l"/>
              </a:tabLst>
            </a:pPr>
            <a:r>
              <a:rPr sz="1800" dirty="0">
                <a:latin typeface="Arial"/>
                <a:cs typeface="Arial"/>
              </a:rPr>
              <a:t>3.	Perubahan Bahan Baku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Arial"/>
                <a:cs typeface="Arial"/>
              </a:rPr>
              <a:t>BB B diturunkan,</a:t>
            </a:r>
            <a:r>
              <a:rPr sz="1800" spc="-3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pers. [2] bergeser hingga titik C (titik optimum tidak berubah)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38850" y="5762625"/>
            <a:ext cx="114300" cy="304800"/>
          </a:xfrm>
          <a:custGeom>
            <a:avLst/>
            <a:gdLst/>
            <a:ahLst/>
            <a:cxnLst/>
            <a:rect l="l" t="t" r="r" b="b"/>
            <a:pathLst>
              <a:path w="114300" h="304800">
                <a:moveTo>
                  <a:pt x="38100" y="190500"/>
                </a:moveTo>
                <a:lnTo>
                  <a:pt x="0" y="190500"/>
                </a:lnTo>
                <a:lnTo>
                  <a:pt x="57150" y="304800"/>
                </a:lnTo>
                <a:lnTo>
                  <a:pt x="104775" y="209550"/>
                </a:lnTo>
                <a:lnTo>
                  <a:pt x="38100" y="209550"/>
                </a:lnTo>
                <a:lnTo>
                  <a:pt x="38100" y="190500"/>
                </a:lnTo>
                <a:close/>
              </a:path>
              <a:path w="114300" h="304800">
                <a:moveTo>
                  <a:pt x="76200" y="0"/>
                </a:moveTo>
                <a:lnTo>
                  <a:pt x="38100" y="0"/>
                </a:lnTo>
                <a:lnTo>
                  <a:pt x="38100" y="209550"/>
                </a:lnTo>
                <a:lnTo>
                  <a:pt x="76200" y="209550"/>
                </a:lnTo>
                <a:lnTo>
                  <a:pt x="76200" y="0"/>
                </a:lnTo>
                <a:close/>
              </a:path>
              <a:path w="114300" h="304800">
                <a:moveTo>
                  <a:pt x="114300" y="190500"/>
                </a:moveTo>
                <a:lnTo>
                  <a:pt x="76200" y="190500"/>
                </a:lnTo>
                <a:lnTo>
                  <a:pt x="76200" y="209550"/>
                </a:lnTo>
                <a:lnTo>
                  <a:pt x="104775" y="209550"/>
                </a:lnTo>
                <a:lnTo>
                  <a:pt x="11430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47975" y="5276850"/>
            <a:ext cx="1333500" cy="1184275"/>
          </a:xfrm>
          <a:custGeom>
            <a:avLst/>
            <a:gdLst/>
            <a:ahLst/>
            <a:cxnLst/>
            <a:rect l="l" t="t" r="r" b="b"/>
            <a:pathLst>
              <a:path w="1333500" h="1184275">
                <a:moveTo>
                  <a:pt x="330200" y="0"/>
                </a:moveTo>
                <a:lnTo>
                  <a:pt x="0" y="0"/>
                </a:lnTo>
                <a:lnTo>
                  <a:pt x="0" y="1184275"/>
                </a:lnTo>
                <a:lnTo>
                  <a:pt x="1333500" y="1184275"/>
                </a:lnTo>
                <a:lnTo>
                  <a:pt x="1038225" y="514350"/>
                </a:lnTo>
                <a:lnTo>
                  <a:pt x="3302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07075" y="490537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35173" y="3490925"/>
            <a:ext cx="220979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40558" y="2115769"/>
            <a:ext cx="3105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22" baseline="-20833" dirty="0"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19400" y="6477000"/>
            <a:ext cx="3733800" cy="0"/>
          </a:xfrm>
          <a:custGeom>
            <a:avLst/>
            <a:gdLst/>
            <a:ahLst/>
            <a:cxnLst/>
            <a:rect l="l" t="t" r="r" b="b"/>
            <a:pathLst>
              <a:path w="3733800">
                <a:moveTo>
                  <a:pt x="0" y="0"/>
                </a:moveTo>
                <a:lnTo>
                  <a:pt x="3733800" y="0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19400" y="2133600"/>
            <a:ext cx="0" cy="4343400"/>
          </a:xfrm>
          <a:custGeom>
            <a:avLst/>
            <a:gdLst/>
            <a:ahLst/>
            <a:cxnLst/>
            <a:rect l="l" t="t" r="r" b="b"/>
            <a:pathLst>
              <a:path h="4343400">
                <a:moveTo>
                  <a:pt x="0" y="0"/>
                </a:moveTo>
                <a:lnTo>
                  <a:pt x="0" y="4343400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41625" y="5257800"/>
            <a:ext cx="3482975" cy="0"/>
          </a:xfrm>
          <a:custGeom>
            <a:avLst/>
            <a:gdLst/>
            <a:ahLst/>
            <a:cxnLst/>
            <a:rect l="l" t="t" r="r" b="b"/>
            <a:pathLst>
              <a:path w="3482975">
                <a:moveTo>
                  <a:pt x="0" y="0"/>
                </a:moveTo>
                <a:lnTo>
                  <a:pt x="3482975" y="0"/>
                </a:lnTo>
              </a:path>
            </a:pathLst>
          </a:custGeom>
          <a:ln w="381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161538" y="4936312"/>
            <a:ext cx="6629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905" algn="l"/>
              </a:tabLst>
            </a:pPr>
            <a:r>
              <a:rPr sz="1800" dirty="0">
                <a:latin typeface="Arial"/>
                <a:cs typeface="Arial"/>
              </a:rPr>
              <a:t>D	F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286000" y="4572000"/>
            <a:ext cx="2514600" cy="1905000"/>
          </a:xfrm>
          <a:custGeom>
            <a:avLst/>
            <a:gdLst/>
            <a:ahLst/>
            <a:cxnLst/>
            <a:rect l="l" t="t" r="r" b="b"/>
            <a:pathLst>
              <a:path w="2514600" h="1905000">
                <a:moveTo>
                  <a:pt x="0" y="0"/>
                </a:moveTo>
                <a:lnTo>
                  <a:pt x="2514600" y="1905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514980" y="4863160"/>
            <a:ext cx="220979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038850" y="5238750"/>
            <a:ext cx="114300" cy="323850"/>
          </a:xfrm>
          <a:custGeom>
            <a:avLst/>
            <a:gdLst/>
            <a:ahLst/>
            <a:cxnLst/>
            <a:rect l="l" t="t" r="r" b="b"/>
            <a:pathLst>
              <a:path w="114300" h="323850">
                <a:moveTo>
                  <a:pt x="57150" y="0"/>
                </a:moveTo>
                <a:lnTo>
                  <a:pt x="49726" y="1494"/>
                </a:lnTo>
                <a:lnTo>
                  <a:pt x="43672" y="5572"/>
                </a:lnTo>
                <a:lnTo>
                  <a:pt x="39594" y="11626"/>
                </a:lnTo>
                <a:lnTo>
                  <a:pt x="38100" y="19050"/>
                </a:lnTo>
                <a:lnTo>
                  <a:pt x="39594" y="26473"/>
                </a:lnTo>
                <a:lnTo>
                  <a:pt x="43672" y="32527"/>
                </a:lnTo>
                <a:lnTo>
                  <a:pt x="49726" y="36605"/>
                </a:lnTo>
                <a:lnTo>
                  <a:pt x="57150" y="38100"/>
                </a:lnTo>
                <a:lnTo>
                  <a:pt x="64573" y="36605"/>
                </a:lnTo>
                <a:lnTo>
                  <a:pt x="70627" y="32527"/>
                </a:lnTo>
                <a:lnTo>
                  <a:pt x="74705" y="26473"/>
                </a:lnTo>
                <a:lnTo>
                  <a:pt x="76200" y="19050"/>
                </a:lnTo>
                <a:lnTo>
                  <a:pt x="74705" y="11626"/>
                </a:lnTo>
                <a:lnTo>
                  <a:pt x="70627" y="5572"/>
                </a:lnTo>
                <a:lnTo>
                  <a:pt x="64573" y="1494"/>
                </a:lnTo>
                <a:lnTo>
                  <a:pt x="57150" y="0"/>
                </a:lnTo>
                <a:close/>
              </a:path>
              <a:path w="114300" h="323850">
                <a:moveTo>
                  <a:pt x="57150" y="76200"/>
                </a:moveTo>
                <a:lnTo>
                  <a:pt x="49726" y="77694"/>
                </a:lnTo>
                <a:lnTo>
                  <a:pt x="43672" y="81772"/>
                </a:lnTo>
                <a:lnTo>
                  <a:pt x="39594" y="87826"/>
                </a:lnTo>
                <a:lnTo>
                  <a:pt x="38100" y="95250"/>
                </a:lnTo>
                <a:lnTo>
                  <a:pt x="38100" y="95377"/>
                </a:lnTo>
                <a:lnTo>
                  <a:pt x="39594" y="102746"/>
                </a:lnTo>
                <a:lnTo>
                  <a:pt x="43672" y="108807"/>
                </a:lnTo>
                <a:lnTo>
                  <a:pt x="49726" y="112914"/>
                </a:lnTo>
                <a:lnTo>
                  <a:pt x="57150" y="114427"/>
                </a:lnTo>
                <a:lnTo>
                  <a:pt x="64573" y="112914"/>
                </a:lnTo>
                <a:lnTo>
                  <a:pt x="70627" y="108807"/>
                </a:lnTo>
                <a:lnTo>
                  <a:pt x="74705" y="102746"/>
                </a:lnTo>
                <a:lnTo>
                  <a:pt x="76200" y="95377"/>
                </a:lnTo>
                <a:lnTo>
                  <a:pt x="76200" y="95250"/>
                </a:lnTo>
                <a:lnTo>
                  <a:pt x="74705" y="87826"/>
                </a:lnTo>
                <a:lnTo>
                  <a:pt x="70627" y="81772"/>
                </a:lnTo>
                <a:lnTo>
                  <a:pt x="64573" y="77694"/>
                </a:lnTo>
                <a:lnTo>
                  <a:pt x="57150" y="76200"/>
                </a:lnTo>
                <a:close/>
              </a:path>
              <a:path w="114300" h="323850">
                <a:moveTo>
                  <a:pt x="57150" y="152527"/>
                </a:moveTo>
                <a:lnTo>
                  <a:pt x="49726" y="154021"/>
                </a:lnTo>
                <a:lnTo>
                  <a:pt x="43672" y="158099"/>
                </a:lnTo>
                <a:lnTo>
                  <a:pt x="39594" y="164153"/>
                </a:lnTo>
                <a:lnTo>
                  <a:pt x="38100" y="171577"/>
                </a:lnTo>
                <a:lnTo>
                  <a:pt x="39594" y="179000"/>
                </a:lnTo>
                <a:lnTo>
                  <a:pt x="43672" y="185054"/>
                </a:lnTo>
                <a:lnTo>
                  <a:pt x="49726" y="189132"/>
                </a:lnTo>
                <a:lnTo>
                  <a:pt x="57150" y="190627"/>
                </a:lnTo>
                <a:lnTo>
                  <a:pt x="64573" y="189132"/>
                </a:lnTo>
                <a:lnTo>
                  <a:pt x="70627" y="185054"/>
                </a:lnTo>
                <a:lnTo>
                  <a:pt x="74705" y="179000"/>
                </a:lnTo>
                <a:lnTo>
                  <a:pt x="76200" y="171577"/>
                </a:lnTo>
                <a:lnTo>
                  <a:pt x="74705" y="164153"/>
                </a:lnTo>
                <a:lnTo>
                  <a:pt x="70627" y="158099"/>
                </a:lnTo>
                <a:lnTo>
                  <a:pt x="64573" y="154021"/>
                </a:lnTo>
                <a:lnTo>
                  <a:pt x="57150" y="152527"/>
                </a:lnTo>
                <a:close/>
              </a:path>
              <a:path w="114300" h="323850">
                <a:moveTo>
                  <a:pt x="114300" y="209550"/>
                </a:moveTo>
                <a:lnTo>
                  <a:pt x="0" y="209550"/>
                </a:lnTo>
                <a:lnTo>
                  <a:pt x="57150" y="323850"/>
                </a:lnTo>
                <a:lnTo>
                  <a:pt x="114300" y="2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14575" y="4710938"/>
            <a:ext cx="165862" cy="16586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38375" y="2879725"/>
            <a:ext cx="239141" cy="1682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62200" y="2667000"/>
            <a:ext cx="1828800" cy="3810000"/>
          </a:xfrm>
          <a:custGeom>
            <a:avLst/>
            <a:gdLst/>
            <a:ahLst/>
            <a:cxnLst/>
            <a:rect l="l" t="t" r="r" b="b"/>
            <a:pathLst>
              <a:path w="1828800" h="3810000">
                <a:moveTo>
                  <a:pt x="0" y="0"/>
                </a:moveTo>
                <a:lnTo>
                  <a:pt x="1828800" y="3810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76600" y="4191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340734" y="419138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359275" y="581977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31"/>
                </a:lnTo>
                <a:lnTo>
                  <a:pt x="29394" y="62396"/>
                </a:lnTo>
                <a:lnTo>
                  <a:pt x="62380" y="29405"/>
                </a:lnTo>
                <a:lnTo>
                  <a:pt x="104217" y="7769"/>
                </a:lnTo>
                <a:lnTo>
                  <a:pt x="152400" y="0"/>
                </a:lnTo>
                <a:lnTo>
                  <a:pt x="200582" y="7769"/>
                </a:lnTo>
                <a:lnTo>
                  <a:pt x="242419" y="29405"/>
                </a:lnTo>
                <a:lnTo>
                  <a:pt x="275405" y="62396"/>
                </a:lnTo>
                <a:lnTo>
                  <a:pt x="297033" y="104231"/>
                </a:lnTo>
                <a:lnTo>
                  <a:pt x="304800" y="152400"/>
                </a:lnTo>
                <a:lnTo>
                  <a:pt x="297033" y="200568"/>
                </a:lnTo>
                <a:lnTo>
                  <a:pt x="275405" y="242403"/>
                </a:lnTo>
                <a:lnTo>
                  <a:pt x="242419" y="275394"/>
                </a:lnTo>
                <a:lnTo>
                  <a:pt x="200582" y="297030"/>
                </a:lnTo>
                <a:lnTo>
                  <a:pt x="152400" y="304800"/>
                </a:lnTo>
                <a:lnTo>
                  <a:pt x="104217" y="297030"/>
                </a:lnTo>
                <a:lnTo>
                  <a:pt x="62380" y="275394"/>
                </a:lnTo>
                <a:lnTo>
                  <a:pt x="29394" y="242403"/>
                </a:lnTo>
                <a:lnTo>
                  <a:pt x="7766" y="200568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872098" y="4905832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81227" y="4326763"/>
            <a:ext cx="157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2X</a:t>
            </a:r>
            <a:r>
              <a:rPr sz="1800" spc="-15" baseline="-20833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3X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60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72972" y="2497073"/>
            <a:ext cx="157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2X</a:t>
            </a:r>
            <a:r>
              <a:rPr sz="1800" spc="-15" baseline="-20833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1X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932176" y="5779008"/>
            <a:ext cx="856488" cy="30175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19400" y="5762625"/>
            <a:ext cx="3482975" cy="0"/>
          </a:xfrm>
          <a:custGeom>
            <a:avLst/>
            <a:gdLst/>
            <a:ahLst/>
            <a:cxnLst/>
            <a:rect l="l" t="t" r="r" b="b"/>
            <a:pathLst>
              <a:path w="3482975">
                <a:moveTo>
                  <a:pt x="0" y="0"/>
                </a:moveTo>
                <a:lnTo>
                  <a:pt x="348297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368922" y="5174044"/>
            <a:ext cx="90360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0" dirty="0">
                <a:latin typeface="Arial"/>
                <a:cs typeface="Arial"/>
              </a:rPr>
              <a:t>2X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504D"/>
                </a:solidFill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14980" y="5185011"/>
            <a:ext cx="220979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spc="-15" dirty="0"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67025" y="5271072"/>
            <a:ext cx="1784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935095" y="5567925"/>
            <a:ext cx="191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035554" y="5840661"/>
            <a:ext cx="63309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spc="-10" dirty="0">
                <a:latin typeface="Arial"/>
                <a:cs typeface="Arial"/>
              </a:rPr>
              <a:t>feasible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423664" y="584252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896870" y="6085931"/>
            <a:ext cx="163195" cy="30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939285" y="6177830"/>
            <a:ext cx="342265" cy="56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133985">
              <a:lnSpc>
                <a:spcPct val="100000"/>
              </a:lnSpc>
              <a:spcBef>
                <a:spcPts val="565"/>
              </a:spcBef>
            </a:pPr>
            <a:r>
              <a:rPr sz="1400" spc="-15" dirty="0"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627879" y="6206452"/>
            <a:ext cx="325755" cy="53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62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400" spc="-15" dirty="0"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648839" y="6429466"/>
            <a:ext cx="166370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5"/>
              </a:lnSpc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628256" y="6427156"/>
            <a:ext cx="25971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30" dirty="0">
                <a:latin typeface="Arial"/>
                <a:cs typeface="Arial"/>
              </a:rPr>
              <a:t>X</a:t>
            </a:r>
            <a:r>
              <a:rPr sz="1800" baseline="-20833" dirty="0"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433307" y="6448280"/>
            <a:ext cx="1778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0200" y="3515867"/>
            <a:ext cx="5943600" cy="3342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6888" y="2095957"/>
            <a:ext cx="3824604" cy="1172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995"/>
              </a:lnSpc>
              <a:spcBef>
                <a:spcPts val="95"/>
              </a:spcBef>
            </a:pPr>
            <a:r>
              <a:rPr u="heavy" spc="-5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Solusi</a:t>
            </a:r>
            <a:r>
              <a:rPr u="heavy" spc="-70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u="heavy" spc="-25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Komputer</a:t>
            </a:r>
          </a:p>
          <a:p>
            <a:pPr marL="192405">
              <a:lnSpc>
                <a:spcPts val="4035"/>
              </a:lnSpc>
            </a:pPr>
            <a:r>
              <a:rPr sz="3600" spc="-5" dirty="0">
                <a:solidFill>
                  <a:srgbClr val="7E7E7E"/>
                </a:solidFill>
                <a:latin typeface="Calibri"/>
                <a:cs typeface="Calibri"/>
              </a:rPr>
              <a:t>POM </a:t>
            </a:r>
            <a:r>
              <a:rPr sz="3600" spc="-20" dirty="0">
                <a:solidFill>
                  <a:srgbClr val="7E7E7E"/>
                </a:solidFill>
                <a:latin typeface="Calibri"/>
                <a:cs typeface="Calibri"/>
              </a:rPr>
              <a:t>for</a:t>
            </a:r>
            <a:r>
              <a:rPr sz="3600" spc="-6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7E7E7E"/>
                </a:solidFill>
                <a:latin typeface="Calibri"/>
                <a:cs typeface="Calibri"/>
              </a:rPr>
              <a:t>Windows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4037329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Solusi</a:t>
            </a:r>
            <a:r>
              <a:rPr spc="-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30" dirty="0">
                <a:solidFill>
                  <a:srgbClr val="000000"/>
                </a:solidFill>
                <a:latin typeface="Calibri"/>
                <a:cs typeface="Calibri"/>
              </a:rPr>
              <a:t>komputer?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844" y="2009013"/>
            <a:ext cx="220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Z mak = </a:t>
            </a:r>
            <a:r>
              <a:rPr sz="1800" spc="-5" dirty="0">
                <a:latin typeface="Arial"/>
                <a:cs typeface="Arial"/>
              </a:rPr>
              <a:t>40X</a:t>
            </a:r>
            <a:r>
              <a:rPr sz="1800" spc="-7" baseline="-20833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2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30X</a:t>
            </a:r>
            <a:r>
              <a:rPr sz="1800" spc="-7" baseline="-20833" dirty="0"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7194" y="2317792"/>
          <a:ext cx="5461634" cy="1392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3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520">
                <a:tc>
                  <a:txBody>
                    <a:bodyPr/>
                    <a:lstStyle/>
                    <a:p>
                      <a:pPr marR="149225" algn="r">
                        <a:lnSpc>
                          <a:spcPts val="198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Kendala : 1.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2X</a:t>
                      </a:r>
                      <a:r>
                        <a:rPr sz="1800" spc="-15" baseline="-20833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3X</a:t>
                      </a:r>
                      <a:r>
                        <a:rPr sz="1800" spc="-15" baseline="-20833" dirty="0"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98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≤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60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198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(bahan baku</a:t>
                      </a:r>
                      <a:r>
                        <a:rPr sz="1800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6">
                <a:tc>
                  <a:txBody>
                    <a:bodyPr/>
                    <a:lstStyle/>
                    <a:p>
                      <a:pPr marR="137160" algn="r">
                        <a:lnSpc>
                          <a:spcPts val="1910"/>
                        </a:lnSpc>
                        <a:tabLst>
                          <a:tab pos="885190" algn="l"/>
                        </a:tabLst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	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baseline="-20833" dirty="0"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9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≤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19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(bahan baku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B)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17">
                <a:tc>
                  <a:txBody>
                    <a:bodyPr/>
                    <a:lstStyle/>
                    <a:p>
                      <a:pPr marR="149225" algn="r">
                        <a:lnSpc>
                          <a:spcPts val="1914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3.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2X</a:t>
                      </a:r>
                      <a:r>
                        <a:rPr sz="1800" spc="-15" baseline="-20833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-2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1X</a:t>
                      </a:r>
                      <a:r>
                        <a:rPr sz="1800" spc="-15" baseline="-20833" dirty="0"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914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≤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1914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(jam tenaga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kerja)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87">
                <a:tc>
                  <a:txBody>
                    <a:bodyPr/>
                    <a:lstStyle/>
                    <a:p>
                      <a:pPr marR="140335" algn="r">
                        <a:lnSpc>
                          <a:spcPts val="1910"/>
                        </a:lnSpc>
                        <a:tabLst>
                          <a:tab pos="1010285" algn="l"/>
                        </a:tabLst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	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baseline="-20833" dirty="0"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910"/>
                        </a:lnSpc>
                        <a:tabLst>
                          <a:tab pos="459105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≥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19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(nonnegativity)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66">
                <a:tc>
                  <a:txBody>
                    <a:bodyPr/>
                    <a:lstStyle/>
                    <a:p>
                      <a:pPr marR="140335" algn="r">
                        <a:lnSpc>
                          <a:spcPts val="1910"/>
                        </a:lnSpc>
                        <a:tabLst>
                          <a:tab pos="1010285" algn="l"/>
                        </a:tabLst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	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baseline="-20833" dirty="0"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91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≥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19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(nonnegativity)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76910" y="152400"/>
            <a:ext cx="7990179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0025" algn="ctr">
              <a:lnSpc>
                <a:spcPct val="100000"/>
              </a:lnSpc>
              <a:spcBef>
                <a:spcPts val="110"/>
              </a:spcBef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Dualitas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729310" y="838200"/>
            <a:ext cx="7990179" cy="518475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just"/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Teori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dualitas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programa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linier yang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menarik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ditinjau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segi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teori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praktisnya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Ide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melatarbelakangi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teori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persoalan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linier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linier lain yang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saling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berkaitan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“dual”,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sedemikian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solusi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persoalan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semula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(yang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"primal”) juga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solusi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dualnya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Pendefinisian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dual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tergantung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pembatas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optimasi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persoalan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primalnya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Akan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persoalan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programa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linier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dahulu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modelnya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dipecahkan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pendefinisian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dibawah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meliputi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ketiga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038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2607" y="2428443"/>
            <a:ext cx="138176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730" dirty="0">
                <a:latin typeface="Arial"/>
                <a:cs typeface="Arial"/>
              </a:rPr>
              <a:t>T</a:t>
            </a:r>
            <a:r>
              <a:rPr sz="4400" b="1" spc="-155" dirty="0">
                <a:latin typeface="Arial"/>
                <a:cs typeface="Arial"/>
              </a:rPr>
              <a:t>e</a:t>
            </a:r>
            <a:r>
              <a:rPr sz="4400" b="1" spc="130" dirty="0">
                <a:latin typeface="Arial"/>
                <a:cs typeface="Arial"/>
              </a:rPr>
              <a:t>r</a:t>
            </a:r>
            <a:r>
              <a:rPr sz="4400" b="1" spc="-285" dirty="0">
                <a:latin typeface="Arial"/>
                <a:cs typeface="Arial"/>
              </a:rPr>
              <a:t>im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80546" y="2662682"/>
            <a:ext cx="368300" cy="282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88751" y="2662682"/>
            <a:ext cx="368300" cy="282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7230">
              <a:lnSpc>
                <a:spcPct val="100000"/>
              </a:lnSpc>
              <a:spcBef>
                <a:spcPts val="95"/>
              </a:spcBef>
              <a:tabLst>
                <a:tab pos="2707005" algn="l"/>
              </a:tabLst>
            </a:pPr>
            <a:r>
              <a:rPr spc="20" dirty="0"/>
              <a:t>K	</a:t>
            </a:r>
            <a:r>
              <a:rPr spc="-150" dirty="0"/>
              <a:t>s</a:t>
            </a:r>
            <a:r>
              <a:rPr spc="-80" dirty="0"/>
              <a:t>i</a:t>
            </a:r>
            <a:r>
              <a:rPr spc="-210" dirty="0"/>
              <a:t>h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52400" y="990600"/>
            <a:ext cx="7990179" cy="3834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0025" algn="ctr">
              <a:lnSpc>
                <a:spcPct val="100000"/>
              </a:lnSpc>
              <a:spcBef>
                <a:spcPts val="110"/>
              </a:spcBef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0417" t="17407" r="47083" b="50741"/>
          <a:stretch/>
        </p:blipFill>
        <p:spPr>
          <a:xfrm>
            <a:off x="152400" y="1676400"/>
            <a:ext cx="4114800" cy="3276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0000" t="52222" r="46666" b="15926"/>
          <a:stretch/>
        </p:blipFill>
        <p:spPr>
          <a:xfrm>
            <a:off x="4724400" y="1600200"/>
            <a:ext cx="4267200" cy="327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0833" t="35926" r="60000" b="60370"/>
          <a:stretch/>
        </p:blipFill>
        <p:spPr>
          <a:xfrm>
            <a:off x="4876800" y="4876800"/>
            <a:ext cx="16764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1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object 2"/>
              <p:cNvSpPr txBox="1">
                <a:spLocks noGrp="1"/>
              </p:cNvSpPr>
              <p:nvPr>
                <p:ph type="ctrTitle"/>
              </p:nvPr>
            </p:nvSpPr>
            <p:spPr>
              <a:xfrm>
                <a:off x="576910" y="152400"/>
                <a:ext cx="7990179" cy="62966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200025" algn="ctr">
                  <a:lnSpc>
                    <a:spcPct val="100000"/>
                  </a:lnSpc>
                  <a:spcBef>
                    <a:spcPts val="110"/>
                  </a:spcBef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Primal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≪≫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Dualitas</a:t>
                </a: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objec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576910" y="152400"/>
                <a:ext cx="7990179" cy="629660"/>
              </a:xfrm>
              <a:prstGeom prst="rect">
                <a:avLst/>
              </a:prstGeom>
              <a:blipFill>
                <a:blip r:embed="rId2"/>
                <a:stretch>
                  <a:fillRect t="-22330" b="-48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2"/>
          <p:cNvSpPr txBox="1">
            <a:spLocks/>
          </p:cNvSpPr>
          <p:nvPr/>
        </p:nvSpPr>
        <p:spPr>
          <a:xfrm>
            <a:off x="729310" y="838200"/>
            <a:ext cx="7990179" cy="500008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just"/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Kalau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bandingkan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persoalan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ternyata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korespondensi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primal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dual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Koefisien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primal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konstanta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ruas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dual,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konstanta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ruas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primal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koefisien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dual.</a:t>
            </a:r>
          </a:p>
          <a:p>
            <a:pPr algn="just"/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tiap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pembatas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primal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variaebl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dual,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primal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pembatas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dual</a:t>
            </a: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ketidaksamaan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pembatas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bergantung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tujuannya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berubah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maksimasi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minimasi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sebaliknya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primal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berkorespondensi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baris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pembatas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dual.</a:t>
            </a:r>
          </a:p>
          <a:p>
            <a:pPr algn="just"/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baris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pembatas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primal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berkorespondensi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dual.</a:t>
            </a:r>
          </a:p>
          <a:p>
            <a:pPr algn="just"/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dual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primal.</a:t>
            </a:r>
            <a:endParaRPr lang="en-US" sz="18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89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object 2"/>
              <p:cNvSpPr txBox="1">
                <a:spLocks noGrp="1"/>
              </p:cNvSpPr>
              <p:nvPr>
                <p:ph type="ctrTitle"/>
              </p:nvPr>
            </p:nvSpPr>
            <p:spPr>
              <a:xfrm>
                <a:off x="576910" y="152400"/>
                <a:ext cx="7990179" cy="62966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200025" algn="ctr">
                  <a:lnSpc>
                    <a:spcPct val="100000"/>
                  </a:lnSpc>
                  <a:spcBef>
                    <a:spcPts val="110"/>
                  </a:spcBef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Primal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≪≫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Dualitas</a:t>
                </a: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objec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576910" y="152400"/>
                <a:ext cx="7990179" cy="629660"/>
              </a:xfrm>
              <a:prstGeom prst="rect">
                <a:avLst/>
              </a:prstGeom>
              <a:blipFill>
                <a:blip r:embed="rId2"/>
                <a:stretch>
                  <a:fillRect t="-22330" b="-48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2"/>
          <p:cNvSpPr txBox="1">
            <a:spLocks/>
          </p:cNvSpPr>
          <p:nvPr/>
        </p:nvSpPr>
        <p:spPr>
          <a:xfrm>
            <a:off x="729310" y="838200"/>
            <a:ext cx="7990179" cy="112210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just"/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pemodelan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Linear,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saling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berlawanan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sebut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Primal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Dual.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Dual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kebalikan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Primal.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Primal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Dual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18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2084" t="28518" r="31667" b="37407"/>
          <a:stretch/>
        </p:blipFill>
        <p:spPr>
          <a:xfrm>
            <a:off x="718929" y="2170619"/>
            <a:ext cx="8000560" cy="423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8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76910" y="152400"/>
            <a:ext cx="7990179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0025" algn="ctr">
              <a:lnSpc>
                <a:spcPct val="100000"/>
              </a:lnSpc>
              <a:spcBef>
                <a:spcPts val="110"/>
              </a:spcBef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250" t="35185" r="30417" b="12222"/>
          <a:stretch/>
        </p:blipFill>
        <p:spPr>
          <a:xfrm>
            <a:off x="1143000" y="914400"/>
            <a:ext cx="70104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1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76910" y="152400"/>
            <a:ext cx="7990179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0025" algn="ctr">
              <a:lnSpc>
                <a:spcPct val="100000"/>
              </a:lnSpc>
              <a:spcBef>
                <a:spcPts val="110"/>
              </a:spcBef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5833" t="15185" r="45417" b="50741"/>
          <a:stretch/>
        </p:blipFill>
        <p:spPr>
          <a:xfrm>
            <a:off x="457200" y="1295400"/>
            <a:ext cx="3429000" cy="3505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5833" t="49259" r="45417" b="19630"/>
          <a:stretch/>
        </p:blipFill>
        <p:spPr>
          <a:xfrm>
            <a:off x="5334000" y="1295400"/>
            <a:ext cx="3429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9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76910" y="152400"/>
            <a:ext cx="7990179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0025" algn="ctr">
              <a:lnSpc>
                <a:spcPct val="100000"/>
              </a:lnSpc>
              <a:spcBef>
                <a:spcPts val="110"/>
              </a:spcBef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Soal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416" t="21111" r="40833" b="47777"/>
          <a:stretch/>
        </p:blipFill>
        <p:spPr>
          <a:xfrm>
            <a:off x="152400" y="1447800"/>
            <a:ext cx="4343400" cy="3200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5416" t="52223" r="40833" b="17407"/>
          <a:stretch/>
        </p:blipFill>
        <p:spPr>
          <a:xfrm>
            <a:off x="4572000" y="1524000"/>
            <a:ext cx="4343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24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33800" y="1965717"/>
            <a:ext cx="4244431" cy="3286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44" y="2202637"/>
            <a:ext cx="3762375" cy="1246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rgbClr val="0000FF"/>
                </a:solidFill>
                <a:latin typeface="Calibri"/>
                <a:cs typeface="Calibri"/>
              </a:rPr>
              <a:t>Analisis</a:t>
            </a:r>
            <a:r>
              <a:rPr sz="4000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0000FF"/>
                </a:solidFill>
                <a:latin typeface="Calibri"/>
                <a:cs typeface="Calibri"/>
              </a:rPr>
              <a:t>Sensifitas  </a:t>
            </a:r>
            <a:r>
              <a:rPr sz="4000" spc="-10" dirty="0">
                <a:latin typeface="Calibri"/>
                <a:cs typeface="Calibri"/>
              </a:rPr>
              <a:t>Metode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Grafik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8888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4E0C0F1F20D84AA745AA4F2F9F87B5" ma:contentTypeVersion="4" ma:contentTypeDescription="Create a new document." ma:contentTypeScope="" ma:versionID="5279f9ee254dbf6cda4de1642c49c161">
  <xsd:schema xmlns:xsd="http://www.w3.org/2001/XMLSchema" xmlns:xs="http://www.w3.org/2001/XMLSchema" xmlns:p="http://schemas.microsoft.com/office/2006/metadata/properties" xmlns:ns2="c0efcfce-2116-400f-ab52-279e91fc6017" targetNamespace="http://schemas.microsoft.com/office/2006/metadata/properties" ma:root="true" ma:fieldsID="ae780e7ede434a295d06c512570d43d9" ns2:_="">
    <xsd:import namespace="c0efcfce-2116-400f-ab52-279e91fc60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fcfce-2116-400f-ab52-279e91fc60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5179D9-18E3-4320-822F-2B1E24145D35}"/>
</file>

<file path=customXml/itemProps2.xml><?xml version="1.0" encoding="utf-8"?>
<ds:datastoreItem xmlns:ds="http://schemas.openxmlformats.org/officeDocument/2006/customXml" ds:itemID="{FE4C3B75-482A-485D-A491-E5EACD88C004}"/>
</file>

<file path=customXml/itemProps3.xml><?xml version="1.0" encoding="utf-8"?>
<ds:datastoreItem xmlns:ds="http://schemas.openxmlformats.org/officeDocument/2006/customXml" ds:itemID="{83F6210F-8BF8-4323-8175-A50F5F22F36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938</Words>
  <Application>Microsoft Office PowerPoint</Application>
  <PresentationFormat>On-screen Show (4:3)</PresentationFormat>
  <Paragraphs>264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Bernard MT Condensed</vt:lpstr>
      <vt:lpstr>Calibri</vt:lpstr>
      <vt:lpstr>Cambria Math</vt:lpstr>
      <vt:lpstr>Tahoma</vt:lpstr>
      <vt:lpstr>Times New Roman</vt:lpstr>
      <vt:lpstr>Wingdings</vt:lpstr>
      <vt:lpstr>Office Theme</vt:lpstr>
      <vt:lpstr>Linier Programing Dualitas &amp; Analisis Sensifitas</vt:lpstr>
      <vt:lpstr>Dualitas</vt:lpstr>
      <vt:lpstr>Bentuk Umum</vt:lpstr>
      <vt:lpstr>Primal≪≫Dualitas</vt:lpstr>
      <vt:lpstr>Primal≪≫Dualitas</vt:lpstr>
      <vt:lpstr>Contoh</vt:lpstr>
      <vt:lpstr>Contoh</vt:lpstr>
      <vt:lpstr>Soal</vt:lpstr>
      <vt:lpstr>Analisis Sensifitas  Metode Grafik</vt:lpstr>
      <vt:lpstr>Analisa Sensitivitas</vt:lpstr>
      <vt:lpstr>Ada tiga pertanyaan yang ingin dijawab dalam  analisa sensitivitas</vt:lpstr>
      <vt:lpstr>Contoh</vt:lpstr>
      <vt:lpstr>Z mak = 40X1 + 30X2</vt:lpstr>
      <vt:lpstr>Dari perhitungan pencarian solusi optimum (titik C: X1=15, X2=10), akan  ditemukan kendala yang sudah habis terpakai (scare) atau full capasity, dan  kendala yang berlebihan (redundant) atau idle capasity</vt:lpstr>
      <vt:lpstr>Perubahan Kapasitas Sumberdaya</vt:lpstr>
      <vt:lpstr>Perubahan Kapasitas Sumberdaya</vt:lpstr>
      <vt:lpstr>Perubahan Kapasitas Sumberdaya</vt:lpstr>
      <vt:lpstr>Solusi Komputer POM for Windows</vt:lpstr>
      <vt:lpstr>Solusi komputer?</vt:lpstr>
      <vt:lpstr>PowerPoint Presentation</vt:lpstr>
      <vt:lpstr>K 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risetoperasi-4-analisis-sensitifitas-metode-grafik</dc:title>
  <dc:creator>rosihan</dc:creator>
  <cp:lastModifiedBy>asus</cp:lastModifiedBy>
  <cp:revision>10</cp:revision>
  <dcterms:created xsi:type="dcterms:W3CDTF">2019-03-19T14:59:14Z</dcterms:created>
  <dcterms:modified xsi:type="dcterms:W3CDTF">2019-04-24T22:15:48Z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2014-10-23T00:00:00Z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2019-03-19T00:00:00Z</vt:filetime>
  </property>
  <property fmtid="{D5CDD505-2E9C-101B-9397-08002B2CF9AE}" pid="5" name="ContentTypeId">
    <vt:lpwstr>0x010100F44E0C0F1F20D84AA745AA4F2F9F87B5</vt:lpwstr>
  </property>
</Properties>
</file>