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37.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5.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506" r:id="rId2"/>
    <p:sldId id="380" r:id="rId3"/>
    <p:sldId id="518" r:id="rId4"/>
    <p:sldId id="519" r:id="rId5"/>
    <p:sldId id="520" r:id="rId6"/>
    <p:sldId id="521" r:id="rId7"/>
    <p:sldId id="522" r:id="rId8"/>
    <p:sldId id="562" r:id="rId9"/>
    <p:sldId id="524" r:id="rId10"/>
    <p:sldId id="525" r:id="rId11"/>
    <p:sldId id="568"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63" r:id="rId28"/>
    <p:sldId id="543" r:id="rId29"/>
    <p:sldId id="544" r:id="rId30"/>
    <p:sldId id="564" r:id="rId31"/>
    <p:sldId id="546" r:id="rId32"/>
    <p:sldId id="547" r:id="rId33"/>
    <p:sldId id="565" r:id="rId34"/>
    <p:sldId id="548" r:id="rId35"/>
    <p:sldId id="550" r:id="rId36"/>
    <p:sldId id="551" r:id="rId37"/>
    <p:sldId id="552" r:id="rId38"/>
    <p:sldId id="566" r:id="rId39"/>
    <p:sldId id="553" r:id="rId40"/>
    <p:sldId id="567" r:id="rId41"/>
    <p:sldId id="556" r:id="rId42"/>
    <p:sldId id="557" r:id="rId43"/>
    <p:sldId id="558" r:id="rId44"/>
    <p:sldId id="559" r:id="rId45"/>
    <p:sldId id="560" r:id="rId46"/>
    <p:sldId id="561" r:id="rId47"/>
    <p:sldId id="514" r:id="rId48"/>
  </p:sldIdLst>
  <p:sldSz cx="9144000" cy="5143500" type="screen16x9"/>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3" orient="horz" pos="252" userDrawn="1">
          <p15:clr>
            <a:srgbClr val="A4A3A4"/>
          </p15:clr>
        </p15:guide>
        <p15:guide id="4" orient="horz" pos="432" userDrawn="1">
          <p15:clr>
            <a:srgbClr val="A4A3A4"/>
          </p15:clr>
        </p15:guide>
        <p15:guide id="5" orient="horz" pos="3024" userDrawn="1">
          <p15:clr>
            <a:srgbClr val="A4A3A4"/>
          </p15:clr>
        </p15:guide>
        <p15:guide id="6" orient="horz" pos="792" userDrawn="1">
          <p15:clr>
            <a:srgbClr val="A4A3A4"/>
          </p15:clr>
        </p15:guide>
        <p15:guide id="7" pos="288" userDrawn="1">
          <p15:clr>
            <a:srgbClr val="A4A3A4"/>
          </p15:clr>
        </p15:guide>
        <p15:guide id="8" pos="5472" userDrawn="1">
          <p15:clr>
            <a:srgbClr val="A4A3A4"/>
          </p15:clr>
        </p15:guide>
        <p15:guide id="9" orient="horz" pos="648" userDrawn="1">
          <p15:clr>
            <a:srgbClr val="A4A3A4"/>
          </p15:clr>
        </p15:guide>
        <p15:guide id="10" orient="horz" pos="900" userDrawn="1">
          <p15:clr>
            <a:srgbClr val="A4A3A4"/>
          </p15:clr>
        </p15:guide>
        <p15:guide id="11" orient="horz" pos="115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7943" autoAdjust="0"/>
  </p:normalViewPr>
  <p:slideViewPr>
    <p:cSldViewPr>
      <p:cViewPr>
        <p:scale>
          <a:sx n="73" d="100"/>
          <a:sy n="73" d="100"/>
        </p:scale>
        <p:origin x="-978" y="-306"/>
      </p:cViewPr>
      <p:guideLst>
        <p:guide orient="horz" pos="1620"/>
        <p:guide orient="horz" pos="318"/>
        <p:guide orient="horz" pos="432"/>
        <p:guide orient="horz" pos="3024"/>
        <p:guide orient="horz" pos="792"/>
        <p:guide orient="horz" pos="660"/>
        <p:guide orient="horz" pos="900"/>
        <p:guide orient="horz" pos="1152"/>
        <p:guide pos="2880"/>
        <p:guide pos="288"/>
        <p:guide pos="5472"/>
      </p:guideLst>
    </p:cSldViewPr>
  </p:slideViewPr>
  <p:outlineViewPr>
    <p:cViewPr>
      <p:scale>
        <a:sx n="33" d="100"/>
        <a:sy n="33" d="100"/>
      </p:scale>
      <p:origin x="0" y="17790"/>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6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security threats related to wireless networks. Local area networks (LANs) using the 802.11 standard can be easily penetrated by outsiders armed with laptops, wireless cards, external antennae, and hacking software. Hackers use these tools to detect unprotected networks, monitor network traffic, and, in some cases, gain access to the Internet or to corporate networks. Ask students if they have connected to the Internet through an unknown wireless network that a person or business had established and left unprotected. Note that there are stronger encryption and authentication systems available for wireless networks but users must install them. Today</a:t>
            </a:r>
            <a:r>
              <a:rPr lang="en-US" altLang="en-US" baseline="0" dirty="0"/>
              <a:t> </a:t>
            </a:r>
            <a:r>
              <a:rPr lang="en-US" altLang="en-US" dirty="0"/>
              <a:t>Wi-Fi routers ship today with pre-installed security protection.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8.2,</a:t>
            </a:r>
            <a:r>
              <a:rPr lang="en-US" altLang="en-US" baseline="0" dirty="0"/>
              <a:t> Page 300.</a:t>
            </a:r>
          </a:p>
          <a:p>
            <a:r>
              <a:rPr lang="en-US" sz="1200" b="0" i="0" u="none" strike="noStrike" kern="1200" cap="none" baseline="0" dirty="0">
                <a:solidFill>
                  <a:schemeClr val="tx1"/>
                </a:solidFill>
                <a:latin typeface="+mn-lt"/>
                <a:ea typeface="Arial"/>
                <a:cs typeface="Arial"/>
                <a:sym typeface="Arial"/>
              </a:rPr>
              <a:t>Many Wi-Fi networks can be penetrated easily by intruders using sniffer programs to obtain an address to access the resources of a network without authorization.</a:t>
            </a:r>
            <a:endParaRPr lang="en-US" altLang="en-US" sz="1200" b="0" i="0" u="none" strike="noStrike" kern="1200" cap="none" baseline="0" dirty="0">
              <a:solidFill>
                <a:schemeClr val="tx1"/>
              </a:solidFill>
              <a:latin typeface="+mn-lt"/>
              <a:ea typeface="Arial"/>
              <a:cs typeface="Arial"/>
              <a:sym typeface="Arial"/>
            </a:endParaRP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why wireless networks are vulnerable—the service set identifiers (SSIDs) identifying the access points in a Wi-Fi network are broadcast multiple times (as illustrated by the orange sphere) and can be picked up fairly easily by intruders</a:t>
            </a:r>
            <a:r>
              <a:rPr lang="en-US" altLang="ja-JP" dirty="0"/>
              <a:t>’ sniffer programs.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identifies the various types of malware that threaten information systems and computers. Ask students if they have ever had a problem with a virus. Do they know how they got infected? Note that there are now thousands of viruses and worms targeting mobile phones, and applications such as Facebook</a:t>
            </a:r>
            <a:r>
              <a:rPr lang="en-US" altLang="en-US" baseline="0" dirty="0"/>
              <a:t>, Pinterest, </a:t>
            </a:r>
            <a:r>
              <a:rPr lang="en-US" altLang="en-US" dirty="0"/>
              <a:t>and blogs are new conduits for malware and spyware. Malware is a serious problem—over the past decade, worms and viruses have caused billions of dollars of damage to corporate networks, e-mail systems, and data.</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continues the discussion of types of malware on the previous slide. Note that SQL injection attacks are the largest malware threat. Ask students why this is so. (These attacks enable hackers access to underlying databases that support web applications, such as sales of products and services, e-commerce financial data, and other classified information. In other words, the database is where the information is located. SQL databases have little or no built in security once a hacker gets beyond the entrance point to a corporate network.</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This slide looks at the people who commit computer crime, and at the various types of computer crime.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what the difference is between hackers and crackers and if they agree with the differentiation. Have any students been the victim of computer crime or invasion of privacy?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what the ultimate purpose of spoofing and sniffing are. Note that there are legitimate uses of sniffing—sniffers can help identify network trouble spots or spot criminal activity on a network. Sniffers can also be used to identify copyrighted data being sent over networks, such as pirated music or video files.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continues the discussion of the types of computer crimes. What is the result of a </a:t>
            </a:r>
            <a:r>
              <a:rPr lang="en-US" altLang="en-US" dirty="0" err="1"/>
              <a:t>DoS</a:t>
            </a:r>
            <a:r>
              <a:rPr lang="en-US" altLang="en-US" dirty="0"/>
              <a:t> attack? The </a:t>
            </a:r>
            <a:r>
              <a:rPr lang="en-US" altLang="en-US" dirty="0" err="1"/>
              <a:t>Mirai</a:t>
            </a:r>
            <a:r>
              <a:rPr lang="en-US" altLang="en-US" dirty="0"/>
              <a:t> botnet was responsible for a large scale </a:t>
            </a:r>
            <a:r>
              <a:rPr lang="en-US" altLang="en-US" dirty="0" err="1"/>
              <a:t>DoS</a:t>
            </a:r>
            <a:r>
              <a:rPr lang="en-US" altLang="en-US" dirty="0"/>
              <a:t> attack that disrupted the operations of Etsy, Netflix, and other major</a:t>
            </a:r>
            <a:r>
              <a:rPr lang="en-US" altLang="en-US" baseline="0" dirty="0"/>
              <a:t> websites. </a:t>
            </a:r>
            <a:r>
              <a:rPr lang="en-US" altLang="en-US" dirty="0"/>
              <a:t>Bots and botnets are an extremely serious threat because they can be used to launch very large attacks using many different techniques.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looks at the legal definition of computer crime and the two main classes of computer crime. The text lists a variety of other examples for computers as targets and as instruments of crime. Ask the students to provide more examples. According to the </a:t>
            </a:r>
            <a:r>
              <a:rPr lang="en-US" altLang="en-US" dirty="0" err="1"/>
              <a:t>Ponemon</a:t>
            </a:r>
            <a:r>
              <a:rPr lang="en-US" altLang="en-US" dirty="0"/>
              <a:t> Institute, the median annual cost of cybercrime for organizations in their study was $11.7 million. However, many companies are reluctant to report computer crimes. Why? What are the most economically damaging types of computer crime? (</a:t>
            </a:r>
            <a:r>
              <a:rPr lang="en-US" altLang="en-US" dirty="0" err="1"/>
              <a:t>DoS</a:t>
            </a:r>
            <a:r>
              <a:rPr lang="en-US" altLang="en-US" dirty="0"/>
              <a:t>, introducing viruses, theft of services, disruption of computer systems).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continues the discussion of types of computer crime. Have any students encountered any of these types of crimes personally? Note that The U.S. Congress addressed the threat of computer crime in 1986 with the Computer Fraud and Abuse Act. This act makes it illegal to access a computer system without authorization. The text lists other legislation to counter computer crime, such as the National Information Infrastructure Protection Act in 1996 to make virus distribution and hacker attacks to disable websites federal crimes.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continues the discussion of types of computer crime. Note that cybercriminal activities are borderless: The global nature of the Internet makes it possible for cybercriminals to operate anywhere in the world. Ask students if there should be legislation outlawing click fraud. One concern is the use of computer attacks by organized governments, and that such attacks might target major infrastructure such as electrical grids. The text says that at least 20 countries, including China, are believed to be developing offensive and defensive cyberwarfare capabilities. One of the leading, if not </a:t>
            </a:r>
            <a:r>
              <a:rPr lang="en-US" altLang="en-US" i="1" dirty="0"/>
              <a:t>the</a:t>
            </a:r>
            <a:r>
              <a:rPr lang="en-US" altLang="en-US" dirty="0"/>
              <a:t> leading, countries in cyberwarfare is the United States.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another source of security problems—people inside the company with access to the system. Ask students if they have ever worked somewhere with a vulnerable password system. Have they ever revealed to anyone what their password is or was? What are some solutions to password security? Some financial institutions assign users a new password every day, or every hour.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security and other vulnerabilities caused by software errors that open networks to intruders. Equifax</a:t>
            </a:r>
            <a:r>
              <a:rPr lang="en-US" altLang="en-US" baseline="0" dirty="0"/>
              <a:t> software was hacked in 2017 resulting in the loss of personal information of over 150 million people. </a:t>
            </a:r>
            <a:r>
              <a:rPr lang="en-US" altLang="en-US" dirty="0"/>
              <a:t>Ask students why complete testing is not possible with large programs. </a:t>
            </a:r>
          </a:p>
          <a:p>
            <a:endParaRPr lang="en-US" altLang="en-US" dirty="0"/>
          </a:p>
          <a:p>
            <a:pPr eaLnBrk="1" hangingPunct="1"/>
            <a:r>
              <a:rPr lang="en-US" altLang="en-US" dirty="0"/>
              <a:t>The text also gives the example of Microsoft</a:t>
            </a:r>
            <a:r>
              <a:rPr lang="en-US" altLang="ja-JP" dirty="0"/>
              <a:t>’s service pack upgrades to its operating system software. Failure to install Windows</a:t>
            </a:r>
            <a:r>
              <a:rPr lang="en-US" altLang="ja-JP" baseline="0" dirty="0"/>
              <a:t> and Office </a:t>
            </a:r>
            <a:r>
              <a:rPr lang="en-US" altLang="ja-JP" dirty="0"/>
              <a:t>Service Packs is one</a:t>
            </a:r>
            <a:r>
              <a:rPr lang="en-US" altLang="ja-JP" baseline="0" dirty="0"/>
              <a:t> source of security breaches.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Ask students to give an example of how inadequate security or control can pose a serious legal liability. The text gives the example of BJ</a:t>
            </a:r>
            <a:r>
              <a:rPr lang="en-US" altLang="ja-JP" dirty="0"/>
              <a:t>’s Wholesale Club, which was sued by the U.S. Federal Trade Commission for allowing hackers to access its systems and steal credit and debit card data for fraudulent purchase.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This chapter discusses the need for security to guard information systems and data, as well as technologies used to secure information systems. Ask students what types of threats can harm an information system. Internet security, or the lack thereof, will continue to be a topic of major concern to corporations and countries. Ask students why there is so much attention paid to Internet security issues in the press. Ask if anyone has been a victim of a breach in computer security.</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continues the look at the business value of security and control, examining the legal requirements for electronic records management. Note that the Sarbanes-Oxley Act was designed to protect investors after the scandals at Enron, WorldCom, and other public companies. Sarbanes-Oxley is fundamentally about ensuring that internal controls are in place to govern the creation and documentation of information in financial statements. Because managing this data involves information systems, information systems must implement controls to make sure this information is accurate and to enforce integrity, confidentiality, and accuracy.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This slide continues the discussion of the business value of security and control. Security, control, and electronic records management are essential today for responding to legal actions. Ask students what the most common form of electronic evidence is (e-mail).</a:t>
            </a:r>
          </a:p>
          <a:p>
            <a:pPr eaLnBrk="1" hangingPunct="1"/>
            <a:endParaRPr lang="en-US" altLang="en-US" dirty="0"/>
          </a:p>
          <a:p>
            <a:r>
              <a:rPr lang="en-US" altLang="en-US" dirty="0"/>
              <a:t>Note that in a legal action, a firm is obligated to respond to a discovery request for access to information that may be used as evidence, and the company is required by law to produce those data. The cost of responding to a discovery request can be enormous if the company has trouble assembling the required data or the data have been corrupted or destroyed. Courts impose severe financial and even criminal penalties for improper destruction of electronic documents. Ask students what ambient data is and to give an example. Given the legal requirements for electronic records, it is important that an awareness of computer forensics should be incorporated into a firm</a:t>
            </a:r>
            <a:r>
              <a:rPr lang="en-US" altLang="ja-JP" dirty="0"/>
              <a:t>’s contingency planning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800" dirty="0"/>
              <a:t>To improve security for a firm</a:t>
            </a:r>
            <a:r>
              <a:rPr lang="en-US" altLang="ja-JP" sz="800" dirty="0"/>
              <a:t>‘s information systems, it is important to create a framework that supports security. This includes establishing information systems controls, understanding the risks to the firm’s information systems, and establishing security policies that are appropriate for the firm. This slide looks at controls used in information systems. Remember that controls are </a:t>
            </a:r>
            <a:r>
              <a:rPr lang="en-US" altLang="ja-JP" sz="1200" dirty="0">
                <a:cs typeface="Times New Roman" panose="02020603050405020304" pitchFamily="18" charset="0"/>
              </a:rPr>
              <a:t>methods, policies, and organizational procedures that ensure safety of an organization’s assets; accuracy and reliability of its accounting records; and operational adherence to management standards. Controls may be manual or automated. Ask students to explain the difference between manual and automated controls (e.g., making sure that computer storage areas are secure vs. automated virus updates). There are two main types of controls: general controls and application controls.</a:t>
            </a:r>
            <a:r>
              <a:rPr lang="en-US" altLang="ja-JP" sz="1200" dirty="0"/>
              <a:t> General controls apply to all computerized applications. A list of types of general controls appears on the next slide. Ask students what the functions are of the different types of general controls.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what the functions are of the different types of general controls.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examines the second type of information systems controls, application controls. Ask students what each type of application control does. (Input controls check data for accuracy and completeness when they enter the system. There are specific input controls for input authorization, data conversion, data editing, and error handling. Processing controls establish that data are complete and accurate during updating. Output controls ensure that the results of computer processing are accurate, complete, and properly distributed.)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another important factor in establishing an appropriate framework for security and control: risk assessment. Although not all risks can be anticipated and measured, most businesses should be able identify many of the risks they face,</a:t>
            </a:r>
            <a:r>
              <a:rPr lang="en-US" altLang="en-US" baseline="0" dirty="0"/>
              <a:t> and understand their potential losses.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The table illustrates sample results of a risk assessment for an online order processing system that processes 30,000 orders per day. The likelihood of each exposure occurring over a one-year period is expressed as a percentage. The expected annual loss is the result of multiplying the probability by the average loss. Ask students to rank the three risks listed here in order of most important to minimize.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looks at the need for a firm to establish a security policy for protecting a company</a:t>
            </a:r>
            <a:r>
              <a:rPr lang="en-US" altLang="ja-JP" dirty="0"/>
              <a:t>’s assets, as well as other company policies the security policy drives, and how information systems support this. Ask students what types of issues would be covered under an AUP. (Privacy, user responsibility, and personal use of company equipment and networks, unacceptable and acceptable actions for every user, and consequences for noncompliance.)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looks at the area of security policy involved in managing identities of system users. Ask students why businesses consider it important to specify which portion of an information system a user has access to? What kinds of information requires very high levels of security access? What rules might be used to determine access rules? One rule is </a:t>
            </a:r>
            <a:r>
              <a:rPr lang="ja-JP" altLang="en-US" dirty="0"/>
              <a:t>“</a:t>
            </a:r>
            <a:r>
              <a:rPr lang="en-US" altLang="ja-JP" dirty="0"/>
              <a:t>need to know.</a:t>
            </a:r>
            <a:r>
              <a:rPr lang="ja-JP" altLang="en-US" dirty="0"/>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8.3,</a:t>
            </a:r>
            <a:r>
              <a:rPr lang="en-US" altLang="en-US" baseline="0" dirty="0"/>
              <a:t> Page 314.</a:t>
            </a:r>
            <a:endParaRPr lang="en-US" altLang="en-US" i="0" baseline="0" dirty="0"/>
          </a:p>
          <a:p>
            <a:r>
              <a:rPr lang="en-US" sz="1200" b="0" i="0" u="none" strike="noStrike" kern="1200" cap="none" baseline="0" dirty="0">
                <a:solidFill>
                  <a:schemeClr val="tx1"/>
                </a:solidFill>
                <a:latin typeface="+mn-lt"/>
                <a:ea typeface="Arial"/>
                <a:cs typeface="Arial"/>
                <a:sym typeface="Arial"/>
              </a:rPr>
              <a:t>These two examples represent two security profiles or data security patterns that might be found in a personnel system. Depending on the security profile, a user would have certain restrictions on access to various systems, locations, or data in an organization.</a:t>
            </a:r>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security allowed for two sets of users of a personnel database that contains sensitive information such as employees</a:t>
            </a:r>
            <a:r>
              <a:rPr lang="en-US" altLang="ja-JP" dirty="0"/>
              <a:t>’ salaries and medical histories. One set of users consists of all employees who perform clerical functions, such as inputting employee data into the system. All individuals with this type of profile can update the system but can neither read nor update sensitive fields, such as salary, medical history, or earnings data. Another profile applies to a divisional manager, who cannot update the system but who can read all employee data fields for his or her division, including medical history and salary. These security profiles are based on access rules supplied by business groups in the firm.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A chart shows the access rules for a personnel system. The chart is titled Security Profile 1 at the top followed by the information as follows. User, Personnel Department Clerk. Location, Division 1. Employee identification. Codes with this profile, 0 0 7 5 3, 2 7 8 3 4, 3 7 6 6 5, 4 4 1 1 6. Data field restrictions, All employee data for Division 1 only. Type of access, Read and Update. Medical history data, None. Salary, None. Pensionable earnings, None. Below this profile is Security Profile 2 as follows. User, Divisional Personnel Manager. Location, Division 1. Employee identification. Codes with this profile, 2 7 3 2 1. Data field restrictions, All employee data for Division 1 only. Type of access, Read only.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continues the discussion of essential activities a firm performs to maximize security and control, here looking at planning for activities should a disaster occur, such as a flood, earthquake, or power outage. Note that disaster recovery plans focus primarily on the technical issues involved in keeping systems up and running, such as which files to back up and the maintenance of backup computer systems or disaster recovery services. Credit card firms, for instance, maintain a duplicate computer centers to serve as an emergency backup to their primary computer centers. Ask students why it is important that both business managers and information systems specialists work together on these plans.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the role of auditing. An MIS audit enables a firm to determine if existing security measures and controls are effective.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8.4,</a:t>
            </a:r>
            <a:r>
              <a:rPr lang="en-US" altLang="en-US" baseline="0" dirty="0"/>
              <a:t> Page 316.</a:t>
            </a:r>
          </a:p>
          <a:p>
            <a:r>
              <a:rPr lang="en-US" sz="1200" b="0" i="0" u="none" strike="noStrike" kern="1200" cap="none" baseline="0" dirty="0">
                <a:solidFill>
                  <a:schemeClr val="tx1"/>
                </a:solidFill>
                <a:latin typeface="+mn-lt"/>
                <a:ea typeface="Arial"/>
                <a:cs typeface="Arial"/>
                <a:sym typeface="Arial"/>
              </a:rPr>
              <a:t>This chart is a sample page from a list of control weaknesses that an auditor might find in a loan system in a local commercial bank. This form helps auditors record and evaluate control weaknesses and shows the results of discussing those weaknesses with management as well as any corrective actions management takes.</a:t>
            </a:r>
            <a:endParaRPr lang="en-US" altLang="en-US"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a sample page from an auditor</a:t>
            </a:r>
            <a:r>
              <a:rPr lang="en-US" altLang="ja-JP" dirty="0"/>
              <a:t>’s listing of control weaknesses for a loan system. It includes a section for notifying management of such weaknesses and for management’s response. Management is expected to devise a plan for countering significant weaknesses in controls.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a:t>
            </a:r>
            <a:r>
              <a:rPr lang="en-US" baseline="0" dirty="0"/>
              <a:t> description: A table shows the sample auditor’s list of control weaknesses. The table shows the following information at the top. Function, Loan. Location, Peoria, Illinois. Prepared by, J Ericson. Date, June 16, 20 18. Received by, T Benson. Review date, June 28, 20 18. There are three headings labeled Nature of Weakness, Chance for Error or Abuse, Notification to Management. Below Chance for Error or Abuse and Notification to Management are the labels yes or no, justification, report date, and management response. The data below these labels is as follows. 1. The nature of weakness is User accounts with missing passwords, Chance for Error or Abuse is yes, the justification is Leaves system open to unauthorized outsiders or attackers, the report date is 5 10, 2018, and management response is Eliminate accounts without passwords. 2. The nature of weakness is Network configured to allow some sharing of system files, Chance for Error or Abuse is yes, the justification is Exposes critical system files to hostile parties connected to the network, the report date is 5 10, 2018, and management response is Ensure only required directories are shared and that they are protected with strong passwords. 3. The nature of weakness is Software patches can update production programs without final approval from Standards and Controls group, Chance for Error or Abuse is no, the justification is All production programs require management approval. Standards and Controls group assigns such cases to a temporary production status, there is no report date, and no management response.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the technologies used for identifying and authenticating users. Ask students which of the various authentication methods seem to be the most foolproof. Passwords are traditional methods for authentication and newer methods include tokens, smart cards, and biometric authentication. Have any students used authentication methods other than passwords to access a system? Ask students to give examples of things that can be used for biometric authentication (voices, irises, fingerprints, </a:t>
            </a:r>
            <a:r>
              <a:rPr lang="en-US" altLang="en-US" dirty="0" err="1"/>
              <a:t>palmprints</a:t>
            </a:r>
            <a:r>
              <a:rPr lang="en-US" altLang="en-US" dirty="0"/>
              <a:t>, face recognition.) Smartphones typically now use fingerprint authentication,</a:t>
            </a:r>
            <a:r>
              <a:rPr lang="en-US" altLang="en-US" baseline="0" dirty="0"/>
              <a:t> and s</a:t>
            </a:r>
            <a:r>
              <a:rPr lang="en-US" altLang="en-US" dirty="0"/>
              <a:t>ome PCs can be ordered with fingerprint authentication of the user. What are some problems with strict biometric authentication for PCs</a:t>
            </a:r>
            <a:r>
              <a:rPr lang="en-US" altLang="en-US" baseline="0" dirty="0"/>
              <a:t> or smartphones?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an essential tool used to prevent intruders from accessing private networks—firewalls. To create a strong firewall, an administrator must maintain detailed internal rules identifying the people, applications, or addresses that are allowed or rejected. Firewalls can deter, but not completely prevent, network penetration by outsiders and should be viewed as one element in an overall security plan. </a:t>
            </a:r>
          </a:p>
          <a:p>
            <a:endParaRPr lang="en-US" altLang="en-US" dirty="0"/>
          </a:p>
          <a:p>
            <a:r>
              <a:rPr lang="en-US" altLang="en-US" dirty="0"/>
              <a:t>Ask students to differentiate between the screening technologies listed here. Note that these are often used in combination.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8.5,</a:t>
            </a:r>
            <a:r>
              <a:rPr lang="en-US" altLang="en-US" baseline="0" dirty="0"/>
              <a:t> Page 319.</a:t>
            </a:r>
            <a:endParaRPr lang="en-US" altLang="en-US" i="1" baseline="0" dirty="0"/>
          </a:p>
          <a:p>
            <a:r>
              <a:rPr lang="en-US" sz="1200" b="0" i="0" u="none" strike="noStrike" kern="1200" cap="none" baseline="0" dirty="0">
                <a:solidFill>
                  <a:schemeClr val="tx1"/>
                </a:solidFill>
                <a:latin typeface="+mn-lt"/>
                <a:ea typeface="Arial"/>
                <a:cs typeface="Arial"/>
                <a:sym typeface="Arial"/>
              </a:rPr>
              <a:t>The firewall is placed between the firm’s private network and the public Internet or another distrusted network to protect against unauthorized traffic.</a:t>
            </a:r>
            <a:endParaRPr lang="en-US" altLang="en-US"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use of firewalls on a corporate network. Notice that here, a second, </a:t>
            </a:r>
            <a:r>
              <a:rPr lang="ja-JP" altLang="en-US" dirty="0"/>
              <a:t>“</a:t>
            </a:r>
            <a:r>
              <a:rPr lang="en-US" altLang="ja-JP" dirty="0"/>
              <a:t>inner</a:t>
            </a:r>
            <a:r>
              <a:rPr lang="ja-JP" altLang="en-US" dirty="0"/>
              <a:t>”</a:t>
            </a:r>
            <a:r>
              <a:rPr lang="en-US" altLang="ja-JP" dirty="0"/>
              <a:t> firewall protects the web server from access through the internal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description:</a:t>
            </a:r>
            <a:r>
              <a:rPr lang="en-US" baseline="0" dirty="0"/>
              <a:t> A diagram depicts a corporate firewall. The diagram shows following components from left to right with a two-way arrow between them. Internet, Outer firewall, Web server, Inner firewall, Corporate systems, and Database. The diagram also shows two-way arrows between policy rules and outer and inner firewalls. Also, various user computers are connected to the corporate systems through L A 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additional tools to prevent unwanted intruders and software from accessing the network. Ask students what antivirus and antispyware tools they use. Ask why these tools require continual updating. Ask why UTM packages would include anti-spam software.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the tools and technologies used to secure wireless networks. Ask students with laptops what types of wireless security they have available to them, and which one they use.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introduces the use of encryption to ensure that data traveling along networks cannot be read by unauthorized users. Ask students what encryption involves: use of encryption key (a numerical code) that is used to transform a message into undecipherable text. The cipher text requires a key to be decrypted and read by the recipient.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use of encryption to ensure that data traveling along networks cannot be read by unauthorized users. Ask students to explain the difference between symmetric key encryption and public key encryption. (In symmetric key encryption, the sender and receiver establish a secure Internet session by creating a single encryption key and sending it to the receiver so both the sender and receiver share the same key. Public key encryption uses two keys: one shared (or public) and one totally private. The keys are mathematically related so that data encrypted with one key can be decrypted using only the other key. To send and receive messages, communicators first create separate pairs of private and public keys. The public key is kept in a directory and the private key must be kept secret. The sender encrypts a message with the recipient</a:t>
            </a:r>
            <a:r>
              <a:rPr lang="en-US" altLang="ja-JP" dirty="0"/>
              <a:t>’s public key. On receiving the message, the recipient uses his or her private key to decrypt it. Ask students why public key encryption is stronger than symmetric key encryption. Note that the strength of an encryption key is measured by its bit length. Today, a typical key will be 128 bits long (a string of 128 binary digits).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8.6,</a:t>
            </a:r>
            <a:r>
              <a:rPr lang="en-US" altLang="en-US" baseline="0" dirty="0"/>
              <a:t> Page 321.</a:t>
            </a:r>
          </a:p>
          <a:p>
            <a:r>
              <a:rPr lang="en-US" sz="1200" b="0" i="0" u="none" strike="noStrike" kern="1200" cap="none" baseline="0" dirty="0">
                <a:solidFill>
                  <a:schemeClr val="tx1"/>
                </a:solidFill>
                <a:latin typeface="+mn-lt"/>
                <a:ea typeface="Arial"/>
                <a:cs typeface="Arial"/>
                <a:sym typeface="Arial"/>
              </a:rPr>
              <a:t>A public key encryption system can be viewed as a series of public and private keys that lock data when they are transmitted and unlock the data when they are received. The sender locates the recipient’s public key in a directory and uses it to encrypt a message. The message is sent in encrypted form over the Internet or a private network. When the encrypted message arrives, the recipient uses his or her private key to decrypt the data and read the message.</a:t>
            </a:r>
          </a:p>
          <a:p>
            <a:endParaRPr lang="en-US" altLang="en-US" dirty="0"/>
          </a:p>
          <a:p>
            <a:pPr eaLnBrk="1" hangingPunct="1"/>
            <a:r>
              <a:rPr lang="en-US" altLang="en-US" dirty="0"/>
              <a:t>This graphic illustrates the steps in public key encryption. The sender encrypts data using the public key of the recipient; data encrypted with this public key can only be decrypted with the recipient</a:t>
            </a:r>
            <a:r>
              <a:rPr lang="en-US" altLang="ja-JP" dirty="0"/>
              <a:t>’s private key.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the use of digital certificates as a tool to help protect online transactions. Digital certificates are used in conjunction with public key encryption to validate the identities of two parties in a transaction before data is exchanged.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8.7,</a:t>
            </a:r>
            <a:r>
              <a:rPr lang="en-US" altLang="en-US" baseline="0" dirty="0"/>
              <a:t> Page 322.</a:t>
            </a:r>
          </a:p>
          <a:p>
            <a:r>
              <a:rPr lang="en-US" sz="1200" b="0" i="0" u="none" strike="noStrike" kern="1200" cap="none" baseline="0" dirty="0">
                <a:solidFill>
                  <a:schemeClr val="tx1"/>
                </a:solidFill>
                <a:latin typeface="+mn-lt"/>
                <a:ea typeface="Arial"/>
                <a:cs typeface="Arial"/>
                <a:sym typeface="Arial"/>
              </a:rPr>
              <a:t>Digital certificates help establish the identity of people or electronic assets. They protect online transactions by providing secure, encrypted, online communication.</a:t>
            </a:r>
          </a:p>
          <a:p>
            <a:endParaRPr lang="en-US" altLang="en-US" dirty="0"/>
          </a:p>
          <a:p>
            <a:pPr eaLnBrk="1" hangingPunct="1"/>
            <a:r>
              <a:rPr lang="en-US" altLang="en-US" dirty="0"/>
              <a:t>This graphic illustrates the process for using digital certificates. The institution or individual requests a certificate over the Internet from a CA; the certificate received from the CA can then be used to validate a transaction with an online merchant or customer.</a:t>
            </a:r>
          </a:p>
          <a:p>
            <a:pPr eaLnBrk="1" hangingPunct="1"/>
            <a:endParaRPr lang="en-US" dirty="0"/>
          </a:p>
          <a:p>
            <a:pPr eaLnBrk="1" hangingPunct="1"/>
            <a:r>
              <a:rPr lang="en-US" dirty="0"/>
              <a:t>Full description: A diagram shows the process of receiving digital certificates. The diagram shows Certification Authorities or C A’s, at different levels connected to the Internet. The institution or individual subject requests the certificate through the Internet. The certificate received is shown as follows. Digital Certificate Serial Number, Version, Issue Number, Issuance and Expiration Date, Subject Name, Subject Public Key, C A Signature, and Other Information. Also, the institution or individual subject is shown connected to the transaction partner, or online merchant or customer.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looks at technologies and tools for ensuring system availability. Ask students why online transaction processing requires 100% availability. Note that firms with heavy e-commerce processing or for firms that depend on digital networks for their internal operations require at minimum high-availability computing, using tools such as backup servers, distribution of processing across multiple servers, high-capacity storage, and good disaster recovery and business continuity plans.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continues the discussion of techniques to minimize downtime and improve network performance. Deep packet inspection enables a network to sort low-priority data packets from high-priority ones in order to improve performance for business critical communication. Ask students what types of network traffic would be suitable for assigning lower priority in a business setting.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describes security concerns specific to cloud computing and mobile computing. Ask students what the key factors are to consider in ensuring a provider has adequate protection (downtime, privacy, and privacy rules in accordance with jurisdiction, external audits, disaster planning).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securing mobile systems. What specific concerns are there with mobile devices? One very common security breach involves employees losing phones while traveling. In some cases, the rule is, “lose your phone, lose your job.” Mobile devices such as tablets will increasingly store a considerable amount of corporate information. Then again, if the data is largely stored in the cloud, and passwords are required for access, then the threat is reduced.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ensuring software quality as a way to improve system quality and reliability by employing software metrics and rigorous software testing. Ongoing use of metrics allows the information systems department and end users to jointly measure the performance of the system and identify problems as they occur.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 good opportunity for a class discussion of the</a:t>
            </a:r>
            <a:r>
              <a:rPr lang="en-US" baseline="0" dirty="0"/>
              <a:t> new Section on careers. Would any in the class be interested in a job like this? What do they think are the most important skills the employer is looking for? How would they answer the interviewer questions?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introduces the need for both security and controls in today</a:t>
            </a:r>
            <a:r>
              <a:rPr lang="en-US" altLang="ja-JP" dirty="0"/>
              <a:t>’s businesses in order to safeguard information systems. Ask students to give an example of security technique and an example of a control that might be used in a business.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main categories of threats to information systems. Note that when large amounts of data are stored digitally on computers and servers and in databases, they are vulnerable to many more kinds of threats than when they were stored in manual form, on paper in folders and file cabinets. When data are available over a network, there are even more vulnerabilities. Ask students if they have ever lost data on their computers. What was the reason (hardware, software, </a:t>
            </a:r>
            <a:r>
              <a:rPr lang="ja-JP" altLang="en-US" dirty="0"/>
              <a:t>“</a:t>
            </a:r>
            <a:r>
              <a:rPr lang="en-US" altLang="ja-JP" dirty="0"/>
              <a:t>disaster,</a:t>
            </a:r>
            <a:r>
              <a:rPr lang="ja-JP" altLang="en-US" dirty="0"/>
              <a:t>”</a:t>
            </a:r>
            <a:r>
              <a:rPr lang="en-US" altLang="ja-JP" dirty="0"/>
              <a:t> other people, etc.). On the other hand, digital records are not vulnerable in ways that manual records in a file cabinet are vulnerable. For instance, you really can’t tell who has accessed manual records, or when, in a physical file. In a database, file access is monitored (unless a hacker has found a way to read records without leaving a digital trail).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8.1,</a:t>
            </a:r>
            <a:r>
              <a:rPr lang="en-US" altLang="en-US" baseline="0" dirty="0"/>
              <a:t> Page 298.</a:t>
            </a:r>
          </a:p>
          <a:p>
            <a:r>
              <a:rPr lang="en-US" sz="1200" b="0" i="0" u="none" strike="noStrike" kern="1200" cap="none" baseline="0" dirty="0">
                <a:solidFill>
                  <a:schemeClr val="tx1"/>
                </a:solidFill>
                <a:latin typeface="+mn-lt"/>
                <a:ea typeface="Arial"/>
                <a:cs typeface="Arial"/>
                <a:sym typeface="Arial"/>
              </a:rPr>
              <a:t>The architecture of a web-based application typically includes a web client, a server, and corporate information systems linked to databases. Each of these components presents security challenges and vulnerabilities. Floods, fires, power failures, and other electrical problems can cause disruptions at any point in the network.</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types of threats to system security and the points over the network at which these threats are prevalent. Some problems occur at the client computer, others through the network lines, corporate servers, or in corporate hardware and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a:t>
            </a:r>
            <a:r>
              <a:rPr lang="en-US" altLang="en-US" baseline="0" dirty="0"/>
              <a:t> A diagram shows the common threats against contemporary information systems. The diagram shows the corporate servers connected to the client, or users, through communication lines at one end and to the corporate system linked to databases at the other end. The corporate system includes the hardware, operating system, and software. The security challenges at each level shown are as follows. For Client, the User, Unauthorized access and Errors. For Communication lines, Tapping, Sniffing, Message Alteration, Theft and fraud, and Radiation. For Corporate Servers, Hacking, Malware, Theft and fraud, Vandalism, and Denial-of-service attacks. For Corporate systems, Theft of data, Copying data, Alteration of data, Hardware failure, and Software failure.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types of threats that large public networks, such as the Internet, face because they are open to virtually anyone. Note that the Internet is so huge that when abuses do occur, they can have an enormously widespread impact. And when the Internet becomes part of the corporate network, the organization</a:t>
            </a:r>
            <a:r>
              <a:rPr lang="en-US" altLang="ja-JP" dirty="0"/>
              <a:t>’s information systems are even more vulnerable to actions from outsiders. The Internet</a:t>
            </a:r>
            <a:r>
              <a:rPr lang="en-US" altLang="ja-JP" baseline="0" dirty="0"/>
              <a:t> was not designed at inception to be a “secure” network, such as, for instance, the telephone system network.  We all get junk spam telephone calls, but hackers have not been able to take control of your telephone, or systematically  disrupt telephone service for individuals.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1"/>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6"/>
            <a:ext cx="918000" cy="209936"/>
          </a:xfrm>
          <a:prstGeom prst="rect">
            <a:avLst/>
          </a:prstGeom>
        </p:spPr>
      </p:pic>
      <p:sp>
        <p:nvSpPr>
          <p:cNvPr id="11" name="TextBox 10"/>
          <p:cNvSpPr txBox="1"/>
          <p:nvPr userDrawn="1"/>
        </p:nvSpPr>
        <p:spPr>
          <a:xfrm>
            <a:off x="95799" y="4828541"/>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3"/>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686250" cy="209250"/>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29"/>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0"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84804"/>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84804"/>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xmlns="" id="{820D01C0-4FD2-4065-9EC3-96A308398288}"/>
              </a:ext>
            </a:extLst>
          </p:cNvPr>
          <p:cNvSpPr>
            <a:spLocks noGrp="1"/>
          </p:cNvSpPr>
          <p:nvPr>
            <p:ph sz="quarter" idx="14"/>
          </p:nvPr>
        </p:nvSpPr>
        <p:spPr>
          <a:xfrm>
            <a:off x="457200" y="2978944"/>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6"/>
            <a:ext cx="918000" cy="209936"/>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1"/>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8/22/2020</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6"/>
            <a:ext cx="918000" cy="209936"/>
          </a:xfrm>
          <a:prstGeom prst="rect">
            <a:avLst/>
          </a:prstGeom>
        </p:spPr>
      </p:pic>
      <p:sp>
        <p:nvSpPr>
          <p:cNvPr id="9" name="TextBox 8"/>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1"/>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4"/>
          </p:nvPr>
        </p:nvSpPr>
        <p:spPr>
          <a:xfrm>
            <a:off x="8469313"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1"/>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4825796"/>
            <a:ext cx="686250" cy="209250"/>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087"/>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261331"/>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5" y="1935229"/>
            <a:ext cx="4117765" cy="492443"/>
          </a:xfrm>
        </p:spPr>
        <p:txBody>
          <a:bodyPr wrap="square">
            <a:spAutoFit/>
          </a:bodyPr>
          <a:lstStyle/>
          <a:p>
            <a:r>
              <a:rPr lang="en-IN" sz="3200" dirty="0"/>
              <a:t>Chapter 8</a:t>
            </a:r>
          </a:p>
        </p:txBody>
      </p:sp>
      <p:sp>
        <p:nvSpPr>
          <p:cNvPr id="5" name="Text Placeholder 4"/>
          <p:cNvSpPr>
            <a:spLocks noGrp="1"/>
          </p:cNvSpPr>
          <p:nvPr>
            <p:ph type="body" sz="quarter" idx="15"/>
          </p:nvPr>
        </p:nvSpPr>
        <p:spPr>
          <a:xfrm>
            <a:off x="4569035" y="2571751"/>
            <a:ext cx="4117765" cy="307777"/>
          </a:xfrm>
        </p:spPr>
        <p:txBody>
          <a:bodyPr wrap="square">
            <a:spAutoFit/>
          </a:bodyPr>
          <a:lstStyle/>
          <a:p>
            <a:r>
              <a:rPr lang="en-US" sz="2000" dirty="0"/>
              <a:t>Securing Information Systems</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160" y="1678582"/>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296351" y="4844687"/>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1793"/>
            <a:ext cx="8229600" cy="553998"/>
          </a:xfrm>
        </p:spPr>
        <p:txBody>
          <a:bodyPr>
            <a:spAutoFit/>
          </a:bodyPr>
          <a:lstStyle/>
          <a:p>
            <a:r>
              <a:rPr lang="en-US" dirty="0">
                <a:cs typeface="ＭＳ Ｐゴシック" charset="0"/>
              </a:rPr>
              <a:t>Wireless Security Challenges</a:t>
            </a:r>
            <a:endParaRPr lang="en-US" sz="2800" dirty="0"/>
          </a:p>
        </p:txBody>
      </p:sp>
      <p:sp>
        <p:nvSpPr>
          <p:cNvPr id="5" name="Content Placeholder 4"/>
          <p:cNvSpPr>
            <a:spLocks noGrp="1"/>
          </p:cNvSpPr>
          <p:nvPr>
            <p:ph idx="1"/>
          </p:nvPr>
        </p:nvSpPr>
        <p:spPr>
          <a:xfrm>
            <a:off x="457200" y="742754"/>
            <a:ext cx="8229600" cy="3847207"/>
          </a:xfrm>
        </p:spPr>
        <p:txBody>
          <a:bodyPr>
            <a:spAutoFit/>
          </a:bodyPr>
          <a:lstStyle/>
          <a:p>
            <a:r>
              <a:rPr lang="en-IN" altLang="en-US" sz="2200" dirty="0"/>
              <a:t>Radio frequency bands easy to scan</a:t>
            </a:r>
          </a:p>
          <a:p>
            <a:pPr>
              <a:spcBef>
                <a:spcPts val="600"/>
              </a:spcBef>
            </a:pPr>
            <a:r>
              <a:rPr lang="en-IN" altLang="en-US" sz="2200" spc="-300" dirty="0"/>
              <a:t>S </a:t>
            </a:r>
            <a:r>
              <a:rPr lang="en-IN" altLang="en-US" sz="2200" spc="-300" dirty="0" err="1"/>
              <a:t>S</a:t>
            </a:r>
            <a:r>
              <a:rPr lang="en-IN" altLang="en-US" sz="2200" spc="-300" dirty="0"/>
              <a:t> I </a:t>
            </a:r>
            <a:r>
              <a:rPr lang="en-IN" altLang="en-US" sz="2200" dirty="0"/>
              <a:t>Ds (service set identifiers)</a:t>
            </a:r>
          </a:p>
          <a:p>
            <a:pPr lvl="1"/>
            <a:r>
              <a:rPr lang="en-IN" altLang="en-US" dirty="0"/>
              <a:t>Identify access points, broadcast multiple times, can be identified by sniffer programs</a:t>
            </a:r>
          </a:p>
          <a:p>
            <a:pPr>
              <a:spcBef>
                <a:spcPts val="600"/>
              </a:spcBef>
            </a:pPr>
            <a:r>
              <a:rPr lang="en-IN" altLang="en-US" sz="2200" dirty="0"/>
              <a:t>War driving</a:t>
            </a:r>
          </a:p>
          <a:p>
            <a:pPr lvl="1"/>
            <a:r>
              <a:rPr lang="en-IN" altLang="en-US" dirty="0"/>
              <a:t>Eavesdroppers drive by buildings and try to detect       </a:t>
            </a:r>
            <a:r>
              <a:rPr lang="en-IN" altLang="en-US" spc="-300" dirty="0"/>
              <a:t>S </a:t>
            </a:r>
            <a:r>
              <a:rPr lang="en-IN" altLang="en-US" spc="-300" dirty="0" err="1"/>
              <a:t>S</a:t>
            </a:r>
            <a:r>
              <a:rPr lang="en-IN" altLang="en-US" spc="-300" dirty="0"/>
              <a:t> I </a:t>
            </a:r>
            <a:r>
              <a:rPr lang="en-IN" altLang="en-US" dirty="0"/>
              <a:t>D and gain access to network and resources</a:t>
            </a:r>
          </a:p>
          <a:p>
            <a:pPr lvl="1"/>
            <a:r>
              <a:rPr lang="en-IN" altLang="en-US" dirty="0"/>
              <a:t>Once access point is breached, intruder can gain access to networked drives and files</a:t>
            </a:r>
          </a:p>
          <a:p>
            <a:pPr>
              <a:spcBef>
                <a:spcPts val="600"/>
              </a:spcBef>
            </a:pPr>
            <a:r>
              <a:rPr lang="en-IN" altLang="en-US" sz="2200" dirty="0"/>
              <a:t>Rogue access points</a:t>
            </a:r>
          </a:p>
        </p:txBody>
      </p:sp>
    </p:spTree>
    <p:extLst>
      <p:ext uri="{BB962C8B-B14F-4D97-AF65-F5344CB8AC3E}">
        <p14:creationId xmlns:p14="http://schemas.microsoft.com/office/powerpoint/2010/main" val="29114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1793"/>
            <a:ext cx="8229600" cy="553998"/>
          </a:xfrm>
        </p:spPr>
        <p:txBody>
          <a:bodyPr>
            <a:spAutoFit/>
          </a:bodyPr>
          <a:lstStyle/>
          <a:p>
            <a:r>
              <a:rPr lang="en-IN" altLang="en-US" dirty="0"/>
              <a:t>Figure 8.2 Wi-Fi Security Challenges</a:t>
            </a:r>
            <a:endParaRPr lang="en-US" sz="2800" dirty="0"/>
          </a:p>
        </p:txBody>
      </p:sp>
      <p:pic>
        <p:nvPicPr>
          <p:cNvPr id="2050" name="Picture 2" descr="A router is shown placed at the center of a circle. To the right of the circle is a P C labelled legitimate user. Arrows pointing from the router to the legitimate user are labelled: authentication request and response. Arrows pointing from the legitimate user to the router are labelled: challenge and success.&#10;The distance between the router and the legitimate user is narrowed to a triangle below the circle, pointing to another personal computer labelled: Intrude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33735" y="793024"/>
            <a:ext cx="4050402" cy="399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20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261"/>
            <a:ext cx="8229600" cy="1107996"/>
          </a:xfrm>
        </p:spPr>
        <p:txBody>
          <a:bodyPr>
            <a:spAutoFit/>
          </a:bodyPr>
          <a:lstStyle/>
          <a:p>
            <a:r>
              <a:rPr lang="en-IN" dirty="0">
                <a:cs typeface="ＭＳ Ｐゴシック" charset="0"/>
              </a:rPr>
              <a:t>Malicious Software: Viruses, Worms, Trojan Horses, and Spyware </a:t>
            </a:r>
            <a:r>
              <a:rPr lang="en-IN" sz="2800" dirty="0">
                <a:cs typeface="ＭＳ Ｐゴシック" charset="0"/>
              </a:rPr>
              <a:t>(1 of 2)</a:t>
            </a:r>
            <a:endParaRPr lang="en-US" sz="2800" dirty="0"/>
          </a:p>
        </p:txBody>
      </p:sp>
      <p:sp>
        <p:nvSpPr>
          <p:cNvPr id="5" name="Content Placeholder 4"/>
          <p:cNvSpPr>
            <a:spLocks noGrp="1"/>
          </p:cNvSpPr>
          <p:nvPr>
            <p:ph idx="1"/>
          </p:nvPr>
        </p:nvSpPr>
        <p:spPr>
          <a:xfrm>
            <a:off x="457200" y="1302476"/>
            <a:ext cx="8229600" cy="3493264"/>
          </a:xfrm>
        </p:spPr>
        <p:txBody>
          <a:bodyPr>
            <a:spAutoFit/>
          </a:bodyPr>
          <a:lstStyle/>
          <a:p>
            <a:pPr>
              <a:spcBef>
                <a:spcPts val="600"/>
              </a:spcBef>
            </a:pPr>
            <a:r>
              <a:rPr lang="en-IN" altLang="en-US" dirty="0"/>
              <a:t>Malware (malicious software)</a:t>
            </a:r>
          </a:p>
          <a:p>
            <a:pPr>
              <a:spcBef>
                <a:spcPts val="600"/>
              </a:spcBef>
            </a:pPr>
            <a:r>
              <a:rPr lang="en-IN" altLang="en-US" dirty="0"/>
              <a:t>Viruses</a:t>
            </a:r>
          </a:p>
          <a:p>
            <a:pPr>
              <a:spcBef>
                <a:spcPts val="600"/>
              </a:spcBef>
            </a:pPr>
            <a:r>
              <a:rPr lang="en-IN" altLang="en-US" dirty="0"/>
              <a:t>Worms</a:t>
            </a:r>
          </a:p>
          <a:p>
            <a:pPr>
              <a:spcBef>
                <a:spcPts val="600"/>
              </a:spcBef>
            </a:pPr>
            <a:r>
              <a:rPr lang="en-IN" altLang="en-US" dirty="0"/>
              <a:t>Worms and viruses spread by</a:t>
            </a:r>
          </a:p>
          <a:p>
            <a:pPr lvl="1"/>
            <a:r>
              <a:rPr lang="en-IN" altLang="en-US" sz="2400" dirty="0"/>
              <a:t>Downloads and drive-by downloads</a:t>
            </a:r>
          </a:p>
          <a:p>
            <a:pPr lvl="1"/>
            <a:r>
              <a:rPr lang="en-IN" altLang="en-US" sz="2400" dirty="0"/>
              <a:t>E-mail, </a:t>
            </a:r>
            <a:r>
              <a:rPr lang="en-IN" altLang="en-US" sz="2400" spc="-300" dirty="0"/>
              <a:t>I </a:t>
            </a:r>
            <a:r>
              <a:rPr lang="en-IN" altLang="en-US" sz="2400" dirty="0"/>
              <a:t>M attachments</a:t>
            </a:r>
          </a:p>
          <a:p>
            <a:pPr>
              <a:spcBef>
                <a:spcPts val="600"/>
              </a:spcBef>
            </a:pPr>
            <a:r>
              <a:rPr lang="en-IN" altLang="en-US" dirty="0"/>
              <a:t>Mobile device malware</a:t>
            </a:r>
          </a:p>
          <a:p>
            <a:pPr>
              <a:spcBef>
                <a:spcPts val="600"/>
              </a:spcBef>
            </a:pPr>
            <a:r>
              <a:rPr lang="en-IN" altLang="en-US" dirty="0"/>
              <a:t>Social network malware</a:t>
            </a:r>
          </a:p>
        </p:txBody>
      </p:sp>
    </p:spTree>
    <p:extLst>
      <p:ext uri="{BB962C8B-B14F-4D97-AF65-F5344CB8AC3E}">
        <p14:creationId xmlns:p14="http://schemas.microsoft.com/office/powerpoint/2010/main" val="37491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dirty="0">
                <a:cs typeface="ＭＳ Ｐゴシック" charset="0"/>
              </a:rPr>
              <a:t>Malicious Software: Viruses, Worms, Trojan Horses, and Spyware </a:t>
            </a:r>
            <a:r>
              <a:rPr lang="en-IN" sz="2800" dirty="0">
                <a:cs typeface="ＭＳ Ｐゴシック" charset="0"/>
              </a:rPr>
              <a:t>(2 of 2)</a:t>
            </a:r>
            <a:endParaRPr lang="en-US" sz="2800" dirty="0"/>
          </a:p>
        </p:txBody>
      </p:sp>
      <p:sp>
        <p:nvSpPr>
          <p:cNvPr id="5" name="Content Placeholder 4"/>
          <p:cNvSpPr>
            <a:spLocks noGrp="1"/>
          </p:cNvSpPr>
          <p:nvPr>
            <p:ph idx="1"/>
          </p:nvPr>
        </p:nvSpPr>
        <p:spPr>
          <a:xfrm>
            <a:off x="457200" y="1341878"/>
            <a:ext cx="8229600" cy="3354765"/>
          </a:xfrm>
        </p:spPr>
        <p:txBody>
          <a:bodyPr>
            <a:spAutoFit/>
          </a:bodyPr>
          <a:lstStyle/>
          <a:p>
            <a:pPr>
              <a:spcBef>
                <a:spcPts val="300"/>
              </a:spcBef>
            </a:pPr>
            <a:r>
              <a:rPr lang="en-IN" altLang="en-US" sz="2200" dirty="0"/>
              <a:t>Trojan horse</a:t>
            </a:r>
          </a:p>
          <a:p>
            <a:pPr>
              <a:spcBef>
                <a:spcPts val="300"/>
              </a:spcBef>
            </a:pPr>
            <a:r>
              <a:rPr lang="en-IN" altLang="en-US" sz="2200" spc="-300" dirty="0"/>
              <a:t>S Q </a:t>
            </a:r>
            <a:r>
              <a:rPr lang="en-IN" altLang="en-US" sz="2200" dirty="0"/>
              <a:t>L injection attacks</a:t>
            </a:r>
          </a:p>
          <a:p>
            <a:pPr>
              <a:spcBef>
                <a:spcPts val="300"/>
              </a:spcBef>
            </a:pPr>
            <a:r>
              <a:rPr lang="en-IN" altLang="en-US" sz="2200" dirty="0" err="1"/>
              <a:t>Ransomware</a:t>
            </a:r>
            <a:endParaRPr lang="en-IN" altLang="en-US" sz="2200" dirty="0"/>
          </a:p>
          <a:p>
            <a:pPr>
              <a:spcBef>
                <a:spcPts val="300"/>
              </a:spcBef>
            </a:pPr>
            <a:r>
              <a:rPr lang="en-IN" altLang="en-US" sz="2200" dirty="0"/>
              <a:t>Spyware</a:t>
            </a:r>
          </a:p>
          <a:p>
            <a:pPr lvl="1">
              <a:spcBef>
                <a:spcPts val="300"/>
              </a:spcBef>
            </a:pPr>
            <a:r>
              <a:rPr lang="en-IN" altLang="en-US" dirty="0"/>
              <a:t>Key loggers</a:t>
            </a:r>
          </a:p>
          <a:p>
            <a:pPr lvl="1">
              <a:spcBef>
                <a:spcPts val="300"/>
              </a:spcBef>
            </a:pPr>
            <a:r>
              <a:rPr lang="en-IN" altLang="en-US" dirty="0"/>
              <a:t>Other types</a:t>
            </a:r>
          </a:p>
          <a:p>
            <a:pPr lvl="2">
              <a:spcBef>
                <a:spcPts val="300"/>
              </a:spcBef>
            </a:pPr>
            <a:r>
              <a:rPr lang="en-IN" altLang="en-US" sz="2200" dirty="0"/>
              <a:t>Reset browser home page</a:t>
            </a:r>
          </a:p>
          <a:p>
            <a:pPr lvl="2">
              <a:spcBef>
                <a:spcPts val="300"/>
              </a:spcBef>
            </a:pPr>
            <a:r>
              <a:rPr lang="en-IN" altLang="en-US" sz="2200" dirty="0"/>
              <a:t>Redirect search requests</a:t>
            </a:r>
          </a:p>
          <a:p>
            <a:pPr lvl="2">
              <a:spcBef>
                <a:spcPts val="300"/>
              </a:spcBef>
            </a:pPr>
            <a:r>
              <a:rPr lang="en-IN" altLang="en-US" sz="2200" dirty="0"/>
              <a:t>Slow computer performance by taking up memory</a:t>
            </a:r>
          </a:p>
        </p:txBody>
      </p:sp>
    </p:spTree>
    <p:extLst>
      <p:ext uri="{BB962C8B-B14F-4D97-AF65-F5344CB8AC3E}">
        <p14:creationId xmlns:p14="http://schemas.microsoft.com/office/powerpoint/2010/main" val="195139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286"/>
            <a:ext cx="8229600" cy="553998"/>
          </a:xfrm>
        </p:spPr>
        <p:txBody>
          <a:bodyPr>
            <a:spAutoFit/>
          </a:bodyPr>
          <a:lstStyle/>
          <a:p>
            <a:r>
              <a:rPr lang="en-IN" dirty="0">
                <a:cs typeface="ＭＳ Ｐゴシック" charset="0"/>
              </a:rPr>
              <a:t>Hackers and Computer Crime </a:t>
            </a:r>
            <a:r>
              <a:rPr lang="en-IN" sz="2800" dirty="0">
                <a:cs typeface="ＭＳ Ｐゴシック" charset="0"/>
              </a:rPr>
              <a:t>(1 of 3)</a:t>
            </a:r>
            <a:endParaRPr lang="en-US" sz="2800" dirty="0"/>
          </a:p>
        </p:txBody>
      </p:sp>
      <p:sp>
        <p:nvSpPr>
          <p:cNvPr id="5" name="Content Placeholder 4"/>
          <p:cNvSpPr>
            <a:spLocks noGrp="1"/>
          </p:cNvSpPr>
          <p:nvPr>
            <p:ph idx="1"/>
          </p:nvPr>
        </p:nvSpPr>
        <p:spPr>
          <a:xfrm>
            <a:off x="457200" y="881850"/>
            <a:ext cx="8229600" cy="3647152"/>
          </a:xfrm>
        </p:spPr>
        <p:txBody>
          <a:bodyPr>
            <a:spAutoFit/>
          </a:bodyPr>
          <a:lstStyle/>
          <a:p>
            <a:r>
              <a:rPr lang="en-IN" altLang="en-US" dirty="0"/>
              <a:t>Hackers </a:t>
            </a:r>
            <a:r>
              <a:rPr lang="en-IN" altLang="en-US" spc="-300" dirty="0"/>
              <a:t>v </a:t>
            </a:r>
            <a:r>
              <a:rPr lang="en-IN" altLang="en-US" dirty="0"/>
              <a:t>s. crackers</a:t>
            </a:r>
          </a:p>
          <a:p>
            <a:r>
              <a:rPr lang="en-IN" altLang="en-US" dirty="0"/>
              <a:t>Activities include:</a:t>
            </a:r>
          </a:p>
          <a:p>
            <a:pPr lvl="1"/>
            <a:r>
              <a:rPr lang="en-IN" altLang="en-US" sz="2400" dirty="0"/>
              <a:t>System intrusion</a:t>
            </a:r>
          </a:p>
          <a:p>
            <a:pPr lvl="1"/>
            <a:r>
              <a:rPr lang="en-IN" altLang="en-US" sz="2400" dirty="0"/>
              <a:t>System damage</a:t>
            </a:r>
          </a:p>
          <a:p>
            <a:pPr lvl="1"/>
            <a:r>
              <a:rPr lang="en-IN" altLang="en-US" sz="2400" dirty="0" err="1"/>
              <a:t>Cybervandalism</a:t>
            </a:r>
            <a:endParaRPr lang="en-IN" altLang="en-US" sz="2400" dirty="0"/>
          </a:p>
          <a:p>
            <a:pPr lvl="2"/>
            <a:r>
              <a:rPr lang="en-IN" altLang="en-US" sz="2400" dirty="0"/>
              <a:t>Intentional disruption, defacement, destruction of website or corporate information system</a:t>
            </a:r>
          </a:p>
          <a:p>
            <a:r>
              <a:rPr lang="en-IN" altLang="en-US" dirty="0"/>
              <a:t>Spoofing and sniffing</a:t>
            </a:r>
          </a:p>
        </p:txBody>
      </p:sp>
    </p:spTree>
    <p:extLst>
      <p:ext uri="{BB962C8B-B14F-4D97-AF65-F5344CB8AC3E}">
        <p14:creationId xmlns:p14="http://schemas.microsoft.com/office/powerpoint/2010/main" val="306465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447"/>
            <a:ext cx="8229600" cy="553998"/>
          </a:xfrm>
        </p:spPr>
        <p:txBody>
          <a:bodyPr>
            <a:spAutoFit/>
          </a:bodyPr>
          <a:lstStyle/>
          <a:p>
            <a:r>
              <a:rPr lang="en-IN" dirty="0">
                <a:cs typeface="ＭＳ Ｐゴシック" charset="0"/>
              </a:rPr>
              <a:t>Hackers and Computer Crime </a:t>
            </a:r>
            <a:r>
              <a:rPr lang="en-IN" sz="2800" dirty="0">
                <a:cs typeface="ＭＳ Ｐゴシック" charset="0"/>
              </a:rPr>
              <a:t>(2 of 3)</a:t>
            </a:r>
            <a:endParaRPr lang="en-US" sz="2800" dirty="0"/>
          </a:p>
        </p:txBody>
      </p:sp>
      <p:sp>
        <p:nvSpPr>
          <p:cNvPr id="5" name="Content Placeholder 4"/>
          <p:cNvSpPr>
            <a:spLocks noGrp="1"/>
          </p:cNvSpPr>
          <p:nvPr>
            <p:ph idx="1"/>
          </p:nvPr>
        </p:nvSpPr>
        <p:spPr>
          <a:xfrm>
            <a:off x="457200" y="881012"/>
            <a:ext cx="8229600" cy="3508653"/>
          </a:xfrm>
        </p:spPr>
        <p:txBody>
          <a:bodyPr>
            <a:spAutoFit/>
          </a:bodyPr>
          <a:lstStyle/>
          <a:p>
            <a:r>
              <a:rPr lang="en-IN" altLang="en-US" dirty="0"/>
              <a:t>Denial-of-service attacks (</a:t>
            </a:r>
            <a:r>
              <a:rPr lang="en-IN" altLang="en-US" spc="-300" dirty="0"/>
              <a:t>D o </a:t>
            </a:r>
            <a:r>
              <a:rPr lang="en-IN" altLang="en-US" dirty="0"/>
              <a:t>S)</a:t>
            </a:r>
          </a:p>
          <a:p>
            <a:r>
              <a:rPr lang="en-IN" altLang="en-US" dirty="0"/>
              <a:t>Distributed denial-of-service attacks (</a:t>
            </a:r>
            <a:r>
              <a:rPr lang="en-IN" altLang="en-US" spc="-300" dirty="0"/>
              <a:t>D </a:t>
            </a:r>
            <a:r>
              <a:rPr lang="en-IN" altLang="en-US" spc="-300" dirty="0" err="1"/>
              <a:t>D</a:t>
            </a:r>
            <a:r>
              <a:rPr lang="en-IN" altLang="en-US" spc="-300" dirty="0"/>
              <a:t> o </a:t>
            </a:r>
            <a:r>
              <a:rPr lang="en-IN" altLang="en-US" dirty="0"/>
              <a:t>S)</a:t>
            </a:r>
          </a:p>
          <a:p>
            <a:r>
              <a:rPr lang="en-IN" altLang="en-US" dirty="0"/>
              <a:t>Botnets</a:t>
            </a:r>
          </a:p>
          <a:p>
            <a:r>
              <a:rPr lang="en-IN" altLang="en-US" dirty="0"/>
              <a:t>Spam</a:t>
            </a:r>
          </a:p>
          <a:p>
            <a:r>
              <a:rPr lang="en-IN" altLang="en-US" dirty="0"/>
              <a:t>Computer crime</a:t>
            </a:r>
          </a:p>
          <a:p>
            <a:pPr lvl="1"/>
            <a:r>
              <a:rPr lang="en-IN" altLang="en-US" sz="2400" dirty="0"/>
              <a:t>Computer may be target of crime</a:t>
            </a:r>
          </a:p>
          <a:p>
            <a:pPr lvl="1"/>
            <a:r>
              <a:rPr lang="en-IN" altLang="en-US" sz="2400" dirty="0"/>
              <a:t>Computer may be instrument of crime</a:t>
            </a:r>
          </a:p>
        </p:txBody>
      </p:sp>
    </p:spTree>
    <p:extLst>
      <p:ext uri="{BB962C8B-B14F-4D97-AF65-F5344CB8AC3E}">
        <p14:creationId xmlns:p14="http://schemas.microsoft.com/office/powerpoint/2010/main" val="299077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474"/>
            <a:ext cx="8229600" cy="553998"/>
          </a:xfrm>
        </p:spPr>
        <p:txBody>
          <a:bodyPr>
            <a:spAutoFit/>
          </a:bodyPr>
          <a:lstStyle/>
          <a:p>
            <a:r>
              <a:rPr lang="en-IN" dirty="0">
                <a:cs typeface="ＭＳ Ｐゴシック" charset="0"/>
              </a:rPr>
              <a:t>Hackers and Computer Crime </a:t>
            </a:r>
            <a:r>
              <a:rPr lang="en-IN" sz="2800" dirty="0">
                <a:cs typeface="ＭＳ Ｐゴシック" charset="0"/>
              </a:rPr>
              <a:t>(3 of 3)</a:t>
            </a:r>
            <a:endParaRPr lang="en-US" sz="2800" dirty="0"/>
          </a:p>
        </p:txBody>
      </p:sp>
      <p:sp>
        <p:nvSpPr>
          <p:cNvPr id="5" name="Content Placeholder 4"/>
          <p:cNvSpPr>
            <a:spLocks noGrp="1"/>
          </p:cNvSpPr>
          <p:nvPr>
            <p:ph idx="1"/>
          </p:nvPr>
        </p:nvSpPr>
        <p:spPr>
          <a:xfrm>
            <a:off x="457200" y="881039"/>
            <a:ext cx="8229600" cy="3393237"/>
          </a:xfrm>
        </p:spPr>
        <p:txBody>
          <a:bodyPr>
            <a:spAutoFit/>
          </a:bodyPr>
          <a:lstStyle/>
          <a:p>
            <a:r>
              <a:rPr lang="en-IN" altLang="en-US" dirty="0"/>
              <a:t>Identity theft</a:t>
            </a:r>
          </a:p>
          <a:p>
            <a:pPr lvl="1"/>
            <a:r>
              <a:rPr lang="en-IN" altLang="en-US" sz="2400" dirty="0"/>
              <a:t>Phishing</a:t>
            </a:r>
          </a:p>
          <a:p>
            <a:pPr lvl="1"/>
            <a:r>
              <a:rPr lang="en-IN" altLang="en-US" sz="2400" dirty="0"/>
              <a:t>Evil twins</a:t>
            </a:r>
          </a:p>
          <a:p>
            <a:pPr lvl="1"/>
            <a:r>
              <a:rPr lang="en-IN" altLang="en-US" sz="2400" dirty="0"/>
              <a:t>Pharming</a:t>
            </a:r>
          </a:p>
          <a:p>
            <a:r>
              <a:rPr lang="en-IN" altLang="en-US" dirty="0"/>
              <a:t>Click fraud</a:t>
            </a:r>
          </a:p>
          <a:p>
            <a:r>
              <a:rPr lang="en-IN" altLang="en-US" dirty="0" err="1"/>
              <a:t>Cyberterrorism</a:t>
            </a:r>
            <a:endParaRPr lang="en-IN" altLang="en-US" dirty="0"/>
          </a:p>
          <a:p>
            <a:r>
              <a:rPr lang="en-IN" altLang="en-US" dirty="0" err="1"/>
              <a:t>Cyberwarfare</a:t>
            </a:r>
            <a:endParaRPr lang="en-IN" altLang="en-US" dirty="0"/>
          </a:p>
        </p:txBody>
      </p:sp>
    </p:spTree>
    <p:extLst>
      <p:ext uri="{BB962C8B-B14F-4D97-AF65-F5344CB8AC3E}">
        <p14:creationId xmlns:p14="http://schemas.microsoft.com/office/powerpoint/2010/main" val="371478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843"/>
            <a:ext cx="8229600" cy="553998"/>
          </a:xfrm>
        </p:spPr>
        <p:txBody>
          <a:bodyPr>
            <a:spAutoFit/>
          </a:bodyPr>
          <a:lstStyle/>
          <a:p>
            <a:r>
              <a:rPr lang="en-US" dirty="0">
                <a:cs typeface="ＭＳ Ｐゴシック" charset="0"/>
              </a:rPr>
              <a:t>Internal Threats: Employees</a:t>
            </a:r>
            <a:endParaRPr lang="en-US" sz="2800" dirty="0"/>
          </a:p>
        </p:txBody>
      </p:sp>
      <p:sp>
        <p:nvSpPr>
          <p:cNvPr id="5" name="Content Placeholder 4"/>
          <p:cNvSpPr>
            <a:spLocks noGrp="1"/>
          </p:cNvSpPr>
          <p:nvPr>
            <p:ph idx="1"/>
          </p:nvPr>
        </p:nvSpPr>
        <p:spPr>
          <a:xfrm>
            <a:off x="457200" y="886408"/>
            <a:ext cx="8229600" cy="3400931"/>
          </a:xfrm>
        </p:spPr>
        <p:txBody>
          <a:bodyPr>
            <a:spAutoFit/>
          </a:bodyPr>
          <a:lstStyle/>
          <a:p>
            <a:r>
              <a:rPr lang="en-IN" altLang="en-US" dirty="0"/>
              <a:t>Security threats often originate inside an organization</a:t>
            </a:r>
          </a:p>
          <a:p>
            <a:r>
              <a:rPr lang="en-IN" altLang="en-US" dirty="0"/>
              <a:t>Inside knowledge</a:t>
            </a:r>
          </a:p>
          <a:p>
            <a:r>
              <a:rPr lang="en-IN" altLang="en-US" dirty="0"/>
              <a:t>Sloppy security procedures</a:t>
            </a:r>
          </a:p>
          <a:p>
            <a:pPr lvl="1"/>
            <a:r>
              <a:rPr lang="en-IN" altLang="en-US" sz="2400" dirty="0"/>
              <a:t>User lack of knowledge</a:t>
            </a:r>
          </a:p>
          <a:p>
            <a:r>
              <a:rPr lang="en-IN" altLang="en-US" dirty="0"/>
              <a:t>Social engineering</a:t>
            </a:r>
          </a:p>
          <a:p>
            <a:r>
              <a:rPr lang="en-IN" altLang="en-US" dirty="0"/>
              <a:t>Both end users and information systems specialists are sources of risk</a:t>
            </a:r>
          </a:p>
        </p:txBody>
      </p:sp>
    </p:spTree>
    <p:extLst>
      <p:ext uri="{BB962C8B-B14F-4D97-AF65-F5344CB8AC3E}">
        <p14:creationId xmlns:p14="http://schemas.microsoft.com/office/powerpoint/2010/main" val="112167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904"/>
            <a:ext cx="8229600" cy="553998"/>
          </a:xfrm>
        </p:spPr>
        <p:txBody>
          <a:bodyPr>
            <a:spAutoFit/>
          </a:bodyPr>
          <a:lstStyle/>
          <a:p>
            <a:r>
              <a:rPr lang="en-US" dirty="0"/>
              <a:t>Software Vulnerability</a:t>
            </a:r>
            <a:endParaRPr lang="en-US" sz="2800" dirty="0"/>
          </a:p>
        </p:txBody>
      </p:sp>
      <p:sp>
        <p:nvSpPr>
          <p:cNvPr id="5" name="Content Placeholder 4"/>
          <p:cNvSpPr>
            <a:spLocks noGrp="1"/>
          </p:cNvSpPr>
          <p:nvPr>
            <p:ph idx="1"/>
          </p:nvPr>
        </p:nvSpPr>
        <p:spPr>
          <a:xfrm>
            <a:off x="457200" y="887405"/>
            <a:ext cx="8229600" cy="3862596"/>
          </a:xfrm>
        </p:spPr>
        <p:txBody>
          <a:bodyPr>
            <a:spAutoFit/>
          </a:bodyPr>
          <a:lstStyle/>
          <a:p>
            <a:r>
              <a:rPr lang="en-IN" altLang="en-US" dirty="0"/>
              <a:t>Commercial software contains flaws that create security vulnerabilities</a:t>
            </a:r>
          </a:p>
          <a:p>
            <a:pPr lvl="1"/>
            <a:r>
              <a:rPr lang="en-IN" altLang="en-US" sz="2400" dirty="0"/>
              <a:t>Bugs (program code defects)</a:t>
            </a:r>
          </a:p>
          <a:p>
            <a:pPr lvl="1"/>
            <a:r>
              <a:rPr lang="en-IN" altLang="en-US" sz="2400" dirty="0"/>
              <a:t>Zero defects cannot be achieved</a:t>
            </a:r>
          </a:p>
          <a:p>
            <a:pPr lvl="1"/>
            <a:r>
              <a:rPr lang="en-IN" altLang="en-US" sz="2400" dirty="0"/>
              <a:t>Flaws can open networks to intruders</a:t>
            </a:r>
          </a:p>
          <a:p>
            <a:pPr>
              <a:spcBef>
                <a:spcPts val="600"/>
              </a:spcBef>
            </a:pPr>
            <a:r>
              <a:rPr lang="en-IN" altLang="en-US" dirty="0"/>
              <a:t>Zero-day vulnerabilities</a:t>
            </a:r>
          </a:p>
          <a:p>
            <a:pPr>
              <a:spcBef>
                <a:spcPts val="600"/>
              </a:spcBef>
            </a:pPr>
            <a:r>
              <a:rPr lang="en-IN" altLang="en-US" dirty="0"/>
              <a:t>Patches</a:t>
            </a:r>
          </a:p>
          <a:p>
            <a:pPr lvl="1"/>
            <a:r>
              <a:rPr lang="en-IN" altLang="en-US" sz="2400" dirty="0"/>
              <a:t>Small pieces of software to repair flaws</a:t>
            </a:r>
          </a:p>
          <a:p>
            <a:pPr lvl="1"/>
            <a:r>
              <a:rPr lang="en-IN" altLang="en-US" sz="2400" dirty="0"/>
              <a:t>Patch management</a:t>
            </a:r>
          </a:p>
        </p:txBody>
      </p:sp>
    </p:spTree>
    <p:extLst>
      <p:ext uri="{BB962C8B-B14F-4D97-AF65-F5344CB8AC3E}">
        <p14:creationId xmlns:p14="http://schemas.microsoft.com/office/powerpoint/2010/main" val="3038595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dirty="0"/>
              <a:t>What is the Business Value of Security and Control?</a:t>
            </a:r>
            <a:endParaRPr lang="en-US" sz="2800" dirty="0"/>
          </a:p>
        </p:txBody>
      </p:sp>
      <p:sp>
        <p:nvSpPr>
          <p:cNvPr id="5" name="Content Placeholder 4"/>
          <p:cNvSpPr>
            <a:spLocks noGrp="1"/>
          </p:cNvSpPr>
          <p:nvPr>
            <p:ph idx="1"/>
          </p:nvPr>
        </p:nvSpPr>
        <p:spPr>
          <a:xfrm>
            <a:off x="457200" y="1260578"/>
            <a:ext cx="8229600" cy="3431709"/>
          </a:xfrm>
        </p:spPr>
        <p:txBody>
          <a:bodyPr>
            <a:spAutoFit/>
          </a:bodyPr>
          <a:lstStyle/>
          <a:p>
            <a:r>
              <a:rPr lang="en-IN" altLang="en-US" sz="2200" dirty="0"/>
              <a:t>Failed computer systems can lead to significant or total loss of business function</a:t>
            </a:r>
          </a:p>
          <a:p>
            <a:pPr>
              <a:spcBef>
                <a:spcPts val="600"/>
              </a:spcBef>
            </a:pPr>
            <a:r>
              <a:rPr lang="en-IN" altLang="en-US" sz="2200" dirty="0"/>
              <a:t>Firms now are more vulnerable than ever</a:t>
            </a:r>
          </a:p>
          <a:p>
            <a:pPr lvl="1"/>
            <a:r>
              <a:rPr lang="en-IN" altLang="en-US" dirty="0"/>
              <a:t>Confidential personal and financial data</a:t>
            </a:r>
          </a:p>
          <a:p>
            <a:pPr lvl="1"/>
            <a:r>
              <a:rPr lang="en-IN" altLang="en-US" dirty="0"/>
              <a:t>Trade secrets, new products, strategies</a:t>
            </a:r>
          </a:p>
          <a:p>
            <a:pPr>
              <a:spcBef>
                <a:spcPts val="600"/>
              </a:spcBef>
            </a:pPr>
            <a:r>
              <a:rPr lang="en-IN" altLang="en-US" sz="2200" dirty="0"/>
              <a:t>A security breach may cut into a firm’s market value almost immediately</a:t>
            </a:r>
          </a:p>
          <a:p>
            <a:pPr>
              <a:spcBef>
                <a:spcPts val="600"/>
              </a:spcBef>
            </a:pPr>
            <a:r>
              <a:rPr lang="en-IN" altLang="en-US" sz="2200" dirty="0"/>
              <a:t>Inadequate security and controls also bring forth issues of liability</a:t>
            </a:r>
          </a:p>
        </p:txBody>
      </p:sp>
    </p:spTree>
    <p:extLst>
      <p:ext uri="{BB962C8B-B14F-4D97-AF65-F5344CB8AC3E}">
        <p14:creationId xmlns:p14="http://schemas.microsoft.com/office/powerpoint/2010/main" val="335899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805"/>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878928"/>
            <a:ext cx="8229600" cy="3724096"/>
          </a:xfrm>
        </p:spPr>
        <p:txBody>
          <a:bodyPr vert="horz" lIns="0" tIns="0" rIns="0" bIns="0" rtlCol="0" anchor="t">
            <a:spAutoFit/>
          </a:bodyPr>
          <a:lstStyle/>
          <a:p>
            <a:pPr marL="538163" indent="-538163">
              <a:buNone/>
              <a:tabLst>
                <a:tab pos="534988" algn="l"/>
              </a:tabLst>
            </a:pPr>
            <a:r>
              <a:rPr lang="en-US" altLang="en-US" b="1" dirty="0">
                <a:solidFill>
                  <a:schemeClr val="bg2"/>
                </a:solidFill>
              </a:rPr>
              <a:t>8.1</a:t>
            </a:r>
            <a:r>
              <a:rPr lang="en-US" altLang="en-US" b="1" dirty="0"/>
              <a:t> </a:t>
            </a:r>
            <a:r>
              <a:rPr lang="en-US" dirty="0"/>
              <a:t>Why are information systems vulnerable to destruction, error, and abuse?</a:t>
            </a:r>
            <a:endParaRPr lang="en-IN" altLang="en-US" dirty="0"/>
          </a:p>
          <a:p>
            <a:pPr marL="0" indent="0" defTabSz="534988">
              <a:buNone/>
            </a:pPr>
            <a:r>
              <a:rPr lang="en-US" altLang="en-US" b="1" dirty="0">
                <a:solidFill>
                  <a:schemeClr val="bg2"/>
                </a:solidFill>
              </a:rPr>
              <a:t>8.2</a:t>
            </a:r>
            <a:r>
              <a:rPr lang="en-US" altLang="en-US" b="1" dirty="0"/>
              <a:t> </a:t>
            </a:r>
            <a:r>
              <a:rPr lang="en-US" dirty="0"/>
              <a:t>What is the business value of security and control?</a:t>
            </a:r>
            <a:endParaRPr lang="en-IN" altLang="en-US" dirty="0"/>
          </a:p>
          <a:p>
            <a:pPr marL="538163" indent="-538163" defTabSz="534988">
              <a:buNone/>
            </a:pPr>
            <a:r>
              <a:rPr lang="en-US" altLang="en-US" b="1" dirty="0">
                <a:solidFill>
                  <a:schemeClr val="bg2"/>
                </a:solidFill>
              </a:rPr>
              <a:t>8.3</a:t>
            </a:r>
            <a:r>
              <a:rPr lang="en-US" altLang="en-US" b="1" dirty="0"/>
              <a:t> </a:t>
            </a:r>
            <a:r>
              <a:rPr lang="en-US" dirty="0"/>
              <a:t>What are the components of an organizational framework for security and control?</a:t>
            </a:r>
            <a:endParaRPr lang="en-IN" altLang="en-US" dirty="0"/>
          </a:p>
          <a:p>
            <a:pPr marL="538163" indent="-538163" defTabSz="534988">
              <a:buNone/>
            </a:pPr>
            <a:r>
              <a:rPr lang="en-US" altLang="en-US" b="1" dirty="0">
                <a:solidFill>
                  <a:schemeClr val="bg2"/>
                </a:solidFill>
              </a:rPr>
              <a:t>8.4</a:t>
            </a:r>
            <a:r>
              <a:rPr lang="en-US" altLang="en-US" dirty="0">
                <a:cs typeface="Arial"/>
              </a:rPr>
              <a:t> </a:t>
            </a:r>
            <a:r>
              <a:rPr lang="en-US" dirty="0"/>
              <a:t>What are the most important tools and technologies for safeguarding information resources?</a:t>
            </a:r>
            <a:endParaRPr lang="en-IN" dirty="0"/>
          </a:p>
          <a:p>
            <a:pPr marL="0" indent="0">
              <a:buNone/>
            </a:pPr>
            <a:r>
              <a:rPr lang="en-US" altLang="en-US" b="1" dirty="0">
                <a:solidFill>
                  <a:schemeClr val="bg2"/>
                </a:solidFill>
              </a:rPr>
              <a:t>8.5</a:t>
            </a:r>
            <a:r>
              <a:rPr lang="en-US" altLang="en-US" dirty="0">
                <a:cs typeface="Arial"/>
              </a:rPr>
              <a:t> </a:t>
            </a:r>
            <a:r>
              <a:rPr lang="en-US" dirty="0"/>
              <a:t>How will </a:t>
            </a:r>
            <a:r>
              <a:rPr lang="en-US" spc="-300" dirty="0"/>
              <a:t>M I S</a:t>
            </a:r>
            <a:r>
              <a:rPr lang="en-US" dirty="0"/>
              <a:t> help my career?</a:t>
            </a:r>
            <a:endParaRPr lang="en-IN" dirty="0"/>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0759"/>
            <a:ext cx="8229600" cy="1477328"/>
          </a:xfrm>
        </p:spPr>
        <p:txBody>
          <a:bodyPr>
            <a:spAutoFit/>
          </a:bodyPr>
          <a:lstStyle/>
          <a:p>
            <a:r>
              <a:rPr lang="en-IN" sz="3200" dirty="0"/>
              <a:t>Interactive Session: Technology: Meltdown and Spectre Haunt the World’s Computers</a:t>
            </a:r>
            <a:endParaRPr lang="en-US" sz="2400" dirty="0"/>
          </a:p>
        </p:txBody>
      </p:sp>
      <p:sp>
        <p:nvSpPr>
          <p:cNvPr id="5" name="Content Placeholder 4"/>
          <p:cNvSpPr>
            <a:spLocks noGrp="1"/>
          </p:cNvSpPr>
          <p:nvPr>
            <p:ph idx="1"/>
          </p:nvPr>
        </p:nvSpPr>
        <p:spPr>
          <a:xfrm>
            <a:off x="457200" y="1744516"/>
            <a:ext cx="8229600" cy="2693045"/>
          </a:xfrm>
        </p:spPr>
        <p:txBody>
          <a:bodyPr>
            <a:spAutoFit/>
          </a:bodyPr>
          <a:lstStyle/>
          <a:p>
            <a:r>
              <a:rPr lang="en-IN" altLang="en-US" sz="2000" dirty="0"/>
              <a:t>Class discussion</a:t>
            </a:r>
          </a:p>
          <a:p>
            <a:pPr lvl="1"/>
            <a:r>
              <a:rPr lang="en-IN" altLang="en-US" sz="2000" dirty="0"/>
              <a:t>How dangerous are Spectre and Meltdown? Explain your answer.</a:t>
            </a:r>
          </a:p>
          <a:p>
            <a:pPr lvl="1"/>
            <a:r>
              <a:rPr lang="en-IN" altLang="en-US" sz="2000" dirty="0"/>
              <a:t>Compare the threats of Spectre and Meltdown to cloud computing </a:t>
            </a:r>
            <a:r>
              <a:rPr lang="en-IN" altLang="en-US" sz="2000" dirty="0" err="1"/>
              <a:t>centers</a:t>
            </a:r>
            <a:r>
              <a:rPr lang="en-IN" altLang="en-US" sz="2000" dirty="0"/>
              <a:t>, corporate data </a:t>
            </a:r>
            <a:r>
              <a:rPr lang="en-IN" altLang="en-US" sz="2000" dirty="0" err="1"/>
              <a:t>centers</a:t>
            </a:r>
            <a:r>
              <a:rPr lang="en-IN" altLang="en-US" sz="2000" dirty="0"/>
              <a:t>, and individual computer and smartphone users.</a:t>
            </a:r>
          </a:p>
          <a:p>
            <a:pPr lvl="1"/>
            <a:r>
              <a:rPr lang="en-IN" altLang="en-US" sz="2000" dirty="0"/>
              <a:t>How would you protect against Spectre and Meltdown if you were running a public cloud computing </a:t>
            </a:r>
            <a:r>
              <a:rPr lang="en-IN" altLang="en-US" sz="2000" dirty="0" err="1"/>
              <a:t>center</a:t>
            </a:r>
            <a:r>
              <a:rPr lang="en-IN" altLang="en-US" sz="2000" dirty="0"/>
              <a:t>, if you ran a corporate data </a:t>
            </a:r>
            <a:r>
              <a:rPr lang="en-IN" altLang="en-US" sz="2000" dirty="0" err="1"/>
              <a:t>center</a:t>
            </a:r>
            <a:r>
              <a:rPr lang="en-IN" altLang="en-US" sz="2000" dirty="0"/>
              <a:t>, and if you were an individual computer user?</a:t>
            </a:r>
          </a:p>
        </p:txBody>
      </p:sp>
    </p:spTree>
    <p:extLst>
      <p:ext uri="{BB962C8B-B14F-4D97-AF65-F5344CB8AC3E}">
        <p14:creationId xmlns:p14="http://schemas.microsoft.com/office/powerpoint/2010/main" val="3023478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dirty="0"/>
              <a:t>Legal and Regulatory Requirements for Electronic Records Management</a:t>
            </a:r>
            <a:endParaRPr lang="en-US" sz="2800" dirty="0"/>
          </a:p>
        </p:txBody>
      </p:sp>
      <p:sp>
        <p:nvSpPr>
          <p:cNvPr id="5" name="Content Placeholder 4"/>
          <p:cNvSpPr>
            <a:spLocks noGrp="1"/>
          </p:cNvSpPr>
          <p:nvPr>
            <p:ph idx="1"/>
          </p:nvPr>
        </p:nvSpPr>
        <p:spPr>
          <a:xfrm>
            <a:off x="457200" y="1365082"/>
            <a:ext cx="8229600" cy="3431709"/>
          </a:xfrm>
        </p:spPr>
        <p:txBody>
          <a:bodyPr>
            <a:spAutoFit/>
          </a:bodyPr>
          <a:lstStyle/>
          <a:p>
            <a:r>
              <a:rPr lang="en-IN" altLang="en-US" sz="2200" spc="-300" dirty="0"/>
              <a:t>H I P A </a:t>
            </a:r>
            <a:r>
              <a:rPr lang="en-IN" altLang="en-US" sz="2200" dirty="0" err="1"/>
              <a:t>A</a:t>
            </a:r>
            <a:endParaRPr lang="en-IN" altLang="en-US" sz="2200" dirty="0"/>
          </a:p>
          <a:p>
            <a:pPr lvl="1"/>
            <a:r>
              <a:rPr lang="en-IN" altLang="en-US" dirty="0"/>
              <a:t>Medical security and privacy rules and procedures</a:t>
            </a:r>
          </a:p>
          <a:p>
            <a:pPr>
              <a:spcBef>
                <a:spcPts val="600"/>
              </a:spcBef>
            </a:pPr>
            <a:r>
              <a:rPr lang="en-IN" altLang="en-US" sz="2200" dirty="0"/>
              <a:t>Gramm-Leach-Bliley Act</a:t>
            </a:r>
          </a:p>
          <a:p>
            <a:pPr lvl="1"/>
            <a:r>
              <a:rPr lang="en-IN" altLang="en-US" dirty="0"/>
              <a:t>Requires financial institutions to ensure the security and confidentiality of customer data</a:t>
            </a:r>
          </a:p>
          <a:p>
            <a:pPr>
              <a:spcBef>
                <a:spcPts val="600"/>
              </a:spcBef>
            </a:pPr>
            <a:r>
              <a:rPr lang="en-IN" altLang="en-US" sz="2200" dirty="0"/>
              <a:t>Sarbanes-Oxley Act</a:t>
            </a:r>
          </a:p>
          <a:p>
            <a:pPr lvl="1"/>
            <a:r>
              <a:rPr lang="en-IN" altLang="en-US" dirty="0"/>
              <a:t>Imposes responsibility on companies and their management to safeguard the accuracy and integrity of financial information that is used internally and released externally</a:t>
            </a:r>
          </a:p>
        </p:txBody>
      </p:sp>
    </p:spTree>
    <p:extLst>
      <p:ext uri="{BB962C8B-B14F-4D97-AF65-F5344CB8AC3E}">
        <p14:creationId xmlns:p14="http://schemas.microsoft.com/office/powerpoint/2010/main" val="287954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dirty="0"/>
              <a:t>Electronic Evidence and Computer Forensics</a:t>
            </a:r>
            <a:endParaRPr lang="en-US" sz="2800" dirty="0"/>
          </a:p>
        </p:txBody>
      </p:sp>
      <p:sp>
        <p:nvSpPr>
          <p:cNvPr id="5" name="Content Placeholder 4"/>
          <p:cNvSpPr>
            <a:spLocks noGrp="1"/>
          </p:cNvSpPr>
          <p:nvPr>
            <p:ph idx="1"/>
          </p:nvPr>
        </p:nvSpPr>
        <p:spPr>
          <a:xfrm>
            <a:off x="457200" y="1260578"/>
            <a:ext cx="8229600" cy="3431709"/>
          </a:xfrm>
        </p:spPr>
        <p:txBody>
          <a:bodyPr>
            <a:spAutoFit/>
          </a:bodyPr>
          <a:lstStyle/>
          <a:p>
            <a:r>
              <a:rPr lang="en-IN" altLang="en-US" sz="2200" dirty="0"/>
              <a:t>Electronic evidence</a:t>
            </a:r>
          </a:p>
          <a:p>
            <a:pPr lvl="1"/>
            <a:r>
              <a:rPr lang="en-IN" altLang="en-US" dirty="0"/>
              <a:t>Evidence for white collar crimes often in digital form</a:t>
            </a:r>
          </a:p>
          <a:p>
            <a:pPr lvl="1"/>
            <a:r>
              <a:rPr lang="en-IN" altLang="en-US" dirty="0"/>
              <a:t>Proper control of data can save time and money when responding to legal discovery request</a:t>
            </a:r>
          </a:p>
          <a:p>
            <a:pPr>
              <a:spcBef>
                <a:spcPts val="600"/>
              </a:spcBef>
            </a:pPr>
            <a:r>
              <a:rPr lang="en-IN" altLang="en-US" sz="2200" dirty="0"/>
              <a:t>Computer forensics</a:t>
            </a:r>
          </a:p>
          <a:p>
            <a:pPr lvl="1"/>
            <a:r>
              <a:rPr lang="en-IN" altLang="en-US" dirty="0"/>
              <a:t>Scientific collection, examination, authentication, preservation, and analysis of data from computer storage media for use as evidence in court of law</a:t>
            </a:r>
          </a:p>
          <a:p>
            <a:pPr lvl="1"/>
            <a:r>
              <a:rPr lang="en-IN" altLang="en-US" dirty="0"/>
              <a:t>Recovery of ambient data</a:t>
            </a:r>
          </a:p>
        </p:txBody>
      </p:sp>
    </p:spTree>
    <p:extLst>
      <p:ext uri="{BB962C8B-B14F-4D97-AF65-F5344CB8AC3E}">
        <p14:creationId xmlns:p14="http://schemas.microsoft.com/office/powerpoint/2010/main" val="191420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IN" dirty="0"/>
              <a:t>Information Systems Controls</a:t>
            </a:r>
            <a:endParaRPr lang="en-US" sz="2800" dirty="0"/>
          </a:p>
        </p:txBody>
      </p:sp>
      <p:sp>
        <p:nvSpPr>
          <p:cNvPr id="5" name="Content Placeholder 4"/>
          <p:cNvSpPr>
            <a:spLocks noGrp="1"/>
          </p:cNvSpPr>
          <p:nvPr>
            <p:ph idx="1"/>
          </p:nvPr>
        </p:nvSpPr>
        <p:spPr>
          <a:xfrm>
            <a:off x="457200" y="757995"/>
            <a:ext cx="8229600" cy="3847207"/>
          </a:xfrm>
        </p:spPr>
        <p:txBody>
          <a:bodyPr>
            <a:spAutoFit/>
          </a:bodyPr>
          <a:lstStyle/>
          <a:p>
            <a:r>
              <a:rPr lang="en-IN" altLang="en-US" sz="2200" dirty="0"/>
              <a:t>May be automated or manual</a:t>
            </a:r>
          </a:p>
          <a:p>
            <a:pPr>
              <a:spcBef>
                <a:spcPts val="600"/>
              </a:spcBef>
            </a:pPr>
            <a:r>
              <a:rPr lang="en-IN" altLang="en-US" sz="2200" dirty="0"/>
              <a:t>General controls</a:t>
            </a:r>
          </a:p>
          <a:p>
            <a:pPr lvl="1"/>
            <a:r>
              <a:rPr lang="en-IN" altLang="en-US" dirty="0"/>
              <a:t>Govern design, security, and use of computer programs and security of data files in general throughout organization</a:t>
            </a:r>
          </a:p>
          <a:p>
            <a:pPr lvl="1"/>
            <a:r>
              <a:rPr lang="en-IN" altLang="en-US" dirty="0"/>
              <a:t>Software controls, hardware controls, computer operations controls, data security controls, system development controls, administrative controls,</a:t>
            </a:r>
          </a:p>
          <a:p>
            <a:pPr>
              <a:spcBef>
                <a:spcPts val="600"/>
              </a:spcBef>
            </a:pPr>
            <a:r>
              <a:rPr lang="en-IN" altLang="en-US" sz="2200" dirty="0"/>
              <a:t>Application controls</a:t>
            </a:r>
          </a:p>
          <a:p>
            <a:pPr lvl="1"/>
            <a:r>
              <a:rPr lang="en-IN" altLang="en-US" dirty="0"/>
              <a:t>Controls unique to each computerized application</a:t>
            </a:r>
          </a:p>
          <a:p>
            <a:pPr lvl="1"/>
            <a:r>
              <a:rPr lang="en-IN" altLang="en-US" dirty="0"/>
              <a:t>Input controls, processing controls, output controls</a:t>
            </a:r>
          </a:p>
        </p:txBody>
      </p:sp>
    </p:spTree>
    <p:extLst>
      <p:ext uri="{BB962C8B-B14F-4D97-AF65-F5344CB8AC3E}">
        <p14:creationId xmlns:p14="http://schemas.microsoft.com/office/powerpoint/2010/main" val="2375763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829"/>
            <a:ext cx="8229600" cy="553998"/>
          </a:xfrm>
        </p:spPr>
        <p:txBody>
          <a:bodyPr>
            <a:spAutoFit/>
          </a:bodyPr>
          <a:lstStyle/>
          <a:p>
            <a:r>
              <a:rPr lang="en-US" dirty="0"/>
              <a:t>Risk Assessment</a:t>
            </a:r>
            <a:endParaRPr lang="en-US" sz="2800" dirty="0"/>
          </a:p>
        </p:txBody>
      </p:sp>
      <p:sp>
        <p:nvSpPr>
          <p:cNvPr id="5" name="Content Placeholder 4"/>
          <p:cNvSpPr>
            <a:spLocks noGrp="1"/>
          </p:cNvSpPr>
          <p:nvPr>
            <p:ph idx="1"/>
          </p:nvPr>
        </p:nvSpPr>
        <p:spPr>
          <a:xfrm>
            <a:off x="457200" y="886182"/>
            <a:ext cx="8229600" cy="2523768"/>
          </a:xfrm>
        </p:spPr>
        <p:txBody>
          <a:bodyPr>
            <a:spAutoFit/>
          </a:bodyPr>
          <a:lstStyle/>
          <a:p>
            <a:r>
              <a:rPr lang="en-IN" altLang="en-US" dirty="0"/>
              <a:t>Determines level of risk to firm if specific activity or process is not properly controlled</a:t>
            </a:r>
          </a:p>
          <a:p>
            <a:pPr lvl="1"/>
            <a:r>
              <a:rPr lang="en-IN" altLang="en-US" sz="2400" dirty="0"/>
              <a:t>Types of threat</a:t>
            </a:r>
          </a:p>
          <a:p>
            <a:pPr lvl="1"/>
            <a:r>
              <a:rPr lang="en-IN" altLang="en-US" sz="2400" dirty="0"/>
              <a:t>Probability of occurrence during year</a:t>
            </a:r>
          </a:p>
          <a:p>
            <a:pPr lvl="1"/>
            <a:r>
              <a:rPr lang="en-IN" altLang="en-US" sz="2400" dirty="0"/>
              <a:t>Potential losses, value of threat</a:t>
            </a:r>
          </a:p>
          <a:p>
            <a:pPr lvl="1"/>
            <a:r>
              <a:rPr lang="en-IN" altLang="en-US" sz="2400" dirty="0"/>
              <a:t>Expected annual loss</a:t>
            </a:r>
          </a:p>
        </p:txBody>
      </p:sp>
    </p:spTree>
    <p:extLst>
      <p:ext uri="{BB962C8B-B14F-4D97-AF65-F5344CB8AC3E}">
        <p14:creationId xmlns:p14="http://schemas.microsoft.com/office/powerpoint/2010/main" val="2303497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9297"/>
            <a:ext cx="8229600" cy="1107996"/>
          </a:xfrm>
        </p:spPr>
        <p:txBody>
          <a:bodyPr>
            <a:spAutoFit/>
          </a:bodyPr>
          <a:lstStyle/>
          <a:p>
            <a:r>
              <a:rPr lang="en-IN" dirty="0"/>
              <a:t>Table 8.5 Online Order Processing Risk Assessment</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1631582049"/>
              </p:ext>
            </p:extLst>
          </p:nvPr>
        </p:nvGraphicFramePr>
        <p:xfrm>
          <a:off x="485776" y="1487534"/>
          <a:ext cx="8124825" cy="2560320"/>
        </p:xfrm>
        <a:graphic>
          <a:graphicData uri="http://schemas.openxmlformats.org/drawingml/2006/table">
            <a:tbl>
              <a:tblPr firstRow="1" bandRow="1">
                <a:tableStyleId>{3B4B98B0-60AC-42C2-AFA5-B58CD77FA1E5}</a:tableStyleId>
              </a:tblPr>
              <a:tblGrid>
                <a:gridCol w="1876425">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gridCol w="2362200">
                  <a:extLst>
                    <a:ext uri="{9D8B030D-6E8A-4147-A177-3AD203B41FA5}">
                      <a16:colId xmlns:a16="http://schemas.microsoft.com/office/drawing/2014/main" xmlns="" val="20003"/>
                    </a:ext>
                  </a:extLst>
                </a:gridCol>
              </a:tblGrid>
              <a:tr h="638175">
                <a:tc>
                  <a:txBody>
                    <a:bodyPr/>
                    <a:lstStyle/>
                    <a:p>
                      <a:r>
                        <a:rPr lang="en-US" sz="1800" dirty="0">
                          <a:solidFill>
                            <a:schemeClr val="bg1"/>
                          </a:solidFill>
                        </a:rPr>
                        <a:t>Exposure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800" dirty="0">
                          <a:solidFill>
                            <a:schemeClr val="bg1"/>
                          </a:solidFill>
                        </a:rPr>
                        <a:t>Probability of Occurrence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800" dirty="0">
                          <a:solidFill>
                            <a:schemeClr val="bg1"/>
                          </a:solidFill>
                        </a:rPr>
                        <a:t>Loss Range (Average)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800" dirty="0">
                          <a:solidFill>
                            <a:schemeClr val="bg1"/>
                          </a:solidFill>
                        </a:rPr>
                        <a:t>Expected Annual Loss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xmlns="" val="10000"/>
                  </a:ext>
                </a:extLst>
              </a:tr>
              <a:tr h="370840">
                <a:tc>
                  <a:txBody>
                    <a:bodyPr/>
                    <a:lstStyle/>
                    <a:p>
                      <a:r>
                        <a:rPr lang="en-US" sz="1800" dirty="0"/>
                        <a:t>Power</a:t>
                      </a:r>
                      <a:r>
                        <a:rPr lang="en-US" sz="1800" baseline="0" dirty="0"/>
                        <a:t> failure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a:t>$5,000</a:t>
                      </a:r>
                      <a:r>
                        <a:rPr lang="en-US" sz="1800" baseline="0" dirty="0"/>
                        <a:t> − $200,000 ($102,500)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a:t>$30,750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Embezzlement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$1,000 </a:t>
                      </a:r>
                      <a:r>
                        <a:rPr lang="en-US" sz="1800" baseline="0" dirty="0"/>
                        <a:t>−</a:t>
                      </a:r>
                      <a:r>
                        <a:rPr lang="en-US" sz="1800" dirty="0"/>
                        <a:t> $50,000 ($25,500)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2"/>
                  </a:ext>
                </a:extLst>
              </a:tr>
              <a:tr h="370840">
                <a:tc>
                  <a:txBody>
                    <a:bodyPr/>
                    <a:lstStyle/>
                    <a:p>
                      <a:r>
                        <a:rPr lang="en-US" sz="1800" dirty="0"/>
                        <a:t>User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a:t>98%</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 </a:t>
                      </a:r>
                      <a:r>
                        <a:rPr lang="en-US" sz="1800" baseline="0" dirty="0"/>
                        <a:t>−</a:t>
                      </a:r>
                      <a:r>
                        <a:rPr lang="en-US" sz="1800" dirty="0"/>
                        <a:t> $40,000 ($20,100)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a:t>$19,698</a:t>
                      </a:r>
                      <a:endParaRPr lang="en-IN" sz="1800" b="0"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27500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730"/>
            <a:ext cx="8229600" cy="553998"/>
          </a:xfrm>
        </p:spPr>
        <p:txBody>
          <a:bodyPr>
            <a:spAutoFit/>
          </a:bodyPr>
          <a:lstStyle/>
          <a:p>
            <a:r>
              <a:rPr lang="en-US" altLang="en-US" dirty="0"/>
              <a:t>Security Policy</a:t>
            </a:r>
            <a:endParaRPr lang="en-US" sz="2800" dirty="0"/>
          </a:p>
        </p:txBody>
      </p:sp>
      <p:sp>
        <p:nvSpPr>
          <p:cNvPr id="5" name="Content Placeholder 4"/>
          <p:cNvSpPr>
            <a:spLocks noGrp="1"/>
          </p:cNvSpPr>
          <p:nvPr>
            <p:ph idx="1"/>
          </p:nvPr>
        </p:nvSpPr>
        <p:spPr>
          <a:xfrm>
            <a:off x="457200" y="728748"/>
            <a:ext cx="8229600" cy="3824202"/>
          </a:xfrm>
        </p:spPr>
        <p:txBody>
          <a:bodyPr>
            <a:spAutoFit/>
          </a:bodyPr>
          <a:lstStyle/>
          <a:p>
            <a:r>
              <a:rPr lang="en-IN" altLang="en-US" dirty="0"/>
              <a:t>Ranks information risks, identifies security goals and mechanisms for achieving these goals</a:t>
            </a:r>
          </a:p>
          <a:p>
            <a:pPr>
              <a:spcBef>
                <a:spcPts val="600"/>
              </a:spcBef>
            </a:pPr>
            <a:r>
              <a:rPr lang="en-IN" altLang="en-US" dirty="0"/>
              <a:t>Drives other policies</a:t>
            </a:r>
          </a:p>
          <a:p>
            <a:pPr>
              <a:spcBef>
                <a:spcPts val="600"/>
              </a:spcBef>
            </a:pPr>
            <a:r>
              <a:rPr lang="en-IN" altLang="en-US" dirty="0"/>
              <a:t>Acceptable use policy (</a:t>
            </a:r>
            <a:r>
              <a:rPr lang="en-IN" altLang="en-US" spc="-300" dirty="0"/>
              <a:t>A U </a:t>
            </a:r>
            <a:r>
              <a:rPr lang="en-IN" altLang="en-US" dirty="0"/>
              <a:t>P)</a:t>
            </a:r>
          </a:p>
          <a:p>
            <a:pPr lvl="1"/>
            <a:r>
              <a:rPr lang="en-IN" altLang="en-US" sz="2400" dirty="0"/>
              <a:t>Defines acceptable uses of firm’s information resources and computing equipment</a:t>
            </a:r>
          </a:p>
          <a:p>
            <a:pPr>
              <a:spcBef>
                <a:spcPts val="600"/>
              </a:spcBef>
            </a:pPr>
            <a:r>
              <a:rPr lang="en-IN" altLang="en-US" dirty="0"/>
              <a:t>Identity management</a:t>
            </a:r>
          </a:p>
          <a:p>
            <a:pPr lvl="1"/>
            <a:r>
              <a:rPr lang="en-IN" altLang="en-US" sz="2400" dirty="0"/>
              <a:t>Identifying valid users</a:t>
            </a:r>
          </a:p>
          <a:p>
            <a:pPr lvl="1"/>
            <a:r>
              <a:rPr lang="en-IN" altLang="en-US" sz="2400" dirty="0"/>
              <a:t>Controlling access</a:t>
            </a:r>
          </a:p>
        </p:txBody>
      </p:sp>
    </p:spTree>
    <p:extLst>
      <p:ext uri="{BB962C8B-B14F-4D97-AF65-F5344CB8AC3E}">
        <p14:creationId xmlns:p14="http://schemas.microsoft.com/office/powerpoint/2010/main" val="1694394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8991"/>
            <a:ext cx="8229600" cy="984885"/>
          </a:xfrm>
        </p:spPr>
        <p:txBody>
          <a:bodyPr>
            <a:spAutoFit/>
          </a:bodyPr>
          <a:lstStyle/>
          <a:p>
            <a:r>
              <a:rPr lang="en-IN" sz="3200" dirty="0"/>
              <a:t>Figure 8.3 Access Rules for a Personnel System</a:t>
            </a:r>
            <a:endParaRPr lang="en-US" sz="2400" dirty="0"/>
          </a:p>
        </p:txBody>
      </p:sp>
      <p:pic>
        <p:nvPicPr>
          <p:cNvPr id="3074" name="Picture 2" descr="Table 1: Caption: Security profile 1&#10;User: Personnel Dept. Clerk&#10;Location: Division 1&#10;Employee Identification Codes with This Profile: 00753, 27834, 37665, 44116&#10;&#10;Data Field Restrictions and their respective type of access:&#10;• All employee data for Division 1 only: read and update&#10;• Medical history: None&#10;• Salary: None&#10;• Pensionable earnings: None&#10;&#10;Table 2: Caption: SECURITY PROFILE 2&#10;User: Divisional Personnel Manager&#10;Location: Division 1&#10;Employee Identification Codes with This Profile: 27321&#10;&#10;Data Field Restrictions and their respective type of access:&#10;• All employee data for Division 1 only: read only"/>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59148" y="1209287"/>
            <a:ext cx="4425705" cy="349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97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038"/>
            <a:ext cx="8229600" cy="1107996"/>
          </a:xfrm>
        </p:spPr>
        <p:txBody>
          <a:bodyPr>
            <a:spAutoFit/>
          </a:bodyPr>
          <a:lstStyle/>
          <a:p>
            <a:r>
              <a:rPr lang="en-IN" altLang="en-US" dirty="0"/>
              <a:t>Disaster Recovery Planning and Business Continuity Planning</a:t>
            </a:r>
            <a:endParaRPr lang="en-US" sz="2800" dirty="0"/>
          </a:p>
        </p:txBody>
      </p:sp>
      <p:sp>
        <p:nvSpPr>
          <p:cNvPr id="5" name="Content Placeholder 4"/>
          <p:cNvSpPr>
            <a:spLocks noGrp="1"/>
          </p:cNvSpPr>
          <p:nvPr>
            <p:ph idx="1"/>
          </p:nvPr>
        </p:nvSpPr>
        <p:spPr>
          <a:xfrm>
            <a:off x="457200" y="1419808"/>
            <a:ext cx="8229600" cy="3170099"/>
          </a:xfrm>
        </p:spPr>
        <p:txBody>
          <a:bodyPr>
            <a:spAutoFit/>
          </a:bodyPr>
          <a:lstStyle/>
          <a:p>
            <a:r>
              <a:rPr lang="en-IN" altLang="en-US" sz="2200" dirty="0"/>
              <a:t>Disaster recovery planning</a:t>
            </a:r>
          </a:p>
          <a:p>
            <a:pPr lvl="1"/>
            <a:r>
              <a:rPr lang="en-IN" altLang="en-US" dirty="0"/>
              <a:t>Devises plans for restoration of disrupted services</a:t>
            </a:r>
          </a:p>
          <a:p>
            <a:pPr>
              <a:spcBef>
                <a:spcPts val="600"/>
              </a:spcBef>
            </a:pPr>
            <a:r>
              <a:rPr lang="en-IN" altLang="en-US" sz="2200" dirty="0"/>
              <a:t>Business continuity planning</a:t>
            </a:r>
          </a:p>
          <a:p>
            <a:pPr lvl="1"/>
            <a:r>
              <a:rPr lang="en-IN" altLang="en-US" dirty="0"/>
              <a:t>Focuses on restoring business operations after disaster</a:t>
            </a:r>
          </a:p>
          <a:p>
            <a:pPr>
              <a:spcBef>
                <a:spcPts val="600"/>
              </a:spcBef>
            </a:pPr>
            <a:r>
              <a:rPr lang="en-IN" altLang="en-US" sz="2200" dirty="0"/>
              <a:t>Both types of plans needed to identify firm’s most critical systems</a:t>
            </a:r>
          </a:p>
          <a:p>
            <a:pPr lvl="1"/>
            <a:r>
              <a:rPr lang="en-IN" altLang="en-US" dirty="0"/>
              <a:t>Business impact analysis to determine impact of an outage</a:t>
            </a:r>
          </a:p>
          <a:p>
            <a:pPr lvl="1"/>
            <a:r>
              <a:rPr lang="en-IN" altLang="en-US" dirty="0"/>
              <a:t>Management must determine which systems restored first</a:t>
            </a:r>
          </a:p>
        </p:txBody>
      </p:sp>
    </p:spTree>
    <p:extLst>
      <p:ext uri="{BB962C8B-B14F-4D97-AF65-F5344CB8AC3E}">
        <p14:creationId xmlns:p14="http://schemas.microsoft.com/office/powerpoint/2010/main" val="3806769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IN" altLang="en-US" dirty="0"/>
              <a:t>The Role of Auditing</a:t>
            </a:r>
            <a:endParaRPr lang="en-US" sz="2800" dirty="0"/>
          </a:p>
        </p:txBody>
      </p:sp>
      <p:sp>
        <p:nvSpPr>
          <p:cNvPr id="5" name="Content Placeholder 4"/>
          <p:cNvSpPr>
            <a:spLocks noGrp="1"/>
          </p:cNvSpPr>
          <p:nvPr>
            <p:ph idx="1"/>
          </p:nvPr>
        </p:nvSpPr>
        <p:spPr>
          <a:xfrm>
            <a:off x="457200" y="696450"/>
            <a:ext cx="8229600" cy="4103770"/>
          </a:xfrm>
        </p:spPr>
        <p:txBody>
          <a:bodyPr>
            <a:spAutoFit/>
          </a:bodyPr>
          <a:lstStyle/>
          <a:p>
            <a:r>
              <a:rPr lang="en-US" altLang="en-US" dirty="0"/>
              <a:t>Information systems audit</a:t>
            </a:r>
          </a:p>
          <a:p>
            <a:pPr lvl="1"/>
            <a:r>
              <a:rPr lang="en-US" altLang="en-US" sz="2400" dirty="0"/>
              <a:t>Examines firm</a:t>
            </a:r>
            <a:r>
              <a:rPr lang="en-US" altLang="ja-JP" sz="2400" dirty="0"/>
              <a:t>’s overall security environment as well as controls governing individual information systems</a:t>
            </a:r>
          </a:p>
          <a:p>
            <a:pPr>
              <a:spcBef>
                <a:spcPts val="600"/>
              </a:spcBef>
            </a:pPr>
            <a:r>
              <a:rPr lang="en-US" altLang="ja-JP" dirty="0"/>
              <a:t>Security audits</a:t>
            </a:r>
          </a:p>
          <a:p>
            <a:pPr lvl="1"/>
            <a:r>
              <a:rPr lang="en-US" altLang="en-US" sz="2400" dirty="0"/>
              <a:t>Review technologies, procedures, documentation, training, and personnel</a:t>
            </a:r>
          </a:p>
          <a:p>
            <a:pPr lvl="1"/>
            <a:r>
              <a:rPr lang="en-US" altLang="en-US" sz="2400" dirty="0"/>
              <a:t>May even simulate disaster to test responses</a:t>
            </a:r>
          </a:p>
          <a:p>
            <a:pPr>
              <a:spcBef>
                <a:spcPts val="600"/>
              </a:spcBef>
            </a:pPr>
            <a:r>
              <a:rPr lang="en-US" altLang="en-US" dirty="0"/>
              <a:t>List and rank control weaknesses and the probability of occurrence</a:t>
            </a:r>
          </a:p>
          <a:p>
            <a:pPr>
              <a:spcBef>
                <a:spcPts val="600"/>
              </a:spcBef>
            </a:pPr>
            <a:r>
              <a:rPr lang="en-US" altLang="en-US" dirty="0"/>
              <a:t>Assess financial and organizational impact of each threat</a:t>
            </a:r>
            <a:endParaRPr lang="en-US" dirty="0"/>
          </a:p>
        </p:txBody>
      </p:sp>
    </p:spTree>
    <p:extLst>
      <p:ext uri="{BB962C8B-B14F-4D97-AF65-F5344CB8AC3E}">
        <p14:creationId xmlns:p14="http://schemas.microsoft.com/office/powerpoint/2010/main" val="197318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753"/>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873782"/>
            <a:ext cx="8229600" cy="2793072"/>
          </a:xfrm>
        </p:spPr>
        <p:txBody>
          <a:bodyPr>
            <a:spAutoFit/>
          </a:bodyPr>
          <a:lstStyle/>
          <a:p>
            <a:r>
              <a:rPr lang="en-US" dirty="0"/>
              <a:t>Case 1: </a:t>
            </a:r>
            <a:r>
              <a:rPr lang="en-US" dirty="0" err="1"/>
              <a:t>Stuxnet</a:t>
            </a:r>
            <a:r>
              <a:rPr lang="en-US" dirty="0"/>
              <a:t> and </a:t>
            </a:r>
            <a:r>
              <a:rPr lang="en-US" dirty="0" err="1"/>
              <a:t>Cyberwarfare</a:t>
            </a:r>
            <a:endParaRPr lang="en-US" dirty="0"/>
          </a:p>
          <a:p>
            <a:r>
              <a:rPr lang="en-US" dirty="0"/>
              <a:t>Case 2: </a:t>
            </a:r>
            <a:r>
              <a:rPr lang="en-US" dirty="0" err="1"/>
              <a:t>Cyberespionage</a:t>
            </a:r>
            <a:r>
              <a:rPr lang="en-US" dirty="0"/>
              <a:t>: The Chinese Threat</a:t>
            </a:r>
          </a:p>
          <a:p>
            <a:r>
              <a:rPr lang="en-US" dirty="0"/>
              <a:t>Instructional Video 1: Sony PlayStation Hacked; Data Stolen from 77 Million Users</a:t>
            </a:r>
          </a:p>
          <a:p>
            <a:r>
              <a:rPr lang="en-US" dirty="0"/>
              <a:t>Instructional Video 2: Meet the Hackers: Anonymous Statement on Hacking Sony</a:t>
            </a:r>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US" altLang="en-US" dirty="0"/>
              <a:t>Figure 8.4 </a:t>
            </a:r>
            <a:r>
              <a:rPr lang="en-US" dirty="0"/>
              <a:t>Sample Auditor’s List of Control Weaknesses</a:t>
            </a:r>
            <a:endParaRPr lang="en-US" sz="2800" dirty="0"/>
          </a:p>
        </p:txBody>
      </p:sp>
      <p:pic>
        <p:nvPicPr>
          <p:cNvPr id="4098" name="Picture 2" descr="• Caption: Function loans&#10;• Prepared by: J. Ericson&#10;• Received by: T. Benson&#10;• Location: Peoria, I L&#10;• Date: June 16, 2018&#10;• Review date: June 28, 2018&#10;&#10;Nature of weakness and impact Chance for error/abuse Notification to management&#10; Yes/no justification Report date Management response&#10;User accounts with missing passwords Yes Leaves system open to unauthorized outsiders or attacker 5/10/18 Eliminate accounts without passwords&#10;Network configured to allow some sharing of system files Yes Exposes critical system files to hostile parties connected to the network 5/10/18 Ensure only required directories are shared and that they are protected with strong passwords&#10;Software patches can update production programs without final approval from Standards and Controls group No All production programs require management approval; Standards and Controls group assigns such cases to a temporary production status  "/>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86950" y="1363651"/>
            <a:ext cx="4763994" cy="333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195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6339"/>
            <a:ext cx="8229600" cy="984885"/>
          </a:xfrm>
        </p:spPr>
        <p:txBody>
          <a:bodyPr>
            <a:spAutoFit/>
          </a:bodyPr>
          <a:lstStyle/>
          <a:p>
            <a:r>
              <a:rPr lang="en-IN" altLang="en-US" sz="3200" dirty="0"/>
              <a:t>Tools and Technologies for Safeguarding Information Systems </a:t>
            </a:r>
            <a:r>
              <a:rPr lang="en-IN" altLang="en-US" sz="2400" dirty="0" smtClean="0"/>
              <a:t>(</a:t>
            </a:r>
            <a:r>
              <a:rPr lang="en-IN" altLang="en-US" sz="2400" dirty="0"/>
              <a:t>1 of 3)</a:t>
            </a:r>
            <a:endParaRPr lang="en-US" sz="2400" dirty="0"/>
          </a:p>
        </p:txBody>
      </p:sp>
      <p:sp>
        <p:nvSpPr>
          <p:cNvPr id="5" name="Content Placeholder 4"/>
          <p:cNvSpPr>
            <a:spLocks noGrp="1"/>
          </p:cNvSpPr>
          <p:nvPr>
            <p:ph idx="1"/>
          </p:nvPr>
        </p:nvSpPr>
        <p:spPr>
          <a:xfrm>
            <a:off x="457200" y="1204745"/>
            <a:ext cx="8229600" cy="3594597"/>
          </a:xfrm>
        </p:spPr>
        <p:txBody>
          <a:bodyPr>
            <a:spAutoFit/>
          </a:bodyPr>
          <a:lstStyle/>
          <a:p>
            <a:r>
              <a:rPr lang="en-IN" altLang="en-US" sz="2200" dirty="0"/>
              <a:t>Identity management software</a:t>
            </a:r>
          </a:p>
          <a:p>
            <a:pPr lvl="1"/>
            <a:r>
              <a:rPr lang="en-IN" altLang="en-US" dirty="0"/>
              <a:t>Automates keeping track of all users and privileges</a:t>
            </a:r>
          </a:p>
          <a:p>
            <a:pPr lvl="1"/>
            <a:r>
              <a:rPr lang="en-IN" altLang="en-US" dirty="0"/>
              <a:t>Authenticates users, protecting identities, controlling access</a:t>
            </a:r>
          </a:p>
          <a:p>
            <a:pPr>
              <a:spcBef>
                <a:spcPts val="600"/>
              </a:spcBef>
            </a:pPr>
            <a:r>
              <a:rPr lang="en-IN" altLang="en-US" sz="2200" dirty="0"/>
              <a:t>Authentication</a:t>
            </a:r>
          </a:p>
          <a:p>
            <a:pPr lvl="1"/>
            <a:r>
              <a:rPr lang="en-IN" altLang="en-US" dirty="0"/>
              <a:t>Password systems</a:t>
            </a:r>
          </a:p>
          <a:p>
            <a:pPr lvl="1"/>
            <a:r>
              <a:rPr lang="en-IN" altLang="en-US" dirty="0"/>
              <a:t>Tokens</a:t>
            </a:r>
          </a:p>
          <a:p>
            <a:pPr lvl="1"/>
            <a:r>
              <a:rPr lang="en-IN" altLang="en-US" dirty="0"/>
              <a:t>Smart cards</a:t>
            </a:r>
          </a:p>
          <a:p>
            <a:pPr lvl="1"/>
            <a:r>
              <a:rPr lang="en-IN" altLang="en-US" dirty="0"/>
              <a:t>Biometric authentication</a:t>
            </a:r>
          </a:p>
          <a:p>
            <a:pPr lvl="1"/>
            <a:r>
              <a:rPr lang="en-IN" altLang="en-US" dirty="0"/>
              <a:t>Two-factor authentication</a:t>
            </a:r>
          </a:p>
        </p:txBody>
      </p:sp>
    </p:spTree>
    <p:extLst>
      <p:ext uri="{BB962C8B-B14F-4D97-AF65-F5344CB8AC3E}">
        <p14:creationId xmlns:p14="http://schemas.microsoft.com/office/powerpoint/2010/main" val="343366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382"/>
            <a:ext cx="8229600" cy="1538883"/>
          </a:xfrm>
        </p:spPr>
        <p:txBody>
          <a:bodyPr>
            <a:spAutoFit/>
          </a:bodyPr>
          <a:lstStyle/>
          <a:p>
            <a:r>
              <a:rPr lang="en-IN" altLang="en-US" dirty="0"/>
              <a:t>Tools and Technologies for Safeguarding Information Systems   </a:t>
            </a:r>
            <a:r>
              <a:rPr lang="en-IN" altLang="en-US" sz="2800" dirty="0"/>
              <a:t>(2 of 3)</a:t>
            </a:r>
            <a:endParaRPr lang="en-US" sz="2800" dirty="0"/>
          </a:p>
        </p:txBody>
      </p:sp>
      <p:sp>
        <p:nvSpPr>
          <p:cNvPr id="5" name="Content Placeholder 4"/>
          <p:cNvSpPr>
            <a:spLocks noGrp="1"/>
          </p:cNvSpPr>
          <p:nvPr>
            <p:ph idx="1"/>
          </p:nvPr>
        </p:nvSpPr>
        <p:spPr>
          <a:xfrm>
            <a:off x="457200" y="1761432"/>
            <a:ext cx="8229600" cy="2970044"/>
          </a:xfrm>
        </p:spPr>
        <p:txBody>
          <a:bodyPr>
            <a:spAutoFit/>
          </a:bodyPr>
          <a:lstStyle/>
          <a:p>
            <a:r>
              <a:rPr lang="en-IN" altLang="en-US" dirty="0"/>
              <a:t>Firewall</a:t>
            </a:r>
          </a:p>
          <a:p>
            <a:pPr lvl="1"/>
            <a:r>
              <a:rPr lang="en-IN" altLang="en-US" sz="2400" dirty="0"/>
              <a:t>Combination of hardware and software that prevents unauthorized users from accessing private networks</a:t>
            </a:r>
          </a:p>
          <a:p>
            <a:pPr lvl="1"/>
            <a:r>
              <a:rPr lang="en-IN" altLang="en-US" sz="2400" dirty="0"/>
              <a:t>Packet filtering</a:t>
            </a:r>
          </a:p>
          <a:p>
            <a:pPr lvl="1"/>
            <a:r>
              <a:rPr lang="en-IN" altLang="en-US" sz="2400" dirty="0" err="1"/>
              <a:t>Stateful</a:t>
            </a:r>
            <a:r>
              <a:rPr lang="en-IN" altLang="en-US" sz="2400" dirty="0"/>
              <a:t> inspection</a:t>
            </a:r>
          </a:p>
          <a:p>
            <a:pPr lvl="1"/>
            <a:r>
              <a:rPr lang="en-IN" altLang="en-US" sz="2400" dirty="0"/>
              <a:t>Network address translation (</a:t>
            </a:r>
            <a:r>
              <a:rPr lang="en-IN" altLang="en-US" sz="2400" spc="-300" dirty="0"/>
              <a:t>N A </a:t>
            </a:r>
            <a:r>
              <a:rPr lang="en-IN" altLang="en-US" sz="2400" dirty="0"/>
              <a:t>T)</a:t>
            </a:r>
          </a:p>
          <a:p>
            <a:pPr lvl="1"/>
            <a:r>
              <a:rPr lang="en-IN" altLang="en-US" sz="2400" dirty="0"/>
              <a:t>Application proxy filtering</a:t>
            </a:r>
          </a:p>
        </p:txBody>
      </p:sp>
    </p:spTree>
    <p:extLst>
      <p:ext uri="{BB962C8B-B14F-4D97-AF65-F5344CB8AC3E}">
        <p14:creationId xmlns:p14="http://schemas.microsoft.com/office/powerpoint/2010/main" val="4071271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IN" altLang="en-US" dirty="0"/>
              <a:t>Figure 8.5 A Corporate Firewall</a:t>
            </a:r>
            <a:endParaRPr lang="en-US" sz="2800" dirty="0"/>
          </a:p>
        </p:txBody>
      </p:sp>
      <p:pic>
        <p:nvPicPr>
          <p:cNvPr id="5122" name="Picture 2" descr="Top row: Bidirectional arrows connect the following:&#10;• Internet&#10;• Outer firewall&#10;• Web server&#10;• Inner firewall corporate systems&#10;• Databases&#10;Second row:&#10;• Bi-directional arrows connect Policy rules with the outer and the inner firewalls&#10;Third row:&#10;• A group of interconnected LANs are connected to Corporate system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57385" y="905519"/>
            <a:ext cx="6205728" cy="388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93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267"/>
            <a:ext cx="8229600" cy="1538883"/>
          </a:xfrm>
        </p:spPr>
        <p:txBody>
          <a:bodyPr>
            <a:spAutoFit/>
          </a:bodyPr>
          <a:lstStyle/>
          <a:p>
            <a:r>
              <a:rPr lang="en-IN" altLang="en-US" dirty="0"/>
              <a:t>Tools and Technologies for Safeguarding Information Systems   </a:t>
            </a:r>
            <a:r>
              <a:rPr lang="en-IN" altLang="en-US" sz="2800" dirty="0"/>
              <a:t>(3 of 3)</a:t>
            </a:r>
            <a:endParaRPr lang="en-US" sz="2800" dirty="0"/>
          </a:p>
        </p:txBody>
      </p:sp>
      <p:sp>
        <p:nvSpPr>
          <p:cNvPr id="5" name="Content Placeholder 4"/>
          <p:cNvSpPr>
            <a:spLocks noGrp="1"/>
          </p:cNvSpPr>
          <p:nvPr>
            <p:ph idx="1"/>
          </p:nvPr>
        </p:nvSpPr>
        <p:spPr>
          <a:xfrm>
            <a:off x="457200" y="1703637"/>
            <a:ext cx="8229600" cy="3093154"/>
          </a:xfrm>
        </p:spPr>
        <p:txBody>
          <a:bodyPr>
            <a:spAutoFit/>
          </a:bodyPr>
          <a:lstStyle/>
          <a:p>
            <a:r>
              <a:rPr lang="en-IN" altLang="en-US" sz="2200" dirty="0"/>
              <a:t>Intrusion detection system</a:t>
            </a:r>
          </a:p>
          <a:p>
            <a:pPr lvl="1"/>
            <a:r>
              <a:rPr lang="en-IN" altLang="en-US" dirty="0"/>
              <a:t>Monitors hot spots on corporate networks to detect and deter intruders</a:t>
            </a:r>
          </a:p>
          <a:p>
            <a:pPr>
              <a:spcBef>
                <a:spcPts val="600"/>
              </a:spcBef>
            </a:pPr>
            <a:r>
              <a:rPr lang="en-IN" altLang="en-US" sz="2200" dirty="0"/>
              <a:t>Antivirus and antispyware software</a:t>
            </a:r>
          </a:p>
          <a:p>
            <a:pPr lvl="1"/>
            <a:r>
              <a:rPr lang="en-IN" altLang="en-US" dirty="0"/>
              <a:t>Checks computers for presence of malware and can often eliminate it as well</a:t>
            </a:r>
          </a:p>
          <a:p>
            <a:pPr lvl="1"/>
            <a:r>
              <a:rPr lang="en-IN" altLang="en-US" dirty="0"/>
              <a:t>Requires continual updating</a:t>
            </a:r>
          </a:p>
          <a:p>
            <a:pPr>
              <a:spcBef>
                <a:spcPts val="600"/>
              </a:spcBef>
            </a:pPr>
            <a:r>
              <a:rPr lang="en-IN" altLang="en-US" sz="2200" dirty="0"/>
              <a:t>Unified threat management (</a:t>
            </a:r>
            <a:r>
              <a:rPr lang="en-IN" altLang="en-US" sz="2200" spc="-300" dirty="0"/>
              <a:t>U T </a:t>
            </a:r>
            <a:r>
              <a:rPr lang="en-IN" altLang="en-US" sz="2200" dirty="0"/>
              <a:t>M) systems</a:t>
            </a:r>
          </a:p>
        </p:txBody>
      </p:sp>
    </p:spTree>
    <p:extLst>
      <p:ext uri="{BB962C8B-B14F-4D97-AF65-F5344CB8AC3E}">
        <p14:creationId xmlns:p14="http://schemas.microsoft.com/office/powerpoint/2010/main" val="3268590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905"/>
            <a:ext cx="8229600" cy="553998"/>
          </a:xfrm>
        </p:spPr>
        <p:txBody>
          <a:bodyPr>
            <a:spAutoFit/>
          </a:bodyPr>
          <a:lstStyle/>
          <a:p>
            <a:r>
              <a:rPr lang="en-US" altLang="en-US" dirty="0"/>
              <a:t>Securing Wireless Networks</a:t>
            </a:r>
            <a:endParaRPr lang="en-US" sz="2800" dirty="0"/>
          </a:p>
        </p:txBody>
      </p:sp>
      <p:sp>
        <p:nvSpPr>
          <p:cNvPr id="5" name="Content Placeholder 4"/>
          <p:cNvSpPr>
            <a:spLocks noGrp="1"/>
          </p:cNvSpPr>
          <p:nvPr>
            <p:ph idx="1"/>
          </p:nvPr>
        </p:nvSpPr>
        <p:spPr>
          <a:xfrm>
            <a:off x="457200" y="885411"/>
            <a:ext cx="8229600" cy="2716128"/>
          </a:xfrm>
        </p:spPr>
        <p:txBody>
          <a:bodyPr>
            <a:spAutoFit/>
          </a:bodyPr>
          <a:lstStyle/>
          <a:p>
            <a:r>
              <a:rPr lang="en-IN" altLang="en-US" spc="-300" dirty="0"/>
              <a:t>W E </a:t>
            </a:r>
            <a:r>
              <a:rPr lang="en-IN" altLang="en-US" dirty="0"/>
              <a:t>P security</a:t>
            </a:r>
          </a:p>
          <a:p>
            <a:pPr lvl="1"/>
            <a:r>
              <a:rPr lang="en-IN" altLang="en-US" sz="2400" dirty="0"/>
              <a:t>Static encryption keys are relatively easy to crack</a:t>
            </a:r>
          </a:p>
          <a:p>
            <a:pPr lvl="1"/>
            <a:r>
              <a:rPr lang="en-IN" altLang="en-US" sz="2400" dirty="0"/>
              <a:t>Improved if used in conjunction with </a:t>
            </a:r>
            <a:r>
              <a:rPr lang="en-IN" altLang="en-US" sz="2400" spc="-300" dirty="0"/>
              <a:t>V P </a:t>
            </a:r>
            <a:r>
              <a:rPr lang="en-IN" altLang="en-US" sz="2400" dirty="0"/>
              <a:t>N</a:t>
            </a:r>
          </a:p>
          <a:p>
            <a:r>
              <a:rPr lang="en-IN" altLang="en-US" spc="-300" dirty="0"/>
              <a:t>W P A </a:t>
            </a:r>
            <a:r>
              <a:rPr lang="en-IN" altLang="en-US" dirty="0"/>
              <a:t>2 specification</a:t>
            </a:r>
          </a:p>
          <a:p>
            <a:pPr lvl="1"/>
            <a:r>
              <a:rPr lang="en-IN" altLang="en-US" sz="2400" dirty="0"/>
              <a:t>Replaces </a:t>
            </a:r>
            <a:r>
              <a:rPr lang="en-IN" altLang="en-US" sz="2400" spc="-300" dirty="0"/>
              <a:t>W E </a:t>
            </a:r>
            <a:r>
              <a:rPr lang="en-IN" altLang="en-US" sz="2400" dirty="0"/>
              <a:t>P with stronger standards</a:t>
            </a:r>
          </a:p>
          <a:p>
            <a:pPr lvl="1"/>
            <a:r>
              <a:rPr lang="en-IN" altLang="en-US" sz="2400" dirty="0"/>
              <a:t>Continually changing, longer encryption keys</a:t>
            </a:r>
          </a:p>
        </p:txBody>
      </p:sp>
    </p:spTree>
    <p:extLst>
      <p:ext uri="{BB962C8B-B14F-4D97-AF65-F5344CB8AC3E}">
        <p14:creationId xmlns:p14="http://schemas.microsoft.com/office/powerpoint/2010/main" val="1400990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073"/>
            <a:ext cx="8229600" cy="1107996"/>
          </a:xfrm>
        </p:spPr>
        <p:txBody>
          <a:bodyPr>
            <a:spAutoFit/>
          </a:bodyPr>
          <a:lstStyle/>
          <a:p>
            <a:r>
              <a:rPr lang="en-IN" altLang="en-US" dirty="0"/>
              <a:t>Encryption and Public Key Infrastructure </a:t>
            </a:r>
            <a:r>
              <a:rPr lang="en-IN" altLang="en-US" sz="2800" dirty="0"/>
              <a:t>(1 of 3)</a:t>
            </a:r>
            <a:endParaRPr lang="en-US" sz="2000" dirty="0"/>
          </a:p>
        </p:txBody>
      </p:sp>
      <p:sp>
        <p:nvSpPr>
          <p:cNvPr id="5" name="Content Placeholder 4"/>
          <p:cNvSpPr>
            <a:spLocks noGrp="1"/>
          </p:cNvSpPr>
          <p:nvPr>
            <p:ph idx="1"/>
          </p:nvPr>
        </p:nvSpPr>
        <p:spPr>
          <a:xfrm>
            <a:off x="457200" y="1396417"/>
            <a:ext cx="8229600" cy="2893100"/>
          </a:xfrm>
        </p:spPr>
        <p:txBody>
          <a:bodyPr>
            <a:spAutoFit/>
          </a:bodyPr>
          <a:lstStyle/>
          <a:p>
            <a:r>
              <a:rPr lang="en-IN" altLang="en-US" dirty="0"/>
              <a:t>Encryption</a:t>
            </a:r>
          </a:p>
          <a:p>
            <a:pPr lvl="1"/>
            <a:r>
              <a:rPr lang="en-IN" altLang="en-US" sz="2400" dirty="0"/>
              <a:t>Transforming text or data into cipher text that cannot be read by unintended recipients</a:t>
            </a:r>
          </a:p>
          <a:p>
            <a:pPr lvl="1"/>
            <a:r>
              <a:rPr lang="en-IN" altLang="en-US" sz="2400" dirty="0"/>
              <a:t>Two methods for encryption on networks</a:t>
            </a:r>
          </a:p>
          <a:p>
            <a:pPr lvl="2"/>
            <a:r>
              <a:rPr lang="en-IN" altLang="en-US" sz="2400" dirty="0"/>
              <a:t>Secure Sockets Layer (</a:t>
            </a:r>
            <a:r>
              <a:rPr lang="en-IN" altLang="en-US" sz="2400" spc="-300" dirty="0"/>
              <a:t>S </a:t>
            </a:r>
            <a:r>
              <a:rPr lang="en-IN" altLang="en-US" sz="2400" spc="-300" dirty="0" err="1"/>
              <a:t>S</a:t>
            </a:r>
            <a:r>
              <a:rPr lang="en-IN" altLang="en-US" sz="2400" spc="-300" dirty="0"/>
              <a:t> </a:t>
            </a:r>
            <a:r>
              <a:rPr lang="en-IN" altLang="en-US" sz="2400" dirty="0"/>
              <a:t>L) and successor Transport Layer Security (</a:t>
            </a:r>
            <a:r>
              <a:rPr lang="en-IN" altLang="en-US" sz="2400" spc="-300" dirty="0"/>
              <a:t>T L </a:t>
            </a:r>
            <a:r>
              <a:rPr lang="en-IN" altLang="en-US" sz="2400" dirty="0"/>
              <a:t>S)</a:t>
            </a:r>
          </a:p>
          <a:p>
            <a:pPr lvl="2"/>
            <a:r>
              <a:rPr lang="en-IN" altLang="en-US" sz="2400" dirty="0"/>
              <a:t>Secure Hypertext Transfer Protocol (S-</a:t>
            </a:r>
            <a:r>
              <a:rPr lang="en-IN" altLang="en-US" sz="2400" spc="-300" dirty="0"/>
              <a:t>H T </a:t>
            </a:r>
            <a:r>
              <a:rPr lang="en-IN" altLang="en-US" sz="2400" spc="-300" dirty="0" err="1"/>
              <a:t>T</a:t>
            </a:r>
            <a:r>
              <a:rPr lang="en-IN" altLang="en-US" sz="2400" spc="-300" dirty="0"/>
              <a:t> </a:t>
            </a:r>
            <a:r>
              <a:rPr lang="en-IN" altLang="en-US" sz="2400" dirty="0"/>
              <a:t>P)</a:t>
            </a:r>
          </a:p>
        </p:txBody>
      </p:sp>
    </p:spTree>
    <p:extLst>
      <p:ext uri="{BB962C8B-B14F-4D97-AF65-F5344CB8AC3E}">
        <p14:creationId xmlns:p14="http://schemas.microsoft.com/office/powerpoint/2010/main" val="3621892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075"/>
            <a:ext cx="8229600" cy="1107996"/>
          </a:xfrm>
        </p:spPr>
        <p:txBody>
          <a:bodyPr>
            <a:spAutoFit/>
          </a:bodyPr>
          <a:lstStyle/>
          <a:p>
            <a:r>
              <a:rPr lang="en-IN" altLang="en-US" dirty="0"/>
              <a:t>Encryption and Public Key Infrastructure </a:t>
            </a:r>
            <a:r>
              <a:rPr lang="en-IN" altLang="en-US" sz="2800" dirty="0"/>
              <a:t>(2 of 3)</a:t>
            </a:r>
            <a:endParaRPr lang="en-US" sz="2000" dirty="0"/>
          </a:p>
        </p:txBody>
      </p:sp>
      <p:sp>
        <p:nvSpPr>
          <p:cNvPr id="5" name="Content Placeholder 4"/>
          <p:cNvSpPr>
            <a:spLocks noGrp="1"/>
          </p:cNvSpPr>
          <p:nvPr>
            <p:ph idx="1"/>
          </p:nvPr>
        </p:nvSpPr>
        <p:spPr>
          <a:xfrm>
            <a:off x="457200" y="1378293"/>
            <a:ext cx="8229600" cy="3416320"/>
          </a:xfrm>
        </p:spPr>
        <p:txBody>
          <a:bodyPr>
            <a:spAutoFit/>
          </a:bodyPr>
          <a:lstStyle/>
          <a:p>
            <a:r>
              <a:rPr lang="en-IN" altLang="en-US" dirty="0"/>
              <a:t>Two methods of encryption of messages</a:t>
            </a:r>
          </a:p>
          <a:p>
            <a:pPr lvl="1"/>
            <a:r>
              <a:rPr lang="en-IN" altLang="en-US" sz="2400" dirty="0"/>
              <a:t>Symmetric key encryption</a:t>
            </a:r>
          </a:p>
          <a:p>
            <a:pPr lvl="2"/>
            <a:r>
              <a:rPr lang="en-IN" altLang="en-US" sz="2400" dirty="0"/>
              <a:t>Sender and receiver use single, shared key</a:t>
            </a:r>
          </a:p>
          <a:p>
            <a:pPr lvl="1"/>
            <a:r>
              <a:rPr lang="en-IN" altLang="en-US" sz="2400" dirty="0"/>
              <a:t>Public key encryption</a:t>
            </a:r>
          </a:p>
          <a:p>
            <a:pPr lvl="2"/>
            <a:r>
              <a:rPr lang="en-IN" altLang="en-US" sz="2400" dirty="0"/>
              <a:t>Uses two, mathematically related keys: public key and private key</a:t>
            </a:r>
          </a:p>
          <a:p>
            <a:pPr lvl="2"/>
            <a:r>
              <a:rPr lang="en-IN" altLang="en-US" sz="2400" dirty="0"/>
              <a:t>Sender encrypts message with recipient’s public key</a:t>
            </a:r>
          </a:p>
          <a:p>
            <a:pPr lvl="2"/>
            <a:r>
              <a:rPr lang="en-IN" altLang="en-US" sz="2400" dirty="0"/>
              <a:t>Recipient decrypts with private key</a:t>
            </a:r>
          </a:p>
        </p:txBody>
      </p:sp>
    </p:spTree>
    <p:extLst>
      <p:ext uri="{BB962C8B-B14F-4D97-AF65-F5344CB8AC3E}">
        <p14:creationId xmlns:p14="http://schemas.microsoft.com/office/powerpoint/2010/main" val="1881261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1793"/>
            <a:ext cx="8229600" cy="553998"/>
          </a:xfrm>
        </p:spPr>
        <p:txBody>
          <a:bodyPr>
            <a:spAutoFit/>
          </a:bodyPr>
          <a:lstStyle/>
          <a:p>
            <a:r>
              <a:rPr lang="en-US" altLang="en-US" dirty="0"/>
              <a:t>Figure 8.6 </a:t>
            </a:r>
            <a:r>
              <a:rPr lang="en-US" dirty="0"/>
              <a:t>Public Key Encryption</a:t>
            </a:r>
            <a:endParaRPr lang="en-US" sz="2800" dirty="0"/>
          </a:p>
        </p:txBody>
      </p:sp>
      <p:pic>
        <p:nvPicPr>
          <p:cNvPr id="1026" name="Picture 2" descr="A flow chart shows the sequence of public key encryption as being: from sender; to encrypt with public key; to scrambled message; to decrypt with private key; to recipien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0427" y="1605015"/>
            <a:ext cx="8235722" cy="157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188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altLang="en-US" dirty="0"/>
              <a:t>Encryption and Public Key Infrastructure </a:t>
            </a:r>
            <a:r>
              <a:rPr lang="en-IN" altLang="en-US" sz="2800" dirty="0"/>
              <a:t>(3 of 3)</a:t>
            </a:r>
            <a:endParaRPr lang="en-US" sz="2000" dirty="0"/>
          </a:p>
        </p:txBody>
      </p:sp>
      <p:sp>
        <p:nvSpPr>
          <p:cNvPr id="5" name="Content Placeholder 4"/>
          <p:cNvSpPr>
            <a:spLocks noGrp="1"/>
          </p:cNvSpPr>
          <p:nvPr>
            <p:ph idx="1"/>
          </p:nvPr>
        </p:nvSpPr>
        <p:spPr>
          <a:xfrm>
            <a:off x="457200" y="1285960"/>
            <a:ext cx="8229600" cy="3508653"/>
          </a:xfrm>
        </p:spPr>
        <p:txBody>
          <a:bodyPr>
            <a:spAutoFit/>
          </a:bodyPr>
          <a:lstStyle/>
          <a:p>
            <a:r>
              <a:rPr lang="en-US" altLang="en-US" sz="1800" dirty="0"/>
              <a:t>Digital certificate</a:t>
            </a:r>
          </a:p>
          <a:p>
            <a:pPr lvl="1"/>
            <a:r>
              <a:rPr lang="en-US" altLang="en-US" sz="1800" dirty="0"/>
              <a:t>Data file used to establish the identity of users and electronic assets for protection of online transactions</a:t>
            </a:r>
          </a:p>
          <a:p>
            <a:pPr lvl="1"/>
            <a:r>
              <a:rPr lang="en-US" altLang="en-US" sz="1800" dirty="0"/>
              <a:t>Uses a trusted third party, certification authority (</a:t>
            </a:r>
            <a:r>
              <a:rPr lang="en-US" altLang="en-US" sz="1800" spc="-300" dirty="0"/>
              <a:t>C </a:t>
            </a:r>
            <a:r>
              <a:rPr lang="en-US" altLang="en-US" sz="1800" dirty="0"/>
              <a:t>A), to validate a user's identity</a:t>
            </a:r>
          </a:p>
          <a:p>
            <a:pPr lvl="1"/>
            <a:r>
              <a:rPr lang="en-US" altLang="en-US" sz="1800" spc="-300" dirty="0"/>
              <a:t>C </a:t>
            </a:r>
            <a:r>
              <a:rPr lang="en-US" altLang="en-US" sz="1800" dirty="0"/>
              <a:t>A verifies user’s identity, stores information in </a:t>
            </a:r>
            <a:r>
              <a:rPr lang="en-US" altLang="en-US" sz="1800" spc="-300" dirty="0"/>
              <a:t>C </a:t>
            </a:r>
            <a:r>
              <a:rPr lang="en-US" altLang="en-US" sz="1800" dirty="0"/>
              <a:t>A server, which generates encrypted digital certificate containing owner </a:t>
            </a:r>
            <a:r>
              <a:rPr lang="en-US" altLang="en-US" sz="1800" spc="-300" dirty="0"/>
              <a:t>I </a:t>
            </a:r>
            <a:r>
              <a:rPr lang="en-US" altLang="en-US" sz="1800" dirty="0"/>
              <a:t>D information and copy of owner’s public key</a:t>
            </a:r>
          </a:p>
          <a:p>
            <a:pPr>
              <a:spcBef>
                <a:spcPts val="600"/>
              </a:spcBef>
            </a:pPr>
            <a:r>
              <a:rPr lang="en-US" altLang="en-US" sz="1800" dirty="0"/>
              <a:t>Public key infrastructure (</a:t>
            </a:r>
            <a:r>
              <a:rPr lang="en-US" altLang="en-US" sz="1800" spc="-300" dirty="0"/>
              <a:t>P K </a:t>
            </a:r>
            <a:r>
              <a:rPr lang="en-US" altLang="en-US" sz="1800" dirty="0"/>
              <a:t>I)</a:t>
            </a:r>
          </a:p>
          <a:p>
            <a:pPr lvl="1"/>
            <a:r>
              <a:rPr lang="en-US" altLang="en-US" sz="1800" dirty="0"/>
              <a:t>Use of public key cryptography working with certificate authority</a:t>
            </a:r>
          </a:p>
          <a:p>
            <a:pPr lvl="1"/>
            <a:r>
              <a:rPr lang="en-US" altLang="en-US" sz="1800" dirty="0"/>
              <a:t>Widely used in e-commerce</a:t>
            </a:r>
          </a:p>
        </p:txBody>
      </p:sp>
    </p:spTree>
    <p:extLst>
      <p:ext uri="{BB962C8B-B14F-4D97-AF65-F5344CB8AC3E}">
        <p14:creationId xmlns:p14="http://schemas.microsoft.com/office/powerpoint/2010/main" val="177467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69"/>
            <a:ext cx="8229600" cy="1107996"/>
          </a:xfrm>
        </p:spPr>
        <p:txBody>
          <a:bodyPr>
            <a:spAutoFit/>
          </a:bodyPr>
          <a:lstStyle/>
          <a:p>
            <a:r>
              <a:rPr lang="en-IN" altLang="en-US" dirty="0"/>
              <a:t>Hackers Target the U.S. Presidential Election: What Happened? </a:t>
            </a:r>
            <a:r>
              <a:rPr lang="en-IN" altLang="en-US" sz="2800" dirty="0"/>
              <a:t>(1 of 2)</a:t>
            </a:r>
            <a:endParaRPr lang="en-US" sz="2800" dirty="0"/>
          </a:p>
        </p:txBody>
      </p:sp>
      <p:sp>
        <p:nvSpPr>
          <p:cNvPr id="5" name="Content Placeholder 4"/>
          <p:cNvSpPr>
            <a:spLocks noGrp="1"/>
          </p:cNvSpPr>
          <p:nvPr>
            <p:ph idx="1"/>
          </p:nvPr>
        </p:nvSpPr>
        <p:spPr>
          <a:xfrm>
            <a:off x="457200" y="1418850"/>
            <a:ext cx="8229600" cy="3162404"/>
          </a:xfrm>
        </p:spPr>
        <p:txBody>
          <a:bodyPr>
            <a:spAutoFit/>
          </a:bodyPr>
          <a:lstStyle/>
          <a:p>
            <a:r>
              <a:rPr lang="en-IN" altLang="en-US" dirty="0"/>
              <a:t>Problem</a:t>
            </a:r>
          </a:p>
          <a:p>
            <a:pPr lvl="1"/>
            <a:r>
              <a:rPr lang="en-IN" altLang="en-US" sz="2400" dirty="0"/>
              <a:t>Weak network security</a:t>
            </a:r>
          </a:p>
          <a:p>
            <a:pPr lvl="1"/>
            <a:r>
              <a:rPr lang="en-IN" altLang="en-US" sz="2400" dirty="0"/>
              <a:t>Limited financial resources</a:t>
            </a:r>
          </a:p>
          <a:p>
            <a:r>
              <a:rPr lang="en-IN" altLang="en-US" dirty="0"/>
              <a:t>Solutions</a:t>
            </a:r>
          </a:p>
          <a:p>
            <a:pPr lvl="1"/>
            <a:r>
              <a:rPr lang="en-IN" altLang="en-US" sz="2400" dirty="0"/>
              <a:t>Malware detection technology</a:t>
            </a:r>
          </a:p>
          <a:p>
            <a:pPr lvl="1"/>
            <a:r>
              <a:rPr lang="en-IN" altLang="en-US" sz="2400" dirty="0"/>
              <a:t>Isolate systems and networks</a:t>
            </a:r>
          </a:p>
          <a:p>
            <a:pPr lvl="1"/>
            <a:r>
              <a:rPr lang="en-IN" altLang="en-US" sz="2400" dirty="0"/>
              <a:t>Prevent unauthorized access</a:t>
            </a:r>
          </a:p>
        </p:txBody>
      </p:sp>
    </p:spTree>
    <p:extLst>
      <p:ext uri="{BB962C8B-B14F-4D97-AF65-F5344CB8AC3E}">
        <p14:creationId xmlns:p14="http://schemas.microsoft.com/office/powerpoint/2010/main" val="212462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1793"/>
            <a:ext cx="8229600" cy="553998"/>
          </a:xfrm>
        </p:spPr>
        <p:txBody>
          <a:bodyPr>
            <a:spAutoFit/>
          </a:bodyPr>
          <a:lstStyle/>
          <a:p>
            <a:r>
              <a:rPr lang="en-US" altLang="en-US" dirty="0"/>
              <a:t>Figure 8.7 </a:t>
            </a:r>
            <a:r>
              <a:rPr lang="en-US" dirty="0"/>
              <a:t>Digital Certificates</a:t>
            </a:r>
            <a:endParaRPr lang="en-US" sz="2800" dirty="0"/>
          </a:p>
        </p:txBody>
      </p:sp>
      <p:pic>
        <p:nvPicPr>
          <p:cNvPr id="2050" name="Picture 2" descr="The institution or individual subject requests certificate through the Internet to Certification authorities (C As). &#10;The certificate on issuance is received by the institution or individual subject, which is then passed on to the transaction partner; for example, online merchant or customer.&#10;The digital certificate carried the following details:&#10;• Digital certificate serial number&#10;• Version&#10;• Issuer name&#10;• Issuance/expiration date&#10;• Subject name&#10;• Subject public key&#10;• C A signature&#10;• Other information"/>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868844" y="927129"/>
            <a:ext cx="5406310" cy="374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40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087"/>
            <a:ext cx="8229600" cy="553998"/>
          </a:xfrm>
        </p:spPr>
        <p:txBody>
          <a:bodyPr>
            <a:spAutoFit/>
          </a:bodyPr>
          <a:lstStyle/>
          <a:p>
            <a:r>
              <a:rPr lang="en-US" dirty="0"/>
              <a:t>Ensuring System Availability</a:t>
            </a:r>
            <a:endParaRPr lang="en-US" sz="2000" dirty="0"/>
          </a:p>
        </p:txBody>
      </p:sp>
      <p:sp>
        <p:nvSpPr>
          <p:cNvPr id="5" name="Content Placeholder 4"/>
          <p:cNvSpPr>
            <a:spLocks noGrp="1"/>
          </p:cNvSpPr>
          <p:nvPr>
            <p:ph idx="1"/>
          </p:nvPr>
        </p:nvSpPr>
        <p:spPr>
          <a:xfrm>
            <a:off x="457200" y="882287"/>
            <a:ext cx="8229600" cy="3685624"/>
          </a:xfrm>
        </p:spPr>
        <p:txBody>
          <a:bodyPr>
            <a:spAutoFit/>
          </a:bodyPr>
          <a:lstStyle/>
          <a:p>
            <a:r>
              <a:rPr lang="en-US" altLang="en-US" dirty="0"/>
              <a:t>Online transaction processing requires 100% availability</a:t>
            </a:r>
          </a:p>
          <a:p>
            <a:r>
              <a:rPr lang="en-US" altLang="en-US" dirty="0"/>
              <a:t>Fault-tolerant computer systems</a:t>
            </a:r>
          </a:p>
          <a:p>
            <a:pPr lvl="1"/>
            <a:r>
              <a:rPr lang="en-US" altLang="en-US" sz="2400" dirty="0"/>
              <a:t>Contain redundant hardware, software, and power supply components that create an environment that provides continuous, uninterrupted service</a:t>
            </a:r>
          </a:p>
          <a:p>
            <a:r>
              <a:rPr lang="en-US" altLang="en-US" dirty="0"/>
              <a:t>Deep packet inspection</a:t>
            </a:r>
          </a:p>
          <a:p>
            <a:r>
              <a:rPr lang="en-US" altLang="en-US" dirty="0"/>
              <a:t>Security outsourcing</a:t>
            </a:r>
          </a:p>
          <a:p>
            <a:pPr lvl="1"/>
            <a:r>
              <a:rPr lang="en-US" altLang="en-US" sz="2400" dirty="0"/>
              <a:t>Managed security service providers (</a:t>
            </a:r>
            <a:r>
              <a:rPr lang="en-US" altLang="en-US" sz="2400" spc="-300" dirty="0"/>
              <a:t>M S </a:t>
            </a:r>
            <a:r>
              <a:rPr lang="en-US" altLang="en-US" sz="2400" spc="-300" dirty="0" err="1"/>
              <a:t>S</a:t>
            </a:r>
            <a:r>
              <a:rPr lang="en-US" altLang="en-US" sz="2400" spc="-300" dirty="0"/>
              <a:t> P </a:t>
            </a:r>
            <a:r>
              <a:rPr lang="en-US" altLang="en-US" sz="2400" dirty="0"/>
              <a:t>s)</a:t>
            </a:r>
          </a:p>
        </p:txBody>
      </p:sp>
    </p:spTree>
    <p:extLst>
      <p:ext uri="{BB962C8B-B14F-4D97-AF65-F5344CB8AC3E}">
        <p14:creationId xmlns:p14="http://schemas.microsoft.com/office/powerpoint/2010/main" val="2249249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US" dirty="0"/>
              <a:t>Security Issues for Cloud Computing and the Mobile Digital Platform </a:t>
            </a:r>
            <a:r>
              <a:rPr lang="en-US" sz="2800" dirty="0"/>
              <a:t>(1 of 2)</a:t>
            </a:r>
            <a:endParaRPr lang="en-US" sz="2000" dirty="0"/>
          </a:p>
        </p:txBody>
      </p:sp>
      <p:sp>
        <p:nvSpPr>
          <p:cNvPr id="5" name="Content Placeholder 4"/>
          <p:cNvSpPr>
            <a:spLocks noGrp="1"/>
          </p:cNvSpPr>
          <p:nvPr>
            <p:ph idx="1"/>
          </p:nvPr>
        </p:nvSpPr>
        <p:spPr>
          <a:xfrm>
            <a:off x="457200" y="1244026"/>
            <a:ext cx="8229600" cy="3550096"/>
          </a:xfrm>
        </p:spPr>
        <p:txBody>
          <a:bodyPr>
            <a:spAutoFit/>
          </a:bodyPr>
          <a:lstStyle/>
          <a:p>
            <a:r>
              <a:rPr lang="en-US" altLang="en-US" sz="2200" dirty="0"/>
              <a:t>Security in the cloud</a:t>
            </a:r>
          </a:p>
          <a:p>
            <a:pPr lvl="1"/>
            <a:r>
              <a:rPr lang="en-US" altLang="en-US" dirty="0"/>
              <a:t>Responsibility for security resides with company owning the data</a:t>
            </a:r>
          </a:p>
          <a:p>
            <a:pPr lvl="1"/>
            <a:r>
              <a:rPr lang="en-US" altLang="en-US" dirty="0"/>
              <a:t>Firms must ensure providers provide adequate protection:</a:t>
            </a:r>
          </a:p>
          <a:p>
            <a:pPr lvl="2"/>
            <a:r>
              <a:rPr lang="en-US" altLang="en-US" sz="2200" dirty="0"/>
              <a:t>Where data are stored</a:t>
            </a:r>
          </a:p>
          <a:p>
            <a:pPr lvl="2"/>
            <a:r>
              <a:rPr lang="en-US" altLang="en-US" sz="2200" dirty="0"/>
              <a:t>Meeting corporate requirements, legal privacy laws</a:t>
            </a:r>
          </a:p>
          <a:p>
            <a:pPr lvl="2"/>
            <a:r>
              <a:rPr lang="en-US" altLang="en-US" sz="2200" dirty="0"/>
              <a:t>Segregation of data from other clients</a:t>
            </a:r>
          </a:p>
          <a:p>
            <a:pPr lvl="2"/>
            <a:r>
              <a:rPr lang="en-US" altLang="en-US" sz="2200" dirty="0"/>
              <a:t>Audits and security certifications</a:t>
            </a:r>
          </a:p>
          <a:p>
            <a:pPr lvl="1"/>
            <a:r>
              <a:rPr lang="en-US" altLang="en-US" dirty="0"/>
              <a:t>Service level agreements (</a:t>
            </a:r>
            <a:r>
              <a:rPr lang="en-US" altLang="en-US" spc="-300" dirty="0"/>
              <a:t>S L A </a:t>
            </a:r>
            <a:r>
              <a:rPr lang="en-US" altLang="en-US" dirty="0"/>
              <a:t>s)</a:t>
            </a:r>
          </a:p>
        </p:txBody>
      </p:sp>
    </p:spTree>
    <p:extLst>
      <p:ext uri="{BB962C8B-B14F-4D97-AF65-F5344CB8AC3E}">
        <p14:creationId xmlns:p14="http://schemas.microsoft.com/office/powerpoint/2010/main" val="3687831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US" dirty="0"/>
              <a:t>Security Issues for Cloud Computing and the Mobile Digital Platform </a:t>
            </a:r>
            <a:r>
              <a:rPr lang="en-US" sz="2800" dirty="0"/>
              <a:t>(2 of 2)</a:t>
            </a:r>
            <a:endParaRPr lang="en-US" sz="2000" dirty="0"/>
          </a:p>
        </p:txBody>
      </p:sp>
      <p:sp>
        <p:nvSpPr>
          <p:cNvPr id="5" name="Content Placeholder 4"/>
          <p:cNvSpPr>
            <a:spLocks noGrp="1"/>
          </p:cNvSpPr>
          <p:nvPr>
            <p:ph idx="1"/>
          </p:nvPr>
        </p:nvSpPr>
        <p:spPr>
          <a:xfrm>
            <a:off x="457200" y="1351330"/>
            <a:ext cx="8229600" cy="3277820"/>
          </a:xfrm>
        </p:spPr>
        <p:txBody>
          <a:bodyPr>
            <a:spAutoFit/>
          </a:bodyPr>
          <a:lstStyle/>
          <a:p>
            <a:pPr>
              <a:spcBef>
                <a:spcPts val="200"/>
              </a:spcBef>
            </a:pPr>
            <a:r>
              <a:rPr lang="en-US" altLang="en-US" sz="1800" dirty="0"/>
              <a:t>Securing mobile platforms</a:t>
            </a:r>
          </a:p>
          <a:p>
            <a:pPr lvl="1">
              <a:spcBef>
                <a:spcPts val="200"/>
              </a:spcBef>
            </a:pPr>
            <a:r>
              <a:rPr lang="en-US" altLang="en-US" sz="1800" dirty="0"/>
              <a:t>Security policies should include and cover any special requirements for mobile devices</a:t>
            </a:r>
          </a:p>
          <a:p>
            <a:pPr lvl="2">
              <a:spcBef>
                <a:spcPts val="200"/>
              </a:spcBef>
            </a:pPr>
            <a:r>
              <a:rPr lang="en-US" altLang="en-US" sz="1800" dirty="0"/>
              <a:t>Guidelines for use of platforms and applications</a:t>
            </a:r>
          </a:p>
          <a:p>
            <a:pPr lvl="1">
              <a:spcBef>
                <a:spcPts val="200"/>
              </a:spcBef>
            </a:pPr>
            <a:r>
              <a:rPr lang="en-US" altLang="en-US" sz="1800" dirty="0"/>
              <a:t>Mobile device management tools</a:t>
            </a:r>
          </a:p>
          <a:p>
            <a:pPr lvl="2">
              <a:spcBef>
                <a:spcPts val="200"/>
              </a:spcBef>
            </a:pPr>
            <a:r>
              <a:rPr lang="en-US" altLang="en-US" sz="1800" dirty="0"/>
              <a:t>Authorization</a:t>
            </a:r>
          </a:p>
          <a:p>
            <a:pPr lvl="2">
              <a:spcBef>
                <a:spcPts val="200"/>
              </a:spcBef>
            </a:pPr>
            <a:r>
              <a:rPr lang="en-US" altLang="en-US" sz="1800" dirty="0"/>
              <a:t>Inventory records</a:t>
            </a:r>
          </a:p>
          <a:p>
            <a:pPr lvl="2">
              <a:spcBef>
                <a:spcPts val="200"/>
              </a:spcBef>
            </a:pPr>
            <a:r>
              <a:rPr lang="en-US" altLang="en-US" sz="1800" dirty="0"/>
              <a:t>Control updates</a:t>
            </a:r>
          </a:p>
          <a:p>
            <a:pPr lvl="2">
              <a:spcBef>
                <a:spcPts val="200"/>
              </a:spcBef>
            </a:pPr>
            <a:r>
              <a:rPr lang="en-US" altLang="en-US" sz="1800" dirty="0"/>
              <a:t>Lock down/erase lost devices</a:t>
            </a:r>
          </a:p>
          <a:p>
            <a:pPr lvl="2">
              <a:spcBef>
                <a:spcPts val="200"/>
              </a:spcBef>
            </a:pPr>
            <a:r>
              <a:rPr lang="en-US" altLang="en-US" sz="1800" dirty="0"/>
              <a:t>Encryption</a:t>
            </a:r>
          </a:p>
          <a:p>
            <a:pPr lvl="1">
              <a:spcBef>
                <a:spcPts val="200"/>
              </a:spcBef>
            </a:pPr>
            <a:r>
              <a:rPr lang="en-US" altLang="en-US" sz="1800" dirty="0"/>
              <a:t>Software for segregating corporate data on devices</a:t>
            </a:r>
          </a:p>
        </p:txBody>
      </p:sp>
    </p:spTree>
    <p:extLst>
      <p:ext uri="{BB962C8B-B14F-4D97-AF65-F5344CB8AC3E}">
        <p14:creationId xmlns:p14="http://schemas.microsoft.com/office/powerpoint/2010/main" val="3029675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US" dirty="0"/>
              <a:t>Ensuring Software Quality</a:t>
            </a:r>
            <a:endParaRPr lang="en-US" sz="2000" dirty="0"/>
          </a:p>
        </p:txBody>
      </p:sp>
      <p:sp>
        <p:nvSpPr>
          <p:cNvPr id="5" name="Content Placeholder 4"/>
          <p:cNvSpPr>
            <a:spLocks noGrp="1"/>
          </p:cNvSpPr>
          <p:nvPr>
            <p:ph idx="1"/>
          </p:nvPr>
        </p:nvSpPr>
        <p:spPr>
          <a:xfrm>
            <a:off x="457200" y="844336"/>
            <a:ext cx="8229600" cy="3924151"/>
          </a:xfrm>
        </p:spPr>
        <p:txBody>
          <a:bodyPr>
            <a:spAutoFit/>
          </a:bodyPr>
          <a:lstStyle/>
          <a:p>
            <a:r>
              <a:rPr lang="en-US" sz="2200" dirty="0"/>
              <a:t>Software metrics: Objective assessments of system in form of quantified measurements</a:t>
            </a:r>
          </a:p>
          <a:p>
            <a:pPr lvl="1"/>
            <a:r>
              <a:rPr lang="en-US" dirty="0"/>
              <a:t>Number of transactions</a:t>
            </a:r>
          </a:p>
          <a:p>
            <a:pPr lvl="1"/>
            <a:r>
              <a:rPr lang="en-US" dirty="0"/>
              <a:t>Online response time</a:t>
            </a:r>
          </a:p>
          <a:p>
            <a:pPr lvl="1"/>
            <a:r>
              <a:rPr lang="en-US" dirty="0"/>
              <a:t>Payroll checks printed per hour</a:t>
            </a:r>
          </a:p>
          <a:p>
            <a:pPr lvl="1"/>
            <a:r>
              <a:rPr lang="en-US" dirty="0"/>
              <a:t>Known bugs per hundred lines of code</a:t>
            </a:r>
          </a:p>
          <a:p>
            <a:pPr>
              <a:spcBef>
                <a:spcPts val="600"/>
              </a:spcBef>
            </a:pPr>
            <a:r>
              <a:rPr lang="en-US" sz="2200" dirty="0"/>
              <a:t>Early and regular testing</a:t>
            </a:r>
          </a:p>
          <a:p>
            <a:pPr>
              <a:spcBef>
                <a:spcPts val="600"/>
              </a:spcBef>
            </a:pPr>
            <a:r>
              <a:rPr lang="en-US" sz="2200" dirty="0"/>
              <a:t>Walkthrough: Review of specification or design document by small group of qualified people</a:t>
            </a:r>
          </a:p>
          <a:p>
            <a:pPr>
              <a:spcBef>
                <a:spcPts val="600"/>
              </a:spcBef>
            </a:pPr>
            <a:r>
              <a:rPr lang="en-US" sz="2200" dirty="0"/>
              <a:t>Debugging: Process by which errors are eliminated</a:t>
            </a:r>
          </a:p>
        </p:txBody>
      </p:sp>
    </p:spTree>
    <p:extLst>
      <p:ext uri="{BB962C8B-B14F-4D97-AF65-F5344CB8AC3E}">
        <p14:creationId xmlns:p14="http://schemas.microsoft.com/office/powerpoint/2010/main" val="1283601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US" dirty="0"/>
              <a:t>Interactive Session: Organizations: How Secure Is the Cloud?</a:t>
            </a:r>
            <a:endParaRPr lang="en-US" sz="2000" dirty="0"/>
          </a:p>
        </p:txBody>
      </p:sp>
      <p:sp>
        <p:nvSpPr>
          <p:cNvPr id="5" name="Content Placeholder 4"/>
          <p:cNvSpPr>
            <a:spLocks noGrp="1"/>
          </p:cNvSpPr>
          <p:nvPr>
            <p:ph idx="1"/>
          </p:nvPr>
        </p:nvSpPr>
        <p:spPr>
          <a:xfrm>
            <a:off x="457200" y="1358997"/>
            <a:ext cx="8229600" cy="3385542"/>
          </a:xfrm>
        </p:spPr>
        <p:txBody>
          <a:bodyPr>
            <a:spAutoFit/>
          </a:bodyPr>
          <a:lstStyle/>
          <a:p>
            <a:r>
              <a:rPr lang="en-US" sz="2000" dirty="0"/>
              <a:t>Class discussion</a:t>
            </a:r>
          </a:p>
          <a:p>
            <a:pPr lvl="1"/>
            <a:r>
              <a:rPr lang="en-US" sz="2000" dirty="0"/>
              <a:t>What kinds of security problems does cloud computing pose? How serious are they? Explain your answer.</a:t>
            </a:r>
          </a:p>
          <a:p>
            <a:pPr lvl="1"/>
            <a:r>
              <a:rPr lang="en-US" sz="2000" dirty="0"/>
              <a:t>What management, organization, and technology factors are responsible for cloud security problems? To what extent is cloud security a management issue?</a:t>
            </a:r>
          </a:p>
          <a:p>
            <a:pPr lvl="1"/>
            <a:r>
              <a:rPr lang="en-US" sz="2000" dirty="0"/>
              <a:t>What steps can organizations take to make their cloud-based systems more secure?</a:t>
            </a:r>
          </a:p>
          <a:p>
            <a:pPr lvl="1"/>
            <a:r>
              <a:rPr lang="en-US" sz="2000" dirty="0"/>
              <a:t>Should companies use the public cloud to run their mission-critical systems? Why or why not?</a:t>
            </a:r>
          </a:p>
        </p:txBody>
      </p:sp>
    </p:spTree>
    <p:extLst>
      <p:ext uri="{BB962C8B-B14F-4D97-AF65-F5344CB8AC3E}">
        <p14:creationId xmlns:p14="http://schemas.microsoft.com/office/powerpoint/2010/main" val="3098298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516"/>
            <a:ext cx="8229600" cy="553998"/>
          </a:xfrm>
        </p:spPr>
        <p:txBody>
          <a:bodyPr>
            <a:spAutoFit/>
          </a:bodyPr>
          <a:lstStyle/>
          <a:p>
            <a:r>
              <a:rPr lang="en-US" dirty="0"/>
              <a:t>How Will </a:t>
            </a:r>
            <a:r>
              <a:rPr lang="en-US" spc="-450" dirty="0"/>
              <a:t>M </a:t>
            </a:r>
            <a:r>
              <a:rPr lang="en-US" sz="200" spc="-450" dirty="0"/>
              <a:t> </a:t>
            </a:r>
            <a:r>
              <a:rPr lang="en-US" spc="-450" dirty="0"/>
              <a:t>I </a:t>
            </a:r>
            <a:r>
              <a:rPr lang="en-US" sz="200" spc="-450" dirty="0"/>
              <a:t> </a:t>
            </a:r>
            <a:r>
              <a:rPr lang="en-US" dirty="0"/>
              <a:t>S Help My Career?</a:t>
            </a:r>
            <a:endParaRPr lang="en-US" sz="2000" dirty="0"/>
          </a:p>
        </p:txBody>
      </p:sp>
      <p:sp>
        <p:nvSpPr>
          <p:cNvPr id="5" name="Content Placeholder 4"/>
          <p:cNvSpPr>
            <a:spLocks noGrp="1"/>
          </p:cNvSpPr>
          <p:nvPr>
            <p:ph idx="1"/>
          </p:nvPr>
        </p:nvSpPr>
        <p:spPr>
          <a:xfrm>
            <a:off x="457200" y="881717"/>
            <a:ext cx="8229600" cy="2985433"/>
          </a:xfrm>
        </p:spPr>
        <p:txBody>
          <a:bodyPr>
            <a:spAutoFit/>
          </a:bodyPr>
          <a:lstStyle/>
          <a:p>
            <a:r>
              <a:rPr lang="en-US" dirty="0"/>
              <a:t>The Company: No. 1 Value Supermarkets</a:t>
            </a:r>
          </a:p>
          <a:p>
            <a:r>
              <a:rPr lang="en-US" dirty="0"/>
              <a:t>Position Description: Identity access and management support specialist, entry-level</a:t>
            </a:r>
          </a:p>
          <a:p>
            <a:r>
              <a:rPr lang="en-US" dirty="0"/>
              <a:t>Job Requirements</a:t>
            </a:r>
          </a:p>
          <a:p>
            <a:r>
              <a:rPr lang="en-US" dirty="0"/>
              <a:t>Interview Questions</a:t>
            </a:r>
          </a:p>
          <a:p>
            <a:r>
              <a:rPr lang="en-US" dirty="0"/>
              <a:t>Author Tips</a:t>
            </a:r>
          </a:p>
        </p:txBody>
      </p:sp>
    </p:spTree>
    <p:extLst>
      <p:ext uri="{BB962C8B-B14F-4D97-AF65-F5344CB8AC3E}">
        <p14:creationId xmlns:p14="http://schemas.microsoft.com/office/powerpoint/2010/main" val="4022850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a:xfrm>
            <a:off x="452972" y="46265"/>
            <a:ext cx="8124825"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49873" y="1460109"/>
            <a:ext cx="1277815" cy="1434026"/>
          </a:xfrm>
          <a:prstGeom prst="rect">
            <a:avLst/>
          </a:prstGeom>
        </p:spPr>
      </p:pic>
      <p:sp>
        <p:nvSpPr>
          <p:cNvPr id="9" name="Text Placeholder 1">
            <a:extLst>
              <a:ext uri="{FF2B5EF4-FFF2-40B4-BE49-F238E27FC236}">
                <a16:creationId xmlns:a16="http://schemas.microsoft.com/office/drawing/2014/main" xmlns="" id="{AD5FAE7B-F718-4307-B112-AD6256157E8F}"/>
              </a:ext>
            </a:extLst>
          </p:cNvPr>
          <p:cNvSpPr txBox="1">
            <a:spLocks/>
          </p:cNvSpPr>
          <p:nvPr/>
        </p:nvSpPr>
        <p:spPr>
          <a:xfrm>
            <a:off x="1809750" y="99499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140"/>
            <a:ext cx="8229600" cy="1107996"/>
          </a:xfrm>
        </p:spPr>
        <p:txBody>
          <a:bodyPr>
            <a:spAutoFit/>
          </a:bodyPr>
          <a:lstStyle/>
          <a:p>
            <a:r>
              <a:rPr lang="en-IN" altLang="en-US" dirty="0"/>
              <a:t>Hackers Target the U.S. Presidential Election: What Happened? </a:t>
            </a:r>
            <a:r>
              <a:rPr lang="en-IN" altLang="en-US" sz="2800" dirty="0"/>
              <a:t>(2 of 2)</a:t>
            </a:r>
            <a:endParaRPr lang="en-US" sz="2800" dirty="0"/>
          </a:p>
        </p:txBody>
      </p:sp>
      <p:sp>
        <p:nvSpPr>
          <p:cNvPr id="5" name="Content Placeholder 4"/>
          <p:cNvSpPr>
            <a:spLocks noGrp="1"/>
          </p:cNvSpPr>
          <p:nvPr>
            <p:ph idx="1"/>
          </p:nvPr>
        </p:nvSpPr>
        <p:spPr>
          <a:xfrm>
            <a:off x="457200" y="1419621"/>
            <a:ext cx="8229600" cy="2970044"/>
          </a:xfrm>
        </p:spPr>
        <p:txBody>
          <a:bodyPr>
            <a:spAutoFit/>
          </a:bodyPr>
          <a:lstStyle/>
          <a:p>
            <a:r>
              <a:rPr lang="en-IN" altLang="en-US" dirty="0"/>
              <a:t>Hackers took advantage of uneven security and controls and loose management structure to attack the Clinton campaign</a:t>
            </a:r>
          </a:p>
          <a:p>
            <a:r>
              <a:rPr lang="en-IN" altLang="en-US" dirty="0"/>
              <a:t>Demonstrates vulnerabilities in information technology systems</a:t>
            </a:r>
          </a:p>
          <a:p>
            <a:r>
              <a:rPr lang="en-IN" altLang="en-US" dirty="0"/>
              <a:t>Illustrates some of the reasons organizations need to pay special attention to information system security</a:t>
            </a:r>
          </a:p>
        </p:txBody>
      </p:sp>
    </p:spTree>
    <p:extLst>
      <p:ext uri="{BB962C8B-B14F-4D97-AF65-F5344CB8AC3E}">
        <p14:creationId xmlns:p14="http://schemas.microsoft.com/office/powerpoint/2010/main" val="279221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8328"/>
            <a:ext cx="8229600" cy="553998"/>
          </a:xfrm>
        </p:spPr>
        <p:txBody>
          <a:bodyPr>
            <a:spAutoFit/>
          </a:bodyPr>
          <a:lstStyle/>
          <a:p>
            <a:r>
              <a:rPr lang="en-IN" altLang="en-US" dirty="0"/>
              <a:t>Why Systems are Vulnerable </a:t>
            </a:r>
            <a:r>
              <a:rPr lang="en-IN" altLang="en-US" sz="2800" dirty="0"/>
              <a:t>(1 of 2)</a:t>
            </a:r>
            <a:endParaRPr lang="en-US" sz="2800" dirty="0"/>
          </a:p>
        </p:txBody>
      </p:sp>
      <p:sp>
        <p:nvSpPr>
          <p:cNvPr id="5" name="Content Placeholder 4"/>
          <p:cNvSpPr>
            <a:spLocks noGrp="1"/>
          </p:cNvSpPr>
          <p:nvPr>
            <p:ph idx="1"/>
          </p:nvPr>
        </p:nvSpPr>
        <p:spPr>
          <a:xfrm>
            <a:off x="457200" y="884892"/>
            <a:ext cx="8229600" cy="3670236"/>
          </a:xfrm>
        </p:spPr>
        <p:txBody>
          <a:bodyPr>
            <a:spAutoFit/>
          </a:bodyPr>
          <a:lstStyle/>
          <a:p>
            <a:r>
              <a:rPr lang="en-IN" altLang="en-US" dirty="0"/>
              <a:t>Security</a:t>
            </a:r>
          </a:p>
          <a:p>
            <a:pPr lvl="1"/>
            <a:r>
              <a:rPr lang="en-IN" altLang="en-US" sz="2400" dirty="0"/>
              <a:t>Policies, procedures, and technical measures used to prevent unauthorized access, alteration, theft, or physical damage to information systems</a:t>
            </a:r>
          </a:p>
          <a:p>
            <a:r>
              <a:rPr lang="en-IN" altLang="en-US" dirty="0"/>
              <a:t>Controls</a:t>
            </a:r>
          </a:p>
          <a:p>
            <a:pPr lvl="1"/>
            <a:r>
              <a:rPr lang="en-IN" altLang="en-US" sz="2400" dirty="0"/>
              <a:t>Methods, policies, and organizational procedures that ensure safety of organization’s assets; accuracy and reliability of its accounting records; and operational adherence to management standards</a:t>
            </a:r>
          </a:p>
        </p:txBody>
      </p:sp>
    </p:spTree>
    <p:extLst>
      <p:ext uri="{BB962C8B-B14F-4D97-AF65-F5344CB8AC3E}">
        <p14:creationId xmlns:p14="http://schemas.microsoft.com/office/powerpoint/2010/main" val="394314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769"/>
            <a:ext cx="8229600" cy="553998"/>
          </a:xfrm>
        </p:spPr>
        <p:txBody>
          <a:bodyPr>
            <a:spAutoFit/>
          </a:bodyPr>
          <a:lstStyle/>
          <a:p>
            <a:r>
              <a:rPr lang="en-IN" altLang="en-US" dirty="0"/>
              <a:t>Why Systems are Vulnerable </a:t>
            </a:r>
            <a:r>
              <a:rPr lang="en-IN" altLang="en-US" sz="2800" dirty="0"/>
              <a:t>(2 of 2)</a:t>
            </a:r>
            <a:endParaRPr lang="en-US" sz="2800" dirty="0"/>
          </a:p>
        </p:txBody>
      </p:sp>
      <p:sp>
        <p:nvSpPr>
          <p:cNvPr id="5" name="Content Placeholder 4"/>
          <p:cNvSpPr>
            <a:spLocks noGrp="1"/>
          </p:cNvSpPr>
          <p:nvPr>
            <p:ph idx="1"/>
          </p:nvPr>
        </p:nvSpPr>
        <p:spPr>
          <a:xfrm>
            <a:off x="457200" y="880334"/>
            <a:ext cx="8229600" cy="3916457"/>
          </a:xfrm>
        </p:spPr>
        <p:txBody>
          <a:bodyPr>
            <a:spAutoFit/>
          </a:bodyPr>
          <a:lstStyle/>
          <a:p>
            <a:r>
              <a:rPr lang="en-IN" altLang="en-US" dirty="0"/>
              <a:t>Accessibility of networks</a:t>
            </a:r>
          </a:p>
          <a:p>
            <a:r>
              <a:rPr lang="en-IN" altLang="en-US" dirty="0"/>
              <a:t>Hardware problems (breakdowns, configuration errors, damage from improper use or crime)</a:t>
            </a:r>
          </a:p>
          <a:p>
            <a:r>
              <a:rPr lang="en-IN" altLang="en-US" dirty="0"/>
              <a:t>Software problems (programming errors, installation errors, unauthorized changes)</a:t>
            </a:r>
          </a:p>
          <a:p>
            <a:r>
              <a:rPr lang="en-IN" altLang="en-US" dirty="0"/>
              <a:t>Disasters</a:t>
            </a:r>
          </a:p>
          <a:p>
            <a:r>
              <a:rPr lang="en-IN" altLang="en-US" dirty="0"/>
              <a:t>Use of networks/computers outside of firm’s control</a:t>
            </a:r>
          </a:p>
          <a:p>
            <a:r>
              <a:rPr lang="en-IN" altLang="en-US" dirty="0"/>
              <a:t>Loss and theft of portable devices</a:t>
            </a:r>
          </a:p>
        </p:txBody>
      </p:sp>
    </p:spTree>
    <p:extLst>
      <p:ext uri="{BB962C8B-B14F-4D97-AF65-F5344CB8AC3E}">
        <p14:creationId xmlns:p14="http://schemas.microsoft.com/office/powerpoint/2010/main" val="329332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080"/>
            <a:ext cx="8229600" cy="1107996"/>
          </a:xfrm>
        </p:spPr>
        <p:txBody>
          <a:bodyPr>
            <a:spAutoFit/>
          </a:bodyPr>
          <a:lstStyle/>
          <a:p>
            <a:r>
              <a:rPr lang="en-IN" altLang="en-US" dirty="0"/>
              <a:t>Figure 8.1 Contemporary Security Challenges and Vulnerabilities</a:t>
            </a:r>
            <a:endParaRPr lang="en-US" sz="2800" dirty="0"/>
          </a:p>
        </p:txBody>
      </p:sp>
      <p:pic>
        <p:nvPicPr>
          <p:cNvPr id="1026" name="Picture 2" descr="The various components and their respective security challenges are as follows:&#10;1. Client: User&#10;• Unauthorized access&#10;• Errors&#10;2. Bidirectional communications lines &#10;• Tapping&#10;• Sniffing&#10;• Message alteration&#10;• Theft and fraud&#10;• Radiation &#10;3. Corporate servers&#10;• Hacking&#10;• Malware&#10;• Theft and fraud&#10;• Vandalism&#10;• Denial-of-service attacks&#10;4. Corporate systems: Hardware, operating systems, and software; for example, servers and databases&#10;• Theft of data&#10;• Copying data&#10;• Alteration of data&#10;• Hardware failure&#10;• Software failure&#10;Communication lines are represented as a bidirectional dotted arrow.&#10;Bidirectional arrows point between corporate servers and corporate systems as well as between the server and databases of the corporate system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8145" y="1321210"/>
            <a:ext cx="7703044" cy="338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98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615"/>
            <a:ext cx="8229600" cy="553998"/>
          </a:xfrm>
        </p:spPr>
        <p:txBody>
          <a:bodyPr>
            <a:spAutoFit/>
          </a:bodyPr>
          <a:lstStyle/>
          <a:p>
            <a:r>
              <a:rPr lang="en-US" dirty="0">
                <a:cs typeface="ＭＳ Ｐゴシック" charset="0"/>
              </a:rPr>
              <a:t>Internet Vulnerabilities</a:t>
            </a:r>
            <a:endParaRPr lang="en-US" sz="2800" dirty="0"/>
          </a:p>
        </p:txBody>
      </p:sp>
      <p:sp>
        <p:nvSpPr>
          <p:cNvPr id="5" name="Content Placeholder 4"/>
          <p:cNvSpPr>
            <a:spLocks noGrp="1"/>
          </p:cNvSpPr>
          <p:nvPr>
            <p:ph idx="1"/>
          </p:nvPr>
        </p:nvSpPr>
        <p:spPr>
          <a:xfrm>
            <a:off x="457200" y="716480"/>
            <a:ext cx="8229600" cy="3862596"/>
          </a:xfrm>
        </p:spPr>
        <p:txBody>
          <a:bodyPr>
            <a:spAutoFit/>
          </a:bodyPr>
          <a:lstStyle/>
          <a:p>
            <a:pPr>
              <a:spcBef>
                <a:spcPts val="600"/>
              </a:spcBef>
            </a:pPr>
            <a:r>
              <a:rPr lang="en-IN" altLang="en-US" dirty="0"/>
              <a:t>Network open to anyone</a:t>
            </a:r>
          </a:p>
          <a:p>
            <a:pPr>
              <a:spcBef>
                <a:spcPts val="600"/>
              </a:spcBef>
            </a:pPr>
            <a:r>
              <a:rPr lang="en-IN" altLang="en-US" dirty="0"/>
              <a:t>Size of Internet means abuses can have wide impact</a:t>
            </a:r>
          </a:p>
          <a:p>
            <a:pPr>
              <a:spcBef>
                <a:spcPts val="600"/>
              </a:spcBef>
            </a:pPr>
            <a:r>
              <a:rPr lang="en-IN" altLang="en-US" dirty="0"/>
              <a:t>Use of fixed Internet addresses with cable / </a:t>
            </a:r>
            <a:r>
              <a:rPr lang="en-IN" altLang="en-US" spc="-300" dirty="0"/>
              <a:t>D S </a:t>
            </a:r>
            <a:r>
              <a:rPr lang="en-IN" altLang="en-US" dirty="0"/>
              <a:t>L modems creates fixed targets for hackers</a:t>
            </a:r>
          </a:p>
          <a:p>
            <a:pPr>
              <a:spcBef>
                <a:spcPts val="600"/>
              </a:spcBef>
            </a:pPr>
            <a:r>
              <a:rPr lang="en-IN" altLang="en-US" dirty="0"/>
              <a:t>Unencrypted </a:t>
            </a:r>
            <a:r>
              <a:rPr lang="en-IN" altLang="en-US" spc="-300" dirty="0"/>
              <a:t>V O I </a:t>
            </a:r>
            <a:r>
              <a:rPr lang="en-IN" altLang="en-US" dirty="0"/>
              <a:t>P</a:t>
            </a:r>
          </a:p>
          <a:p>
            <a:pPr>
              <a:spcBef>
                <a:spcPts val="600"/>
              </a:spcBef>
            </a:pPr>
            <a:r>
              <a:rPr lang="en-IN" altLang="en-US" dirty="0"/>
              <a:t>E-mail, P2P, </a:t>
            </a:r>
            <a:r>
              <a:rPr lang="en-IN" altLang="en-US" spc="-300" dirty="0"/>
              <a:t>I </a:t>
            </a:r>
            <a:r>
              <a:rPr lang="en-IN" altLang="en-US" dirty="0"/>
              <a:t>M</a:t>
            </a:r>
          </a:p>
          <a:p>
            <a:pPr lvl="1"/>
            <a:r>
              <a:rPr lang="en-IN" altLang="en-US" sz="2400" dirty="0"/>
              <a:t>Interception</a:t>
            </a:r>
          </a:p>
          <a:p>
            <a:pPr lvl="1"/>
            <a:r>
              <a:rPr lang="en-IN" altLang="en-US" sz="2400" dirty="0"/>
              <a:t>Attachments with malicious software</a:t>
            </a:r>
          </a:p>
          <a:p>
            <a:pPr lvl="1"/>
            <a:r>
              <a:rPr lang="en-IN" altLang="en-US" sz="2400" dirty="0"/>
              <a:t>Transmitting trade secrets</a:t>
            </a:r>
          </a:p>
        </p:txBody>
      </p:sp>
    </p:spTree>
    <p:extLst>
      <p:ext uri="{BB962C8B-B14F-4D97-AF65-F5344CB8AC3E}">
        <p14:creationId xmlns:p14="http://schemas.microsoft.com/office/powerpoint/2010/main" val="795774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5" ma:contentTypeDescription="Create a new document." ma:contentTypeScope="" ma:versionID="dbf5279ff18cc997ced2cdab8823ebe2">
  <xsd:schema xmlns:xsd="http://www.w3.org/2001/XMLSchema" xmlns:xs="http://www.w3.org/2001/XMLSchema" xmlns:p="http://schemas.microsoft.com/office/2006/metadata/properties" xmlns:ns2="c0efcfce-2116-400f-ab52-279e91fc6017" targetNamespace="http://schemas.microsoft.com/office/2006/metadata/properties" ma:root="true" ma:fieldsID="0cdf63f0f16503791feab1b4c19ccb55"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1F4665-700E-41BA-BC97-C1A29B2AEE2A}"/>
</file>

<file path=customXml/itemProps2.xml><?xml version="1.0" encoding="utf-8"?>
<ds:datastoreItem xmlns:ds="http://schemas.openxmlformats.org/officeDocument/2006/customXml" ds:itemID="{8709D850-4014-45B9-9783-5944A1F5E07A}"/>
</file>

<file path=customXml/itemProps3.xml><?xml version="1.0" encoding="utf-8"?>
<ds:datastoreItem xmlns:ds="http://schemas.openxmlformats.org/officeDocument/2006/customXml" ds:itemID="{780C1D6F-2934-490B-9FE8-099338C45B1B}"/>
</file>

<file path=docProps/app.xml><?xml version="1.0" encoding="utf-8"?>
<Properties xmlns="http://schemas.openxmlformats.org/officeDocument/2006/extended-properties" xmlns:vt="http://schemas.openxmlformats.org/officeDocument/2006/docPropsVTypes">
  <Template>Horizon</Template>
  <TotalTime>4568</TotalTime>
  <Words>7171</Words>
  <Application>Microsoft Office PowerPoint</Application>
  <PresentationFormat>On-screen Show (16:9)</PresentationFormat>
  <Paragraphs>450</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508 Lecture</vt:lpstr>
      <vt:lpstr>Management Information Systems: Managing the Digital Firm</vt:lpstr>
      <vt:lpstr>Learning Objectives</vt:lpstr>
      <vt:lpstr>Video Cases</vt:lpstr>
      <vt:lpstr>Hackers Target the U.S. Presidential Election: What Happened? (1 of 2)</vt:lpstr>
      <vt:lpstr>Hackers Target the U.S. Presidential Election: What Happened? (2 of 2)</vt:lpstr>
      <vt:lpstr>Why Systems are Vulnerable (1 of 2)</vt:lpstr>
      <vt:lpstr>Why Systems are Vulnerable (2 of 2)</vt:lpstr>
      <vt:lpstr>Figure 8.1 Contemporary Security Challenges and Vulnerabilities</vt:lpstr>
      <vt:lpstr>Internet Vulnerabilities</vt:lpstr>
      <vt:lpstr>Wireless Security Challenges</vt:lpstr>
      <vt:lpstr>Figure 8.2 Wi-Fi Security Challenges</vt:lpstr>
      <vt:lpstr>Malicious Software: Viruses, Worms, Trojan Horses, and Spyware (1 of 2)</vt:lpstr>
      <vt:lpstr>Malicious Software: Viruses, Worms, Trojan Horses, and Spyware (2 of 2)</vt:lpstr>
      <vt:lpstr>Hackers and Computer Crime (1 of 3)</vt:lpstr>
      <vt:lpstr>Hackers and Computer Crime (2 of 3)</vt:lpstr>
      <vt:lpstr>Hackers and Computer Crime (3 of 3)</vt:lpstr>
      <vt:lpstr>Internal Threats: Employees</vt:lpstr>
      <vt:lpstr>Software Vulnerability</vt:lpstr>
      <vt:lpstr>What is the Business Value of Security and Control?</vt:lpstr>
      <vt:lpstr>Interactive Session: Technology: Meltdown and Spectre Haunt the World’s Computers</vt:lpstr>
      <vt:lpstr>Legal and Regulatory Requirements for Electronic Records Management</vt:lpstr>
      <vt:lpstr>Electronic Evidence and Computer Forensics</vt:lpstr>
      <vt:lpstr>Information Systems Controls</vt:lpstr>
      <vt:lpstr>Risk Assessment</vt:lpstr>
      <vt:lpstr>Table 8.5 Online Order Processing Risk Assessment</vt:lpstr>
      <vt:lpstr>Security Policy</vt:lpstr>
      <vt:lpstr>Figure 8.3 Access Rules for a Personnel System</vt:lpstr>
      <vt:lpstr>Disaster Recovery Planning and Business Continuity Planning</vt:lpstr>
      <vt:lpstr>The Role of Auditing</vt:lpstr>
      <vt:lpstr>Figure 8.4 Sample Auditor’s List of Control Weaknesses</vt:lpstr>
      <vt:lpstr>Tools and Technologies for Safeguarding Information Systems (1 of 3)</vt:lpstr>
      <vt:lpstr>Tools and Technologies for Safeguarding Information Systems   (2 of 3)</vt:lpstr>
      <vt:lpstr>Figure 8.5 A Corporate Firewall</vt:lpstr>
      <vt:lpstr>Tools and Technologies for Safeguarding Information Systems   (3 of 3)</vt:lpstr>
      <vt:lpstr>Securing Wireless Networks</vt:lpstr>
      <vt:lpstr>Encryption and Public Key Infrastructure (1 of 3)</vt:lpstr>
      <vt:lpstr>Encryption and Public Key Infrastructure (2 of 3)</vt:lpstr>
      <vt:lpstr>Figure 8.6 Public Key Encryption</vt:lpstr>
      <vt:lpstr>Encryption and Public Key Infrastructure (3 of 3)</vt:lpstr>
      <vt:lpstr>Figure 8.7 Digital Certificates</vt:lpstr>
      <vt:lpstr>Ensuring System Availability</vt:lpstr>
      <vt:lpstr>Security Issues for Cloud Computing and the Mobile Digital Platform (1 of 2)</vt:lpstr>
      <vt:lpstr>Security Issues for Cloud Computing and the Mobile Digital Platform (2 of 2)</vt:lpstr>
      <vt:lpstr>Ensuring Software Quality</vt:lpstr>
      <vt:lpstr>Interactive Session: Organizations: How Secure Is the Cloud?</vt:lpstr>
      <vt:lpstr>How Will M  I  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Vinothini Radhakrishnan</cp:lastModifiedBy>
  <cp:revision>1072</cp:revision>
  <dcterms:created xsi:type="dcterms:W3CDTF">2014-07-14T20:04:21Z</dcterms:created>
  <dcterms:modified xsi:type="dcterms:W3CDTF">2020-08-22T17:34:19Z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