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9.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20.xml" ContentType="application/vnd.openxmlformats-officedocument.presentationml.slide+xml"/>
  <Override PartName="/ppt/slides/slide35.xml" ContentType="application/vnd.openxmlformats-officedocument.presentationml.slide+xml"/>
  <Override PartName="/ppt/slides/slide19.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36.xml" ContentType="application/vnd.openxmlformats-officedocument.presentationml.slide+xml"/>
  <Override PartName="/ppt/slides/slide34.xml" ContentType="application/vnd.openxmlformats-officedocument.presentationml.slide+xml"/>
  <Override PartName="/ppt/slides/slide27.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8.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6.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3.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18.xml" ContentType="application/vnd.openxmlformats-officedocument.presentationml.notesSlide+xml"/>
  <Override PartName="/ppt/notesSlides/notesSlide14.xml" ContentType="application/vnd.openxmlformats-officedocument.presentationml.notesSlide+xml"/>
  <Override PartName="/ppt/notesSlides/notesSlide36.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19.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25.xml" ContentType="application/vnd.openxmlformats-officedocument.presentationml.notesSlide+xml"/>
  <Override PartName="/ppt/notesSlides/notesSlide30.xml" ContentType="application/vnd.openxmlformats-officedocument.presentationml.notesSlide+xml"/>
  <Override PartName="/ppt/notesSlides/notesSlide20.xml" ContentType="application/vnd.openxmlformats-officedocument.presentationml.notesSlide+xml"/>
  <Override PartName="/ppt/notesSlides/notesSlide24.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1.xml" ContentType="application/vnd.openxmlformats-officedocument.presentationml.notesSlid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handoutMasterIdLst>
    <p:handoutMasterId r:id="rId39"/>
  </p:handoutMasterIdLst>
  <p:sldIdLst>
    <p:sldId id="506" r:id="rId2"/>
    <p:sldId id="380" r:id="rId3"/>
    <p:sldId id="518" r:id="rId4"/>
    <p:sldId id="519" r:id="rId5"/>
    <p:sldId id="520" r:id="rId6"/>
    <p:sldId id="521" r:id="rId7"/>
    <p:sldId id="555" r:id="rId8"/>
    <p:sldId id="523" r:id="rId9"/>
    <p:sldId id="524" r:id="rId10"/>
    <p:sldId id="525" r:id="rId11"/>
    <p:sldId id="556" r:id="rId12"/>
    <p:sldId id="527" r:id="rId13"/>
    <p:sldId id="557" r:id="rId14"/>
    <p:sldId id="529" r:id="rId15"/>
    <p:sldId id="530" r:id="rId16"/>
    <p:sldId id="531" r:id="rId17"/>
    <p:sldId id="558" r:id="rId18"/>
    <p:sldId id="559" r:id="rId19"/>
    <p:sldId id="534" r:id="rId20"/>
    <p:sldId id="535" r:id="rId21"/>
    <p:sldId id="536" r:id="rId22"/>
    <p:sldId id="560" r:id="rId23"/>
    <p:sldId id="538" r:id="rId24"/>
    <p:sldId id="539" r:id="rId25"/>
    <p:sldId id="561" r:id="rId26"/>
    <p:sldId id="562" r:id="rId27"/>
    <p:sldId id="563" r:id="rId28"/>
    <p:sldId id="544" r:id="rId29"/>
    <p:sldId id="564" r:id="rId30"/>
    <p:sldId id="545" r:id="rId31"/>
    <p:sldId id="546" r:id="rId32"/>
    <p:sldId id="547" r:id="rId33"/>
    <p:sldId id="548" r:id="rId34"/>
    <p:sldId id="549" r:id="rId35"/>
    <p:sldId id="550" r:id="rId36"/>
    <p:sldId id="514" r:id="rId37"/>
  </p:sldIdLst>
  <p:sldSz cx="9144000" cy="5143500" type="screen16x9"/>
  <p:notesSz cx="6858000" cy="9144000"/>
  <p:custDataLst>
    <p:tags r:id="rId4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userDrawn="1">
          <p15:clr>
            <a:srgbClr val="A4A3A4"/>
          </p15:clr>
        </p15:guide>
        <p15:guide id="2" pos="2880" userDrawn="1">
          <p15:clr>
            <a:srgbClr val="A4A3A4"/>
          </p15:clr>
        </p15:guide>
        <p15:guide id="3" orient="horz" pos="252" userDrawn="1">
          <p15:clr>
            <a:srgbClr val="A4A3A4"/>
          </p15:clr>
        </p15:guide>
        <p15:guide id="4" orient="horz" pos="432" userDrawn="1">
          <p15:clr>
            <a:srgbClr val="A4A3A4"/>
          </p15:clr>
        </p15:guide>
        <p15:guide id="5" orient="horz" pos="3024" userDrawn="1">
          <p15:clr>
            <a:srgbClr val="A4A3A4"/>
          </p15:clr>
        </p15:guide>
        <p15:guide id="6" orient="horz" pos="792" userDrawn="1">
          <p15:clr>
            <a:srgbClr val="A4A3A4"/>
          </p15:clr>
        </p15:guide>
        <p15:guide id="7" pos="288" userDrawn="1">
          <p15:clr>
            <a:srgbClr val="A4A3A4"/>
          </p15:clr>
        </p15:guide>
        <p15:guide id="8" pos="5472" userDrawn="1">
          <p15:clr>
            <a:srgbClr val="A4A3A4"/>
          </p15:clr>
        </p15:guide>
        <p15:guide id="9" orient="horz" pos="648" userDrawn="1">
          <p15:clr>
            <a:srgbClr val="A4A3A4"/>
          </p15:clr>
        </p15:guide>
        <p15:guide id="10" orient="horz" pos="900" userDrawn="1">
          <p15:clr>
            <a:srgbClr val="A4A3A4"/>
          </p15:clr>
        </p15:guide>
        <p15:guide id="11" orient="horz" pos="1152"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AE4"/>
    <a:srgbClr val="007FA3"/>
    <a:srgbClr val="FDB940"/>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C5721E-C80B-4E26-9CED-0EBFDBA28B49}" v="48" dt="2019-01-02T20:47:52.858"/>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06" autoAdjust="0"/>
    <p:restoredTop sz="99389" autoAdjust="0"/>
  </p:normalViewPr>
  <p:slideViewPr>
    <p:cSldViewPr>
      <p:cViewPr>
        <p:scale>
          <a:sx n="75" d="100"/>
          <a:sy n="75" d="100"/>
        </p:scale>
        <p:origin x="-960" y="-300"/>
      </p:cViewPr>
      <p:guideLst>
        <p:guide orient="horz" pos="1620"/>
        <p:guide orient="horz" pos="326"/>
        <p:guide orient="horz" pos="432"/>
        <p:guide orient="horz" pos="3024"/>
        <p:guide orient="horz" pos="792"/>
        <p:guide orient="horz" pos="648"/>
        <p:guide orient="horz" pos="900"/>
        <p:guide orient="horz" pos="1140"/>
        <p:guide pos="2880"/>
        <p:guide pos="288"/>
        <p:guide pos="5472"/>
      </p:guideLst>
    </p:cSldViewPr>
  </p:slideViewPr>
  <p:outlineViewPr>
    <p:cViewPr>
      <p:scale>
        <a:sx n="33" d="100"/>
        <a:sy n="33" d="100"/>
      </p:scale>
      <p:origin x="0" y="50676"/>
    </p:cViewPr>
  </p:outlineViewPr>
  <p:notesTextViewPr>
    <p:cViewPr>
      <p:scale>
        <a:sx n="1" d="1"/>
        <a:sy n="1" d="1"/>
      </p:scale>
      <p:origin x="0" y="0"/>
    </p:cViewPr>
  </p:notesTextViewPr>
  <p:notesViewPr>
    <p:cSldViewPr>
      <p:cViewPr varScale="1">
        <p:scale>
          <a:sx n="55" d="100"/>
          <a:sy n="55" d="100"/>
        </p:scale>
        <p:origin x="-22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47"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ags" Target="tags/tag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48"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ittenden, William T" userId="39be296b-370a-4fd2-bcd8-af7be7247de8" providerId="ADAL" clId="{9223A8FA-20BB-482D-AE20-49BE45C3A641}"/>
    <pc:docChg chg="modSld">
      <pc:chgData name="Chittenden, William T" userId="39be296b-370a-4fd2-bcd8-af7be7247de8" providerId="ADAL" clId="{9223A8FA-20BB-482D-AE20-49BE45C3A641}" dt="2018-12-12T23:38:13.598" v="19" actId="255"/>
      <pc:docMkLst>
        <pc:docMk/>
      </pc:docMkLst>
      <pc:sldChg chg="modSp">
        <pc:chgData name="Chittenden, William T" userId="39be296b-370a-4fd2-bcd8-af7be7247de8" providerId="ADAL" clId="{9223A8FA-20BB-482D-AE20-49BE45C3A641}" dt="2018-12-12T23:35:25.278" v="1" actId="255"/>
        <pc:sldMkLst>
          <pc:docMk/>
          <pc:sldMk cId="1837123398" sldId="472"/>
        </pc:sldMkLst>
        <pc:spChg chg="mod">
          <ac:chgData name="Chittenden, William T" userId="39be296b-370a-4fd2-bcd8-af7be7247de8" providerId="ADAL" clId="{9223A8FA-20BB-482D-AE20-49BE45C3A641}" dt="2018-12-12T23:35:25.278" v="1" actId="255"/>
          <ac:spMkLst>
            <pc:docMk/>
            <pc:sldMk cId="1837123398" sldId="472"/>
            <ac:spMk id="4" creationId="{00000000-0000-0000-0000-000000000000}"/>
          </ac:spMkLst>
        </pc:spChg>
      </pc:sldChg>
      <pc:sldChg chg="modSp">
        <pc:chgData name="Chittenden, William T" userId="39be296b-370a-4fd2-bcd8-af7be7247de8" providerId="ADAL" clId="{9223A8FA-20BB-482D-AE20-49BE45C3A641}" dt="2018-12-12T23:35:37.913" v="2" actId="255"/>
        <pc:sldMkLst>
          <pc:docMk/>
          <pc:sldMk cId="536558607" sldId="476"/>
        </pc:sldMkLst>
        <pc:spChg chg="mod">
          <ac:chgData name="Chittenden, William T" userId="39be296b-370a-4fd2-bcd8-af7be7247de8" providerId="ADAL" clId="{9223A8FA-20BB-482D-AE20-49BE45C3A641}" dt="2018-12-12T23:35:37.913" v="2" actId="255"/>
          <ac:spMkLst>
            <pc:docMk/>
            <pc:sldMk cId="536558607" sldId="476"/>
            <ac:spMk id="3" creationId="{00000000-0000-0000-0000-000000000000}"/>
          </ac:spMkLst>
        </pc:spChg>
      </pc:sldChg>
      <pc:sldChg chg="modSp">
        <pc:chgData name="Chittenden, William T" userId="39be296b-370a-4fd2-bcd8-af7be7247de8" providerId="ADAL" clId="{9223A8FA-20BB-482D-AE20-49BE45C3A641}" dt="2018-12-12T23:35:59.482" v="3" actId="255"/>
        <pc:sldMkLst>
          <pc:docMk/>
          <pc:sldMk cId="1238810651" sldId="477"/>
        </pc:sldMkLst>
        <pc:spChg chg="mod">
          <ac:chgData name="Chittenden, William T" userId="39be296b-370a-4fd2-bcd8-af7be7247de8" providerId="ADAL" clId="{9223A8FA-20BB-482D-AE20-49BE45C3A641}" dt="2018-12-12T23:35:59.482" v="3" actId="255"/>
          <ac:spMkLst>
            <pc:docMk/>
            <pc:sldMk cId="1238810651" sldId="477"/>
            <ac:spMk id="3" creationId="{00000000-0000-0000-0000-000000000000}"/>
          </ac:spMkLst>
        </pc:spChg>
      </pc:sldChg>
      <pc:sldChg chg="modSp">
        <pc:chgData name="Chittenden, William T" userId="39be296b-370a-4fd2-bcd8-af7be7247de8" providerId="ADAL" clId="{9223A8FA-20BB-482D-AE20-49BE45C3A641}" dt="2018-12-12T23:36:12.381" v="5" actId="255"/>
        <pc:sldMkLst>
          <pc:docMk/>
          <pc:sldMk cId="2815965317" sldId="479"/>
        </pc:sldMkLst>
        <pc:spChg chg="mod">
          <ac:chgData name="Chittenden, William T" userId="39be296b-370a-4fd2-bcd8-af7be7247de8" providerId="ADAL" clId="{9223A8FA-20BB-482D-AE20-49BE45C3A641}" dt="2018-12-12T23:36:12.381" v="5" actId="255"/>
          <ac:spMkLst>
            <pc:docMk/>
            <pc:sldMk cId="2815965317" sldId="479"/>
            <ac:spMk id="3" creationId="{00000000-0000-0000-0000-000000000000}"/>
          </ac:spMkLst>
        </pc:spChg>
      </pc:sldChg>
      <pc:sldChg chg="modSp">
        <pc:chgData name="Chittenden, William T" userId="39be296b-370a-4fd2-bcd8-af7be7247de8" providerId="ADAL" clId="{9223A8FA-20BB-482D-AE20-49BE45C3A641}" dt="2018-12-12T23:36:29.325" v="7" actId="255"/>
        <pc:sldMkLst>
          <pc:docMk/>
          <pc:sldMk cId="2757511981" sldId="488"/>
        </pc:sldMkLst>
        <pc:spChg chg="mod">
          <ac:chgData name="Chittenden, William T" userId="39be296b-370a-4fd2-bcd8-af7be7247de8" providerId="ADAL" clId="{9223A8FA-20BB-482D-AE20-49BE45C3A641}" dt="2018-12-12T23:36:29.325" v="7" actId="255"/>
          <ac:spMkLst>
            <pc:docMk/>
            <pc:sldMk cId="2757511981" sldId="488"/>
            <ac:spMk id="3" creationId="{00000000-0000-0000-0000-000000000000}"/>
          </ac:spMkLst>
        </pc:spChg>
      </pc:sldChg>
      <pc:sldChg chg="modSp">
        <pc:chgData name="Chittenden, William T" userId="39be296b-370a-4fd2-bcd8-af7be7247de8" providerId="ADAL" clId="{9223A8FA-20BB-482D-AE20-49BE45C3A641}" dt="2018-12-12T23:36:35.501" v="8" actId="255"/>
        <pc:sldMkLst>
          <pc:docMk/>
          <pc:sldMk cId="1727286237" sldId="490"/>
        </pc:sldMkLst>
        <pc:spChg chg="mod">
          <ac:chgData name="Chittenden, William T" userId="39be296b-370a-4fd2-bcd8-af7be7247de8" providerId="ADAL" clId="{9223A8FA-20BB-482D-AE20-49BE45C3A641}" dt="2018-12-12T23:36:35.501" v="8" actId="255"/>
          <ac:spMkLst>
            <pc:docMk/>
            <pc:sldMk cId="1727286237" sldId="490"/>
            <ac:spMk id="3" creationId="{00000000-0000-0000-0000-000000000000}"/>
          </ac:spMkLst>
        </pc:spChg>
      </pc:sldChg>
      <pc:sldChg chg="modSp">
        <pc:chgData name="Chittenden, William T" userId="39be296b-370a-4fd2-bcd8-af7be7247de8" providerId="ADAL" clId="{9223A8FA-20BB-482D-AE20-49BE45C3A641}" dt="2018-12-12T23:36:43.636" v="9" actId="255"/>
        <pc:sldMkLst>
          <pc:docMk/>
          <pc:sldMk cId="337818403" sldId="493"/>
        </pc:sldMkLst>
        <pc:spChg chg="mod">
          <ac:chgData name="Chittenden, William T" userId="39be296b-370a-4fd2-bcd8-af7be7247de8" providerId="ADAL" clId="{9223A8FA-20BB-482D-AE20-49BE45C3A641}" dt="2018-12-12T23:36:43.636" v="9" actId="255"/>
          <ac:spMkLst>
            <pc:docMk/>
            <pc:sldMk cId="337818403" sldId="493"/>
            <ac:spMk id="3" creationId="{00000000-0000-0000-0000-000000000000}"/>
          </ac:spMkLst>
        </pc:spChg>
      </pc:sldChg>
      <pc:sldChg chg="modSp">
        <pc:chgData name="Chittenden, William T" userId="39be296b-370a-4fd2-bcd8-af7be7247de8" providerId="ADAL" clId="{9223A8FA-20BB-482D-AE20-49BE45C3A641}" dt="2018-12-12T23:36:52.318" v="10" actId="255"/>
        <pc:sldMkLst>
          <pc:docMk/>
          <pc:sldMk cId="2245314995" sldId="494"/>
        </pc:sldMkLst>
        <pc:spChg chg="mod">
          <ac:chgData name="Chittenden, William T" userId="39be296b-370a-4fd2-bcd8-af7be7247de8" providerId="ADAL" clId="{9223A8FA-20BB-482D-AE20-49BE45C3A641}" dt="2018-12-12T23:36:52.318" v="10" actId="255"/>
          <ac:spMkLst>
            <pc:docMk/>
            <pc:sldMk cId="2245314995" sldId="494"/>
            <ac:spMk id="3" creationId="{00000000-0000-0000-0000-000000000000}"/>
          </ac:spMkLst>
        </pc:spChg>
      </pc:sldChg>
      <pc:sldChg chg="modSp">
        <pc:chgData name="Chittenden, William T" userId="39be296b-370a-4fd2-bcd8-af7be7247de8" providerId="ADAL" clId="{9223A8FA-20BB-482D-AE20-49BE45C3A641}" dt="2018-12-12T23:37:00.286" v="11" actId="255"/>
        <pc:sldMkLst>
          <pc:docMk/>
          <pc:sldMk cId="137989241" sldId="496"/>
        </pc:sldMkLst>
        <pc:spChg chg="mod">
          <ac:chgData name="Chittenden, William T" userId="39be296b-370a-4fd2-bcd8-af7be7247de8" providerId="ADAL" clId="{9223A8FA-20BB-482D-AE20-49BE45C3A641}" dt="2018-12-12T23:37:00.286" v="11" actId="255"/>
          <ac:spMkLst>
            <pc:docMk/>
            <pc:sldMk cId="137989241" sldId="496"/>
            <ac:spMk id="3" creationId="{00000000-0000-0000-0000-000000000000}"/>
          </ac:spMkLst>
        </pc:spChg>
      </pc:sldChg>
      <pc:sldChg chg="modSp">
        <pc:chgData name="Chittenden, William T" userId="39be296b-370a-4fd2-bcd8-af7be7247de8" providerId="ADAL" clId="{9223A8FA-20BB-482D-AE20-49BE45C3A641}" dt="2018-12-12T23:37:28.398" v="12" actId="255"/>
        <pc:sldMkLst>
          <pc:docMk/>
          <pc:sldMk cId="3866309726" sldId="508"/>
        </pc:sldMkLst>
        <pc:spChg chg="mod">
          <ac:chgData name="Chittenden, William T" userId="39be296b-370a-4fd2-bcd8-af7be7247de8" providerId="ADAL" clId="{9223A8FA-20BB-482D-AE20-49BE45C3A641}" dt="2018-12-12T23:37:28.398" v="12" actId="255"/>
          <ac:spMkLst>
            <pc:docMk/>
            <pc:sldMk cId="3866309726" sldId="508"/>
            <ac:spMk id="3" creationId="{00000000-0000-0000-0000-000000000000}"/>
          </ac:spMkLst>
        </pc:spChg>
      </pc:sldChg>
      <pc:sldChg chg="modSp">
        <pc:chgData name="Chittenden, William T" userId="39be296b-370a-4fd2-bcd8-af7be7247de8" providerId="ADAL" clId="{9223A8FA-20BB-482D-AE20-49BE45C3A641}" dt="2018-12-12T23:37:53.423" v="16" actId="255"/>
        <pc:sldMkLst>
          <pc:docMk/>
          <pc:sldMk cId="605075027" sldId="509"/>
        </pc:sldMkLst>
        <pc:spChg chg="mod">
          <ac:chgData name="Chittenden, William T" userId="39be296b-370a-4fd2-bcd8-af7be7247de8" providerId="ADAL" clId="{9223A8FA-20BB-482D-AE20-49BE45C3A641}" dt="2018-12-12T23:37:53.423" v="16" actId="255"/>
          <ac:spMkLst>
            <pc:docMk/>
            <pc:sldMk cId="605075027" sldId="509"/>
            <ac:spMk id="3" creationId="{00000000-0000-0000-0000-000000000000}"/>
          </ac:spMkLst>
        </pc:spChg>
      </pc:sldChg>
      <pc:sldChg chg="modSp">
        <pc:chgData name="Chittenden, William T" userId="39be296b-370a-4fd2-bcd8-af7be7247de8" providerId="ADAL" clId="{9223A8FA-20BB-482D-AE20-49BE45C3A641}" dt="2018-12-12T23:37:58.831" v="17" actId="255"/>
        <pc:sldMkLst>
          <pc:docMk/>
          <pc:sldMk cId="692420920" sldId="510"/>
        </pc:sldMkLst>
        <pc:spChg chg="mod">
          <ac:chgData name="Chittenden, William T" userId="39be296b-370a-4fd2-bcd8-af7be7247de8" providerId="ADAL" clId="{9223A8FA-20BB-482D-AE20-49BE45C3A641}" dt="2018-12-12T23:37:58.831" v="17" actId="255"/>
          <ac:spMkLst>
            <pc:docMk/>
            <pc:sldMk cId="692420920" sldId="510"/>
            <ac:spMk id="3" creationId="{00000000-0000-0000-0000-000000000000}"/>
          </ac:spMkLst>
        </pc:spChg>
      </pc:sldChg>
      <pc:sldChg chg="modSp">
        <pc:chgData name="Chittenden, William T" userId="39be296b-370a-4fd2-bcd8-af7be7247de8" providerId="ADAL" clId="{9223A8FA-20BB-482D-AE20-49BE45C3A641}" dt="2018-12-12T23:38:06.831" v="18" actId="255"/>
        <pc:sldMkLst>
          <pc:docMk/>
          <pc:sldMk cId="629861722" sldId="511"/>
        </pc:sldMkLst>
        <pc:spChg chg="mod">
          <ac:chgData name="Chittenden, William T" userId="39be296b-370a-4fd2-bcd8-af7be7247de8" providerId="ADAL" clId="{9223A8FA-20BB-482D-AE20-49BE45C3A641}" dt="2018-12-12T23:38:06.831" v="18" actId="255"/>
          <ac:spMkLst>
            <pc:docMk/>
            <pc:sldMk cId="629861722" sldId="511"/>
            <ac:spMk id="3" creationId="{00000000-0000-0000-0000-000000000000}"/>
          </ac:spMkLst>
        </pc:spChg>
      </pc:sldChg>
      <pc:sldChg chg="modSp">
        <pc:chgData name="Chittenden, William T" userId="39be296b-370a-4fd2-bcd8-af7be7247de8" providerId="ADAL" clId="{9223A8FA-20BB-482D-AE20-49BE45C3A641}" dt="2018-12-12T23:38:13.598" v="19" actId="255"/>
        <pc:sldMkLst>
          <pc:docMk/>
          <pc:sldMk cId="4204234706" sldId="512"/>
        </pc:sldMkLst>
        <pc:spChg chg="mod">
          <ac:chgData name="Chittenden, William T" userId="39be296b-370a-4fd2-bcd8-af7be7247de8" providerId="ADAL" clId="{9223A8FA-20BB-482D-AE20-49BE45C3A641}" dt="2018-12-12T23:38:13.598" v="19" actId="255"/>
          <ac:spMkLst>
            <pc:docMk/>
            <pc:sldMk cId="4204234706" sldId="512"/>
            <ac:spMk id="3" creationId="{00000000-0000-0000-0000-000000000000}"/>
          </ac:spMkLst>
        </pc:spChg>
      </pc:sldChg>
    </pc:docChg>
  </pc:docChgLst>
  <pc:docChgLst>
    <pc:chgData name="Chittenden, William T" userId="39be296b-370a-4fd2-bcd8-af7be7247de8" providerId="ADAL" clId="{58C5721E-C80B-4E26-9CED-0EBFDBA28B49}"/>
    <pc:docChg chg="undo custSel addSld delSld modSld sldOrd">
      <pc:chgData name="Chittenden, William T" userId="39be296b-370a-4fd2-bcd8-af7be7247de8" providerId="ADAL" clId="{58C5721E-C80B-4E26-9CED-0EBFDBA28B49}" dt="2019-01-02T20:47:55.155" v="223" actId="14"/>
      <pc:docMkLst>
        <pc:docMk/>
      </pc:docMkLst>
      <pc:sldChg chg="modSp">
        <pc:chgData name="Chittenden, William T" userId="39be296b-370a-4fd2-bcd8-af7be7247de8" providerId="ADAL" clId="{58C5721E-C80B-4E26-9CED-0EBFDBA28B49}" dt="2019-01-02T20:05:37.984" v="5" actId="20577"/>
        <pc:sldMkLst>
          <pc:docMk/>
          <pc:sldMk cId="926055914" sldId="469"/>
        </pc:sldMkLst>
        <pc:spChg chg="mod">
          <ac:chgData name="Chittenden, William T" userId="39be296b-370a-4fd2-bcd8-af7be7247de8" providerId="ADAL" clId="{58C5721E-C80B-4E26-9CED-0EBFDBA28B49}" dt="2019-01-02T20:05:37.984" v="5" actId="20577"/>
          <ac:spMkLst>
            <pc:docMk/>
            <pc:sldMk cId="926055914" sldId="469"/>
            <ac:spMk id="3" creationId="{00000000-0000-0000-0000-000000000000}"/>
          </ac:spMkLst>
        </pc:spChg>
      </pc:sldChg>
      <pc:sldChg chg="modSp">
        <pc:chgData name="Chittenden, William T" userId="39be296b-370a-4fd2-bcd8-af7be7247de8" providerId="ADAL" clId="{58C5721E-C80B-4E26-9CED-0EBFDBA28B49}" dt="2019-01-02T20:06:37.989" v="10" actId="6549"/>
        <pc:sldMkLst>
          <pc:docMk/>
          <pc:sldMk cId="1837123398" sldId="472"/>
        </pc:sldMkLst>
        <pc:spChg chg="mod">
          <ac:chgData name="Chittenden, William T" userId="39be296b-370a-4fd2-bcd8-af7be7247de8" providerId="ADAL" clId="{58C5721E-C80B-4E26-9CED-0EBFDBA28B49}" dt="2019-01-02T20:06:37.989" v="10" actId="6549"/>
          <ac:spMkLst>
            <pc:docMk/>
            <pc:sldMk cId="1837123398" sldId="472"/>
            <ac:spMk id="2" creationId="{00000000-0000-0000-0000-000000000000}"/>
          </ac:spMkLst>
        </pc:spChg>
        <pc:spChg chg="mod">
          <ac:chgData name="Chittenden, William T" userId="39be296b-370a-4fd2-bcd8-af7be7247de8" providerId="ADAL" clId="{58C5721E-C80B-4E26-9CED-0EBFDBA28B49}" dt="2019-01-02T20:06:31.561" v="9" actId="14"/>
          <ac:spMkLst>
            <pc:docMk/>
            <pc:sldMk cId="1837123398" sldId="472"/>
            <ac:spMk id="4" creationId="{00000000-0000-0000-0000-000000000000}"/>
          </ac:spMkLst>
        </pc:spChg>
      </pc:sldChg>
      <pc:sldChg chg="modSp">
        <pc:chgData name="Chittenden, William T" userId="39be296b-370a-4fd2-bcd8-af7be7247de8" providerId="ADAL" clId="{58C5721E-C80B-4E26-9CED-0EBFDBA28B49}" dt="2019-01-02T20:08:03.752" v="31" actId="20577"/>
        <pc:sldMkLst>
          <pc:docMk/>
          <pc:sldMk cId="2170913533" sldId="473"/>
        </pc:sldMkLst>
        <pc:spChg chg="mod">
          <ac:chgData name="Chittenden, William T" userId="39be296b-370a-4fd2-bcd8-af7be7247de8" providerId="ADAL" clId="{58C5721E-C80B-4E26-9CED-0EBFDBA28B49}" dt="2019-01-02T20:08:03.752" v="31" actId="20577"/>
          <ac:spMkLst>
            <pc:docMk/>
            <pc:sldMk cId="2170913533" sldId="473"/>
            <ac:spMk id="2" creationId="{00000000-0000-0000-0000-000000000000}"/>
          </ac:spMkLst>
        </pc:spChg>
        <pc:spChg chg="mod">
          <ac:chgData name="Chittenden, William T" userId="39be296b-370a-4fd2-bcd8-af7be7247de8" providerId="ADAL" clId="{58C5721E-C80B-4E26-9CED-0EBFDBA28B49}" dt="2019-01-02T20:06:53.396" v="15" actId="20577"/>
          <ac:spMkLst>
            <pc:docMk/>
            <pc:sldMk cId="2170913533" sldId="473"/>
            <ac:spMk id="3" creationId="{00000000-0000-0000-0000-000000000000}"/>
          </ac:spMkLst>
        </pc:spChg>
      </pc:sldChg>
      <pc:sldChg chg="modSp">
        <pc:chgData name="Chittenden, William T" userId="39be296b-370a-4fd2-bcd8-af7be7247de8" providerId="ADAL" clId="{58C5721E-C80B-4E26-9CED-0EBFDBA28B49}" dt="2019-01-02T20:08:08.048" v="35" actId="20577"/>
        <pc:sldMkLst>
          <pc:docMk/>
          <pc:sldMk cId="3428981699" sldId="474"/>
        </pc:sldMkLst>
        <pc:spChg chg="mod">
          <ac:chgData name="Chittenden, William T" userId="39be296b-370a-4fd2-bcd8-af7be7247de8" providerId="ADAL" clId="{58C5721E-C80B-4E26-9CED-0EBFDBA28B49}" dt="2019-01-02T20:08:08.048" v="35" actId="20577"/>
          <ac:spMkLst>
            <pc:docMk/>
            <pc:sldMk cId="3428981699" sldId="474"/>
            <ac:spMk id="2" creationId="{00000000-0000-0000-0000-000000000000}"/>
          </ac:spMkLst>
        </pc:spChg>
        <pc:spChg chg="mod">
          <ac:chgData name="Chittenden, William T" userId="39be296b-370a-4fd2-bcd8-af7be7247de8" providerId="ADAL" clId="{58C5721E-C80B-4E26-9CED-0EBFDBA28B49}" dt="2019-01-02T20:07:54.323" v="27" actId="14"/>
          <ac:spMkLst>
            <pc:docMk/>
            <pc:sldMk cId="3428981699" sldId="474"/>
            <ac:spMk id="3" creationId="{00000000-0000-0000-0000-000000000000}"/>
          </ac:spMkLst>
        </pc:spChg>
      </pc:sldChg>
      <pc:sldChg chg="modSp">
        <pc:chgData name="Chittenden, William T" userId="39be296b-370a-4fd2-bcd8-af7be7247de8" providerId="ADAL" clId="{58C5721E-C80B-4E26-9CED-0EBFDBA28B49}" dt="2019-01-02T20:08:29.801" v="40" actId="20577"/>
        <pc:sldMkLst>
          <pc:docMk/>
          <pc:sldMk cId="1569299190" sldId="475"/>
        </pc:sldMkLst>
        <pc:spChg chg="mod">
          <ac:chgData name="Chittenden, William T" userId="39be296b-370a-4fd2-bcd8-af7be7247de8" providerId="ADAL" clId="{58C5721E-C80B-4E26-9CED-0EBFDBA28B49}" dt="2019-01-02T20:08:17.824" v="36"/>
          <ac:spMkLst>
            <pc:docMk/>
            <pc:sldMk cId="1569299190" sldId="475"/>
            <ac:spMk id="2" creationId="{00000000-0000-0000-0000-000000000000}"/>
          </ac:spMkLst>
        </pc:spChg>
        <pc:spChg chg="mod">
          <ac:chgData name="Chittenden, William T" userId="39be296b-370a-4fd2-bcd8-af7be7247de8" providerId="ADAL" clId="{58C5721E-C80B-4E26-9CED-0EBFDBA28B49}" dt="2019-01-02T20:08:29.801" v="40" actId="20577"/>
          <ac:spMkLst>
            <pc:docMk/>
            <pc:sldMk cId="1569299190" sldId="475"/>
            <ac:spMk id="3" creationId="{00000000-0000-0000-0000-000000000000}"/>
          </ac:spMkLst>
        </pc:spChg>
      </pc:sldChg>
      <pc:sldChg chg="modSp">
        <pc:chgData name="Chittenden, William T" userId="39be296b-370a-4fd2-bcd8-af7be7247de8" providerId="ADAL" clId="{58C5721E-C80B-4E26-9CED-0EBFDBA28B49}" dt="2019-01-02T20:15:21.807" v="122" actId="20577"/>
        <pc:sldMkLst>
          <pc:docMk/>
          <pc:sldMk cId="536558607" sldId="476"/>
        </pc:sldMkLst>
        <pc:spChg chg="mod">
          <ac:chgData name="Chittenden, William T" userId="39be296b-370a-4fd2-bcd8-af7be7247de8" providerId="ADAL" clId="{58C5721E-C80B-4E26-9CED-0EBFDBA28B49}" dt="2019-01-02T20:15:21.807" v="122" actId="20577"/>
          <ac:spMkLst>
            <pc:docMk/>
            <pc:sldMk cId="536558607" sldId="476"/>
            <ac:spMk id="2" creationId="{00000000-0000-0000-0000-000000000000}"/>
          </ac:spMkLst>
        </pc:spChg>
        <pc:spChg chg="mod">
          <ac:chgData name="Chittenden, William T" userId="39be296b-370a-4fd2-bcd8-af7be7247de8" providerId="ADAL" clId="{58C5721E-C80B-4E26-9CED-0EBFDBA28B49}" dt="2019-01-02T20:08:54.783" v="46" actId="20577"/>
          <ac:spMkLst>
            <pc:docMk/>
            <pc:sldMk cId="536558607" sldId="476"/>
            <ac:spMk id="3" creationId="{00000000-0000-0000-0000-000000000000}"/>
          </ac:spMkLst>
        </pc:spChg>
      </pc:sldChg>
      <pc:sldChg chg="modSp">
        <pc:chgData name="Chittenden, William T" userId="39be296b-370a-4fd2-bcd8-af7be7247de8" providerId="ADAL" clId="{58C5721E-C80B-4E26-9CED-0EBFDBA28B49}" dt="2019-01-02T20:15:24.375" v="124" actId="20577"/>
        <pc:sldMkLst>
          <pc:docMk/>
          <pc:sldMk cId="1238810651" sldId="477"/>
        </pc:sldMkLst>
        <pc:spChg chg="mod">
          <ac:chgData name="Chittenden, William T" userId="39be296b-370a-4fd2-bcd8-af7be7247de8" providerId="ADAL" clId="{58C5721E-C80B-4E26-9CED-0EBFDBA28B49}" dt="2019-01-02T20:15:24.375" v="124" actId="20577"/>
          <ac:spMkLst>
            <pc:docMk/>
            <pc:sldMk cId="1238810651" sldId="477"/>
            <ac:spMk id="2" creationId="{00000000-0000-0000-0000-000000000000}"/>
          </ac:spMkLst>
        </pc:spChg>
        <pc:spChg chg="mod">
          <ac:chgData name="Chittenden, William T" userId="39be296b-370a-4fd2-bcd8-af7be7247de8" providerId="ADAL" clId="{58C5721E-C80B-4E26-9CED-0EBFDBA28B49}" dt="2019-01-02T20:09:17.819" v="54" actId="6549"/>
          <ac:spMkLst>
            <pc:docMk/>
            <pc:sldMk cId="1238810651" sldId="477"/>
            <ac:spMk id="3" creationId="{00000000-0000-0000-0000-000000000000}"/>
          </ac:spMkLst>
        </pc:spChg>
      </pc:sldChg>
      <pc:sldChg chg="modSp">
        <pc:chgData name="Chittenden, William T" userId="39be296b-370a-4fd2-bcd8-af7be7247de8" providerId="ADAL" clId="{58C5721E-C80B-4E26-9CED-0EBFDBA28B49}" dt="2019-01-02T20:15:26.519" v="126" actId="20577"/>
        <pc:sldMkLst>
          <pc:docMk/>
          <pc:sldMk cId="4250575157" sldId="478"/>
        </pc:sldMkLst>
        <pc:spChg chg="mod">
          <ac:chgData name="Chittenden, William T" userId="39be296b-370a-4fd2-bcd8-af7be7247de8" providerId="ADAL" clId="{58C5721E-C80B-4E26-9CED-0EBFDBA28B49}" dt="2019-01-02T20:15:26.519" v="126" actId="20577"/>
          <ac:spMkLst>
            <pc:docMk/>
            <pc:sldMk cId="4250575157" sldId="478"/>
            <ac:spMk id="2" creationId="{00000000-0000-0000-0000-000000000000}"/>
          </ac:spMkLst>
        </pc:spChg>
        <pc:spChg chg="mod">
          <ac:chgData name="Chittenden, William T" userId="39be296b-370a-4fd2-bcd8-af7be7247de8" providerId="ADAL" clId="{58C5721E-C80B-4E26-9CED-0EBFDBA28B49}" dt="2019-01-02T20:09:39.579" v="60" actId="20577"/>
          <ac:spMkLst>
            <pc:docMk/>
            <pc:sldMk cId="4250575157" sldId="478"/>
            <ac:spMk id="3" creationId="{00000000-0000-0000-0000-000000000000}"/>
          </ac:spMkLst>
        </pc:spChg>
      </pc:sldChg>
      <pc:sldChg chg="modSp">
        <pc:chgData name="Chittenden, William T" userId="39be296b-370a-4fd2-bcd8-af7be7247de8" providerId="ADAL" clId="{58C5721E-C80B-4E26-9CED-0EBFDBA28B49}" dt="2019-01-02T20:15:00.137" v="120"/>
        <pc:sldMkLst>
          <pc:docMk/>
          <pc:sldMk cId="2815965317" sldId="479"/>
        </pc:sldMkLst>
        <pc:spChg chg="mod">
          <ac:chgData name="Chittenden, William T" userId="39be296b-370a-4fd2-bcd8-af7be7247de8" providerId="ADAL" clId="{58C5721E-C80B-4E26-9CED-0EBFDBA28B49}" dt="2019-01-02T20:15:00.137" v="120"/>
          <ac:spMkLst>
            <pc:docMk/>
            <pc:sldMk cId="2815965317" sldId="479"/>
            <ac:spMk id="2" creationId="{00000000-0000-0000-0000-000000000000}"/>
          </ac:spMkLst>
        </pc:spChg>
        <pc:spChg chg="mod">
          <ac:chgData name="Chittenden, William T" userId="39be296b-370a-4fd2-bcd8-af7be7247de8" providerId="ADAL" clId="{58C5721E-C80B-4E26-9CED-0EBFDBA28B49}" dt="2019-01-02T20:09:55.676" v="65" actId="20577"/>
          <ac:spMkLst>
            <pc:docMk/>
            <pc:sldMk cId="2815965317" sldId="479"/>
            <ac:spMk id="3" creationId="{00000000-0000-0000-0000-000000000000}"/>
          </ac:spMkLst>
        </pc:spChg>
      </pc:sldChg>
      <pc:sldChg chg="modSp">
        <pc:chgData name="Chittenden, William T" userId="39be296b-370a-4fd2-bcd8-af7be7247de8" providerId="ADAL" clId="{58C5721E-C80B-4E26-9CED-0EBFDBA28B49}" dt="2019-01-02T20:11:13.007" v="84" actId="6549"/>
        <pc:sldMkLst>
          <pc:docMk/>
          <pc:sldMk cId="2757511981" sldId="488"/>
        </pc:sldMkLst>
        <pc:spChg chg="mod">
          <ac:chgData name="Chittenden, William T" userId="39be296b-370a-4fd2-bcd8-af7be7247de8" providerId="ADAL" clId="{58C5721E-C80B-4E26-9CED-0EBFDBA28B49}" dt="2019-01-02T20:11:13.007" v="84" actId="6549"/>
          <ac:spMkLst>
            <pc:docMk/>
            <pc:sldMk cId="2757511981" sldId="488"/>
            <ac:spMk id="2" creationId="{00000000-0000-0000-0000-000000000000}"/>
          </ac:spMkLst>
        </pc:spChg>
      </pc:sldChg>
      <pc:sldChg chg="modSp">
        <pc:chgData name="Chittenden, William T" userId="39be296b-370a-4fd2-bcd8-af7be7247de8" providerId="ADAL" clId="{58C5721E-C80B-4E26-9CED-0EBFDBA28B49}" dt="2019-01-02T20:11:27.731" v="87" actId="14"/>
        <pc:sldMkLst>
          <pc:docMk/>
          <pc:sldMk cId="1727286237" sldId="490"/>
        </pc:sldMkLst>
        <pc:spChg chg="mod">
          <ac:chgData name="Chittenden, William T" userId="39be296b-370a-4fd2-bcd8-af7be7247de8" providerId="ADAL" clId="{58C5721E-C80B-4E26-9CED-0EBFDBA28B49}" dt="2019-01-02T20:11:21.721" v="85"/>
          <ac:spMkLst>
            <pc:docMk/>
            <pc:sldMk cId="1727286237" sldId="490"/>
            <ac:spMk id="2" creationId="{00000000-0000-0000-0000-000000000000}"/>
          </ac:spMkLst>
        </pc:spChg>
        <pc:spChg chg="mod">
          <ac:chgData name="Chittenden, William T" userId="39be296b-370a-4fd2-bcd8-af7be7247de8" providerId="ADAL" clId="{58C5721E-C80B-4E26-9CED-0EBFDBA28B49}" dt="2019-01-02T20:11:27.731" v="87" actId="14"/>
          <ac:spMkLst>
            <pc:docMk/>
            <pc:sldMk cId="1727286237" sldId="490"/>
            <ac:spMk id="3" creationId="{00000000-0000-0000-0000-000000000000}"/>
          </ac:spMkLst>
        </pc:spChg>
      </pc:sldChg>
      <pc:sldChg chg="modSp">
        <pc:chgData name="Chittenden, William T" userId="39be296b-370a-4fd2-bcd8-af7be7247de8" providerId="ADAL" clId="{58C5721E-C80B-4E26-9CED-0EBFDBA28B49}" dt="2019-01-02T20:12:01.296" v="94" actId="20577"/>
        <pc:sldMkLst>
          <pc:docMk/>
          <pc:sldMk cId="944185276" sldId="491"/>
        </pc:sldMkLst>
        <pc:spChg chg="mod">
          <ac:chgData name="Chittenden, William T" userId="39be296b-370a-4fd2-bcd8-af7be7247de8" providerId="ADAL" clId="{58C5721E-C80B-4E26-9CED-0EBFDBA28B49}" dt="2019-01-02T20:11:34.457" v="89"/>
          <ac:spMkLst>
            <pc:docMk/>
            <pc:sldMk cId="944185276" sldId="491"/>
            <ac:spMk id="2" creationId="{00000000-0000-0000-0000-000000000000}"/>
          </ac:spMkLst>
        </pc:spChg>
        <pc:spChg chg="mod">
          <ac:chgData name="Chittenden, William T" userId="39be296b-370a-4fd2-bcd8-af7be7247de8" providerId="ADAL" clId="{58C5721E-C80B-4E26-9CED-0EBFDBA28B49}" dt="2019-01-02T20:12:01.296" v="94" actId="20577"/>
          <ac:spMkLst>
            <pc:docMk/>
            <pc:sldMk cId="944185276" sldId="491"/>
            <ac:spMk id="3" creationId="{00000000-0000-0000-0000-000000000000}"/>
          </ac:spMkLst>
        </pc:spChg>
      </pc:sldChg>
      <pc:sldChg chg="modSp">
        <pc:chgData name="Chittenden, William T" userId="39be296b-370a-4fd2-bcd8-af7be7247de8" providerId="ADAL" clId="{58C5721E-C80B-4E26-9CED-0EBFDBA28B49}" dt="2019-01-02T20:12:05.665" v="97" actId="20577"/>
        <pc:sldMkLst>
          <pc:docMk/>
          <pc:sldMk cId="2216043726" sldId="492"/>
        </pc:sldMkLst>
        <pc:spChg chg="mod">
          <ac:chgData name="Chittenden, William T" userId="39be296b-370a-4fd2-bcd8-af7be7247de8" providerId="ADAL" clId="{58C5721E-C80B-4E26-9CED-0EBFDBA28B49}" dt="2019-01-02T20:11:52.602" v="92"/>
          <ac:spMkLst>
            <pc:docMk/>
            <pc:sldMk cId="2216043726" sldId="492"/>
            <ac:spMk id="2" creationId="{00000000-0000-0000-0000-000000000000}"/>
          </ac:spMkLst>
        </pc:spChg>
        <pc:spChg chg="mod">
          <ac:chgData name="Chittenden, William T" userId="39be296b-370a-4fd2-bcd8-af7be7247de8" providerId="ADAL" clId="{58C5721E-C80B-4E26-9CED-0EBFDBA28B49}" dt="2019-01-02T20:12:05.665" v="97" actId="20577"/>
          <ac:spMkLst>
            <pc:docMk/>
            <pc:sldMk cId="2216043726" sldId="492"/>
            <ac:spMk id="3" creationId="{00000000-0000-0000-0000-000000000000}"/>
          </ac:spMkLst>
        </pc:spChg>
      </pc:sldChg>
      <pc:sldChg chg="modSp">
        <pc:chgData name="Chittenden, William T" userId="39be296b-370a-4fd2-bcd8-af7be7247de8" providerId="ADAL" clId="{58C5721E-C80B-4E26-9CED-0EBFDBA28B49}" dt="2019-01-02T20:17:29.306" v="185" actId="20577"/>
        <pc:sldMkLst>
          <pc:docMk/>
          <pc:sldMk cId="337818403" sldId="493"/>
        </pc:sldMkLst>
        <pc:spChg chg="mod">
          <ac:chgData name="Chittenden, William T" userId="39be296b-370a-4fd2-bcd8-af7be7247de8" providerId="ADAL" clId="{58C5721E-C80B-4E26-9CED-0EBFDBA28B49}" dt="2019-01-02T20:13:54.581" v="118" actId="20577"/>
          <ac:spMkLst>
            <pc:docMk/>
            <pc:sldMk cId="337818403" sldId="493"/>
            <ac:spMk id="2" creationId="{00000000-0000-0000-0000-000000000000}"/>
          </ac:spMkLst>
        </pc:spChg>
        <pc:spChg chg="mod">
          <ac:chgData name="Chittenden, William T" userId="39be296b-370a-4fd2-bcd8-af7be7247de8" providerId="ADAL" clId="{58C5721E-C80B-4E26-9CED-0EBFDBA28B49}" dt="2019-01-02T20:17:29.306" v="185" actId="20577"/>
          <ac:spMkLst>
            <pc:docMk/>
            <pc:sldMk cId="337818403" sldId="493"/>
            <ac:spMk id="3" creationId="{00000000-0000-0000-0000-000000000000}"/>
          </ac:spMkLst>
        </pc:spChg>
      </pc:sldChg>
      <pc:sldChg chg="modSp">
        <pc:chgData name="Chittenden, William T" userId="39be296b-370a-4fd2-bcd8-af7be7247de8" providerId="ADAL" clId="{58C5721E-C80B-4E26-9CED-0EBFDBA28B49}" dt="2019-01-02T20:17:25.898" v="183" actId="20577"/>
        <pc:sldMkLst>
          <pc:docMk/>
          <pc:sldMk cId="2245314995" sldId="494"/>
        </pc:sldMkLst>
        <pc:spChg chg="mod">
          <ac:chgData name="Chittenden, William T" userId="39be296b-370a-4fd2-bcd8-af7be7247de8" providerId="ADAL" clId="{58C5721E-C80B-4E26-9CED-0EBFDBA28B49}" dt="2019-01-02T20:13:41.684" v="115" actId="20577"/>
          <ac:spMkLst>
            <pc:docMk/>
            <pc:sldMk cId="2245314995" sldId="494"/>
            <ac:spMk id="2" creationId="{00000000-0000-0000-0000-000000000000}"/>
          </ac:spMkLst>
        </pc:spChg>
        <pc:spChg chg="mod">
          <ac:chgData name="Chittenden, William T" userId="39be296b-370a-4fd2-bcd8-af7be7247de8" providerId="ADAL" clId="{58C5721E-C80B-4E26-9CED-0EBFDBA28B49}" dt="2019-01-02T20:17:25.898" v="183" actId="20577"/>
          <ac:spMkLst>
            <pc:docMk/>
            <pc:sldMk cId="2245314995" sldId="494"/>
            <ac:spMk id="3" creationId="{00000000-0000-0000-0000-000000000000}"/>
          </ac:spMkLst>
        </pc:spChg>
      </pc:sldChg>
      <pc:sldChg chg="modSp">
        <pc:chgData name="Chittenden, William T" userId="39be296b-370a-4fd2-bcd8-af7be7247de8" providerId="ADAL" clId="{58C5721E-C80B-4E26-9CED-0EBFDBA28B49}" dt="2019-01-02T20:13:29.652" v="107" actId="20577"/>
        <pc:sldMkLst>
          <pc:docMk/>
          <pc:sldMk cId="3817700637" sldId="495"/>
        </pc:sldMkLst>
        <pc:spChg chg="mod">
          <ac:chgData name="Chittenden, William T" userId="39be296b-370a-4fd2-bcd8-af7be7247de8" providerId="ADAL" clId="{58C5721E-C80B-4E26-9CED-0EBFDBA28B49}" dt="2019-01-02T20:13:29.652" v="107" actId="20577"/>
          <ac:spMkLst>
            <pc:docMk/>
            <pc:sldMk cId="3817700637" sldId="495"/>
            <ac:spMk id="2" creationId="{00000000-0000-0000-0000-000000000000}"/>
          </ac:spMkLst>
        </pc:spChg>
      </pc:sldChg>
      <pc:sldChg chg="modSp">
        <pc:chgData name="Chittenden, William T" userId="39be296b-370a-4fd2-bcd8-af7be7247de8" providerId="ADAL" clId="{58C5721E-C80B-4E26-9CED-0EBFDBA28B49}" dt="2019-01-02T20:17:19.258" v="180" actId="20577"/>
        <pc:sldMkLst>
          <pc:docMk/>
          <pc:sldMk cId="137989241" sldId="496"/>
        </pc:sldMkLst>
        <pc:spChg chg="mod">
          <ac:chgData name="Chittenden, William T" userId="39be296b-370a-4fd2-bcd8-af7be7247de8" providerId="ADAL" clId="{58C5721E-C80B-4E26-9CED-0EBFDBA28B49}" dt="2019-01-02T20:16:17.160" v="128" actId="20577"/>
          <ac:spMkLst>
            <pc:docMk/>
            <pc:sldMk cId="137989241" sldId="496"/>
            <ac:spMk id="2" creationId="{00000000-0000-0000-0000-000000000000}"/>
          </ac:spMkLst>
        </pc:spChg>
        <pc:spChg chg="mod">
          <ac:chgData name="Chittenden, William T" userId="39be296b-370a-4fd2-bcd8-af7be7247de8" providerId="ADAL" clId="{58C5721E-C80B-4E26-9CED-0EBFDBA28B49}" dt="2019-01-02T20:17:19.258" v="180" actId="20577"/>
          <ac:spMkLst>
            <pc:docMk/>
            <pc:sldMk cId="137989241" sldId="496"/>
            <ac:spMk id="3" creationId="{00000000-0000-0000-0000-000000000000}"/>
          </ac:spMkLst>
        </pc:spChg>
      </pc:sldChg>
      <pc:sldChg chg="modSp">
        <pc:chgData name="Chittenden, William T" userId="39be296b-370a-4fd2-bcd8-af7be7247de8" providerId="ADAL" clId="{58C5721E-C80B-4E26-9CED-0EBFDBA28B49}" dt="2019-01-02T20:17:15.305" v="178" actId="20577"/>
        <pc:sldMkLst>
          <pc:docMk/>
          <pc:sldMk cId="3710070758" sldId="497"/>
        </pc:sldMkLst>
        <pc:spChg chg="mod">
          <ac:chgData name="Chittenden, William T" userId="39be296b-370a-4fd2-bcd8-af7be7247de8" providerId="ADAL" clId="{58C5721E-C80B-4E26-9CED-0EBFDBA28B49}" dt="2019-01-02T20:16:20.402" v="130" actId="20577"/>
          <ac:spMkLst>
            <pc:docMk/>
            <pc:sldMk cId="3710070758" sldId="497"/>
            <ac:spMk id="2" creationId="{00000000-0000-0000-0000-000000000000}"/>
          </ac:spMkLst>
        </pc:spChg>
        <pc:spChg chg="mod">
          <ac:chgData name="Chittenden, William T" userId="39be296b-370a-4fd2-bcd8-af7be7247de8" providerId="ADAL" clId="{58C5721E-C80B-4E26-9CED-0EBFDBA28B49}" dt="2019-01-02T20:17:15.305" v="178" actId="20577"/>
          <ac:spMkLst>
            <pc:docMk/>
            <pc:sldMk cId="3710070758" sldId="497"/>
            <ac:spMk id="3" creationId="{00000000-0000-0000-0000-000000000000}"/>
          </ac:spMkLst>
        </pc:spChg>
      </pc:sldChg>
      <pc:sldChg chg="modSp">
        <pc:chgData name="Chittenden, William T" userId="39be296b-370a-4fd2-bcd8-af7be7247de8" providerId="ADAL" clId="{58C5721E-C80B-4E26-9CED-0EBFDBA28B49}" dt="2019-01-02T20:17:09.450" v="176" actId="20577"/>
        <pc:sldMkLst>
          <pc:docMk/>
          <pc:sldMk cId="1328772669" sldId="498"/>
        </pc:sldMkLst>
        <pc:spChg chg="mod">
          <ac:chgData name="Chittenden, William T" userId="39be296b-370a-4fd2-bcd8-af7be7247de8" providerId="ADAL" clId="{58C5721E-C80B-4E26-9CED-0EBFDBA28B49}" dt="2019-01-02T20:16:32.872" v="165" actId="20577"/>
          <ac:spMkLst>
            <pc:docMk/>
            <pc:sldMk cId="1328772669" sldId="498"/>
            <ac:spMk id="2" creationId="{00000000-0000-0000-0000-000000000000}"/>
          </ac:spMkLst>
        </pc:spChg>
        <pc:spChg chg="mod">
          <ac:chgData name="Chittenden, William T" userId="39be296b-370a-4fd2-bcd8-af7be7247de8" providerId="ADAL" clId="{58C5721E-C80B-4E26-9CED-0EBFDBA28B49}" dt="2019-01-02T20:17:09.450" v="176" actId="20577"/>
          <ac:spMkLst>
            <pc:docMk/>
            <pc:sldMk cId="1328772669" sldId="498"/>
            <ac:spMk id="3" creationId="{00000000-0000-0000-0000-000000000000}"/>
          </ac:spMkLst>
        </pc:spChg>
      </pc:sldChg>
      <pc:sldChg chg="modSp">
        <pc:chgData name="Chittenden, William T" userId="39be296b-370a-4fd2-bcd8-af7be7247de8" providerId="ADAL" clId="{58C5721E-C80B-4E26-9CED-0EBFDBA28B49}" dt="2019-01-02T20:17:06.153" v="174" actId="20577"/>
        <pc:sldMkLst>
          <pc:docMk/>
          <pc:sldMk cId="538236869" sldId="499"/>
        </pc:sldMkLst>
        <pc:spChg chg="mod">
          <ac:chgData name="Chittenden, William T" userId="39be296b-370a-4fd2-bcd8-af7be7247de8" providerId="ADAL" clId="{58C5721E-C80B-4E26-9CED-0EBFDBA28B49}" dt="2019-01-02T20:16:42.513" v="167"/>
          <ac:spMkLst>
            <pc:docMk/>
            <pc:sldMk cId="538236869" sldId="499"/>
            <ac:spMk id="2" creationId="{00000000-0000-0000-0000-000000000000}"/>
          </ac:spMkLst>
        </pc:spChg>
        <pc:spChg chg="mod">
          <ac:chgData name="Chittenden, William T" userId="39be296b-370a-4fd2-bcd8-af7be7247de8" providerId="ADAL" clId="{58C5721E-C80B-4E26-9CED-0EBFDBA28B49}" dt="2019-01-02T20:17:06.153" v="174" actId="20577"/>
          <ac:spMkLst>
            <pc:docMk/>
            <pc:sldMk cId="538236869" sldId="499"/>
            <ac:spMk id="3" creationId="{00000000-0000-0000-0000-000000000000}"/>
          </ac:spMkLst>
        </pc:spChg>
      </pc:sldChg>
      <pc:sldChg chg="modSp">
        <pc:chgData name="Chittenden, William T" userId="39be296b-370a-4fd2-bcd8-af7be7247de8" providerId="ADAL" clId="{58C5721E-C80B-4E26-9CED-0EBFDBA28B49}" dt="2019-01-02T20:18:35.771" v="193" actId="20577"/>
        <pc:sldMkLst>
          <pc:docMk/>
          <pc:sldMk cId="78967734" sldId="500"/>
        </pc:sldMkLst>
        <pc:spChg chg="mod">
          <ac:chgData name="Chittenden, William T" userId="39be296b-370a-4fd2-bcd8-af7be7247de8" providerId="ADAL" clId="{58C5721E-C80B-4E26-9CED-0EBFDBA28B49}" dt="2019-01-02T20:18:35.771" v="193" actId="20577"/>
          <ac:spMkLst>
            <pc:docMk/>
            <pc:sldMk cId="78967734" sldId="500"/>
            <ac:spMk id="2" creationId="{00000000-0000-0000-0000-000000000000}"/>
          </ac:spMkLst>
        </pc:spChg>
        <pc:spChg chg="mod">
          <ac:chgData name="Chittenden, William T" userId="39be296b-370a-4fd2-bcd8-af7be7247de8" providerId="ADAL" clId="{58C5721E-C80B-4E26-9CED-0EBFDBA28B49}" dt="2019-01-02T20:17:03.882" v="173" actId="20577"/>
          <ac:spMkLst>
            <pc:docMk/>
            <pc:sldMk cId="78967734" sldId="500"/>
            <ac:spMk id="3" creationId="{00000000-0000-0000-0000-000000000000}"/>
          </ac:spMkLst>
        </pc:spChg>
      </pc:sldChg>
      <pc:sldChg chg="modSp">
        <pc:chgData name="Chittenden, William T" userId="39be296b-370a-4fd2-bcd8-af7be7247de8" providerId="ADAL" clId="{58C5721E-C80B-4E26-9CED-0EBFDBA28B49}" dt="2019-01-02T20:18:23.914" v="190" actId="20577"/>
        <pc:sldMkLst>
          <pc:docMk/>
          <pc:sldMk cId="3106583599" sldId="503"/>
        </pc:sldMkLst>
        <pc:spChg chg="mod">
          <ac:chgData name="Chittenden, William T" userId="39be296b-370a-4fd2-bcd8-af7be7247de8" providerId="ADAL" clId="{58C5721E-C80B-4E26-9CED-0EBFDBA28B49}" dt="2019-01-02T20:18:23.914" v="190" actId="20577"/>
          <ac:spMkLst>
            <pc:docMk/>
            <pc:sldMk cId="3106583599" sldId="503"/>
            <ac:spMk id="2" creationId="{00000000-0000-0000-0000-000000000000}"/>
          </ac:spMkLst>
        </pc:spChg>
      </pc:sldChg>
      <pc:sldChg chg="modSp">
        <pc:chgData name="Chittenden, William T" userId="39be296b-370a-4fd2-bcd8-af7be7247de8" providerId="ADAL" clId="{58C5721E-C80B-4E26-9CED-0EBFDBA28B49}" dt="2019-01-02T20:18:57.517" v="199" actId="20577"/>
        <pc:sldMkLst>
          <pc:docMk/>
          <pc:sldMk cId="364095774" sldId="504"/>
        </pc:sldMkLst>
        <pc:spChg chg="mod">
          <ac:chgData name="Chittenden, William T" userId="39be296b-370a-4fd2-bcd8-af7be7247de8" providerId="ADAL" clId="{58C5721E-C80B-4E26-9CED-0EBFDBA28B49}" dt="2019-01-02T20:18:50.435" v="195"/>
          <ac:spMkLst>
            <pc:docMk/>
            <pc:sldMk cId="364095774" sldId="504"/>
            <ac:spMk id="2" creationId="{00000000-0000-0000-0000-000000000000}"/>
          </ac:spMkLst>
        </pc:spChg>
        <pc:spChg chg="mod">
          <ac:chgData name="Chittenden, William T" userId="39be296b-370a-4fd2-bcd8-af7be7247de8" providerId="ADAL" clId="{58C5721E-C80B-4E26-9CED-0EBFDBA28B49}" dt="2019-01-02T20:18:57.517" v="199" actId="20577"/>
          <ac:spMkLst>
            <pc:docMk/>
            <pc:sldMk cId="364095774" sldId="504"/>
            <ac:spMk id="3" creationId="{00000000-0000-0000-0000-000000000000}"/>
          </ac:spMkLst>
        </pc:spChg>
      </pc:sldChg>
      <pc:sldChg chg="modSp">
        <pc:chgData name="Chittenden, William T" userId="39be296b-370a-4fd2-bcd8-af7be7247de8" providerId="ADAL" clId="{58C5721E-C80B-4E26-9CED-0EBFDBA28B49}" dt="2019-01-02T20:46:56.794" v="209" actId="14"/>
        <pc:sldMkLst>
          <pc:docMk/>
          <pc:sldMk cId="3866309726" sldId="508"/>
        </pc:sldMkLst>
        <pc:spChg chg="mod">
          <ac:chgData name="Chittenden, William T" userId="39be296b-370a-4fd2-bcd8-af7be7247de8" providerId="ADAL" clId="{58C5721E-C80B-4E26-9CED-0EBFDBA28B49}" dt="2019-01-02T20:46:54.250" v="208"/>
          <ac:spMkLst>
            <pc:docMk/>
            <pc:sldMk cId="3866309726" sldId="508"/>
            <ac:spMk id="2" creationId="{00000000-0000-0000-0000-000000000000}"/>
          </ac:spMkLst>
        </pc:spChg>
        <pc:spChg chg="mod">
          <ac:chgData name="Chittenden, William T" userId="39be296b-370a-4fd2-bcd8-af7be7247de8" providerId="ADAL" clId="{58C5721E-C80B-4E26-9CED-0EBFDBA28B49}" dt="2019-01-02T20:46:56.794" v="209" actId="14"/>
          <ac:spMkLst>
            <pc:docMk/>
            <pc:sldMk cId="3866309726" sldId="508"/>
            <ac:spMk id="3" creationId="{00000000-0000-0000-0000-000000000000}"/>
          </ac:spMkLst>
        </pc:spChg>
      </pc:sldChg>
      <pc:sldChg chg="modSp">
        <pc:chgData name="Chittenden, William T" userId="39be296b-370a-4fd2-bcd8-af7be7247de8" providerId="ADAL" clId="{58C5721E-C80B-4E26-9CED-0EBFDBA28B49}" dt="2019-01-02T20:47:19.673" v="214" actId="14"/>
        <pc:sldMkLst>
          <pc:docMk/>
          <pc:sldMk cId="605075027" sldId="509"/>
        </pc:sldMkLst>
        <pc:spChg chg="mod">
          <ac:chgData name="Chittenden, William T" userId="39be296b-370a-4fd2-bcd8-af7be7247de8" providerId="ADAL" clId="{58C5721E-C80B-4E26-9CED-0EBFDBA28B49}" dt="2019-01-02T20:47:16.939" v="213"/>
          <ac:spMkLst>
            <pc:docMk/>
            <pc:sldMk cId="605075027" sldId="509"/>
            <ac:spMk id="2" creationId="{00000000-0000-0000-0000-000000000000}"/>
          </ac:spMkLst>
        </pc:spChg>
        <pc:spChg chg="mod">
          <ac:chgData name="Chittenden, William T" userId="39be296b-370a-4fd2-bcd8-af7be7247de8" providerId="ADAL" clId="{58C5721E-C80B-4E26-9CED-0EBFDBA28B49}" dt="2019-01-02T20:47:19.673" v="214" actId="14"/>
          <ac:spMkLst>
            <pc:docMk/>
            <pc:sldMk cId="605075027" sldId="509"/>
            <ac:spMk id="3" creationId="{00000000-0000-0000-0000-000000000000}"/>
          </ac:spMkLst>
        </pc:spChg>
      </pc:sldChg>
      <pc:sldChg chg="modSp">
        <pc:chgData name="Chittenden, William T" userId="39be296b-370a-4fd2-bcd8-af7be7247de8" providerId="ADAL" clId="{58C5721E-C80B-4E26-9CED-0EBFDBA28B49}" dt="2019-01-02T20:47:31.316" v="217" actId="14"/>
        <pc:sldMkLst>
          <pc:docMk/>
          <pc:sldMk cId="692420920" sldId="510"/>
        </pc:sldMkLst>
        <pc:spChg chg="mod">
          <ac:chgData name="Chittenden, William T" userId="39be296b-370a-4fd2-bcd8-af7be7247de8" providerId="ADAL" clId="{58C5721E-C80B-4E26-9CED-0EBFDBA28B49}" dt="2019-01-02T20:47:29.307" v="216"/>
          <ac:spMkLst>
            <pc:docMk/>
            <pc:sldMk cId="692420920" sldId="510"/>
            <ac:spMk id="2" creationId="{00000000-0000-0000-0000-000000000000}"/>
          </ac:spMkLst>
        </pc:spChg>
        <pc:spChg chg="mod">
          <ac:chgData name="Chittenden, William T" userId="39be296b-370a-4fd2-bcd8-af7be7247de8" providerId="ADAL" clId="{58C5721E-C80B-4E26-9CED-0EBFDBA28B49}" dt="2019-01-02T20:47:31.316" v="217" actId="14"/>
          <ac:spMkLst>
            <pc:docMk/>
            <pc:sldMk cId="692420920" sldId="510"/>
            <ac:spMk id="3" creationId="{00000000-0000-0000-0000-000000000000}"/>
          </ac:spMkLst>
        </pc:spChg>
      </pc:sldChg>
      <pc:sldChg chg="modSp">
        <pc:chgData name="Chittenden, William T" userId="39be296b-370a-4fd2-bcd8-af7be7247de8" providerId="ADAL" clId="{58C5721E-C80B-4E26-9CED-0EBFDBA28B49}" dt="2019-01-02T20:47:43.477" v="220" actId="14"/>
        <pc:sldMkLst>
          <pc:docMk/>
          <pc:sldMk cId="629861722" sldId="511"/>
        </pc:sldMkLst>
        <pc:spChg chg="mod">
          <ac:chgData name="Chittenden, William T" userId="39be296b-370a-4fd2-bcd8-af7be7247de8" providerId="ADAL" clId="{58C5721E-C80B-4E26-9CED-0EBFDBA28B49}" dt="2019-01-02T20:47:40.842" v="219"/>
          <ac:spMkLst>
            <pc:docMk/>
            <pc:sldMk cId="629861722" sldId="511"/>
            <ac:spMk id="2" creationId="{00000000-0000-0000-0000-000000000000}"/>
          </ac:spMkLst>
        </pc:spChg>
        <pc:spChg chg="mod">
          <ac:chgData name="Chittenden, William T" userId="39be296b-370a-4fd2-bcd8-af7be7247de8" providerId="ADAL" clId="{58C5721E-C80B-4E26-9CED-0EBFDBA28B49}" dt="2019-01-02T20:47:43.477" v="220" actId="14"/>
          <ac:spMkLst>
            <pc:docMk/>
            <pc:sldMk cId="629861722" sldId="511"/>
            <ac:spMk id="3" creationId="{00000000-0000-0000-0000-000000000000}"/>
          </ac:spMkLst>
        </pc:spChg>
      </pc:sldChg>
      <pc:sldChg chg="modSp">
        <pc:chgData name="Chittenden, William T" userId="39be296b-370a-4fd2-bcd8-af7be7247de8" providerId="ADAL" clId="{58C5721E-C80B-4E26-9CED-0EBFDBA28B49}" dt="2019-01-02T20:47:55.155" v="223" actId="14"/>
        <pc:sldMkLst>
          <pc:docMk/>
          <pc:sldMk cId="4204234706" sldId="512"/>
        </pc:sldMkLst>
        <pc:spChg chg="mod">
          <ac:chgData name="Chittenden, William T" userId="39be296b-370a-4fd2-bcd8-af7be7247de8" providerId="ADAL" clId="{58C5721E-C80B-4E26-9CED-0EBFDBA28B49}" dt="2019-01-02T20:47:52.858" v="222"/>
          <ac:spMkLst>
            <pc:docMk/>
            <pc:sldMk cId="4204234706" sldId="512"/>
            <ac:spMk id="2" creationId="{00000000-0000-0000-0000-000000000000}"/>
          </ac:spMkLst>
        </pc:spChg>
        <pc:spChg chg="mod">
          <ac:chgData name="Chittenden, William T" userId="39be296b-370a-4fd2-bcd8-af7be7247de8" providerId="ADAL" clId="{58C5721E-C80B-4E26-9CED-0EBFDBA28B49}" dt="2019-01-02T20:47:55.155" v="223" actId="14"/>
          <ac:spMkLst>
            <pc:docMk/>
            <pc:sldMk cId="4204234706" sldId="512"/>
            <ac:spMk id="3" creationId="{00000000-0000-0000-0000-000000000000}"/>
          </ac:spMkLst>
        </pc:spChg>
      </pc:sldChg>
      <pc:sldChg chg="add del">
        <pc:chgData name="Chittenden, William T" userId="39be296b-370a-4fd2-bcd8-af7be7247de8" providerId="ADAL" clId="{58C5721E-C80B-4E26-9CED-0EBFDBA28B49}" dt="2019-01-02T20:46:35.161" v="202"/>
        <pc:sldMkLst>
          <pc:docMk/>
          <pc:sldMk cId="2410538916" sldId="513"/>
        </pc:sldMkLst>
      </pc:sldChg>
      <pc:sldChg chg="modSp add ord">
        <pc:chgData name="Chittenden, William T" userId="39be296b-370a-4fd2-bcd8-af7be7247de8" providerId="ADAL" clId="{58C5721E-C80B-4E26-9CED-0EBFDBA28B49}" dt="2019-01-02T20:46:46.298" v="205"/>
        <pc:sldMkLst>
          <pc:docMk/>
          <pc:sldMk cId="3994616740" sldId="513"/>
        </pc:sldMkLst>
        <pc:spChg chg="mod">
          <ac:chgData name="Chittenden, William T" userId="39be296b-370a-4fd2-bcd8-af7be7247de8" providerId="ADAL" clId="{58C5721E-C80B-4E26-9CED-0EBFDBA28B49}" dt="2019-01-02T20:46:42.695" v="204" actId="6549"/>
          <ac:spMkLst>
            <pc:docMk/>
            <pc:sldMk cId="3994616740" sldId="513"/>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8/22/2020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8/22/2020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MathType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3168426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eaLnBrk="1" hangingPunct="1"/>
            <a:r>
              <a:rPr lang="en-US" altLang="en-US" dirty="0">
                <a:latin typeface="Times New Roman" panose="02020603050405020304" pitchFamily="18" charset="0"/>
              </a:rPr>
              <a:t>This slide introduces the concept of the supply chain. Supply chain management software is a type of enterprise software for managing complicated supply chains that may include thousands of suppliers. </a:t>
            </a:r>
          </a:p>
          <a:p>
            <a:pPr eaLnBrk="1" hangingPunct="1"/>
            <a:endParaRPr lang="en-US" altLang="en-US" dirty="0">
              <a:latin typeface="Times New Roman" panose="02020603050405020304" pitchFamily="18" charset="0"/>
            </a:endParaRPr>
          </a:p>
          <a:p>
            <a:pPr eaLnBrk="1" hangingPunct="1"/>
            <a:r>
              <a:rPr lang="en-US" altLang="en-US" dirty="0">
                <a:latin typeface="Times New Roman" panose="02020603050405020304" pitchFamily="18" charset="0"/>
              </a:rPr>
              <a:t>The text gives the example of Nike</a:t>
            </a:r>
            <a:r>
              <a:rPr lang="en-US" altLang="ja-JP" dirty="0">
                <a:latin typeface="Times New Roman" panose="02020603050405020304" pitchFamily="18" charset="0"/>
              </a:rPr>
              <a:t>’s sneakers’ supply chain. What types of firms are in the upstream supply chain? In the downstream supply chain?</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10</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9.2,</a:t>
            </a:r>
            <a:r>
              <a:rPr lang="en-US" altLang="en-US" baseline="0" dirty="0"/>
              <a:t> Page 347.</a:t>
            </a:r>
          </a:p>
          <a:p>
            <a:r>
              <a:rPr lang="en-US" sz="1200" b="0" i="0" u="none" strike="noStrike" kern="1200" cap="none" baseline="0" dirty="0">
                <a:solidFill>
                  <a:schemeClr val="tx1"/>
                </a:solidFill>
                <a:latin typeface="+mn-lt"/>
                <a:ea typeface="Arial"/>
                <a:cs typeface="Arial"/>
                <a:sym typeface="Arial"/>
              </a:rPr>
              <a:t>This figure illustrates the major entities in Nike’s supply chain and the flow of information upstream and downstream to coordinate the activities involved in buying, making, and moving a product. Shown here is a simplified supply chain, with the upstream portion focusing only on the suppliers for sneakers and sneaker soles.</a:t>
            </a:r>
          </a:p>
          <a:p>
            <a:endParaRPr lang="en-US" sz="1200" b="0" i="0" u="none" strike="noStrike" kern="1200" cap="none" baseline="0" dirty="0">
              <a:solidFill>
                <a:schemeClr val="tx1"/>
              </a:solidFill>
              <a:latin typeface="+mn-lt"/>
              <a:ea typeface="Arial"/>
              <a:cs typeface="Arial"/>
              <a:sym typeface="Arial"/>
            </a:endParaRPr>
          </a:p>
          <a:p>
            <a:pPr eaLnBrk="1" hangingPunct="1"/>
            <a:r>
              <a:rPr lang="en-US" altLang="en-US" dirty="0">
                <a:latin typeface="Times New Roman" panose="02020603050405020304" pitchFamily="18" charset="0"/>
              </a:rPr>
              <a:t>This graphic illustrates the major entities in Nike</a:t>
            </a:r>
            <a:r>
              <a:rPr lang="en-US" altLang="ja-JP" dirty="0">
                <a:latin typeface="Times New Roman" panose="02020603050405020304" pitchFamily="18" charset="0"/>
              </a:rPr>
              <a:t>’s supply chain. Ask students what the difference is between tier 1, 2, and 3 suppliers.</a:t>
            </a:r>
          </a:p>
          <a:p>
            <a:pPr eaLnBrk="1" hangingPunct="1"/>
            <a:endParaRPr lang="en-US" altLang="ja-JP" dirty="0">
              <a:latin typeface="Times New Roman" panose="02020603050405020304" pitchFamily="18" charset="0"/>
            </a:endParaRPr>
          </a:p>
          <a:p>
            <a:pPr eaLnBrk="1" hangingPunct="1"/>
            <a:r>
              <a:rPr lang="en-US" altLang="ja-JP" dirty="0">
                <a:latin typeface="Times New Roman" panose="02020603050405020304" pitchFamily="18" charset="0"/>
              </a:rPr>
              <a:t>Full description: A diagram shows Nike’s supply chain. The diagram shows Nike in the middle with the upstream flow as Tier 1, Tier 2, and Tier 3 suppliers. The downstream flow in sequence shows distributor, retailer, and customer. The activities shown are capacity, inventory level, delivery schedule, payment terms, orders, return requests, repair and service requests, and payments.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11</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eaLnBrk="1" hangingPunct="1"/>
            <a:r>
              <a:rPr lang="en-US" altLang="en-US" dirty="0">
                <a:latin typeface="Times New Roman" panose="02020603050405020304" pitchFamily="18" charset="0"/>
              </a:rPr>
              <a:t>This slide discusses the effects of timely and untimely information on a supply chain. Ask students what causes inefficiencies in a supply chain (parts shortages, underutilized plant capacity, excessive finished goods inventory, high transportation costs). These are caused by untimely information. Perfect information can result in a just-in-time strategy. </a:t>
            </a:r>
          </a:p>
          <a:p>
            <a:pPr eaLnBrk="1" hangingPunct="1"/>
            <a:endParaRPr lang="en-US" altLang="en-US" dirty="0">
              <a:latin typeface="Times New Roman" panose="02020603050405020304" pitchFamily="18" charset="0"/>
            </a:endParaRPr>
          </a:p>
          <a:p>
            <a:pPr eaLnBrk="1" hangingPunct="1"/>
            <a:r>
              <a:rPr lang="en-US" altLang="en-US" dirty="0">
                <a:latin typeface="Times New Roman" panose="02020603050405020304" pitchFamily="18" charset="0"/>
              </a:rPr>
              <a:t>Because of uncertainties, manufacturers keep a safety stock. Why is this an inefficient result? Another effect of uncertainties is the bullwhip effect.</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12</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9.3,</a:t>
            </a:r>
            <a:r>
              <a:rPr lang="en-US" altLang="en-US" baseline="0" dirty="0"/>
              <a:t> Page 349.</a:t>
            </a:r>
          </a:p>
          <a:p>
            <a:r>
              <a:rPr lang="en-US" sz="1200" b="0" i="0" u="none" strike="noStrike" kern="1200" cap="none" baseline="0" dirty="0">
                <a:solidFill>
                  <a:schemeClr val="tx1"/>
                </a:solidFill>
                <a:latin typeface="+mn-lt"/>
                <a:ea typeface="Arial"/>
                <a:cs typeface="Arial"/>
                <a:sym typeface="Arial"/>
              </a:rPr>
              <a:t>Inaccurate information can cause minor fluctuations in demand for a product to be amplified as one moves further back in the supply chain. Minor fluctuations in retail sales for a product can create excess inventory for distributors, manufacturers, and suppliers.</a:t>
            </a:r>
          </a:p>
          <a:p>
            <a:endParaRPr lang="en-US" sz="1200" b="0" i="0" u="none" strike="noStrike" kern="1200" cap="none" baseline="0" dirty="0">
              <a:solidFill>
                <a:schemeClr val="tx1"/>
              </a:solidFill>
              <a:latin typeface="+mn-lt"/>
              <a:ea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Times New Roman" panose="02020603050405020304" pitchFamily="18" charset="0"/>
              </a:rPr>
              <a:t>This graphic illustrates how a slight rise in demand by customers for an item will cause successive participants to slightly overstock related inventory </a:t>
            </a:r>
            <a:r>
              <a:rPr lang="ja-JP" altLang="en-US" dirty="0">
                <a:latin typeface="Times New Roman" panose="02020603050405020304" pitchFamily="18" charset="0"/>
              </a:rPr>
              <a:t>“</a:t>
            </a:r>
            <a:r>
              <a:rPr lang="en-US" altLang="ja-JP" dirty="0">
                <a:latin typeface="Times New Roman" panose="02020603050405020304" pitchFamily="18" charset="0"/>
              </a:rPr>
              <a:t>just in case.</a:t>
            </a:r>
            <a:r>
              <a:rPr lang="ja-JP" altLang="en-US" dirty="0">
                <a:latin typeface="Times New Roman" panose="02020603050405020304" pitchFamily="18" charset="0"/>
              </a:rPr>
              <a:t>”</a:t>
            </a:r>
            <a:r>
              <a:rPr lang="en-US" altLang="ja-JP" dirty="0">
                <a:latin typeface="Times New Roman" panose="02020603050405020304" pitchFamily="18" charset="0"/>
              </a:rPr>
              <a:t> These changes are amplified as one moves back further in the system.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latin typeface="Times New Roman" panose="02020603050405020304" pitchFamily="18" charset="0"/>
              </a:rPr>
              <a:t>Full description:</a:t>
            </a:r>
            <a:r>
              <a:rPr lang="en-US" altLang="ja-JP" baseline="0" dirty="0">
                <a:latin typeface="Times New Roman" panose="02020603050405020304" pitchFamily="18" charset="0"/>
              </a:rPr>
              <a:t> A diagram shows the effect of inaccurate information at various levels of Nike’s supply chain. The diagram shows Nike in the middle with the upstream flow as suppliers on the left and the downstream flow in sequence to the right as distributor, retailer, and customer. The effect is shown by an M-shaped pattern, which decreases in size from left to right.</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13</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latin typeface="Times New Roman" panose="02020603050405020304" pitchFamily="18" charset="0"/>
              </a:rPr>
              <a:t>This slide discusses the two main types of supply chain management systems. Ask students to explain and describe the concept of </a:t>
            </a:r>
            <a:r>
              <a:rPr lang="ja-JP" altLang="en-US" dirty="0">
                <a:latin typeface="Times New Roman" panose="02020603050405020304" pitchFamily="18" charset="0"/>
              </a:rPr>
              <a:t>“</a:t>
            </a:r>
            <a:r>
              <a:rPr lang="en-US" altLang="ja-JP" dirty="0">
                <a:latin typeface="Times New Roman" panose="02020603050405020304" pitchFamily="18" charset="0"/>
              </a:rPr>
              <a:t>demand planning.</a:t>
            </a:r>
            <a:r>
              <a:rPr lang="ja-JP" altLang="en-US" dirty="0">
                <a:latin typeface="Times New Roman" panose="02020603050405020304" pitchFamily="18" charset="0"/>
              </a:rPr>
              <a:t>”</a:t>
            </a:r>
            <a:r>
              <a:rPr lang="en-US" altLang="ja-JP" dirty="0">
                <a:latin typeface="Times New Roman" panose="02020603050405020304" pitchFamily="18" charset="0"/>
              </a:rPr>
              <a:t> It determines how much product a business needs to make to satisfy customer demand.</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latin typeface="Times New Roman" panose="02020603050405020304" pitchFamily="18" charset="0"/>
              </a:rPr>
              <a:t>This slide discusses the additional complexities experienced by global supply chains. Today</a:t>
            </a:r>
            <a:r>
              <a:rPr lang="en-US" altLang="ja-JP" dirty="0">
                <a:latin typeface="Times New Roman" panose="02020603050405020304" pitchFamily="18" charset="0"/>
              </a:rPr>
              <a:t>’s apparel industry relies heavily on outsourcing to contract manufacturers in China and other low-wage countries. Apparel companies use the web extensively to manage their global supply chain and production issues.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latin typeface="Times New Roman" panose="02020603050405020304" pitchFamily="18" charset="0"/>
              </a:rPr>
              <a:t>This slide discusses the fact that SCM systems facilitate efficient customer response, allowing the workings of the business to be driven more by customer demand, moving from push-based, sequential models to pull-based, concurrent models of production. Ask students for examples from the text of the pull-based model (Walmart, Dell).</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9.4,</a:t>
            </a:r>
            <a:r>
              <a:rPr lang="en-US" altLang="en-US" baseline="0" dirty="0"/>
              <a:t> Page 351.</a:t>
            </a:r>
          </a:p>
          <a:p>
            <a:r>
              <a:rPr lang="en-US" sz="1200" b="0" i="0" u="none" strike="noStrike" kern="1200" cap="none" baseline="0" dirty="0">
                <a:solidFill>
                  <a:schemeClr val="tx1"/>
                </a:solidFill>
                <a:latin typeface="+mn-lt"/>
                <a:ea typeface="Arial"/>
                <a:cs typeface="Arial"/>
                <a:sym typeface="Arial"/>
              </a:rPr>
              <a:t>The difference between push- and pull-based models is summarized by the slogan “Make what we sell, not sell what we make.”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sz="1200" b="0" i="0" u="none" strike="noStrike" kern="1200" cap="none" baseline="0" dirty="0">
              <a:solidFill>
                <a:schemeClr val="tx1"/>
              </a:solidFill>
              <a:latin typeface="+mn-lt"/>
              <a:ea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Times New Roman" panose="02020603050405020304" pitchFamily="18" charset="0"/>
              </a:rPr>
              <a:t>This graphic illustrates the difference between the earlier, push-based model of supply chains to the pull-based model. Ask students if there are some industries uniquely suited to the pull-based model. How about automobiles, appliances, and consumer durables? What are the drawbacks of a pull-based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Times New Roman" panose="02020603050405020304" pitchFamily="18" charset="0"/>
              </a:rPr>
              <a:t>Full description: A diagram compares the push- and pull-based models. The push-based model shows supplier left of the manufacturer with a left arrow between them and an arrow between the other components right of the manufacturer as follows. The Supplier, Supply to forecast. The Manufacturer, Production based on forecast. The Distributor, Inventory based on forecast. The Retailer, Stock based on forecast. The Customer, Purchase what is on shelves. The pull-based model shows a left arrow between all of the components in sequence from left to right as follows. The Supplier, Supply to order. The Manufacturer, Produce to order. The distributor, Automatically replenish warehouse. The Retailer, Automatically replenish stock. The Customer, Customer orders.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17</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9.5,</a:t>
            </a:r>
            <a:r>
              <a:rPr lang="en-US" altLang="en-US" baseline="0" dirty="0"/>
              <a:t> Page 352.</a:t>
            </a:r>
          </a:p>
          <a:p>
            <a:r>
              <a:rPr lang="en-US" sz="1200" b="0" i="0" u="none" strike="noStrike" kern="1200" cap="none" baseline="0" dirty="0">
                <a:solidFill>
                  <a:schemeClr val="tx1"/>
                </a:solidFill>
                <a:latin typeface="+mn-lt"/>
                <a:ea typeface="Arial"/>
                <a:cs typeface="Arial"/>
                <a:sym typeface="Arial"/>
              </a:rPr>
              <a:t>The emerging Internet-driven supply chain operates like a digital logistics nervous system. It provides multidirectional communication among firms, networks of firms, and e-marketplaces so that entire networks of supply chain partners can immediately adjust inventories, orders, and capacities.</a:t>
            </a:r>
          </a:p>
          <a:p>
            <a:endParaRPr lang="en-US" altLang="en-US" sz="1200" b="0" i="0" u="none" strike="noStrike" kern="1200" cap="none" baseline="0" dirty="0">
              <a:solidFill>
                <a:schemeClr val="tx1"/>
              </a:solidFill>
              <a:latin typeface="+mn-lt"/>
              <a:ea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Times New Roman" panose="02020603050405020304" pitchFamily="18" charset="0"/>
              </a:rPr>
              <a:t>This graphic illustrates the multidirectional communications within a future supply chain driven by the Internet. Private industrial networks and net marketplaces are discussed in Chapter 10. Private industrial networks are typically a large firm using an extranet to link to its suppliers and other key business partners. Net marketplaces are digital marketplaces based on Internet technology for many different buyers and sellers.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Times New Roman" panose="02020603050405020304" pitchFamily="18" charset="0"/>
              </a:rPr>
              <a:t>Full description: A diagram depicts the structure of an internet-driven supply chain. The diagram shows Private Industrial Networks and Net Marketplaces connected to Logistics Exchanges through a web-like structure with components in between as follows. Suppliers, Manufacturers, Virtual Manufacturers, Contract Manufacturers, Distributors, Logistic Providers, Retailers, and Customers.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latin typeface="Times New Roman" panose="02020603050405020304" pitchFamily="18" charset="0"/>
              </a:rPr>
              <a:t>This slide examines the value of using SCM systems to businesses. Ask students how increased sales can result from a more efficient supply chain.</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19</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tLang="en-US" dirty="0">
                <a:latin typeface="Times New Roman" panose="02020603050405020304" pitchFamily="18" charset="0"/>
              </a:rPr>
              <a:t>This chapter looks at enterprise systems, which collect and integrate data from many different departments and systems throughout the business. Ask students to review what operational excellence is. What is customer intimacy and why does this help the business? Have they ever heard of </a:t>
            </a:r>
            <a:r>
              <a:rPr lang="ja-JP" altLang="en-US" dirty="0">
                <a:latin typeface="Times New Roman" panose="02020603050405020304" pitchFamily="18" charset="0"/>
              </a:rPr>
              <a:t>“</a:t>
            </a:r>
            <a:r>
              <a:rPr lang="en-US" altLang="ja-JP" dirty="0">
                <a:latin typeface="Times New Roman" panose="02020603050405020304" pitchFamily="18" charset="0"/>
              </a:rPr>
              <a:t>supply chains</a:t>
            </a:r>
            <a:r>
              <a:rPr lang="ja-JP" altLang="en-US" dirty="0">
                <a:latin typeface="Times New Roman" panose="02020603050405020304" pitchFamily="18" charset="0"/>
              </a:rPr>
              <a:t>”</a:t>
            </a:r>
            <a:r>
              <a:rPr lang="en-US" altLang="ja-JP" dirty="0">
                <a:latin typeface="Times New Roman" panose="02020603050405020304" pitchFamily="18" charset="0"/>
              </a:rPr>
              <a:t> before?</a:t>
            </a:r>
            <a:endParaRPr lang="en-US" altLang="en-US" sz="1200" dirty="0">
              <a:solidFill>
                <a:schemeClr val="tx1">
                  <a:lumMod val="75000"/>
                  <a:lumOff val="25000"/>
                </a:schemeClr>
              </a:solidFill>
              <a:ea typeface="ＭＳ Ｐゴシック" pitchFamily="34" charset="-128"/>
              <a:cs typeface="Lucida Sans Unicode"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32547142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20</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latin typeface="Times New Roman" panose="02020603050405020304" pitchFamily="18" charset="0"/>
              </a:rPr>
              <a:t>This slide introduces the concept of customer relationship management as a key function of the business and the use of CRM systems to provide a single place to consolidate and analyze data about the customer. Ask students to provide examples of the different types of customer data that would be captured by a firm. What types of valuable information does the firm need to know about its customers (most profitable, loyal customers). Have students directly interacted with a CRM? They probably do not know it, but anytime they call into a call center for help they are dealing with some kind of CRM that tracks some or all of their interactions with a firm.</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21</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9.6,</a:t>
            </a:r>
            <a:r>
              <a:rPr lang="en-US" altLang="en-US" baseline="0" dirty="0"/>
              <a:t> Page 354.</a:t>
            </a:r>
          </a:p>
          <a:p>
            <a:r>
              <a:rPr lang="en-US" sz="1200" b="0" i="0" u="none" strike="noStrike" kern="1200" cap="none" baseline="0" dirty="0">
                <a:solidFill>
                  <a:schemeClr val="tx1"/>
                </a:solidFill>
                <a:latin typeface="+mn-lt"/>
                <a:ea typeface="Arial"/>
                <a:cs typeface="Arial"/>
                <a:sym typeface="Arial"/>
              </a:rPr>
              <a:t>CRM systems examine customers from a multifaceted perspective. These systems use a set of integrated applications to address all aspects of the customer relationship, including customer service, sales, and marketing.</a:t>
            </a:r>
          </a:p>
          <a:p>
            <a:endParaRPr lang="en-US" altLang="en-US" sz="1200" b="0" i="0" u="none" strike="noStrike" kern="1200" cap="none" baseline="0" dirty="0">
              <a:solidFill>
                <a:schemeClr val="tx1"/>
              </a:solidFill>
              <a:latin typeface="+mn-lt"/>
              <a:ea typeface="Arial"/>
              <a:cs typeface="Arial"/>
              <a:sym typeface="Arial"/>
            </a:endParaRPr>
          </a:p>
          <a:p>
            <a:pPr eaLnBrk="1" hangingPunct="1"/>
            <a:r>
              <a:rPr lang="en-US" altLang="en-US" dirty="0">
                <a:latin typeface="Times New Roman" panose="02020603050405020304" pitchFamily="18" charset="0"/>
              </a:rPr>
              <a:t>This graphic illustrates the functions found in the integrated applications of a CRM system.</a:t>
            </a:r>
          </a:p>
          <a:p>
            <a:pPr eaLnBrk="1" hangingPunct="1"/>
            <a:endParaRPr lang="en-US" altLang="en-US" dirty="0">
              <a:latin typeface="Times New Roman" panose="02020603050405020304" pitchFamily="18" charset="0"/>
            </a:endParaRPr>
          </a:p>
          <a:p>
            <a:pPr eaLnBrk="1" hangingPunct="1"/>
            <a:r>
              <a:rPr lang="en-US" altLang="en-US" dirty="0">
                <a:latin typeface="Times New Roman" panose="02020603050405020304" pitchFamily="18" charset="0"/>
              </a:rPr>
              <a:t>Full description:</a:t>
            </a:r>
            <a:r>
              <a:rPr lang="en-US" altLang="en-US" baseline="0" dirty="0">
                <a:latin typeface="Times New Roman" panose="02020603050405020304" pitchFamily="18" charset="0"/>
              </a:rPr>
              <a:t> A diagram shows the components of the Customer Relationship Management, or C R M. The diagram shows the Customer in the middle with associated components shown as follows. Sales, includes Telephone sales, Web sales, Retail store sales, and Field sales. Service, includes Call center data, Web self-service data, Wireless data, Field service data, and Social networking data. Marketing, includes campaign data, Content, and Data analysis.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22</a:t>
            </a:fld>
            <a:endParaRPr lang="en-US" dirty="0"/>
          </a:p>
        </p:txBody>
      </p:sp>
    </p:spTree>
    <p:extLst>
      <p:ext uri="{BB962C8B-B14F-4D97-AF65-F5344CB8AC3E}">
        <p14:creationId xmlns:p14="http://schemas.microsoft.com/office/powerpoint/2010/main" val="7162760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latin typeface="Times New Roman" panose="02020603050405020304" pitchFamily="18" charset="0"/>
              </a:rPr>
              <a:t>This slide discusses the types of CRM software available, which range from niche tools to full-scale enterprise-wide applications. Ask students for examples of PRM functions (integrating lead generation, pricing, promotions, order configurations, and availability, tools to assess partners</a:t>
            </a:r>
            <a:r>
              <a:rPr lang="en-US" altLang="ja-JP" dirty="0">
                <a:latin typeface="Times New Roman" panose="02020603050405020304" pitchFamily="18" charset="0"/>
              </a:rPr>
              <a:t>’ performances) and ERM functions (</a:t>
            </a:r>
            <a:r>
              <a:rPr lang="en-US" altLang="ja-JP" dirty="0">
                <a:latin typeface="Times New Roman" panose="02020603050405020304" pitchFamily="18" charset="0"/>
                <a:cs typeface="Times New Roman" panose="02020603050405020304" pitchFamily="18" charset="0"/>
              </a:rPr>
              <a:t>s</a:t>
            </a:r>
            <a:r>
              <a:rPr lang="en-US" altLang="ja-JP" dirty="0">
                <a:latin typeface="Times New Roman" panose="02020603050405020304" pitchFamily="18" charset="0"/>
              </a:rPr>
              <a:t>etting objectives, employee performance management, performance-based compensation, employee training).</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23</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24</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9.7,</a:t>
            </a:r>
            <a:r>
              <a:rPr lang="en-US" altLang="en-US" baseline="0" dirty="0"/>
              <a:t> Page 355.</a:t>
            </a:r>
          </a:p>
          <a:p>
            <a:r>
              <a:rPr lang="en-US" sz="1200" b="0" i="0" u="none" strike="noStrike" kern="1200" cap="none" baseline="0" dirty="0">
                <a:solidFill>
                  <a:schemeClr val="tx1"/>
                </a:solidFill>
                <a:latin typeface="+mn-lt"/>
                <a:ea typeface="Arial"/>
                <a:cs typeface="Arial"/>
                <a:sym typeface="Arial"/>
              </a:rPr>
              <a:t>Customer relationship management software provides a single point for users to manage and evaluate marketing campaigns across multiple channels, including e-mail, direct mail, telephone, the Web, and social media.</a:t>
            </a:r>
            <a:endParaRPr lang="en-US" altLang="en-US" sz="1200" b="0" i="0" u="none" strike="noStrike" kern="1200" cap="none" baseline="0" dirty="0">
              <a:solidFill>
                <a:schemeClr val="tx1"/>
              </a:solidFill>
              <a:latin typeface="+mn-lt"/>
              <a:ea typeface="Arial"/>
              <a:cs typeface="Arial"/>
              <a:sym typeface="Arial"/>
            </a:endParaRPr>
          </a:p>
          <a:p>
            <a:pPr eaLnBrk="1" hangingPunct="1"/>
            <a:endParaRPr lang="en-US" altLang="en-US" i="0" dirty="0">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Times New Roman" panose="02020603050405020304" pitchFamily="18" charset="0"/>
              </a:rPr>
              <a:t>This graphic gives an example of how CRM systems can support marketing by analyzing and evaluating marketing campaigns.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25</a:t>
            </a:fld>
            <a:endParaRPr lang="en-US" dirty="0"/>
          </a:p>
        </p:txBody>
      </p:sp>
    </p:spTree>
    <p:extLst>
      <p:ext uri="{BB962C8B-B14F-4D97-AF65-F5344CB8AC3E}">
        <p14:creationId xmlns:p14="http://schemas.microsoft.com/office/powerpoint/2010/main" val="23730167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9.8,</a:t>
            </a:r>
            <a:r>
              <a:rPr lang="en-US" altLang="en-US" baseline="0" dirty="0"/>
              <a:t> Page 356.</a:t>
            </a:r>
          </a:p>
          <a:p>
            <a:r>
              <a:rPr lang="en-US" sz="1200" b="0" i="0" u="none" strike="noStrike" kern="1200" cap="none" baseline="0" dirty="0">
                <a:solidFill>
                  <a:schemeClr val="tx1"/>
                </a:solidFill>
                <a:latin typeface="+mn-lt"/>
                <a:ea typeface="Arial"/>
                <a:cs typeface="Arial"/>
                <a:sym typeface="Arial"/>
              </a:rPr>
              <a:t>The major CRM software products support business processes in sales, service, and marketing, integrating customer information from many sources. Included is support for both the operational and analytical aspects of CRM.</a:t>
            </a:r>
            <a:endParaRPr lang="en-US" altLang="en-US" i="0" dirty="0">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latin typeface="Times New Roman" panose="02020603050405020304" pitchFamily="18" charset="0"/>
            </a:endParaRPr>
          </a:p>
          <a:p>
            <a:r>
              <a:rPr lang="en-US" altLang="en-US" dirty="0">
                <a:latin typeface="Times New Roman" panose="02020603050405020304" pitchFamily="18" charset="0"/>
              </a:rPr>
              <a:t>This graphic illustrates the range of functions included in the sales, marketing, and service modules in a CRM package. As noted in the text, CRM software is business-process driven, incorporating hundreds of business processes thought to represent best practices in each of these areas. To achieve maximum benefit, companies need to revise and model their business processes to conform to the best-practice business processes in the CRM software.</a:t>
            </a:r>
          </a:p>
          <a:p>
            <a:endParaRPr lang="en-US" altLang="en-US" dirty="0">
              <a:latin typeface="Times New Roman" panose="02020603050405020304" pitchFamily="18" charset="0"/>
            </a:endParaRPr>
          </a:p>
          <a:p>
            <a:r>
              <a:rPr lang="en-US" altLang="en-US" dirty="0">
                <a:latin typeface="Times New Roman" panose="02020603050405020304" pitchFamily="18" charset="0"/>
              </a:rPr>
              <a:t>Full description: A chart shows the most important capabilities for sales, service, and marketing processes found in major C R M software products. The capabilities shown are as follows. Under Sales is Account Management, Lead Management, Order Management, Sales Planning, Field Sales, and Sales Analytics. Under Marketing is Campaign Management, Channel Promotions Management, Events Management, Market Planning, Marketing Operations, and Marketing Analytics. Under Service is Service Delivery, Customer Satisfaction Management, Returns Management, Service Planning, Call Center and Help Desk, and Service Analytics.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26</a:t>
            </a:fld>
            <a:endParaRPr lang="en-US" dirty="0"/>
          </a:p>
        </p:txBody>
      </p:sp>
    </p:spTree>
    <p:extLst>
      <p:ext uri="{BB962C8B-B14F-4D97-AF65-F5344CB8AC3E}">
        <p14:creationId xmlns:p14="http://schemas.microsoft.com/office/powerpoint/2010/main" val="33053329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9.9,</a:t>
            </a:r>
            <a:r>
              <a:rPr lang="en-US" altLang="en-US" baseline="0" dirty="0"/>
              <a:t> Page 357.</a:t>
            </a:r>
          </a:p>
          <a:p>
            <a:r>
              <a:rPr lang="en-US" sz="1200" b="0" i="0" u="none" strike="noStrike" kern="1200" cap="none" baseline="0" dirty="0">
                <a:solidFill>
                  <a:schemeClr val="tx1"/>
                </a:solidFill>
                <a:latin typeface="+mn-lt"/>
                <a:ea typeface="Arial"/>
                <a:cs typeface="Arial"/>
                <a:sym typeface="Arial"/>
              </a:rPr>
              <a:t>This process map shows how a best practice for promoting customer loyalty through customer service would be modeled by customer relationship management software. The CRM software helps firms identify high-value customers for preferential treatment.</a:t>
            </a:r>
            <a:endParaRPr lang="en-US" altLang="en-US" i="0" dirty="0">
              <a:latin typeface="Times New Roman" panose="02020603050405020304" pitchFamily="18" charset="0"/>
            </a:endParaRPr>
          </a:p>
          <a:p>
            <a:endParaRPr lang="en-US" altLang="en-US" dirty="0">
              <a:latin typeface="Times New Roman" panose="02020603050405020304" pitchFamily="18" charset="0"/>
            </a:endParaRPr>
          </a:p>
          <a:p>
            <a:r>
              <a:rPr lang="en-US" altLang="en-US" dirty="0">
                <a:latin typeface="Times New Roman" panose="02020603050405020304" pitchFamily="18" charset="0"/>
              </a:rPr>
              <a:t>This graphic illustrates how a best practice for increasing customer loyalty through customer service might be modeled by CRM software. What kinds of information might indicate that a customer is loyal or high value?</a:t>
            </a:r>
          </a:p>
          <a:p>
            <a:endParaRPr lang="en-US" altLang="en-US" dirty="0">
              <a:latin typeface="Times New Roman" panose="02020603050405020304" pitchFamily="18" charset="0"/>
            </a:endParaRPr>
          </a:p>
          <a:p>
            <a:r>
              <a:rPr lang="en-US" altLang="en-US" dirty="0">
                <a:latin typeface="Times New Roman" panose="02020603050405020304" pitchFamily="18" charset="0"/>
              </a:rPr>
              <a:t>Full description:</a:t>
            </a:r>
            <a:r>
              <a:rPr lang="en-US" altLang="en-US" baseline="0" dirty="0">
                <a:latin typeface="Times New Roman" panose="02020603050405020304" pitchFamily="18" charset="0"/>
              </a:rPr>
              <a:t> A flow diagram depicts the customer loyalty management process map. The diagram shown is as follows. Receive service request, Obtain customer information from customer database, if Customer information is not available, then Route to best agent, and Resolve service issue. If Customer information is available, then Score the customer. If the answer is no for High value and loyalty, then Route to best agent, and Resolve service issue. If the answer is Yes, then Provide special offers and service.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27</a:t>
            </a:fld>
            <a:endParaRPr lang="en-US" dirty="0"/>
          </a:p>
        </p:txBody>
      </p:sp>
    </p:spTree>
    <p:extLst>
      <p:ext uri="{BB962C8B-B14F-4D97-AF65-F5344CB8AC3E}">
        <p14:creationId xmlns:p14="http://schemas.microsoft.com/office/powerpoint/2010/main" val="23728105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latin typeface="Times New Roman" panose="02020603050405020304" pitchFamily="18" charset="0"/>
              </a:rPr>
              <a:t>This slide discusses the two main types of CRM software</a:t>
            </a:r>
            <a:r>
              <a:rPr lang="en-US" altLang="en-US" dirty="0">
                <a:latin typeface="Times New Roman" panose="02020603050405020304" pitchFamily="18" charset="0"/>
                <a:cs typeface="Times New Roman" panose="02020603050405020304" pitchFamily="18" charset="0"/>
              </a:rPr>
              <a:t>—</a:t>
            </a:r>
            <a:r>
              <a:rPr lang="en-US" altLang="en-US" dirty="0">
                <a:latin typeface="Times New Roman" panose="02020603050405020304" pitchFamily="18" charset="0"/>
              </a:rPr>
              <a:t>operational and analytical. Ask students how the CLTV is calculated (it is based on the relationship between the revenue produced by a specific customer, the expenses incurred in acquiring and servicing that customer, and the expected life of the relationship between the customer and the company.)</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28</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9.10,</a:t>
            </a:r>
            <a:r>
              <a:rPr lang="en-US" altLang="en-US" baseline="0" dirty="0"/>
              <a:t> Page 358.</a:t>
            </a:r>
          </a:p>
          <a:p>
            <a:r>
              <a:rPr lang="en-US" sz="1200" b="0" i="0" u="none" strike="noStrike" kern="1200" cap="none" baseline="0" dirty="0">
                <a:solidFill>
                  <a:schemeClr val="tx1"/>
                </a:solidFill>
                <a:latin typeface="+mn-lt"/>
                <a:ea typeface="Arial"/>
                <a:cs typeface="Arial"/>
                <a:sym typeface="Arial"/>
              </a:rPr>
              <a:t>Analytical CRM uses a customer data warehouse or analytic platform and tools to analyze customer data collected from the firm’s customer touch points and from other sources.</a:t>
            </a:r>
            <a:endParaRPr lang="en-US" altLang="en-US" i="0" dirty="0">
              <a:latin typeface="Times New Roman" panose="02020603050405020304" pitchFamily="18" charset="0"/>
            </a:endParaRPr>
          </a:p>
          <a:p>
            <a:pPr eaLnBrk="1" hangingPunct="1"/>
            <a:endParaRPr lang="en-US" altLang="en-US" dirty="0">
              <a:latin typeface="Times New Roman" panose="02020603050405020304" pitchFamily="18" charset="0"/>
            </a:endParaRPr>
          </a:p>
          <a:p>
            <a:pPr eaLnBrk="1" hangingPunct="1"/>
            <a:r>
              <a:rPr lang="en-US" altLang="en-US" dirty="0">
                <a:latin typeface="Times New Roman" panose="02020603050405020304" pitchFamily="18" charset="0"/>
              </a:rPr>
              <a:t>This graphic illustrates the main components of analytical CRM. Data is captured from various channels and fed into a customer data warehouse, where OLAP, data mining, and other analysis tools help identify profitable customers, churn rates, and so on.</a:t>
            </a:r>
          </a:p>
          <a:p>
            <a:pPr eaLnBrk="1" hangingPunct="1"/>
            <a:endParaRPr lang="en-US" altLang="en-US" dirty="0">
              <a:latin typeface="Times New Roman" panose="02020603050405020304" pitchFamily="18" charset="0"/>
            </a:endParaRPr>
          </a:p>
          <a:p>
            <a:pPr eaLnBrk="1" hangingPunct="1"/>
            <a:r>
              <a:rPr lang="en-US" altLang="en-US" dirty="0">
                <a:latin typeface="Times New Roman" panose="02020603050405020304" pitchFamily="18" charset="0"/>
              </a:rPr>
              <a:t>Full description:</a:t>
            </a:r>
            <a:r>
              <a:rPr lang="en-US" altLang="en-US" baseline="0" dirty="0">
                <a:latin typeface="Times New Roman" panose="02020603050405020304" pitchFamily="18" charset="0"/>
              </a:rPr>
              <a:t> A diagram shows the elements of an analytical C R M Data warehouse. The diagram shows various channels and sources to collect customer data as follows. The Channels are Call center, Website, Wireless, Field sales, Direct mail, E-mail, Retail store, Partner, and Social media. The Other sources are Legacy systems, Demographic data, Third-party data, and Marketing campaign data. The examples of customer data warehouse or analytic platform shown are as follows. Profitable customers, Market segments, Customer profiles, and Churn rates. The tools shown are O L A P, Data mining, and Other data analysis tools.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29</a:t>
            </a:fld>
            <a:endParaRPr lang="en-US" dirty="0"/>
          </a:p>
        </p:txBody>
      </p:sp>
    </p:spTree>
    <p:extLst>
      <p:ext uri="{BB962C8B-B14F-4D97-AF65-F5344CB8AC3E}">
        <p14:creationId xmlns:p14="http://schemas.microsoft.com/office/powerpoint/2010/main" val="4207874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30</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latin typeface="Times New Roman" panose="02020603050405020304" pitchFamily="18" charset="0"/>
              </a:rPr>
              <a:t>This slide discusses the value to businesses of implementing a CRM system. How would marketing be made more effective by using a CRM system?</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31</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latin typeface="Times New Roman" panose="02020603050405020304" pitchFamily="18" charset="0"/>
              </a:rPr>
              <a:t>This slide looks at the challenges firms face when they implement enterprise applications. Ask students to explain and apply with examples the concept of </a:t>
            </a:r>
            <a:r>
              <a:rPr lang="ja-JP" altLang="en-US" dirty="0">
                <a:latin typeface="Times New Roman" panose="02020603050405020304" pitchFamily="18" charset="0"/>
              </a:rPr>
              <a:t>“</a:t>
            </a:r>
            <a:r>
              <a:rPr lang="en-US" altLang="ja-JP" dirty="0">
                <a:latin typeface="Times New Roman" panose="02020603050405020304" pitchFamily="18" charset="0"/>
              </a:rPr>
              <a:t>switching costs.</a:t>
            </a:r>
            <a:r>
              <a:rPr lang="ja-JP" altLang="en-US" dirty="0">
                <a:latin typeface="Times New Roman" panose="02020603050405020304" pitchFamily="18" charset="0"/>
              </a:rPr>
              <a:t>”</a:t>
            </a:r>
            <a:r>
              <a:rPr lang="en-US" altLang="ja-JP" dirty="0">
                <a:latin typeface="Times New Roman" panose="02020603050405020304" pitchFamily="18" charset="0"/>
              </a:rPr>
              <a:t> What problems could result from being dependent on a single software vendor?</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32</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latin typeface="Times New Roman" panose="02020603050405020304" pitchFamily="18" charset="0"/>
              </a:rPr>
              <a:t>This slide looks at the trends in enterprise software. The text cites the example of enterprise solutions from SAP, which combines key applications in finance, logistics, and procurement, and human resources administration into a core ERP component. Businesses then extend these applications by linking to function-specific web services such as employee recruiting or collections management provided by SAP and other vendors. SAP provides more than 500 web services through its website. Ask students to define open-source and on-demand. What are the benefits of service platforms?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33</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latin typeface="Times New Roman" panose="02020603050405020304" pitchFamily="18" charset="0"/>
              </a:rPr>
              <a:t>This slide looks at the trends in enterprise software. The text cites the example of enterprise solutions from SAP, which combines key applications in finance, logistics, procurement, and human resources administration into a core ERP component. Businesses then extend these applications by linking to function-specific web services such as employee recruiting or collections management provided by SAP and other vendors. SAP provides more than 500 web services through its website.</a:t>
            </a:r>
          </a:p>
          <a:p>
            <a:endParaRPr lang="en-US" altLang="en-US" dirty="0">
              <a:latin typeface="Times New Roman" panose="02020603050405020304" pitchFamily="18" charset="0"/>
            </a:endParaRPr>
          </a:p>
          <a:p>
            <a:r>
              <a:rPr lang="en-US" altLang="en-US" dirty="0">
                <a:latin typeface="Times New Roman" panose="02020603050405020304" pitchFamily="18" charset="0"/>
              </a:rPr>
              <a:t>Ask students to define open-source and on-demand. What are the benefits of service platforms?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34</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A good opportunity for a class discussion of the</a:t>
            </a:r>
            <a:r>
              <a:rPr lang="en-US" baseline="0" dirty="0"/>
              <a:t> new Section on careers. Would any in the class be interested in a job like this? What do they think are the most important skills the employer is looking for? How would they answer the interviewer questions?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35</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36</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eaLnBrk="1" hangingPunct="1"/>
            <a:r>
              <a:rPr lang="en-US" altLang="en-US" dirty="0">
                <a:latin typeface="Times New Roman" panose="02020603050405020304" pitchFamily="18" charset="0"/>
              </a:rPr>
              <a:t>This slide describes the main purpose of enterprise systems. Ask students for examples of why it might be valuable to have information from one process instantly available to another process.</a:t>
            </a:r>
          </a:p>
          <a:p>
            <a:pPr eaLnBrk="1" hangingPunct="1"/>
            <a:endParaRPr lang="en-US" altLang="en-US" dirty="0">
              <a:latin typeface="Times New Roman" panose="02020603050405020304" pitchFamily="18" charset="0"/>
            </a:endParaRPr>
          </a:p>
          <a:p>
            <a:pPr eaLnBrk="1" hangingPunct="1"/>
            <a:r>
              <a:rPr lang="en-US" altLang="en-US" dirty="0">
                <a:latin typeface="Times New Roman" panose="02020603050405020304" pitchFamily="18" charset="0"/>
              </a:rPr>
              <a:t>The text cites the example of Alcoa, which implemented enterprise software to eliminate redundant processes and systems, reduce requisition-pay-to-cycle time, reduce 20 percent of worldwide costs. This illustrates the tremendous value that an effective implementation of enterprise software can have.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6</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9.1,</a:t>
            </a:r>
            <a:r>
              <a:rPr lang="en-US" altLang="en-US" baseline="0" dirty="0"/>
              <a:t> Page 342.</a:t>
            </a:r>
          </a:p>
          <a:p>
            <a:r>
              <a:rPr lang="en-US" sz="1200" b="0" i="0" u="none" strike="noStrike" kern="1200" cap="none" baseline="0" dirty="0">
                <a:solidFill>
                  <a:schemeClr val="tx1"/>
                </a:solidFill>
                <a:latin typeface="+mn-lt"/>
                <a:ea typeface="Arial"/>
                <a:cs typeface="Arial"/>
                <a:sym typeface="Arial"/>
              </a:rPr>
              <a:t>Enterprise systems feature a set of integrated software modules and a central database by which business processes and functional areas throughout the enterprise can share data.</a:t>
            </a:r>
          </a:p>
          <a:p>
            <a:endParaRPr lang="en-US" sz="1200" b="0" i="0" u="none" strike="noStrike" kern="1200" cap="none" baseline="0" dirty="0">
              <a:solidFill>
                <a:schemeClr val="tx1"/>
              </a:solidFill>
              <a:latin typeface="+mn-lt"/>
              <a:ea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Times New Roman" panose="02020603050405020304" pitchFamily="18" charset="0"/>
              </a:rPr>
              <a:t>This graphic illustrates the function of enterprise software to integrate and share data between the different business functions. One of the key ideas of enterprise solutions is that there</a:t>
            </a:r>
            <a:r>
              <a:rPr lang="en-US" altLang="ja-JP" dirty="0">
                <a:latin typeface="Times New Roman" panose="02020603050405020304" pitchFamily="18" charset="0"/>
              </a:rPr>
              <a:t>’s </a:t>
            </a:r>
            <a:r>
              <a:rPr lang="ja-JP" altLang="en-US" dirty="0">
                <a:latin typeface="Times New Roman" panose="02020603050405020304" pitchFamily="18" charset="0"/>
              </a:rPr>
              <a:t>“</a:t>
            </a:r>
            <a:r>
              <a:rPr lang="en-US" altLang="ja-JP" dirty="0">
                <a:latin typeface="Times New Roman" panose="02020603050405020304" pitchFamily="18" charset="0"/>
              </a:rPr>
              <a:t>one company, one database</a:t>
            </a:r>
            <a:r>
              <a:rPr lang="ja-JP" altLang="en-US" dirty="0">
                <a:latin typeface="Times New Roman" panose="02020603050405020304" pitchFamily="18" charset="0"/>
              </a:rPr>
              <a:t>”</a:t>
            </a:r>
            <a:r>
              <a:rPr lang="en-US" altLang="ja-JP" dirty="0">
                <a:latin typeface="Times New Roman" panose="02020603050405020304" pitchFamily="18" charset="0"/>
              </a:rPr>
              <a:t> and not a collection of disconnected databases.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latin typeface="Times New Roman" panose="02020603050405020304" pitchFamily="18" charset="0"/>
              </a:rPr>
              <a:t>Full description: A diagram depicts the working of enterprise systems. The diagram shows the centralized database connected to various components as follows. Finance and Accounting, includes Cash on hand, Accounts receivable, Customer credit, and Revenue. Human Resources, includes Hours worked, Labor cost, and Job skills. Manufacturing and Production, includes Materials, Production schedules, Shipment dates, Production capacity, and Purchases. Sales and Marketing, includes Orders, Sales forecasts, Return requests, and Price changes.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latin typeface="Times New Roman" panose="02020603050405020304" pitchFamily="18" charset="0"/>
              </a:rPr>
              <a:t>This slide describes the functions in an enterprise software package and how it would be implemented by a firm. Ask students why it is typically best to perform only minimal changes to enterprise software, and instead, change the way the firm works in order to conform to the software</a:t>
            </a:r>
            <a:r>
              <a:rPr lang="en-US" altLang="ja-JP" dirty="0">
                <a:latin typeface="Times New Roman" panose="02020603050405020304" pitchFamily="18" charset="0"/>
              </a:rPr>
              <a:t>’s business processes.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latin typeface="Times New Roman" panose="02020603050405020304" pitchFamily="18" charset="0"/>
              </a:rPr>
              <a:t>This slide discusses the business values of enterprise systems. What does it mean for the firm that enterprise systems enforce the use of common standardized definitions and formats for data by the entire organization?</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9</a:t>
            </a:fld>
            <a:endParaRPr lang="en-US" dirty="0"/>
          </a:p>
        </p:txBody>
      </p:sp>
    </p:spTree>
    <p:extLst>
      <p:ext uri="{BB962C8B-B14F-4D97-AF65-F5344CB8AC3E}">
        <p14:creationId xmlns:p14="http://schemas.microsoft.com/office/powerpoint/2010/main" val="35434610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291465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a:xfrm>
            <a:off x="685800" y="571501"/>
            <a:ext cx="7772400" cy="2128838"/>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2971800"/>
            <a:ext cx="7794626" cy="131445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4629151"/>
            <a:ext cx="8595360" cy="176597"/>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8/22/2020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1" name="TextBox 10"/>
          <p:cNvSpPr txBox="1"/>
          <p:nvPr userDrawn="1"/>
        </p:nvSpPr>
        <p:spPr>
          <a:xfrm>
            <a:off x="2743200" y="4800601"/>
            <a:ext cx="60960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US" sz="1200" dirty="0">
                <a:latin typeface="Verdana" panose="020B0604030504040204" pitchFamily="34" charset="0"/>
                <a:ea typeface="Verdana" panose="020B0604030504040204" pitchFamily="34" charset="0"/>
                <a:cs typeface="Verdana" panose="020B0604030504040204" pitchFamily="34" charset="0"/>
              </a:rPr>
              <a:t>2017, 2014, 2011</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4825796"/>
            <a:ext cx="918000" cy="209936"/>
          </a:xfrm>
          <a:prstGeom prst="rect">
            <a:avLst/>
          </a:prstGeom>
        </p:spPr>
      </p:pic>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085851"/>
            <a:ext cx="7772400" cy="1614488"/>
          </a:xfrm>
        </p:spPr>
        <p:txBody>
          <a:bodyPr anchor="b">
            <a:noAutofit/>
          </a:bodyPr>
          <a:lstStyle>
            <a:lvl1pPr algn="l">
              <a:defRPr sz="36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8" y="2971800"/>
            <a:ext cx="7794627" cy="131445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4" name="Date Placeholder 13"/>
          <p:cNvSpPr>
            <a:spLocks noGrp="1"/>
          </p:cNvSpPr>
          <p:nvPr>
            <p:ph type="dt" sz="half" idx="10"/>
          </p:nvPr>
        </p:nvSpPr>
        <p:spPr/>
        <p:txBody>
          <a:bodyPr/>
          <a:lstStyle/>
          <a:p>
            <a:fld id="{A9DF6EFB-3F44-496C-A842-1E0B3D3B975A}" type="datetimeFigureOut">
              <a:rPr lang="en-US" smtClean="0"/>
              <a:pPr/>
              <a:t>8/22/2020</a:t>
            </a:fld>
            <a:endParaRPr lang="en-US" dirty="0"/>
          </a:p>
        </p:txBody>
      </p:sp>
      <p:sp>
        <p:nvSpPr>
          <p:cNvPr id="15" name="Slide Number Placeholder 14"/>
          <p:cNvSpPr>
            <a:spLocks noGrp="1"/>
          </p:cNvSpPr>
          <p:nvPr>
            <p:ph type="sldNum" sz="quarter" idx="11"/>
          </p:nvPr>
        </p:nvSpPr>
        <p:spPr/>
        <p:txBody>
          <a:bodyPr/>
          <a:lstStyle/>
          <a:p>
            <a:fld id="{200B2350-5261-4F5C-9DF5-EF0D264FC8D2}" type="slidenum">
              <a:rPr lang="en-US" smtClean="0"/>
              <a:pPr/>
              <a:t>‹#›</a:t>
            </a:fld>
            <a:endParaRPr lang="en-US" dirty="0"/>
          </a:p>
        </p:txBody>
      </p:sp>
      <p:sp>
        <p:nvSpPr>
          <p:cNvPr id="16" name="Footer Placeholder 15"/>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4629151"/>
            <a:ext cx="8595360" cy="176597"/>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8/22/2020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4629151"/>
            <a:ext cx="8595360" cy="176597"/>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8/22/2020</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4825796"/>
            <a:ext cx="918000" cy="209936"/>
          </a:xfrm>
          <a:prstGeom prst="rect">
            <a:avLst/>
          </a:prstGeom>
        </p:spPr>
      </p:pic>
      <p:sp>
        <p:nvSpPr>
          <p:cNvPr id="11" name="TextBox 10"/>
          <p:cNvSpPr txBox="1"/>
          <p:nvPr userDrawn="1"/>
        </p:nvSpPr>
        <p:spPr>
          <a:xfrm>
            <a:off x="95799" y="4828541"/>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2017, 2014, 2011 Pearson Education, Inc. All Rights Reserved.</a:t>
            </a:r>
          </a:p>
        </p:txBody>
      </p:sp>
    </p:spTree>
    <p:extLst>
      <p:ext uri="{BB962C8B-B14F-4D97-AF65-F5344CB8AC3E}">
        <p14:creationId xmlns:p14="http://schemas.microsoft.com/office/powerpoint/2010/main" val="3711136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161529"/>
            <a:ext cx="8229600" cy="467121"/>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612322"/>
            <a:ext cx="8229600" cy="359228"/>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200151"/>
            <a:ext cx="3657600" cy="120014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2400301"/>
            <a:ext cx="3657600" cy="2194322"/>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4624003"/>
            <a:ext cx="8595360" cy="176597"/>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8/22/2020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4825796"/>
            <a:ext cx="686250" cy="209250"/>
          </a:xfrm>
          <a:prstGeom prst="rect">
            <a:avLst/>
          </a:prstGeom>
        </p:spPr>
      </p:pic>
    </p:spTree>
    <p:extLst>
      <p:ext uri="{BB962C8B-B14F-4D97-AF65-F5344CB8AC3E}">
        <p14:creationId xmlns:p14="http://schemas.microsoft.com/office/powerpoint/2010/main" val="1321805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6_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161529"/>
            <a:ext cx="8229600" cy="82295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70" y="4629150"/>
            <a:ext cx="8595359" cy="176597"/>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3" y="84804"/>
            <a:ext cx="2133599" cy="13715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2" y="84804"/>
            <a:ext cx="551783" cy="137159"/>
          </a:xfrm>
          <a:prstGeom prst="rect">
            <a:avLst/>
          </a:prstGeom>
          <a:noFill/>
          <a:ln>
            <a:noFill/>
          </a:ln>
        </p:spPr>
        <p:txBody>
          <a:bodyPr lIns="91425" tIns="45700" rIns="91425" bIns="45700" anchor="ctr" anchorCtr="0">
            <a:noAutofit/>
          </a:bodyPr>
          <a:lstStyle/>
          <a:p>
            <a:pPr>
              <a:buSzPct val="25000"/>
            </a:pPr>
            <a:fld id="{00000000-1234-1234-1234-123412341234}" type="slidenum">
              <a:rPr lang="en-US" smtClean="0">
                <a:solidFill>
                  <a:schemeClr val="lt1"/>
                </a:solidFill>
                <a:ea typeface="Arial"/>
                <a:cs typeface="Arial"/>
                <a:sym typeface="Arial"/>
              </a:rPr>
              <a:pPr>
                <a:buSzPct val="25000"/>
              </a:pPr>
              <a:t>‹#›</a:t>
            </a:fld>
            <a:endParaRPr lang="en-US" dirty="0">
              <a:solidFill>
                <a:schemeClr val="lt1"/>
              </a:solidFill>
              <a:ea typeface="Arial"/>
              <a:cs typeface="Arial"/>
              <a:sym typeface="Arial"/>
            </a:endParaRPr>
          </a:p>
        </p:txBody>
      </p:sp>
      <p:sp>
        <p:nvSpPr>
          <p:cNvPr id="4" name="Content Placeholder 3">
            <a:extLst>
              <a:ext uri="{FF2B5EF4-FFF2-40B4-BE49-F238E27FC236}">
                <a16:creationId xmlns:a16="http://schemas.microsoft.com/office/drawing/2014/main" xmlns="" id="{211BB07C-705F-4113-A2C5-779D6EA64D97}"/>
              </a:ext>
            </a:extLst>
          </p:cNvPr>
          <p:cNvSpPr>
            <a:spLocks noGrp="1"/>
          </p:cNvSpPr>
          <p:nvPr>
            <p:ph sz="quarter" idx="13"/>
          </p:nvPr>
        </p:nvSpPr>
        <p:spPr>
          <a:xfrm>
            <a:off x="457200" y="1167245"/>
            <a:ext cx="8229600" cy="1700646"/>
          </a:xfrm>
        </p:spPr>
        <p:txBody>
          <a:bodyPr/>
          <a:lstStyle/>
          <a:p>
            <a:pPr lvl="0"/>
            <a:r>
              <a:rPr lang="en-US" dirty="0"/>
              <a:t>Edit Master text styles</a:t>
            </a:r>
          </a:p>
        </p:txBody>
      </p:sp>
      <p:sp>
        <p:nvSpPr>
          <p:cNvPr id="7" name="Content Placeholder 6">
            <a:extLst>
              <a:ext uri="{FF2B5EF4-FFF2-40B4-BE49-F238E27FC236}">
                <a16:creationId xmlns:a16="http://schemas.microsoft.com/office/drawing/2014/main" xmlns="" id="{820D01C0-4FD2-4065-9EC3-96A308398288}"/>
              </a:ext>
            </a:extLst>
          </p:cNvPr>
          <p:cNvSpPr>
            <a:spLocks noGrp="1"/>
          </p:cNvSpPr>
          <p:nvPr>
            <p:ph sz="quarter" idx="14"/>
          </p:nvPr>
        </p:nvSpPr>
        <p:spPr>
          <a:xfrm>
            <a:off x="457200" y="2978944"/>
            <a:ext cx="8229600" cy="1578769"/>
          </a:xfrm>
        </p:spPr>
        <p:txBody>
          <a:bodyPr/>
          <a:lstStyle/>
          <a:p>
            <a:pPr lvl="0"/>
            <a:r>
              <a:rPr lang="en-US" dirty="0"/>
              <a:t>Edit Master text styles</a:t>
            </a:r>
          </a:p>
        </p:txBody>
      </p:sp>
    </p:spTree>
    <p:extLst>
      <p:ext uri="{BB962C8B-B14F-4D97-AF65-F5344CB8AC3E}">
        <p14:creationId xmlns:p14="http://schemas.microsoft.com/office/powerpoint/2010/main" val="1142722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161529"/>
            <a:ext cx="8229600" cy="467121"/>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612322"/>
            <a:ext cx="8229600" cy="359228"/>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200151"/>
            <a:ext cx="3657600" cy="120014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2400301"/>
            <a:ext cx="3657600" cy="2194322"/>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3600" y="4825796"/>
            <a:ext cx="918000" cy="209936"/>
          </a:xfrm>
          <a:prstGeom prst="rect">
            <a:avLst/>
          </a:prstGeom>
        </p:spPr>
      </p:pic>
      <p:sp>
        <p:nvSpPr>
          <p:cNvPr id="8" name="Text Placeholder 22"/>
          <p:cNvSpPr>
            <a:spLocks noGrp="1"/>
          </p:cNvSpPr>
          <p:nvPr>
            <p:ph type="body" sz="quarter" idx="16" hasCustomPrompt="1"/>
          </p:nvPr>
        </p:nvSpPr>
        <p:spPr>
          <a:xfrm>
            <a:off x="2834640" y="4800600"/>
            <a:ext cx="5928360" cy="205740"/>
          </a:xfrm>
        </p:spPr>
        <p:txBody>
          <a:bodyPr anchor="ctr"/>
          <a:lstStyle>
            <a:lvl1pPr marL="0" indent="0">
              <a:spcBef>
                <a:spcPts val="0"/>
              </a:spcBef>
              <a:buFontTx/>
              <a:buNone/>
              <a:defRPr sz="1200">
                <a:latin typeface="Verdana" pitchFamily="34" charset="0"/>
                <a:ea typeface="Verdana" pitchFamily="34" charset="0"/>
                <a:cs typeface="Verdana" pitchFamily="34" charset="0"/>
              </a:defRPr>
            </a:lvl1pPr>
          </a:lstStyle>
          <a:p>
            <a:pPr lvl="0"/>
            <a:r>
              <a:rPr lang="en-US" dirty="0"/>
              <a:t>Copyright</a:t>
            </a:r>
          </a:p>
        </p:txBody>
      </p:sp>
    </p:spTree>
    <p:extLst>
      <p:ext uri="{BB962C8B-B14F-4D97-AF65-F5344CB8AC3E}">
        <p14:creationId xmlns:p14="http://schemas.microsoft.com/office/powerpoint/2010/main" val="2981062836"/>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8/22/2020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161529"/>
            <a:ext cx="8229600" cy="467121"/>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612322"/>
            <a:ext cx="8229600" cy="302078"/>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200151"/>
            <a:ext cx="8229600" cy="3394472"/>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4629151"/>
            <a:ext cx="8595360" cy="176597"/>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8/22/2020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4629151"/>
            <a:ext cx="8595360" cy="176597"/>
          </a:xfrm>
        </p:spPr>
        <p:txBody>
          <a:bodyPr/>
          <a:lstStyle/>
          <a:p>
            <a:endParaRPr lang="en-US" dirty="0"/>
          </a:p>
        </p:txBody>
      </p:sp>
      <p:sp>
        <p:nvSpPr>
          <p:cNvPr id="9" name="Date Placeholder 3"/>
          <p:cNvSpPr>
            <a:spLocks noGrp="1"/>
          </p:cNvSpPr>
          <p:nvPr>
            <p:ph type="dt" sz="half" idx="10"/>
          </p:nvPr>
        </p:nvSpPr>
        <p:spPr>
          <a:xfrm>
            <a:off x="6335713" y="84804"/>
            <a:ext cx="2133600" cy="137160"/>
          </a:xfrm>
        </p:spPr>
        <p:txBody>
          <a:bodyPr/>
          <a:lstStyle/>
          <a:p>
            <a:fld id="{A9DF6EFB-3F44-496C-A842-1E0B3D3B975A}" type="datetimeFigureOut">
              <a:rPr lang="en-US" smtClean="0"/>
              <a:pPr/>
              <a:t>8/22/2020</a:t>
            </a:fld>
            <a:endParaRPr lang="en-US" dirty="0"/>
          </a:p>
        </p:txBody>
      </p:sp>
      <p:sp>
        <p:nvSpPr>
          <p:cNvPr id="10" name="Slide Number Placeholder 5"/>
          <p:cNvSpPr>
            <a:spLocks noGrp="1"/>
          </p:cNvSpPr>
          <p:nvPr>
            <p:ph type="sldNum" sz="quarter" idx="12"/>
          </p:nvPr>
        </p:nvSpPr>
        <p:spPr>
          <a:xfrm>
            <a:off x="8469313" y="84804"/>
            <a:ext cx="551783" cy="13716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256032" indent="-256032">
              <a:buClr>
                <a:srgbClr val="007FA3"/>
              </a:buClr>
              <a:buSzPct val="100000"/>
              <a:defRPr sz="2400"/>
            </a:lvl1pPr>
            <a:lvl2pPr marL="740664" indent="-283464">
              <a:buClr>
                <a:srgbClr val="007FA3"/>
              </a:buClr>
              <a:defRPr sz="2200"/>
            </a:lvl2pPr>
            <a:lvl3pPr>
              <a:buClr>
                <a:srgbClr val="007FA3"/>
              </a:buClr>
              <a:defRPr sz="2000"/>
            </a:lvl3pPr>
            <a:lvl4pPr>
              <a:buClr>
                <a:srgbClr val="007FA3"/>
              </a:buClr>
              <a:defRPr sz="18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4629151"/>
            <a:ext cx="8595360" cy="176597"/>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8/22/2020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171450"/>
            <a:ext cx="8229600" cy="800100"/>
          </a:xfrm>
        </p:spPr>
        <p:txBody>
          <a:bodyPr anchor="t"/>
          <a:lstStyle>
            <a:lvl1pPr>
              <a:defRPr sz="36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4026120"/>
            <a:ext cx="8229600" cy="687642"/>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4629151"/>
            <a:ext cx="8595360" cy="176597"/>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8/22/2020</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5800" y="4825796"/>
            <a:ext cx="918000" cy="209936"/>
          </a:xfrm>
          <a:prstGeom prst="rect">
            <a:avLst/>
          </a:prstGeom>
        </p:spPr>
      </p:pic>
      <p:sp>
        <p:nvSpPr>
          <p:cNvPr id="9" name="TextBox 8"/>
          <p:cNvSpPr txBox="1"/>
          <p:nvPr userDrawn="1"/>
        </p:nvSpPr>
        <p:spPr>
          <a:xfrm>
            <a:off x="2743200" y="4800601"/>
            <a:ext cx="60960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US" sz="1200" dirty="0">
                <a:latin typeface="Verdana" panose="020B0604030504040204" pitchFamily="34" charset="0"/>
                <a:ea typeface="Verdana" panose="020B0604030504040204" pitchFamily="34" charset="0"/>
                <a:cs typeface="Verdana" panose="020B0604030504040204" pitchFamily="34" charset="0"/>
              </a:rPr>
              <a:t>2017, 2014, 2011</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2203796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200151"/>
            <a:ext cx="8229600" cy="1622822"/>
          </a:xfrm>
        </p:spPr>
        <p:txBody>
          <a:bodyPr/>
          <a:lstStyle>
            <a:lvl1pPr>
              <a:defRPr sz="2400"/>
            </a:lvl1pPr>
            <a:lvl2pPr>
              <a:defRPr sz="2200"/>
            </a:lvl2pPr>
            <a:lvl3pPr>
              <a:defRPr sz="2000"/>
            </a:lvl3pPr>
            <a:lvl4pPr>
              <a:defRPr sz="18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971801"/>
            <a:ext cx="8229600" cy="1622822"/>
          </a:xfrm>
        </p:spPr>
        <p:txBody>
          <a:bodyPr/>
          <a:lstStyle>
            <a:lvl1pPr>
              <a:defRPr sz="2400"/>
            </a:lvl1pPr>
            <a:lvl2pPr>
              <a:defRPr sz="2200"/>
            </a:lvl2pPr>
            <a:lvl3pPr>
              <a:defRPr sz="2000"/>
            </a:lvl3pPr>
            <a:lvl4pPr>
              <a:defRPr sz="18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4629151"/>
            <a:ext cx="8595360" cy="176597"/>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8/22/2020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8/22/2020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6" name="Title 7"/>
          <p:cNvSpPr>
            <a:spLocks noGrp="1"/>
          </p:cNvSpPr>
          <p:nvPr>
            <p:ph type="title"/>
          </p:nvPr>
        </p:nvSpPr>
        <p:spPr>
          <a:xfrm>
            <a:off x="457200" y="161529"/>
            <a:ext cx="8229600" cy="822960"/>
          </a:xfrm>
        </p:spPr>
        <p:txBody>
          <a:bodyPr/>
          <a:lstStyle/>
          <a:p>
            <a:r>
              <a:rPr lang="en-US" dirty="0"/>
              <a:t>Click to edit Master title style</a:t>
            </a:r>
          </a:p>
        </p:txBody>
      </p:sp>
      <p:sp>
        <p:nvSpPr>
          <p:cNvPr id="7" name="Content Placeholder 2"/>
          <p:cNvSpPr>
            <a:spLocks noGrp="1"/>
          </p:cNvSpPr>
          <p:nvPr>
            <p:ph idx="1"/>
          </p:nvPr>
        </p:nvSpPr>
        <p:spPr>
          <a:xfrm>
            <a:off x="457200" y="1200151"/>
            <a:ext cx="8229600" cy="6858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57200" y="2000250"/>
            <a:ext cx="3886200" cy="18288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4"/>
          </p:nvPr>
        </p:nvSpPr>
        <p:spPr>
          <a:xfrm>
            <a:off x="4419600" y="2000250"/>
            <a:ext cx="4267200" cy="1828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61529"/>
            <a:ext cx="8229600" cy="82296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4629151"/>
            <a:ext cx="8595360" cy="176597"/>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84804"/>
            <a:ext cx="2133600" cy="13716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8/22/2020</a:t>
            </a:fld>
            <a:endParaRPr lang="en-US" dirty="0"/>
          </a:p>
        </p:txBody>
      </p:sp>
      <p:sp>
        <p:nvSpPr>
          <p:cNvPr id="6" name="Slide Number Placeholder 5"/>
          <p:cNvSpPr>
            <a:spLocks noGrp="1"/>
          </p:cNvSpPr>
          <p:nvPr>
            <p:ph type="sldNum" sz="quarter" idx="4"/>
          </p:nvPr>
        </p:nvSpPr>
        <p:spPr>
          <a:xfrm>
            <a:off x="8469313" y="84804"/>
            <a:ext cx="551783" cy="13716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8" name="TextBox 7"/>
          <p:cNvSpPr txBox="1"/>
          <p:nvPr userDrawn="1"/>
        </p:nvSpPr>
        <p:spPr>
          <a:xfrm>
            <a:off x="2226578" y="4800601"/>
            <a:ext cx="6553200" cy="276999"/>
          </a:xfrm>
          <a:prstGeom prst="rect">
            <a:avLst/>
          </a:prstGeom>
          <a:noFill/>
        </p:spPr>
        <p:txBody>
          <a:bodyPr wrap="square" rtlCol="0">
            <a:spAutoFit/>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2020, 2018, 2016 Pearson Education, Inc.</a:t>
            </a:r>
            <a:r>
              <a:rPr lang="en-US" sz="1200" b="1" dirty="0">
                <a:latin typeface="Verdana" panose="020B0604030504040204" pitchFamily="34" charset="0"/>
                <a:ea typeface="Verdana" panose="020B0604030504040204" pitchFamily="34" charset="0"/>
                <a:cs typeface="Verdana" panose="020B0604030504040204" pitchFamily="34" charset="0"/>
              </a:rPr>
              <a:t> </a:t>
            </a:r>
            <a:r>
              <a:rPr lang="en-US" sz="1200" dirty="0">
                <a:latin typeface="Verdana" panose="020B0604030504040204" pitchFamily="34" charset="0"/>
                <a:ea typeface="Verdana" panose="020B0604030504040204" pitchFamily="34" charset="0"/>
                <a:cs typeface="Verdana" panose="020B0604030504040204" pitchFamily="34" charset="0"/>
              </a:rPr>
              <a:t>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9" name="Picture 8" descr="Pearson Logo"/>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457200" y="4825796"/>
            <a:ext cx="686250" cy="209250"/>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61" r:id="rId3"/>
    <p:sldLayoutId id="2147483656" r:id="rId4"/>
    <p:sldLayoutId id="2147483650" r:id="rId5"/>
    <p:sldLayoutId id="2147483659" r:id="rId6"/>
    <p:sldLayoutId id="2147483658" r:id="rId7"/>
    <p:sldLayoutId id="2147483660" r:id="rId8"/>
    <p:sldLayoutId id="2147483662" r:id="rId9"/>
    <p:sldLayoutId id="2147483651" r:id="rId10"/>
    <p:sldLayoutId id="2147483654" r:id="rId11"/>
    <p:sldLayoutId id="2147483655" r:id="rId12"/>
    <p:sldLayoutId id="2147483663" r:id="rId13"/>
    <p:sldLayoutId id="2147483664" r:id="rId14"/>
  </p:sldLayoutIdLst>
  <p:txStyles>
    <p:titleStyle>
      <a:lvl1pPr algn="l" defTabSz="914400" rtl="0" eaLnBrk="1" latinLnBrk="0" hangingPunct="1">
        <a:lnSpc>
          <a:spcPct val="100000"/>
        </a:lnSpc>
        <a:spcBef>
          <a:spcPct val="0"/>
        </a:spcBef>
        <a:buNone/>
        <a:defRPr sz="3600" b="1" kern="1200">
          <a:solidFill>
            <a:srgbClr val="007FA3"/>
          </a:solidFill>
          <a:latin typeface="+mj-lt"/>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6.xml"/><Relationship Id="rId1" Type="http://schemas.openxmlformats.org/officeDocument/2006/relationships/slideLayout" Target="../slideLayouts/slideLayout14.xml"/><Relationship Id="rId4" Type="http://schemas.openxmlformats.org/officeDocument/2006/relationships/image" Target="../media/image14.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98"/>
            <a:ext cx="8229600" cy="1107996"/>
          </a:xfrm>
        </p:spPr>
        <p:txBody>
          <a:bodyPr wrap="square" anchor="b">
            <a:spAutoFit/>
          </a:bodyPr>
          <a:lstStyle/>
          <a:p>
            <a:r>
              <a:rPr lang="en-IN" dirty="0"/>
              <a:t>Management Information Systems: Managing the Digital Firm</a:t>
            </a:r>
          </a:p>
        </p:txBody>
      </p:sp>
      <p:sp>
        <p:nvSpPr>
          <p:cNvPr id="3" name="Text Placeholder 2"/>
          <p:cNvSpPr>
            <a:spLocks noGrp="1"/>
          </p:cNvSpPr>
          <p:nvPr>
            <p:ph type="body" sz="quarter" idx="13"/>
          </p:nvPr>
        </p:nvSpPr>
        <p:spPr>
          <a:xfrm>
            <a:off x="457200" y="1249979"/>
            <a:ext cx="8229600" cy="307777"/>
          </a:xfrm>
        </p:spPr>
        <p:txBody>
          <a:bodyPr vert="horz" lIns="0" tIns="0" rIns="0" bIns="0" rtlCol="0" anchor="t">
            <a:spAutoFit/>
          </a:bodyPr>
          <a:lstStyle/>
          <a:p>
            <a:r>
              <a:rPr lang="en-IN" dirty="0"/>
              <a:t>Sixteenth Edition</a:t>
            </a:r>
          </a:p>
        </p:txBody>
      </p:sp>
      <p:sp>
        <p:nvSpPr>
          <p:cNvPr id="4" name="Text Placeholder 3"/>
          <p:cNvSpPr>
            <a:spLocks noGrp="1"/>
          </p:cNvSpPr>
          <p:nvPr>
            <p:ph type="body" sz="quarter" idx="14"/>
          </p:nvPr>
        </p:nvSpPr>
        <p:spPr>
          <a:xfrm>
            <a:off x="4569035" y="1935229"/>
            <a:ext cx="4117765" cy="492443"/>
          </a:xfrm>
        </p:spPr>
        <p:txBody>
          <a:bodyPr wrap="square">
            <a:spAutoFit/>
          </a:bodyPr>
          <a:lstStyle/>
          <a:p>
            <a:r>
              <a:rPr lang="en-IN" sz="3200" dirty="0"/>
              <a:t>Chapter 9</a:t>
            </a:r>
          </a:p>
        </p:txBody>
      </p:sp>
      <p:sp>
        <p:nvSpPr>
          <p:cNvPr id="5" name="Text Placeholder 4"/>
          <p:cNvSpPr>
            <a:spLocks noGrp="1"/>
          </p:cNvSpPr>
          <p:nvPr>
            <p:ph type="body" sz="quarter" idx="15"/>
          </p:nvPr>
        </p:nvSpPr>
        <p:spPr>
          <a:xfrm>
            <a:off x="4569035" y="2571750"/>
            <a:ext cx="4117765" cy="923330"/>
          </a:xfrm>
        </p:spPr>
        <p:txBody>
          <a:bodyPr wrap="square">
            <a:spAutoFit/>
          </a:bodyPr>
          <a:lstStyle/>
          <a:p>
            <a:r>
              <a:rPr lang="en-US" sz="2000" dirty="0"/>
              <a:t>Achieving Operational Excellence and Customer Intimacy: Enterprise Applications</a:t>
            </a:r>
          </a:p>
        </p:txBody>
      </p:sp>
      <p:pic>
        <p:nvPicPr>
          <p:cNvPr id="1026" name="Picture 2" descr="Front Cover: Management Information Systems: Managing the Digital Firm, Sixteenth Edition by C. Laudon and P. Laud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3160" y="1676806"/>
            <a:ext cx="2434499" cy="3116031"/>
          </a:xfrm>
          <a:prstGeom prst="rect">
            <a:avLst/>
          </a:prstGeom>
          <a:noFill/>
          <a:extLst>
            <a:ext uri="{909E8E84-426E-40DD-AFC4-6F175D3DCCD1}">
              <a14:hiddenFill xmlns:a14="http://schemas.microsoft.com/office/drawing/2010/main">
                <a:solidFill>
                  <a:srgbClr val="FFFFFF"/>
                </a:solidFill>
              </a14:hiddenFill>
            </a:ext>
          </a:extLst>
        </p:spPr>
      </p:pic>
      <p:sp>
        <p:nvSpPr>
          <p:cNvPr id="11" name="Text Placeholder 3"/>
          <p:cNvSpPr>
            <a:spLocks noGrp="1"/>
          </p:cNvSpPr>
          <p:nvPr>
            <p:ph type="body" sz="quarter" idx="14"/>
          </p:nvPr>
        </p:nvSpPr>
        <p:spPr>
          <a:xfrm>
            <a:off x="2309414" y="4845050"/>
            <a:ext cx="6385810" cy="184666"/>
          </a:xfrm>
        </p:spPr>
        <p:txBody>
          <a:bodyPr>
            <a:spAutoFit/>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2020, 2018, 2016 Pearson Education, Inc.</a:t>
            </a:r>
            <a:r>
              <a:rPr lang="en-US" sz="1200" b="1" dirty="0">
                <a:latin typeface="Verdana" panose="020B0604030504040204" pitchFamily="34" charset="0"/>
                <a:ea typeface="Verdana" panose="020B0604030504040204" pitchFamily="34" charset="0"/>
                <a:cs typeface="Verdana" panose="020B0604030504040204" pitchFamily="34" charset="0"/>
              </a:rPr>
              <a:t> </a:t>
            </a:r>
            <a:r>
              <a:rPr lang="en-US" sz="1200" dirty="0">
                <a:latin typeface="Verdana" panose="020B0604030504040204" pitchFamily="34" charset="0"/>
                <a:ea typeface="Verdana" panose="020B0604030504040204" pitchFamily="34" charset="0"/>
                <a:cs typeface="Verdana" panose="020B0604030504040204" pitchFamily="34" charset="0"/>
              </a:rPr>
              <a:t>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50212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7150"/>
            <a:ext cx="8229600" cy="553998"/>
          </a:xfrm>
        </p:spPr>
        <p:txBody>
          <a:bodyPr>
            <a:spAutoFit/>
          </a:bodyPr>
          <a:lstStyle/>
          <a:p>
            <a:r>
              <a:rPr lang="en-US" dirty="0"/>
              <a:t>The Supply Chain</a:t>
            </a:r>
            <a:endParaRPr lang="en-US" sz="2800" dirty="0"/>
          </a:p>
        </p:txBody>
      </p:sp>
      <p:sp>
        <p:nvSpPr>
          <p:cNvPr id="5" name="Content Placeholder 4"/>
          <p:cNvSpPr>
            <a:spLocks noGrp="1"/>
          </p:cNvSpPr>
          <p:nvPr>
            <p:ph idx="1"/>
          </p:nvPr>
        </p:nvSpPr>
        <p:spPr>
          <a:xfrm>
            <a:off x="457200" y="892895"/>
            <a:ext cx="8229600" cy="3393237"/>
          </a:xfrm>
        </p:spPr>
        <p:txBody>
          <a:bodyPr>
            <a:spAutoFit/>
          </a:bodyPr>
          <a:lstStyle/>
          <a:p>
            <a:r>
              <a:rPr lang="en-US" altLang="en-US" dirty="0"/>
              <a:t>Network of organizations and processes for:</a:t>
            </a:r>
          </a:p>
          <a:p>
            <a:pPr lvl="1"/>
            <a:r>
              <a:rPr lang="en-US" altLang="en-US" sz="2400" dirty="0"/>
              <a:t>Procuring materials</a:t>
            </a:r>
          </a:p>
          <a:p>
            <a:pPr lvl="1"/>
            <a:r>
              <a:rPr lang="en-US" altLang="en-US" sz="2400" dirty="0"/>
              <a:t>Transforming materials into products</a:t>
            </a:r>
          </a:p>
          <a:p>
            <a:pPr lvl="1"/>
            <a:r>
              <a:rPr lang="en-US" altLang="en-US" sz="2400" dirty="0"/>
              <a:t>Distributing the products</a:t>
            </a:r>
          </a:p>
          <a:p>
            <a:r>
              <a:rPr lang="en-US" altLang="en-US" dirty="0"/>
              <a:t>Upstream supply chain</a:t>
            </a:r>
          </a:p>
          <a:p>
            <a:r>
              <a:rPr lang="en-US" altLang="en-US" dirty="0"/>
              <a:t>Downstream supply chain</a:t>
            </a:r>
          </a:p>
          <a:p>
            <a:r>
              <a:rPr lang="en-US" altLang="en-US" dirty="0"/>
              <a:t>Internal supply chain</a:t>
            </a:r>
          </a:p>
        </p:txBody>
      </p:sp>
    </p:spTree>
    <p:extLst>
      <p:ext uri="{BB962C8B-B14F-4D97-AF65-F5344CB8AC3E}">
        <p14:creationId xmlns:p14="http://schemas.microsoft.com/office/powerpoint/2010/main" val="2502521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1952"/>
            <a:ext cx="8229600" cy="553998"/>
          </a:xfrm>
        </p:spPr>
        <p:txBody>
          <a:bodyPr>
            <a:spAutoFit/>
          </a:bodyPr>
          <a:lstStyle/>
          <a:p>
            <a:r>
              <a:rPr lang="en-US" dirty="0"/>
              <a:t>Figure 9.2 </a:t>
            </a:r>
            <a:r>
              <a:rPr lang="en-US" altLang="en-US" dirty="0"/>
              <a:t>Nike</a:t>
            </a:r>
            <a:r>
              <a:rPr lang="en-US" altLang="ja-JP" dirty="0"/>
              <a:t>’s Supply Chain</a:t>
            </a:r>
            <a:endParaRPr lang="en-US" sz="2800" dirty="0"/>
          </a:p>
        </p:txBody>
      </p:sp>
      <p:pic>
        <p:nvPicPr>
          <p:cNvPr id="2050" name="Picture 2" descr="Upstream comprises the three tiers of suppliers:&#10;• Twelve Three Tier 3 suppliers in groups of 3, are connected to,&#10;• Four Tier 2 suppliers; who in turn are connected to,&#10;• Two Tier 1 Contract suppliers; who are connected to Nike by bidirectional arrows.&#10;Nike is connected by a bidirectional arrow to Distributor&#10;Distributor is connected by a bidirectional arrow to Retailer&#10;Retailer is connected by a bidirectional arrow to Customer&#10;The following downstream activities take place between the levels of distributor, retailer, and customer:&#10;• Capacity&#10;• Inventory level&#10;• Delivery schedule&#10;• Payment terms&#10;• Orders&#10;• Return requests&#10;• Repair and service requests&#10;• Payments"/>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98467" y="904064"/>
            <a:ext cx="7147066" cy="3886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6113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1952"/>
            <a:ext cx="8229600" cy="553998"/>
          </a:xfrm>
        </p:spPr>
        <p:txBody>
          <a:bodyPr>
            <a:spAutoFit/>
          </a:bodyPr>
          <a:lstStyle/>
          <a:p>
            <a:r>
              <a:rPr lang="en-US" altLang="en-US" dirty="0"/>
              <a:t>Supply Chain Management</a:t>
            </a:r>
            <a:endParaRPr lang="en-US" sz="2800" dirty="0"/>
          </a:p>
        </p:txBody>
      </p:sp>
      <p:sp>
        <p:nvSpPr>
          <p:cNvPr id="5" name="Content Placeholder 4"/>
          <p:cNvSpPr>
            <a:spLocks noGrp="1"/>
          </p:cNvSpPr>
          <p:nvPr>
            <p:ph idx="1"/>
          </p:nvPr>
        </p:nvSpPr>
        <p:spPr>
          <a:xfrm>
            <a:off x="457200" y="933230"/>
            <a:ext cx="8229600" cy="3861020"/>
          </a:xfrm>
        </p:spPr>
        <p:txBody>
          <a:bodyPr>
            <a:spAutoFit/>
          </a:bodyPr>
          <a:lstStyle/>
          <a:p>
            <a:r>
              <a:rPr lang="en-US" altLang="en-US" dirty="0"/>
              <a:t>Inefficiencies cut into a company’s operating costs</a:t>
            </a:r>
          </a:p>
          <a:p>
            <a:pPr lvl="1"/>
            <a:r>
              <a:rPr lang="en-US" altLang="en-US" sz="2400" dirty="0"/>
              <a:t>Can waste up to 25 percent of operating expenses</a:t>
            </a:r>
          </a:p>
          <a:p>
            <a:pPr>
              <a:spcBef>
                <a:spcPts val="600"/>
              </a:spcBef>
            </a:pPr>
            <a:r>
              <a:rPr lang="en-US" altLang="en-US" dirty="0"/>
              <a:t>Just-in-time strategy</a:t>
            </a:r>
          </a:p>
          <a:p>
            <a:pPr lvl="1"/>
            <a:r>
              <a:rPr lang="en-US" altLang="en-US" sz="2400" dirty="0"/>
              <a:t>Components arrive as they are needed</a:t>
            </a:r>
          </a:p>
          <a:p>
            <a:pPr lvl="1"/>
            <a:r>
              <a:rPr lang="en-US" altLang="en-US" sz="2400" dirty="0"/>
              <a:t>Finished goods shipped after leaving assembly line</a:t>
            </a:r>
          </a:p>
          <a:p>
            <a:pPr>
              <a:spcBef>
                <a:spcPts val="600"/>
              </a:spcBef>
            </a:pPr>
            <a:r>
              <a:rPr lang="en-US" altLang="en-US" dirty="0"/>
              <a:t>Safety stock: buffer for lack of flexibility in supply chain</a:t>
            </a:r>
          </a:p>
          <a:p>
            <a:pPr>
              <a:spcBef>
                <a:spcPts val="600"/>
              </a:spcBef>
            </a:pPr>
            <a:r>
              <a:rPr lang="en-US" altLang="en-US" dirty="0"/>
              <a:t>Bullwhip effect</a:t>
            </a:r>
          </a:p>
          <a:p>
            <a:pPr lvl="1"/>
            <a:r>
              <a:rPr lang="en-US" altLang="en-US" sz="2400" dirty="0"/>
              <a:t>Information about product demand gets distorted as it passes from one entity to next across supply chain</a:t>
            </a:r>
          </a:p>
        </p:txBody>
      </p:sp>
    </p:spTree>
    <p:extLst>
      <p:ext uri="{BB962C8B-B14F-4D97-AF65-F5344CB8AC3E}">
        <p14:creationId xmlns:p14="http://schemas.microsoft.com/office/powerpoint/2010/main" val="2899619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1952"/>
            <a:ext cx="8229600" cy="553998"/>
          </a:xfrm>
        </p:spPr>
        <p:txBody>
          <a:bodyPr>
            <a:spAutoFit/>
          </a:bodyPr>
          <a:lstStyle/>
          <a:p>
            <a:r>
              <a:rPr lang="en-US" dirty="0"/>
              <a:t>Figure 9.3 </a:t>
            </a:r>
            <a:r>
              <a:rPr lang="en-US" altLang="en-US" dirty="0"/>
              <a:t>The Bullwhip Effect</a:t>
            </a:r>
            <a:endParaRPr lang="en-US" sz="2800" dirty="0"/>
          </a:p>
        </p:txBody>
      </p:sp>
      <p:pic>
        <p:nvPicPr>
          <p:cNvPr id="1026" name="Picture 2" descr="Upstream comprises the three tiers of suppliers:&#10;• Twelve Three Tier 3 suppliers in groups of 3, are connected to,&#10;• Four Tier 2 suppliers; who in turn are connected to,&#10;• Two Tier 1 Contract suppliers; who are connected to the manufacturer by bidirectional arrows.&#10;The manufacturer is connected by a bidirectional arrow to Distributor&#10;Distributor is connected by a bidirectional arrow to Retailer&#10;Retailer is connected by a bidirectional arrow to Customer&#10;Downstream activities take place between the levels of distributor, retailer, and customer.&#10;&#10;The graph lines indicating fluctuations in demand are shown as M-shaped lines, which grow in height progressively; being the shortest at the level of the customer and the highest at the level of the Tier 2 suppliers. The amplitudes of the lines are the same."/>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760416" y="895350"/>
            <a:ext cx="5587250" cy="3760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1303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6694"/>
            <a:ext cx="8229600" cy="553998"/>
          </a:xfrm>
        </p:spPr>
        <p:txBody>
          <a:bodyPr>
            <a:spAutoFit/>
          </a:bodyPr>
          <a:lstStyle/>
          <a:p>
            <a:r>
              <a:rPr lang="en-US" dirty="0">
                <a:cs typeface="ＭＳ Ｐゴシック" charset="0"/>
              </a:rPr>
              <a:t>Supply Chain Management Software</a:t>
            </a:r>
            <a:endParaRPr lang="en-US" sz="2800" dirty="0"/>
          </a:p>
        </p:txBody>
      </p:sp>
      <p:sp>
        <p:nvSpPr>
          <p:cNvPr id="5" name="Content Placeholder 4"/>
          <p:cNvSpPr>
            <a:spLocks noGrp="1"/>
          </p:cNvSpPr>
          <p:nvPr>
            <p:ph idx="1"/>
          </p:nvPr>
        </p:nvSpPr>
        <p:spPr>
          <a:xfrm>
            <a:off x="457200" y="931948"/>
            <a:ext cx="8229600" cy="3822792"/>
          </a:xfrm>
        </p:spPr>
        <p:txBody>
          <a:bodyPr>
            <a:spAutoFit/>
          </a:bodyPr>
          <a:lstStyle/>
          <a:p>
            <a:r>
              <a:rPr lang="en-US" altLang="en-US" dirty="0"/>
              <a:t>Supply chain planning systems</a:t>
            </a:r>
          </a:p>
          <a:p>
            <a:pPr lvl="1"/>
            <a:r>
              <a:rPr lang="en-US" altLang="en-US" sz="2400" dirty="0"/>
              <a:t>Model existing supply chain</a:t>
            </a:r>
          </a:p>
          <a:p>
            <a:pPr lvl="1"/>
            <a:r>
              <a:rPr lang="en-US" altLang="en-US" sz="2400" dirty="0"/>
              <a:t>Enable demand planning</a:t>
            </a:r>
          </a:p>
          <a:p>
            <a:pPr lvl="1"/>
            <a:r>
              <a:rPr lang="en-US" altLang="en-US" sz="2400" dirty="0"/>
              <a:t>Optimize sourcing, manufacturing plans</a:t>
            </a:r>
          </a:p>
          <a:p>
            <a:pPr lvl="1"/>
            <a:r>
              <a:rPr lang="en-US" altLang="en-US" sz="2400" dirty="0"/>
              <a:t>Establish inventory levels</a:t>
            </a:r>
          </a:p>
          <a:p>
            <a:pPr lvl="1"/>
            <a:r>
              <a:rPr lang="en-US" altLang="en-US" sz="2400" dirty="0"/>
              <a:t>Identify transportation modes</a:t>
            </a:r>
          </a:p>
          <a:p>
            <a:pPr>
              <a:spcBef>
                <a:spcPts val="600"/>
              </a:spcBef>
            </a:pPr>
            <a:r>
              <a:rPr lang="en-US" altLang="en-US" dirty="0"/>
              <a:t>Supply chain execution systems</a:t>
            </a:r>
          </a:p>
          <a:p>
            <a:pPr lvl="1"/>
            <a:r>
              <a:rPr lang="en-US" altLang="en-US" sz="2400" dirty="0"/>
              <a:t>Manage flow of products through distribution centers and warehouses</a:t>
            </a:r>
          </a:p>
        </p:txBody>
      </p:sp>
    </p:spTree>
    <p:extLst>
      <p:ext uri="{BB962C8B-B14F-4D97-AF65-F5344CB8AC3E}">
        <p14:creationId xmlns:p14="http://schemas.microsoft.com/office/powerpoint/2010/main" val="2324966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14904"/>
            <a:ext cx="8229600" cy="492443"/>
          </a:xfrm>
        </p:spPr>
        <p:txBody>
          <a:bodyPr>
            <a:spAutoFit/>
          </a:bodyPr>
          <a:lstStyle/>
          <a:p>
            <a:r>
              <a:rPr lang="en-US" sz="3200" dirty="0">
                <a:cs typeface="ＭＳ Ｐゴシック" charset="0"/>
              </a:rPr>
              <a:t>Global Supply Chains and the Internet</a:t>
            </a:r>
            <a:endParaRPr lang="en-US" sz="2400" dirty="0"/>
          </a:p>
        </p:txBody>
      </p:sp>
      <p:sp>
        <p:nvSpPr>
          <p:cNvPr id="5" name="Content Placeholder 4"/>
          <p:cNvSpPr>
            <a:spLocks noGrp="1"/>
          </p:cNvSpPr>
          <p:nvPr>
            <p:ph idx="1"/>
          </p:nvPr>
        </p:nvSpPr>
        <p:spPr>
          <a:xfrm>
            <a:off x="457200" y="717550"/>
            <a:ext cx="8229600" cy="4070128"/>
          </a:xfrm>
        </p:spPr>
        <p:txBody>
          <a:bodyPr>
            <a:spAutoFit/>
          </a:bodyPr>
          <a:lstStyle/>
          <a:p>
            <a:r>
              <a:rPr lang="en-US" sz="2200" dirty="0"/>
              <a:t>Global supply chain issues</a:t>
            </a:r>
          </a:p>
          <a:p>
            <a:pPr lvl="1"/>
            <a:r>
              <a:rPr lang="en-US" dirty="0"/>
              <a:t>Greater geographical distances, time differences</a:t>
            </a:r>
          </a:p>
          <a:p>
            <a:pPr lvl="1"/>
            <a:r>
              <a:rPr lang="en-US" dirty="0"/>
              <a:t>Participants from different countries</a:t>
            </a:r>
          </a:p>
          <a:p>
            <a:pPr lvl="2"/>
            <a:r>
              <a:rPr lang="en-US" sz="2200" dirty="0"/>
              <a:t>Different performance standards</a:t>
            </a:r>
          </a:p>
          <a:p>
            <a:pPr lvl="2"/>
            <a:r>
              <a:rPr lang="en-US" sz="2200" dirty="0"/>
              <a:t>Different legal requirements</a:t>
            </a:r>
          </a:p>
          <a:p>
            <a:pPr>
              <a:spcBef>
                <a:spcPts val="600"/>
              </a:spcBef>
            </a:pPr>
            <a:r>
              <a:rPr lang="en-US" sz="2200" dirty="0"/>
              <a:t>Internet helps manage global complexities</a:t>
            </a:r>
          </a:p>
          <a:p>
            <a:pPr lvl="1"/>
            <a:r>
              <a:rPr lang="en-US" dirty="0"/>
              <a:t>Warehouse management</a:t>
            </a:r>
          </a:p>
          <a:p>
            <a:pPr lvl="1"/>
            <a:r>
              <a:rPr lang="en-US" dirty="0"/>
              <a:t>Transportation management</a:t>
            </a:r>
          </a:p>
          <a:p>
            <a:pPr lvl="1"/>
            <a:r>
              <a:rPr lang="en-US" dirty="0"/>
              <a:t>Logistics</a:t>
            </a:r>
          </a:p>
          <a:p>
            <a:pPr lvl="1"/>
            <a:r>
              <a:rPr lang="en-US" dirty="0"/>
              <a:t>Outsourcing</a:t>
            </a:r>
          </a:p>
        </p:txBody>
      </p:sp>
    </p:spTree>
    <p:extLst>
      <p:ext uri="{BB962C8B-B14F-4D97-AF65-F5344CB8AC3E}">
        <p14:creationId xmlns:p14="http://schemas.microsoft.com/office/powerpoint/2010/main" val="3554005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44693"/>
            <a:ext cx="8229600" cy="1292662"/>
          </a:xfrm>
        </p:spPr>
        <p:txBody>
          <a:bodyPr>
            <a:spAutoFit/>
          </a:bodyPr>
          <a:lstStyle/>
          <a:p>
            <a:r>
              <a:rPr lang="en-US" sz="2800" dirty="0">
                <a:cs typeface="ＭＳ Ｐゴシック" charset="0"/>
              </a:rPr>
              <a:t>Demand-Driven Supply Chains: From Push to Pull Manufacturing and Efficient Customer Response</a:t>
            </a:r>
            <a:endParaRPr lang="en-US" sz="2000" dirty="0"/>
          </a:p>
        </p:txBody>
      </p:sp>
      <p:sp>
        <p:nvSpPr>
          <p:cNvPr id="5" name="Content Placeholder 4"/>
          <p:cNvSpPr>
            <a:spLocks noGrp="1"/>
          </p:cNvSpPr>
          <p:nvPr>
            <p:ph idx="1"/>
          </p:nvPr>
        </p:nvSpPr>
        <p:spPr>
          <a:xfrm>
            <a:off x="457200" y="1516229"/>
            <a:ext cx="8229600" cy="3275840"/>
          </a:xfrm>
        </p:spPr>
        <p:txBody>
          <a:bodyPr>
            <a:spAutoFit/>
          </a:bodyPr>
          <a:lstStyle/>
          <a:p>
            <a:r>
              <a:rPr lang="en-US" sz="2000" dirty="0"/>
              <a:t>Push-based model (build-to-stock)</a:t>
            </a:r>
          </a:p>
          <a:p>
            <a:pPr lvl="1"/>
            <a:r>
              <a:rPr lang="en-US" sz="2000" dirty="0"/>
              <a:t>Earlier </a:t>
            </a:r>
            <a:r>
              <a:rPr lang="en-US" sz="2000" spc="-300" dirty="0"/>
              <a:t>S C M</a:t>
            </a:r>
            <a:r>
              <a:rPr lang="en-US" sz="2000" dirty="0"/>
              <a:t> systems</a:t>
            </a:r>
          </a:p>
          <a:p>
            <a:pPr lvl="1"/>
            <a:r>
              <a:rPr lang="en-US" sz="2000" dirty="0"/>
              <a:t>Schedules based on best guesses of demand</a:t>
            </a:r>
          </a:p>
          <a:p>
            <a:pPr>
              <a:spcBef>
                <a:spcPts val="600"/>
              </a:spcBef>
            </a:pPr>
            <a:r>
              <a:rPr lang="en-US" sz="2000" dirty="0"/>
              <a:t>Pull-based model (demand-driven)</a:t>
            </a:r>
          </a:p>
          <a:p>
            <a:pPr lvl="1"/>
            <a:r>
              <a:rPr lang="en-US" sz="2000" dirty="0"/>
              <a:t>Web-based</a:t>
            </a:r>
          </a:p>
          <a:p>
            <a:pPr lvl="1"/>
            <a:r>
              <a:rPr lang="en-US" sz="2000" dirty="0"/>
              <a:t>Customer orders trigger events in supply chain</a:t>
            </a:r>
          </a:p>
          <a:p>
            <a:pPr>
              <a:spcBef>
                <a:spcPts val="600"/>
              </a:spcBef>
            </a:pPr>
            <a:r>
              <a:rPr lang="en-US" sz="2000" dirty="0"/>
              <a:t>Internet enables move from sequential supply chains to concurrent supply chains</a:t>
            </a:r>
          </a:p>
          <a:p>
            <a:pPr lvl="1"/>
            <a:r>
              <a:rPr lang="en-US" sz="2000" dirty="0"/>
              <a:t>Complex networks of suppliers can adjust immediately</a:t>
            </a:r>
          </a:p>
        </p:txBody>
      </p:sp>
    </p:spTree>
    <p:extLst>
      <p:ext uri="{BB962C8B-B14F-4D97-AF65-F5344CB8AC3E}">
        <p14:creationId xmlns:p14="http://schemas.microsoft.com/office/powerpoint/2010/main" val="1460170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4054"/>
            <a:ext cx="8229600" cy="1107996"/>
          </a:xfrm>
        </p:spPr>
        <p:txBody>
          <a:bodyPr>
            <a:spAutoFit/>
          </a:bodyPr>
          <a:lstStyle/>
          <a:p>
            <a:r>
              <a:rPr lang="en-US" dirty="0"/>
              <a:t>Figure 9.4 Push- Versus Pull-Based Supply Chain Models</a:t>
            </a:r>
            <a:endParaRPr lang="en-US" sz="2800" dirty="0"/>
          </a:p>
        </p:txBody>
      </p:sp>
      <p:pic>
        <p:nvPicPr>
          <p:cNvPr id="2050" name="Picture 2" descr="Caption: Push-based model&#10;From the left to the right, the entities are:&#10;• Supplier: supply to forecast; receives from,&#10;• Manufacturer: production based on forecasts; sends to,&#10;• Distributor: inventory based on forecasts; sends to,&#10;• Retailer: stock based on forecasts; sends to,&#10;• Customer: purchase what is on shelves&#10;Caption: Pull-based model&#10;From the left to the right, the entities are:&#10;• Supplier: supply to order; receives from,&#10;• Manufacturer: produce to order; receives from,&#10;• Distributor: automatically replenish warehouse; receives from,&#10;• Retailer: automatically replenish stock; receives from,&#10;• Customer: customer orders"/>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271903" y="1425386"/>
            <a:ext cx="6600195" cy="3203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09089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4054"/>
            <a:ext cx="8229600" cy="1107996"/>
          </a:xfrm>
        </p:spPr>
        <p:txBody>
          <a:bodyPr>
            <a:spAutoFit/>
          </a:bodyPr>
          <a:lstStyle/>
          <a:p>
            <a:r>
              <a:rPr lang="en-US" dirty="0"/>
              <a:t>Figure 9.5 The Emerging Internet-Driven Supply Chain</a:t>
            </a:r>
            <a:endParaRPr lang="en-US" sz="2800" dirty="0"/>
          </a:p>
        </p:txBody>
      </p:sp>
      <p:pic>
        <p:nvPicPr>
          <p:cNvPr id="3074" name="Picture 2" descr="The two big entities are:&#10;• Private industrial workers and Net marketplaces&#10;• Logistics exchanges&#10;The smaller entities are:&#10;• Suppliers &#10;• Manufacturers&#10;• Distributors&#10;• Retailers&#10;• Customers&#10;• Logistics providers&#10;• Virtual manufacturers&#10;• Contract manufacturers&#10;All paths of communication are indicated by bidirectional arrows.&#10;The details are as follows:&#10;• Private industrial workers and Net marketplaces with suppliers, manufacturers, virtual manufacturers, contract manufacturers&#10;• Logistics exchanges with contract manufacturers, virtual manufacturers, manufacturers, distributors, logistics providers&#10;• Contract manufacturers with suppliers, virtual manufacturers, logistics providers, and those already mentioned&#10;• Virtual manufacturers with those already mentioned&#10;• Suppliers with manufacturers and with those already mentioned&#10;• Manufacturers with distributors, logistics providers, and those already mentioned&#10;• Distributors with logistics providers, retailers, and those already mentioned&#10;• Retailers with customers and those already mentioned&#10;• Customers with logistics providers and those already mentioned&#10;• Logistics providers with those already mentioned."/>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815037" y="1351317"/>
            <a:ext cx="5500163" cy="3417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20324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4054"/>
            <a:ext cx="8229600" cy="1107996"/>
          </a:xfrm>
        </p:spPr>
        <p:txBody>
          <a:bodyPr>
            <a:spAutoFit/>
          </a:bodyPr>
          <a:lstStyle/>
          <a:p>
            <a:r>
              <a:rPr lang="en-US" dirty="0">
                <a:cs typeface="ＭＳ Ｐゴシック" charset="0"/>
              </a:rPr>
              <a:t>Business Value of Supply Chain Management Systems</a:t>
            </a:r>
            <a:endParaRPr lang="en-US" sz="2800" dirty="0"/>
          </a:p>
        </p:txBody>
      </p:sp>
      <p:sp>
        <p:nvSpPr>
          <p:cNvPr id="5" name="Content Placeholder 4"/>
          <p:cNvSpPr>
            <a:spLocks noGrp="1"/>
          </p:cNvSpPr>
          <p:nvPr>
            <p:ph idx="1"/>
          </p:nvPr>
        </p:nvSpPr>
        <p:spPr>
          <a:xfrm>
            <a:off x="457200" y="1387621"/>
            <a:ext cx="8229600" cy="3393929"/>
          </a:xfrm>
        </p:spPr>
        <p:txBody>
          <a:bodyPr>
            <a:spAutoFit/>
          </a:bodyPr>
          <a:lstStyle/>
          <a:p>
            <a:r>
              <a:rPr lang="en-US" dirty="0"/>
              <a:t>Match supply to demand</a:t>
            </a:r>
          </a:p>
          <a:p>
            <a:pPr>
              <a:spcBef>
                <a:spcPts val="600"/>
              </a:spcBef>
            </a:pPr>
            <a:r>
              <a:rPr lang="en-US" dirty="0"/>
              <a:t>Reduce inventory levels</a:t>
            </a:r>
          </a:p>
          <a:p>
            <a:pPr>
              <a:spcBef>
                <a:spcPts val="600"/>
              </a:spcBef>
            </a:pPr>
            <a:r>
              <a:rPr lang="en-US" dirty="0"/>
              <a:t>Improve delivery service</a:t>
            </a:r>
          </a:p>
          <a:p>
            <a:pPr>
              <a:spcBef>
                <a:spcPts val="600"/>
              </a:spcBef>
            </a:pPr>
            <a:r>
              <a:rPr lang="en-US" dirty="0"/>
              <a:t>Speed product time to market</a:t>
            </a:r>
          </a:p>
          <a:p>
            <a:pPr>
              <a:spcBef>
                <a:spcPts val="600"/>
              </a:spcBef>
            </a:pPr>
            <a:r>
              <a:rPr lang="en-US" dirty="0"/>
              <a:t>Use assets more effectively</a:t>
            </a:r>
          </a:p>
          <a:p>
            <a:pPr lvl="1"/>
            <a:r>
              <a:rPr lang="en-US" sz="2400" dirty="0"/>
              <a:t>Total supply chain costs can be 75 percent of operating budget</a:t>
            </a:r>
          </a:p>
          <a:p>
            <a:pPr>
              <a:spcBef>
                <a:spcPts val="600"/>
              </a:spcBef>
            </a:pPr>
            <a:r>
              <a:rPr lang="en-US" dirty="0"/>
              <a:t>Increase sales</a:t>
            </a:r>
          </a:p>
        </p:txBody>
      </p:sp>
    </p:spTree>
    <p:extLst>
      <p:ext uri="{BB962C8B-B14F-4D97-AF65-F5344CB8AC3E}">
        <p14:creationId xmlns:p14="http://schemas.microsoft.com/office/powerpoint/2010/main" val="2553399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7150"/>
            <a:ext cx="8229600" cy="553998"/>
          </a:xfrm>
        </p:spPr>
        <p:txBody>
          <a:bodyPr>
            <a:spAutoFit/>
          </a:bodyPr>
          <a:lstStyle/>
          <a:p>
            <a:r>
              <a:rPr lang="en-US" altLang="en-US" dirty="0"/>
              <a:t>Learning Objectives</a:t>
            </a:r>
            <a:endParaRPr lang="en-US" dirty="0"/>
          </a:p>
        </p:txBody>
      </p:sp>
      <p:sp>
        <p:nvSpPr>
          <p:cNvPr id="5" name="Content Placeholder 4"/>
          <p:cNvSpPr>
            <a:spLocks noGrp="1"/>
          </p:cNvSpPr>
          <p:nvPr>
            <p:ph idx="1"/>
          </p:nvPr>
        </p:nvSpPr>
        <p:spPr>
          <a:xfrm>
            <a:off x="457200" y="780455"/>
            <a:ext cx="8229600" cy="4001095"/>
          </a:xfrm>
        </p:spPr>
        <p:txBody>
          <a:bodyPr vert="horz" lIns="0" tIns="0" rIns="0" bIns="0" rtlCol="0" anchor="t">
            <a:spAutoFit/>
          </a:bodyPr>
          <a:lstStyle/>
          <a:p>
            <a:pPr marL="542925" indent="-542925">
              <a:spcBef>
                <a:spcPts val="600"/>
              </a:spcBef>
              <a:buNone/>
              <a:tabLst>
                <a:tab pos="534988" algn="l"/>
              </a:tabLst>
            </a:pPr>
            <a:r>
              <a:rPr lang="en-US" altLang="en-US" b="1" dirty="0">
                <a:solidFill>
                  <a:schemeClr val="bg2"/>
                </a:solidFill>
              </a:rPr>
              <a:t>9.1</a:t>
            </a:r>
            <a:r>
              <a:rPr lang="en-US" altLang="en-US" b="1" dirty="0"/>
              <a:t> </a:t>
            </a:r>
            <a:r>
              <a:rPr lang="en-US" dirty="0"/>
              <a:t>How do enterprise systems help businesses achieve operational excellence?</a:t>
            </a:r>
            <a:endParaRPr lang="en-IN" altLang="en-US" dirty="0"/>
          </a:p>
          <a:p>
            <a:pPr marL="542925" indent="-542925" defTabSz="534988">
              <a:spcBef>
                <a:spcPts val="600"/>
              </a:spcBef>
              <a:buNone/>
            </a:pPr>
            <a:r>
              <a:rPr lang="en-US" altLang="en-US" b="1" dirty="0">
                <a:solidFill>
                  <a:schemeClr val="bg2"/>
                </a:solidFill>
              </a:rPr>
              <a:t>9.2</a:t>
            </a:r>
            <a:r>
              <a:rPr lang="en-US" altLang="en-US" b="1" dirty="0"/>
              <a:t> </a:t>
            </a:r>
            <a:r>
              <a:rPr lang="en-US" dirty="0"/>
              <a:t>How do supply chain management systems coordinate planning, production, and logistics with suppliers?</a:t>
            </a:r>
            <a:endParaRPr lang="en-IN" altLang="en-US" dirty="0"/>
          </a:p>
          <a:p>
            <a:pPr marL="542925" indent="-542925" defTabSz="534988">
              <a:spcBef>
                <a:spcPts val="600"/>
              </a:spcBef>
              <a:buNone/>
            </a:pPr>
            <a:r>
              <a:rPr lang="en-US" altLang="en-US" b="1" dirty="0">
                <a:solidFill>
                  <a:schemeClr val="bg2"/>
                </a:solidFill>
              </a:rPr>
              <a:t>9.3</a:t>
            </a:r>
            <a:r>
              <a:rPr lang="en-US" altLang="en-US" b="1" dirty="0"/>
              <a:t> </a:t>
            </a:r>
            <a:r>
              <a:rPr lang="en-US" dirty="0"/>
              <a:t>How do customer relationship management systems help firms achieve customer intimacy?</a:t>
            </a:r>
            <a:endParaRPr lang="en-IN" altLang="en-US" dirty="0"/>
          </a:p>
          <a:p>
            <a:pPr marL="542925" indent="-542925" defTabSz="534988">
              <a:spcBef>
                <a:spcPts val="600"/>
              </a:spcBef>
              <a:buNone/>
            </a:pPr>
            <a:r>
              <a:rPr lang="en-US" altLang="en-US" b="1" dirty="0">
                <a:solidFill>
                  <a:schemeClr val="bg2"/>
                </a:solidFill>
              </a:rPr>
              <a:t>9.4</a:t>
            </a:r>
            <a:r>
              <a:rPr lang="en-US" altLang="en-US" dirty="0">
                <a:cs typeface="Arial"/>
              </a:rPr>
              <a:t> </a:t>
            </a:r>
            <a:r>
              <a:rPr lang="en-US" dirty="0"/>
              <a:t>What are the challenges that enterprise applications pose, and how are enterprise applications taking advantage of new technologies?</a:t>
            </a:r>
            <a:endParaRPr lang="en-IN" dirty="0"/>
          </a:p>
          <a:p>
            <a:pPr marL="0" indent="0">
              <a:spcBef>
                <a:spcPts val="600"/>
              </a:spcBef>
              <a:buNone/>
            </a:pPr>
            <a:r>
              <a:rPr lang="en-US" altLang="en-US" b="1" dirty="0">
                <a:solidFill>
                  <a:schemeClr val="bg2"/>
                </a:solidFill>
              </a:rPr>
              <a:t>9.5</a:t>
            </a:r>
            <a:r>
              <a:rPr lang="en-US" altLang="en-US" dirty="0">
                <a:cs typeface="Arial"/>
              </a:rPr>
              <a:t> </a:t>
            </a:r>
            <a:r>
              <a:rPr lang="en-US" dirty="0"/>
              <a:t>How will </a:t>
            </a:r>
            <a:r>
              <a:rPr lang="en-US" spc="-300" dirty="0"/>
              <a:t>M  I  </a:t>
            </a:r>
            <a:r>
              <a:rPr lang="en-US" dirty="0"/>
              <a:t>S help my career?</a:t>
            </a:r>
            <a:endParaRPr lang="en-IN" dirty="0"/>
          </a:p>
        </p:txBody>
      </p:sp>
    </p:spTree>
    <p:extLst>
      <p:ext uri="{BB962C8B-B14F-4D97-AF65-F5344CB8AC3E}">
        <p14:creationId xmlns:p14="http://schemas.microsoft.com/office/powerpoint/2010/main" val="392597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07950"/>
            <a:ext cx="8229600" cy="984885"/>
          </a:xfrm>
        </p:spPr>
        <p:txBody>
          <a:bodyPr>
            <a:spAutoFit/>
          </a:bodyPr>
          <a:lstStyle/>
          <a:p>
            <a:r>
              <a:rPr lang="en-US" sz="3200" dirty="0">
                <a:cs typeface="ＭＳ Ｐゴシック" charset="0"/>
              </a:rPr>
              <a:t>Interactive Session: Management: Soma Bay Prospers with </a:t>
            </a:r>
            <a:r>
              <a:rPr lang="en-US" sz="3200" spc="-300" dirty="0">
                <a:cs typeface="ＭＳ Ｐゴシック" charset="0"/>
              </a:rPr>
              <a:t>E R P</a:t>
            </a:r>
            <a:r>
              <a:rPr lang="en-US" sz="3200" dirty="0">
                <a:cs typeface="ＭＳ Ｐゴシック" charset="0"/>
              </a:rPr>
              <a:t> in the Cloud</a:t>
            </a:r>
            <a:endParaRPr lang="en-US" sz="2400" dirty="0"/>
          </a:p>
        </p:txBody>
      </p:sp>
      <p:sp>
        <p:nvSpPr>
          <p:cNvPr id="5" name="Content Placeholder 4"/>
          <p:cNvSpPr>
            <a:spLocks noGrp="1"/>
          </p:cNvSpPr>
          <p:nvPr>
            <p:ph idx="1"/>
          </p:nvPr>
        </p:nvSpPr>
        <p:spPr>
          <a:xfrm>
            <a:off x="457200" y="1205353"/>
            <a:ext cx="8229600" cy="3580569"/>
          </a:xfrm>
        </p:spPr>
        <p:txBody>
          <a:bodyPr>
            <a:spAutoFit/>
          </a:bodyPr>
          <a:lstStyle/>
          <a:p>
            <a:r>
              <a:rPr lang="en-US" sz="2200" dirty="0"/>
              <a:t>Class discussion</a:t>
            </a:r>
          </a:p>
          <a:p>
            <a:pPr lvl="1"/>
            <a:r>
              <a:rPr lang="en-US" dirty="0"/>
              <a:t>Identify and describe the problem discussed in this case. What management, organization, and technology factors contributed to the problem?</a:t>
            </a:r>
          </a:p>
          <a:p>
            <a:pPr lvl="1"/>
            <a:r>
              <a:rPr lang="en-US" dirty="0"/>
              <a:t>Why was an </a:t>
            </a:r>
            <a:r>
              <a:rPr lang="en-US" spc="-300" dirty="0"/>
              <a:t>E R P</a:t>
            </a:r>
            <a:r>
              <a:rPr lang="en-US" dirty="0"/>
              <a:t> system required for a solution? How did having a cloud-based </a:t>
            </a:r>
            <a:r>
              <a:rPr lang="en-US" spc="-300" dirty="0"/>
              <a:t>E R P</a:t>
            </a:r>
            <a:r>
              <a:rPr lang="en-US" dirty="0"/>
              <a:t> system contribute to the solution?</a:t>
            </a:r>
          </a:p>
          <a:p>
            <a:pPr lvl="1"/>
            <a:r>
              <a:rPr lang="en-US" dirty="0"/>
              <a:t>What were the business benefits of Soma Bay’s new enterprise system? How did it change decision making and the way the company operated?</a:t>
            </a:r>
          </a:p>
        </p:txBody>
      </p:sp>
    </p:spTree>
    <p:extLst>
      <p:ext uri="{BB962C8B-B14F-4D97-AF65-F5344CB8AC3E}">
        <p14:creationId xmlns:p14="http://schemas.microsoft.com/office/powerpoint/2010/main" val="1539251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1952"/>
            <a:ext cx="8229600" cy="553998"/>
          </a:xfrm>
        </p:spPr>
        <p:txBody>
          <a:bodyPr>
            <a:spAutoFit/>
          </a:bodyPr>
          <a:lstStyle/>
          <a:p>
            <a:r>
              <a:rPr lang="en-US" dirty="0"/>
              <a:t>Customer Relationship Management</a:t>
            </a:r>
            <a:endParaRPr lang="en-US" sz="2800" dirty="0"/>
          </a:p>
        </p:txBody>
      </p:sp>
      <p:sp>
        <p:nvSpPr>
          <p:cNvPr id="5" name="Content Placeholder 4"/>
          <p:cNvSpPr>
            <a:spLocks noGrp="1"/>
          </p:cNvSpPr>
          <p:nvPr>
            <p:ph idx="1"/>
          </p:nvPr>
        </p:nvSpPr>
        <p:spPr>
          <a:xfrm>
            <a:off x="457200" y="845443"/>
            <a:ext cx="8229600" cy="3847207"/>
          </a:xfrm>
        </p:spPr>
        <p:txBody>
          <a:bodyPr>
            <a:spAutoFit/>
          </a:bodyPr>
          <a:lstStyle/>
          <a:p>
            <a:r>
              <a:rPr lang="en-US" sz="2200" dirty="0"/>
              <a:t>Knowing the customer</a:t>
            </a:r>
          </a:p>
          <a:p>
            <a:pPr>
              <a:spcBef>
                <a:spcPts val="600"/>
              </a:spcBef>
            </a:pPr>
            <a:r>
              <a:rPr lang="en-US" sz="2200" dirty="0"/>
              <a:t>In large businesses, too many customers and too many ways customers interact with firm</a:t>
            </a:r>
          </a:p>
          <a:p>
            <a:pPr>
              <a:spcBef>
                <a:spcPts val="600"/>
              </a:spcBef>
            </a:pPr>
            <a:r>
              <a:rPr lang="en-US" sz="2200" spc="-300" dirty="0"/>
              <a:t>C R M</a:t>
            </a:r>
            <a:r>
              <a:rPr lang="en-US" sz="2200" dirty="0"/>
              <a:t> systems</a:t>
            </a:r>
          </a:p>
          <a:p>
            <a:pPr lvl="1"/>
            <a:r>
              <a:rPr lang="en-US" dirty="0"/>
              <a:t>Capture and integrate customer data from all over the organization</a:t>
            </a:r>
          </a:p>
          <a:p>
            <a:pPr lvl="1"/>
            <a:r>
              <a:rPr lang="en-US" dirty="0"/>
              <a:t>Consolidate and analyze customer data</a:t>
            </a:r>
          </a:p>
          <a:p>
            <a:pPr lvl="1"/>
            <a:r>
              <a:rPr lang="en-US" dirty="0"/>
              <a:t>Distribute customer information to various systems and customer touch points across enterprise</a:t>
            </a:r>
          </a:p>
          <a:p>
            <a:pPr lvl="1"/>
            <a:r>
              <a:rPr lang="en-US" dirty="0"/>
              <a:t>Provide single enterprise view of customers</a:t>
            </a:r>
          </a:p>
        </p:txBody>
      </p:sp>
    </p:spTree>
    <p:extLst>
      <p:ext uri="{BB962C8B-B14F-4D97-AF65-F5344CB8AC3E}">
        <p14:creationId xmlns:p14="http://schemas.microsoft.com/office/powerpoint/2010/main" val="15598038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4054"/>
            <a:ext cx="8229600" cy="1107996"/>
          </a:xfrm>
        </p:spPr>
        <p:txBody>
          <a:bodyPr>
            <a:spAutoFit/>
          </a:bodyPr>
          <a:lstStyle/>
          <a:p>
            <a:r>
              <a:rPr lang="en-US" dirty="0"/>
              <a:t>Figure 9.6 Customer Relationship Management (</a:t>
            </a:r>
            <a:r>
              <a:rPr lang="en-US" spc="-450" dirty="0"/>
              <a:t>C R </a:t>
            </a:r>
            <a:r>
              <a:rPr lang="en-US" dirty="0"/>
              <a:t>M)</a:t>
            </a:r>
            <a:endParaRPr lang="en-US" sz="2800" dirty="0"/>
          </a:p>
        </p:txBody>
      </p:sp>
      <p:pic>
        <p:nvPicPr>
          <p:cNvPr id="4098" name="Picture 2" descr="Customer:&#10;• Sales&#10;• Telephone sales&#10;• Web sales&#10;• Retail store sales&#10;• Field sales&#10;• Service&#10;• Call center data&#10;• Web self-service data&#10;• Wireless data&#10;• Field service data&#10;• Social networking data&#10;• Marketing&#10;• Campaign data&#10;• Content&#10;• Data analysis"/>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875824" y="1370874"/>
            <a:ext cx="3372576" cy="3372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94458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7150"/>
            <a:ext cx="8229600" cy="1107996"/>
          </a:xfrm>
        </p:spPr>
        <p:txBody>
          <a:bodyPr>
            <a:spAutoFit/>
          </a:bodyPr>
          <a:lstStyle/>
          <a:p>
            <a:r>
              <a:rPr lang="en-US" dirty="0"/>
              <a:t>Customer Relationship Management Software </a:t>
            </a:r>
            <a:r>
              <a:rPr lang="en-US" sz="2800" dirty="0"/>
              <a:t>(1 of 2)</a:t>
            </a:r>
            <a:endParaRPr lang="en-US" sz="2000" dirty="0"/>
          </a:p>
        </p:txBody>
      </p:sp>
      <p:sp>
        <p:nvSpPr>
          <p:cNvPr id="5" name="Content Placeholder 4"/>
          <p:cNvSpPr>
            <a:spLocks noGrp="1"/>
          </p:cNvSpPr>
          <p:nvPr>
            <p:ph idx="1"/>
          </p:nvPr>
        </p:nvSpPr>
        <p:spPr>
          <a:xfrm>
            <a:off x="457200" y="1397496"/>
            <a:ext cx="8229600" cy="3231654"/>
          </a:xfrm>
        </p:spPr>
        <p:txBody>
          <a:bodyPr>
            <a:spAutoFit/>
          </a:bodyPr>
          <a:lstStyle/>
          <a:p>
            <a:r>
              <a:rPr lang="en-US" sz="2000" dirty="0"/>
              <a:t>Packages range from niche tools to large-scale enterprise applications</a:t>
            </a:r>
          </a:p>
          <a:p>
            <a:pPr>
              <a:spcBef>
                <a:spcPts val="600"/>
              </a:spcBef>
            </a:pPr>
            <a:r>
              <a:rPr lang="en-US" sz="2000" dirty="0"/>
              <a:t>More comprehensive packages have modules for:</a:t>
            </a:r>
          </a:p>
          <a:p>
            <a:pPr lvl="1"/>
            <a:r>
              <a:rPr lang="en-US" sz="2000" dirty="0"/>
              <a:t>Partner relationship management (</a:t>
            </a:r>
            <a:r>
              <a:rPr lang="en-US" sz="2000" spc="-300" dirty="0"/>
              <a:t>P R </a:t>
            </a:r>
            <a:r>
              <a:rPr lang="en-US" sz="2000" dirty="0"/>
              <a:t>M)</a:t>
            </a:r>
          </a:p>
          <a:p>
            <a:pPr lvl="2"/>
            <a:r>
              <a:rPr lang="en-US" dirty="0"/>
              <a:t>Integrating lead generation, pricing, promotions, order configurations, and availability</a:t>
            </a:r>
          </a:p>
          <a:p>
            <a:pPr lvl="2"/>
            <a:r>
              <a:rPr lang="en-US" dirty="0"/>
              <a:t>Tools to assess partners’ performances</a:t>
            </a:r>
          </a:p>
          <a:p>
            <a:pPr lvl="1"/>
            <a:r>
              <a:rPr lang="en-US" sz="2000" dirty="0"/>
              <a:t>Employee relationship management (</a:t>
            </a:r>
            <a:r>
              <a:rPr lang="en-US" sz="2000" spc="-300" dirty="0"/>
              <a:t>E R </a:t>
            </a:r>
            <a:r>
              <a:rPr lang="en-US" sz="2000" dirty="0"/>
              <a:t>M)</a:t>
            </a:r>
          </a:p>
          <a:p>
            <a:pPr lvl="2"/>
            <a:r>
              <a:rPr lang="en-US" dirty="0"/>
              <a:t>Setting objectives, employee performance management, performance-based compensation, employee training</a:t>
            </a:r>
          </a:p>
        </p:txBody>
      </p:sp>
    </p:spTree>
    <p:extLst>
      <p:ext uri="{BB962C8B-B14F-4D97-AF65-F5344CB8AC3E}">
        <p14:creationId xmlns:p14="http://schemas.microsoft.com/office/powerpoint/2010/main" val="3335387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4054"/>
            <a:ext cx="8229600" cy="1107996"/>
          </a:xfrm>
        </p:spPr>
        <p:txBody>
          <a:bodyPr>
            <a:spAutoFit/>
          </a:bodyPr>
          <a:lstStyle/>
          <a:p>
            <a:r>
              <a:rPr lang="en-US" dirty="0"/>
              <a:t>Customer Relationship Management Software </a:t>
            </a:r>
            <a:r>
              <a:rPr lang="en-US" sz="2800" dirty="0"/>
              <a:t>(2 of 2)</a:t>
            </a:r>
            <a:endParaRPr lang="en-US" sz="2000" dirty="0"/>
          </a:p>
        </p:txBody>
      </p:sp>
      <p:sp>
        <p:nvSpPr>
          <p:cNvPr id="5" name="Content Placeholder 4"/>
          <p:cNvSpPr>
            <a:spLocks noGrp="1"/>
          </p:cNvSpPr>
          <p:nvPr>
            <p:ph idx="1"/>
          </p:nvPr>
        </p:nvSpPr>
        <p:spPr>
          <a:xfrm>
            <a:off x="457200" y="1337513"/>
            <a:ext cx="8229600" cy="3393237"/>
          </a:xfrm>
        </p:spPr>
        <p:txBody>
          <a:bodyPr>
            <a:spAutoFit/>
          </a:bodyPr>
          <a:lstStyle/>
          <a:p>
            <a:pPr>
              <a:spcBef>
                <a:spcPts val="300"/>
              </a:spcBef>
            </a:pPr>
            <a:r>
              <a:rPr lang="en-US" sz="1800" spc="-300" dirty="0"/>
              <a:t>C R M</a:t>
            </a:r>
            <a:r>
              <a:rPr lang="en-US" sz="1800" dirty="0"/>
              <a:t> packages typically include tools for:</a:t>
            </a:r>
          </a:p>
          <a:p>
            <a:pPr lvl="1">
              <a:spcBef>
                <a:spcPts val="300"/>
              </a:spcBef>
            </a:pPr>
            <a:r>
              <a:rPr lang="en-US" sz="1800" dirty="0"/>
              <a:t>Sales force automation (</a:t>
            </a:r>
            <a:r>
              <a:rPr lang="en-US" sz="1800" spc="-300" dirty="0"/>
              <a:t>S F </a:t>
            </a:r>
            <a:r>
              <a:rPr lang="en-US" sz="1800" dirty="0"/>
              <a:t>A)</a:t>
            </a:r>
          </a:p>
          <a:p>
            <a:pPr lvl="2">
              <a:spcBef>
                <a:spcPts val="300"/>
              </a:spcBef>
            </a:pPr>
            <a:r>
              <a:rPr lang="en-US" sz="1800" dirty="0"/>
              <a:t>Sales prospect and contact information</a:t>
            </a:r>
          </a:p>
          <a:p>
            <a:pPr lvl="2">
              <a:spcBef>
                <a:spcPts val="300"/>
              </a:spcBef>
            </a:pPr>
            <a:r>
              <a:rPr lang="en-US" sz="1800" dirty="0"/>
              <a:t>Sales quote generation capabilities</a:t>
            </a:r>
          </a:p>
          <a:p>
            <a:pPr lvl="1">
              <a:spcBef>
                <a:spcPts val="300"/>
              </a:spcBef>
            </a:pPr>
            <a:r>
              <a:rPr lang="en-US" sz="1800" dirty="0"/>
              <a:t>Customer service</a:t>
            </a:r>
          </a:p>
          <a:p>
            <a:pPr lvl="2">
              <a:spcBef>
                <a:spcPts val="300"/>
              </a:spcBef>
            </a:pPr>
            <a:r>
              <a:rPr lang="en-US" sz="1800" dirty="0"/>
              <a:t>Assigning and managing customer service requests</a:t>
            </a:r>
          </a:p>
          <a:p>
            <a:pPr lvl="2">
              <a:spcBef>
                <a:spcPts val="300"/>
              </a:spcBef>
            </a:pPr>
            <a:r>
              <a:rPr lang="en-US" sz="1800" dirty="0"/>
              <a:t>Web-based self-service capabilities</a:t>
            </a:r>
          </a:p>
          <a:p>
            <a:pPr lvl="1">
              <a:spcBef>
                <a:spcPts val="300"/>
              </a:spcBef>
            </a:pPr>
            <a:r>
              <a:rPr lang="en-US" sz="1800" dirty="0"/>
              <a:t>Marketing</a:t>
            </a:r>
          </a:p>
          <a:p>
            <a:pPr lvl="2">
              <a:spcBef>
                <a:spcPts val="300"/>
              </a:spcBef>
            </a:pPr>
            <a:r>
              <a:rPr lang="en-US" sz="1800" dirty="0"/>
              <a:t>Capturing prospect and customer data, scheduling and tracking direct-marketing mailings or e-mail</a:t>
            </a:r>
          </a:p>
          <a:p>
            <a:pPr lvl="2">
              <a:spcBef>
                <a:spcPts val="300"/>
              </a:spcBef>
            </a:pPr>
            <a:r>
              <a:rPr lang="en-US" sz="1800" dirty="0"/>
              <a:t>Cross-selling</a:t>
            </a:r>
          </a:p>
        </p:txBody>
      </p:sp>
    </p:spTree>
    <p:extLst>
      <p:ext uri="{BB962C8B-B14F-4D97-AF65-F5344CB8AC3E}">
        <p14:creationId xmlns:p14="http://schemas.microsoft.com/office/powerpoint/2010/main" val="12561391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4054"/>
            <a:ext cx="8229600" cy="1107996"/>
          </a:xfrm>
        </p:spPr>
        <p:txBody>
          <a:bodyPr>
            <a:spAutoFit/>
          </a:bodyPr>
          <a:lstStyle/>
          <a:p>
            <a:r>
              <a:rPr lang="en-US" dirty="0"/>
              <a:t>Figure 9.7 How </a:t>
            </a:r>
            <a:r>
              <a:rPr lang="en-US" spc="-450" dirty="0"/>
              <a:t>C R M</a:t>
            </a:r>
            <a:r>
              <a:rPr lang="en-US" dirty="0"/>
              <a:t> Systems Support Marketing</a:t>
            </a:r>
            <a:endParaRPr lang="en-US" sz="2800" dirty="0"/>
          </a:p>
        </p:txBody>
      </p:sp>
      <p:sp>
        <p:nvSpPr>
          <p:cNvPr id="5" name="Content Placeholder 4"/>
          <p:cNvSpPr>
            <a:spLocks noGrp="1"/>
          </p:cNvSpPr>
          <p:nvPr>
            <p:ph idx="1"/>
          </p:nvPr>
        </p:nvSpPr>
        <p:spPr>
          <a:xfrm>
            <a:off x="457200" y="1301325"/>
            <a:ext cx="8229600" cy="307777"/>
          </a:xfrm>
        </p:spPr>
        <p:txBody>
          <a:bodyPr>
            <a:spAutoFit/>
          </a:bodyPr>
          <a:lstStyle/>
          <a:p>
            <a:pPr marL="0" indent="0">
              <a:buNone/>
            </a:pPr>
            <a:r>
              <a:rPr lang="en-US" sz="2000" b="1" dirty="0"/>
              <a:t>Responses by Channel for January 2019 Promotional Campaign</a:t>
            </a:r>
          </a:p>
        </p:txBody>
      </p:sp>
      <p:pic>
        <p:nvPicPr>
          <p:cNvPr id="7" name="Picture 6" descr="Caption: Responses by channel for January 2019 promotional campaign&#10;• Direct mail: 29.2 percent&#10;• Telephone: 30.8 percent&#10;• Web: 16.0 percent&#10;• Email: 17.3 percent&#10;• Social media: 6.7 percent">
            <a:extLst>
              <a:ext uri="{FF2B5EF4-FFF2-40B4-BE49-F238E27FC236}">
                <a16:creationId xmlns:a16="http://schemas.microsoft.com/office/drawing/2014/main" xmlns="" id="{AB4FD86E-9A98-408B-B72F-79BC350DFD4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07328" y="1906240"/>
            <a:ext cx="2313289" cy="2862610"/>
          </a:xfrm>
          <a:prstGeom prst="rect">
            <a:avLst/>
          </a:prstGeom>
        </p:spPr>
      </p:pic>
    </p:spTree>
    <p:extLst>
      <p:ext uri="{BB962C8B-B14F-4D97-AF65-F5344CB8AC3E}">
        <p14:creationId xmlns:p14="http://schemas.microsoft.com/office/powerpoint/2010/main" val="24504042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1952"/>
            <a:ext cx="8229600" cy="553998"/>
          </a:xfrm>
        </p:spPr>
        <p:txBody>
          <a:bodyPr>
            <a:spAutoFit/>
          </a:bodyPr>
          <a:lstStyle/>
          <a:p>
            <a:r>
              <a:rPr lang="en-US" dirty="0"/>
              <a:t>Figure 9.8 </a:t>
            </a:r>
            <a:r>
              <a:rPr lang="en-US" spc="-450" dirty="0"/>
              <a:t>C R </a:t>
            </a:r>
            <a:r>
              <a:rPr lang="en-US" spc="-300" dirty="0"/>
              <a:t>M</a:t>
            </a:r>
            <a:r>
              <a:rPr lang="en-US" dirty="0"/>
              <a:t> Software Capabilities</a:t>
            </a:r>
            <a:endParaRPr lang="en-US" sz="2800" dirty="0"/>
          </a:p>
        </p:txBody>
      </p:sp>
      <p:pic>
        <p:nvPicPr>
          <p:cNvPr id="6146" name="Picture 2" descr="Customer data:&#10;• Sales&#10;• Account management&#10;• Lead management&#10;• Order management&#10;• Sales planning&#10;• Field sales&#10;• Sales analytics&#10;• Marketing&#10;• Campaign management&#10;• Channel promotions management&#10;• Events management&#10;• Market planning&#10;• Marketing operations&#10;• Marketing analytics&#10;• Service&#10;• Service delivery&#10;• Customer satisfaction management&#10;• Returns management&#10;• Service planning&#10;• Call center and help desk&#10;• Service analytics"/>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392598" y="824340"/>
            <a:ext cx="4342579" cy="3893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9357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4054"/>
            <a:ext cx="8229600" cy="1107996"/>
          </a:xfrm>
        </p:spPr>
        <p:txBody>
          <a:bodyPr>
            <a:spAutoFit/>
          </a:bodyPr>
          <a:lstStyle/>
          <a:p>
            <a:r>
              <a:rPr lang="en-US" dirty="0"/>
              <a:t>Figure 9.9 Customer Loyalty Management Process Map</a:t>
            </a:r>
            <a:endParaRPr lang="en-US" sz="2800" dirty="0"/>
          </a:p>
        </p:txBody>
      </p:sp>
      <p:pic>
        <p:nvPicPr>
          <p:cNvPr id="7170" name="Picture 2" descr="In the figure the different stages are presented in sequence.&#10;1. Receive service request&#10;2. Obtain customer information from customer database&#10;3. Customer information available?&#10;• If yes: score customer&#10;• High value and loyalty? &#10;• If yes: provide special offers and service&#10;• If No: route to best agent&#10;• Resolve service issue&#10;• If No: route to best agent&#10;• Resolve service issue"/>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91704" y="1504950"/>
            <a:ext cx="8154179" cy="3019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44184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9252"/>
            <a:ext cx="8229600" cy="553998"/>
          </a:xfrm>
        </p:spPr>
        <p:txBody>
          <a:bodyPr>
            <a:spAutoFit/>
          </a:bodyPr>
          <a:lstStyle/>
          <a:p>
            <a:r>
              <a:rPr lang="en-US" dirty="0"/>
              <a:t>Operational and Analytical </a:t>
            </a:r>
            <a:r>
              <a:rPr lang="en-US" spc="-450" dirty="0"/>
              <a:t>C R M</a:t>
            </a:r>
            <a:endParaRPr lang="en-US" sz="2000" spc="-450" dirty="0"/>
          </a:p>
        </p:txBody>
      </p:sp>
      <p:sp>
        <p:nvSpPr>
          <p:cNvPr id="5" name="Content Placeholder 4"/>
          <p:cNvSpPr>
            <a:spLocks noGrp="1"/>
          </p:cNvSpPr>
          <p:nvPr>
            <p:ph idx="1"/>
          </p:nvPr>
        </p:nvSpPr>
        <p:spPr>
          <a:xfrm>
            <a:off x="457200" y="741983"/>
            <a:ext cx="8229600" cy="4039567"/>
          </a:xfrm>
        </p:spPr>
        <p:txBody>
          <a:bodyPr>
            <a:spAutoFit/>
          </a:bodyPr>
          <a:lstStyle/>
          <a:p>
            <a:r>
              <a:rPr lang="en-US" sz="2200" dirty="0"/>
              <a:t>Operational </a:t>
            </a:r>
            <a:r>
              <a:rPr lang="en-US" sz="2200" spc="-300" dirty="0"/>
              <a:t>C R M</a:t>
            </a:r>
          </a:p>
          <a:p>
            <a:pPr lvl="1"/>
            <a:r>
              <a:rPr lang="en-US" dirty="0"/>
              <a:t>Customer-facing applications</a:t>
            </a:r>
          </a:p>
          <a:p>
            <a:pPr lvl="1"/>
            <a:r>
              <a:rPr lang="en-US" dirty="0"/>
              <a:t>Sales force automation call center and customer service support</a:t>
            </a:r>
          </a:p>
          <a:p>
            <a:pPr lvl="1"/>
            <a:r>
              <a:rPr lang="en-US" dirty="0"/>
              <a:t>Marketing automation</a:t>
            </a:r>
          </a:p>
          <a:p>
            <a:r>
              <a:rPr lang="en-US" sz="2200" dirty="0"/>
              <a:t>Analytical </a:t>
            </a:r>
            <a:r>
              <a:rPr lang="en-US" sz="2200" spc="-300" dirty="0"/>
              <a:t>C R M</a:t>
            </a:r>
          </a:p>
          <a:p>
            <a:pPr lvl="1"/>
            <a:r>
              <a:rPr lang="en-US" dirty="0"/>
              <a:t>Based on data warehouses populated by operational   </a:t>
            </a:r>
            <a:r>
              <a:rPr lang="en-US" spc="-300" dirty="0"/>
              <a:t>C R M</a:t>
            </a:r>
            <a:r>
              <a:rPr lang="en-US" dirty="0"/>
              <a:t> systems and customer touch points</a:t>
            </a:r>
          </a:p>
          <a:p>
            <a:pPr lvl="1"/>
            <a:r>
              <a:rPr lang="en-US" dirty="0"/>
              <a:t>Analyzes customer data (</a:t>
            </a:r>
            <a:r>
              <a:rPr lang="en-US" spc="-300" dirty="0"/>
              <a:t>O L A </a:t>
            </a:r>
            <a:r>
              <a:rPr lang="en-US" dirty="0"/>
              <a:t>P, data mining, etc.)</a:t>
            </a:r>
          </a:p>
          <a:p>
            <a:pPr lvl="2"/>
            <a:r>
              <a:rPr lang="en-US" sz="2200" dirty="0"/>
              <a:t>Customer lifetime value (</a:t>
            </a:r>
            <a:r>
              <a:rPr lang="en-US" sz="2200" spc="-300" dirty="0"/>
              <a:t>C L T </a:t>
            </a:r>
            <a:r>
              <a:rPr lang="en-US" sz="2200" dirty="0"/>
              <a:t>V)</a:t>
            </a:r>
          </a:p>
        </p:txBody>
      </p:sp>
    </p:spTree>
    <p:extLst>
      <p:ext uri="{BB962C8B-B14F-4D97-AF65-F5344CB8AC3E}">
        <p14:creationId xmlns:p14="http://schemas.microsoft.com/office/powerpoint/2010/main" val="33072074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4054"/>
            <a:ext cx="8229600" cy="1107996"/>
          </a:xfrm>
        </p:spPr>
        <p:txBody>
          <a:bodyPr>
            <a:spAutoFit/>
          </a:bodyPr>
          <a:lstStyle/>
          <a:p>
            <a:r>
              <a:rPr lang="en-US" dirty="0"/>
              <a:t>Figure 9.10 Analytical </a:t>
            </a:r>
            <a:r>
              <a:rPr lang="en-US" spc="-450" dirty="0"/>
              <a:t>C R M</a:t>
            </a:r>
            <a:r>
              <a:rPr lang="en-US" dirty="0"/>
              <a:t> Data Warehouse</a:t>
            </a:r>
            <a:endParaRPr lang="en-US" sz="2800" dirty="0"/>
          </a:p>
        </p:txBody>
      </p:sp>
      <p:pic>
        <p:nvPicPr>
          <p:cNvPr id="8194" name="Picture 2" descr="Customer data warehouse or analytic platform:&#10;• Obtains customer data from:&#10;• Channels&#10;• Call center&#10;• Website&#10;• Wireless&#10;• Field sales&#10;• Direct mail&#10;• Email&#10;• Retail store&#10;• Partner&#10;• Social media&#10;• Other sources&#10;• Legacy systems&#10;• Demographic data&#10;• Third-party data&#10;• Marketing campaign data&#10;• Receives from and sends data to:&#10;• OLAP&#10;• Data mining&#10;• Other data analysis tools&#10;• Sends data to:&#10;• Profitable customers&#10;• Market segments&#10;• Customer profiles&#10;• Churn rates"/>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742998" y="1341081"/>
            <a:ext cx="5643122" cy="3440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5321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7150"/>
            <a:ext cx="8229600" cy="553998"/>
          </a:xfrm>
        </p:spPr>
        <p:txBody>
          <a:bodyPr>
            <a:spAutoFit/>
          </a:bodyPr>
          <a:lstStyle/>
          <a:p>
            <a:r>
              <a:rPr lang="en-IN" altLang="en-US" dirty="0"/>
              <a:t>Video Cases</a:t>
            </a:r>
            <a:endParaRPr lang="en-US" sz="2800" dirty="0"/>
          </a:p>
        </p:txBody>
      </p:sp>
      <p:sp>
        <p:nvSpPr>
          <p:cNvPr id="5" name="Content Placeholder 4"/>
          <p:cNvSpPr>
            <a:spLocks noGrp="1"/>
          </p:cNvSpPr>
          <p:nvPr>
            <p:ph idx="1"/>
          </p:nvPr>
        </p:nvSpPr>
        <p:spPr>
          <a:xfrm>
            <a:off x="457200" y="889179"/>
            <a:ext cx="8229600" cy="1669688"/>
          </a:xfrm>
        </p:spPr>
        <p:txBody>
          <a:bodyPr>
            <a:spAutoFit/>
          </a:bodyPr>
          <a:lstStyle/>
          <a:p>
            <a:r>
              <a:rPr lang="en-US" dirty="0"/>
              <a:t>Case 1: Life Time Fitness Gets in Shape with Salesforce   </a:t>
            </a:r>
            <a:r>
              <a:rPr lang="en-US" spc="-300" dirty="0"/>
              <a:t>C </a:t>
            </a:r>
            <a:r>
              <a:rPr lang="en-US" sz="100" spc="-300" dirty="0"/>
              <a:t> </a:t>
            </a:r>
            <a:r>
              <a:rPr lang="en-US" spc="-300" dirty="0"/>
              <a:t>R </a:t>
            </a:r>
            <a:r>
              <a:rPr lang="en-US" sz="100" spc="-300" dirty="0"/>
              <a:t> </a:t>
            </a:r>
            <a:r>
              <a:rPr lang="en-US" spc="-300" dirty="0"/>
              <a:t>M</a:t>
            </a:r>
          </a:p>
          <a:p>
            <a:r>
              <a:rPr lang="en-US" dirty="0"/>
              <a:t>Instructional Video: </a:t>
            </a:r>
            <a:r>
              <a:rPr lang="en-US" spc="-300" dirty="0"/>
              <a:t>G </a:t>
            </a:r>
            <a:r>
              <a:rPr lang="en-US" sz="100" spc="-300" dirty="0"/>
              <a:t> </a:t>
            </a:r>
            <a:r>
              <a:rPr lang="en-US" spc="-300" dirty="0"/>
              <a:t>S </a:t>
            </a:r>
            <a:r>
              <a:rPr lang="en-US" sz="100" spc="-300" dirty="0"/>
              <a:t> </a:t>
            </a:r>
            <a:r>
              <a:rPr lang="en-US" spc="-300" dirty="0"/>
              <a:t>M </a:t>
            </a:r>
            <a:r>
              <a:rPr lang="en-US" sz="100" spc="-300" dirty="0"/>
              <a:t> </a:t>
            </a:r>
            <a:r>
              <a:rPr lang="en-US" spc="-300" dirty="0"/>
              <a:t>S</a:t>
            </a:r>
            <a:r>
              <a:rPr lang="en-US" dirty="0"/>
              <a:t> Protects Patients by Serializing Every Bottle of Drugs</a:t>
            </a:r>
          </a:p>
        </p:txBody>
      </p:sp>
    </p:spTree>
    <p:extLst>
      <p:ext uri="{BB962C8B-B14F-4D97-AF65-F5344CB8AC3E}">
        <p14:creationId xmlns:p14="http://schemas.microsoft.com/office/powerpoint/2010/main" val="42609394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11137"/>
            <a:ext cx="8229600" cy="1462701"/>
          </a:xfrm>
        </p:spPr>
        <p:txBody>
          <a:bodyPr>
            <a:spAutoFit/>
          </a:bodyPr>
          <a:lstStyle/>
          <a:p>
            <a:r>
              <a:rPr lang="en-US" sz="3200" dirty="0"/>
              <a:t>Interactive Session – Organizations: Kenya Airways Flies High with Customer Relationship Management</a:t>
            </a:r>
            <a:endParaRPr lang="en-US" sz="1800" spc="-450" dirty="0"/>
          </a:p>
        </p:txBody>
      </p:sp>
      <p:sp>
        <p:nvSpPr>
          <p:cNvPr id="5" name="Content Placeholder 4"/>
          <p:cNvSpPr>
            <a:spLocks noGrp="1"/>
          </p:cNvSpPr>
          <p:nvPr>
            <p:ph idx="1"/>
          </p:nvPr>
        </p:nvSpPr>
        <p:spPr>
          <a:xfrm>
            <a:off x="457200" y="1752183"/>
            <a:ext cx="8229600" cy="2800767"/>
          </a:xfrm>
        </p:spPr>
        <p:txBody>
          <a:bodyPr>
            <a:spAutoFit/>
          </a:bodyPr>
          <a:lstStyle/>
          <a:p>
            <a:r>
              <a:rPr lang="en-US" sz="1800" dirty="0"/>
              <a:t>Class discussion</a:t>
            </a:r>
          </a:p>
          <a:p>
            <a:pPr lvl="1"/>
            <a:r>
              <a:rPr lang="en-US" sz="1800" dirty="0"/>
              <a:t>What was the problem at Kenya Airways described in this case? What people, organization, and technology factors contributed to this problem?</a:t>
            </a:r>
          </a:p>
          <a:p>
            <a:pPr lvl="1"/>
            <a:r>
              <a:rPr lang="en-US" sz="1800" dirty="0"/>
              <a:t>What was the relationship of customer relationship management to Kenya Airway’s business performance and business strategy?</a:t>
            </a:r>
          </a:p>
          <a:p>
            <a:pPr lvl="1"/>
            <a:r>
              <a:rPr lang="en-US" sz="1800" dirty="0"/>
              <a:t>Describe Kenya Airway’s solution to its problem. What people, organization, and technology issues had to be addressed by the solution?</a:t>
            </a:r>
          </a:p>
          <a:p>
            <a:pPr lvl="1"/>
            <a:r>
              <a:rPr lang="en-US" sz="1800" dirty="0"/>
              <a:t>How effective was this solution? How did it affect the way Kenya Airways ran its business and its business performance?</a:t>
            </a:r>
          </a:p>
        </p:txBody>
      </p:sp>
    </p:spTree>
    <p:extLst>
      <p:ext uri="{BB962C8B-B14F-4D97-AF65-F5344CB8AC3E}">
        <p14:creationId xmlns:p14="http://schemas.microsoft.com/office/powerpoint/2010/main" val="623216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8654"/>
            <a:ext cx="8229600" cy="1107996"/>
          </a:xfrm>
        </p:spPr>
        <p:txBody>
          <a:bodyPr>
            <a:spAutoFit/>
          </a:bodyPr>
          <a:lstStyle/>
          <a:p>
            <a:r>
              <a:rPr lang="en-US" dirty="0"/>
              <a:t>Business Value of Customer Relationship Management Systems</a:t>
            </a:r>
            <a:endParaRPr lang="en-US" sz="2000" spc="-450" dirty="0"/>
          </a:p>
        </p:txBody>
      </p:sp>
      <p:sp>
        <p:nvSpPr>
          <p:cNvPr id="5" name="Content Placeholder 4"/>
          <p:cNvSpPr>
            <a:spLocks noGrp="1"/>
          </p:cNvSpPr>
          <p:nvPr>
            <p:ph idx="1"/>
          </p:nvPr>
        </p:nvSpPr>
        <p:spPr>
          <a:xfrm>
            <a:off x="457200" y="1131915"/>
            <a:ext cx="8229600" cy="3656751"/>
          </a:xfrm>
        </p:spPr>
        <p:txBody>
          <a:bodyPr>
            <a:spAutoFit/>
          </a:bodyPr>
          <a:lstStyle/>
          <a:p>
            <a:pPr>
              <a:spcBef>
                <a:spcPts val="600"/>
              </a:spcBef>
            </a:pPr>
            <a:r>
              <a:rPr lang="en-US" sz="2000" dirty="0"/>
              <a:t>Business value of </a:t>
            </a:r>
            <a:r>
              <a:rPr lang="en-US" sz="2000" spc="-300" dirty="0"/>
              <a:t>C R M</a:t>
            </a:r>
            <a:r>
              <a:rPr lang="en-US" sz="2000" dirty="0"/>
              <a:t> systems</a:t>
            </a:r>
          </a:p>
          <a:p>
            <a:pPr lvl="1"/>
            <a:r>
              <a:rPr lang="en-US" sz="2000" dirty="0"/>
              <a:t>Increased customer satisfaction</a:t>
            </a:r>
          </a:p>
          <a:p>
            <a:pPr lvl="1"/>
            <a:r>
              <a:rPr lang="en-US" sz="2000" dirty="0"/>
              <a:t>Reduced direct-marketing costs</a:t>
            </a:r>
          </a:p>
          <a:p>
            <a:pPr lvl="1"/>
            <a:r>
              <a:rPr lang="en-US" sz="2000" dirty="0"/>
              <a:t>More effective marketing</a:t>
            </a:r>
          </a:p>
          <a:p>
            <a:pPr lvl="1"/>
            <a:r>
              <a:rPr lang="en-US" sz="2000" dirty="0"/>
              <a:t>Lower costs for customer acquisition/retention</a:t>
            </a:r>
          </a:p>
          <a:p>
            <a:pPr lvl="1"/>
            <a:r>
              <a:rPr lang="en-US" sz="2000" dirty="0"/>
              <a:t>Increased sales revenue</a:t>
            </a:r>
          </a:p>
          <a:p>
            <a:pPr>
              <a:spcBef>
                <a:spcPts val="600"/>
              </a:spcBef>
            </a:pPr>
            <a:r>
              <a:rPr lang="en-US" sz="2000" dirty="0"/>
              <a:t>Churn rate</a:t>
            </a:r>
          </a:p>
          <a:p>
            <a:pPr lvl="1"/>
            <a:r>
              <a:rPr lang="en-US" sz="2000" dirty="0"/>
              <a:t>Number of customers who stop using or purchasing products or services from a company</a:t>
            </a:r>
          </a:p>
          <a:p>
            <a:pPr lvl="1"/>
            <a:r>
              <a:rPr lang="en-US" sz="2000" dirty="0"/>
              <a:t>Indicator of growth or decline of firm’s customer base</a:t>
            </a:r>
          </a:p>
        </p:txBody>
      </p:sp>
    </p:spTree>
    <p:extLst>
      <p:ext uri="{BB962C8B-B14F-4D97-AF65-F5344CB8AC3E}">
        <p14:creationId xmlns:p14="http://schemas.microsoft.com/office/powerpoint/2010/main" val="34014594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1952"/>
            <a:ext cx="8229600" cy="553998"/>
          </a:xfrm>
        </p:spPr>
        <p:txBody>
          <a:bodyPr>
            <a:spAutoFit/>
          </a:bodyPr>
          <a:lstStyle/>
          <a:p>
            <a:r>
              <a:rPr lang="en-US" altLang="en-US" dirty="0"/>
              <a:t>Enterprise Application Challenges</a:t>
            </a:r>
            <a:endParaRPr lang="en-US" sz="2000" spc="-450" dirty="0"/>
          </a:p>
        </p:txBody>
      </p:sp>
      <p:sp>
        <p:nvSpPr>
          <p:cNvPr id="5" name="Content Placeholder 4"/>
          <p:cNvSpPr>
            <a:spLocks noGrp="1"/>
          </p:cNvSpPr>
          <p:nvPr>
            <p:ph idx="1"/>
          </p:nvPr>
        </p:nvSpPr>
        <p:spPr>
          <a:xfrm>
            <a:off x="457200" y="868526"/>
            <a:ext cx="8229600" cy="3824124"/>
          </a:xfrm>
        </p:spPr>
        <p:txBody>
          <a:bodyPr>
            <a:spAutoFit/>
          </a:bodyPr>
          <a:lstStyle/>
          <a:p>
            <a:r>
              <a:rPr lang="en-US" sz="2200" dirty="0"/>
              <a:t>Expensive to purchase and implement enterprise applications</a:t>
            </a:r>
          </a:p>
          <a:p>
            <a:pPr lvl="1"/>
            <a:r>
              <a:rPr lang="en-US" dirty="0"/>
              <a:t>Multi-million dollar projects in 2018 </a:t>
            </a:r>
          </a:p>
          <a:p>
            <a:pPr lvl="1"/>
            <a:r>
              <a:rPr lang="en-US" dirty="0"/>
              <a:t>Long development times</a:t>
            </a:r>
          </a:p>
          <a:p>
            <a:r>
              <a:rPr lang="en-US" sz="2200" dirty="0"/>
              <a:t>Technology changes</a:t>
            </a:r>
          </a:p>
          <a:p>
            <a:r>
              <a:rPr lang="en-US" sz="2200" dirty="0"/>
              <a:t>Business process changes</a:t>
            </a:r>
          </a:p>
          <a:p>
            <a:r>
              <a:rPr lang="en-US" sz="2200" dirty="0"/>
              <a:t>Organizational learning, changes</a:t>
            </a:r>
          </a:p>
          <a:p>
            <a:r>
              <a:rPr lang="en-US" sz="2200" dirty="0"/>
              <a:t>Switching costs, dependence on software vendors</a:t>
            </a:r>
          </a:p>
          <a:p>
            <a:r>
              <a:rPr lang="en-US" sz="2200" dirty="0"/>
              <a:t>Data standardization, management, cleansing</a:t>
            </a:r>
          </a:p>
        </p:txBody>
      </p:sp>
    </p:spTree>
    <p:extLst>
      <p:ext uri="{BB962C8B-B14F-4D97-AF65-F5344CB8AC3E}">
        <p14:creationId xmlns:p14="http://schemas.microsoft.com/office/powerpoint/2010/main" val="6566177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4450"/>
            <a:ext cx="8229600" cy="1107996"/>
          </a:xfrm>
        </p:spPr>
        <p:txBody>
          <a:bodyPr>
            <a:spAutoFit/>
          </a:bodyPr>
          <a:lstStyle/>
          <a:p>
            <a:r>
              <a:rPr lang="en-US" altLang="en-US" dirty="0"/>
              <a:t>Next-Generation Enterprise Applications </a:t>
            </a:r>
            <a:r>
              <a:rPr lang="en-US" altLang="en-US" sz="2800" dirty="0"/>
              <a:t>(1 of 2)</a:t>
            </a:r>
            <a:endParaRPr lang="en-US" sz="1600" spc="-450" dirty="0"/>
          </a:p>
        </p:txBody>
      </p:sp>
      <p:sp>
        <p:nvSpPr>
          <p:cNvPr id="5" name="Content Placeholder 4"/>
          <p:cNvSpPr>
            <a:spLocks noGrp="1"/>
          </p:cNvSpPr>
          <p:nvPr>
            <p:ph idx="1"/>
          </p:nvPr>
        </p:nvSpPr>
        <p:spPr>
          <a:xfrm>
            <a:off x="457200" y="1365230"/>
            <a:ext cx="8229600" cy="3416320"/>
          </a:xfrm>
        </p:spPr>
        <p:txBody>
          <a:bodyPr>
            <a:spAutoFit/>
          </a:bodyPr>
          <a:lstStyle/>
          <a:p>
            <a:r>
              <a:rPr lang="en-US" dirty="0"/>
              <a:t>Enterprise solutions/suites</a:t>
            </a:r>
          </a:p>
          <a:p>
            <a:pPr lvl="1"/>
            <a:r>
              <a:rPr lang="en-US" sz="2400" dirty="0"/>
              <a:t>Make applications more flexible, web-enabled, integrated with other systems</a:t>
            </a:r>
          </a:p>
          <a:p>
            <a:pPr>
              <a:spcBef>
                <a:spcPts val="600"/>
              </a:spcBef>
            </a:pPr>
            <a:r>
              <a:rPr lang="en-US" spc="-300" dirty="0"/>
              <a:t>S O </a:t>
            </a:r>
            <a:r>
              <a:rPr lang="en-US" dirty="0"/>
              <a:t>A standards</a:t>
            </a:r>
          </a:p>
          <a:p>
            <a:pPr>
              <a:spcBef>
                <a:spcPts val="600"/>
              </a:spcBef>
            </a:pPr>
            <a:r>
              <a:rPr lang="en-US" dirty="0"/>
              <a:t>Open-source applications</a:t>
            </a:r>
          </a:p>
          <a:p>
            <a:pPr>
              <a:spcBef>
                <a:spcPts val="600"/>
              </a:spcBef>
            </a:pPr>
            <a:r>
              <a:rPr lang="en-US" dirty="0"/>
              <a:t>On-demand solutions</a:t>
            </a:r>
          </a:p>
          <a:p>
            <a:pPr>
              <a:spcBef>
                <a:spcPts val="600"/>
              </a:spcBef>
            </a:pPr>
            <a:r>
              <a:rPr lang="en-US" dirty="0"/>
              <a:t>Cloud-based versions</a:t>
            </a:r>
          </a:p>
          <a:p>
            <a:pPr>
              <a:spcBef>
                <a:spcPts val="600"/>
              </a:spcBef>
            </a:pPr>
            <a:r>
              <a:rPr lang="en-US" dirty="0"/>
              <a:t>Functionality for mobile platform</a:t>
            </a:r>
          </a:p>
        </p:txBody>
      </p:sp>
    </p:spTree>
    <p:extLst>
      <p:ext uri="{BB962C8B-B14F-4D97-AF65-F5344CB8AC3E}">
        <p14:creationId xmlns:p14="http://schemas.microsoft.com/office/powerpoint/2010/main" val="40610494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4054"/>
            <a:ext cx="8229600" cy="1107996"/>
          </a:xfrm>
        </p:spPr>
        <p:txBody>
          <a:bodyPr>
            <a:spAutoFit/>
          </a:bodyPr>
          <a:lstStyle/>
          <a:p>
            <a:r>
              <a:rPr lang="en-US" altLang="en-US" dirty="0"/>
              <a:t>Next-Generation Enterprise Applications </a:t>
            </a:r>
            <a:r>
              <a:rPr lang="en-US" altLang="en-US" sz="2800" dirty="0"/>
              <a:t>(2 of 2)</a:t>
            </a:r>
            <a:endParaRPr lang="en-US" sz="1600" spc="-450" dirty="0"/>
          </a:p>
        </p:txBody>
      </p:sp>
      <p:sp>
        <p:nvSpPr>
          <p:cNvPr id="5" name="Content Placeholder 4"/>
          <p:cNvSpPr>
            <a:spLocks noGrp="1"/>
          </p:cNvSpPr>
          <p:nvPr>
            <p:ph idx="1"/>
          </p:nvPr>
        </p:nvSpPr>
        <p:spPr>
          <a:xfrm>
            <a:off x="457200" y="1434852"/>
            <a:ext cx="8229600" cy="3308598"/>
          </a:xfrm>
        </p:spPr>
        <p:txBody>
          <a:bodyPr>
            <a:spAutoFit/>
          </a:bodyPr>
          <a:lstStyle/>
          <a:p>
            <a:r>
              <a:rPr lang="en-US" sz="2000" dirty="0"/>
              <a:t>Social </a:t>
            </a:r>
            <a:r>
              <a:rPr lang="en-US" sz="2000" spc="-300" dirty="0"/>
              <a:t>C R M</a:t>
            </a:r>
          </a:p>
          <a:p>
            <a:pPr lvl="1"/>
            <a:r>
              <a:rPr lang="en-US" sz="2000" dirty="0"/>
              <a:t>Incorporating social networking technologies</a:t>
            </a:r>
          </a:p>
          <a:p>
            <a:pPr lvl="1"/>
            <a:r>
              <a:rPr lang="en-US" sz="2000" dirty="0"/>
              <a:t>Company social networks</a:t>
            </a:r>
          </a:p>
          <a:p>
            <a:pPr lvl="1"/>
            <a:r>
              <a:rPr lang="en-US" sz="2000" dirty="0"/>
              <a:t>Monitor social media activity; social media analytics</a:t>
            </a:r>
          </a:p>
          <a:p>
            <a:pPr lvl="1"/>
            <a:r>
              <a:rPr lang="en-US" sz="2000" dirty="0"/>
              <a:t>Manage social and web-based campaigns</a:t>
            </a:r>
          </a:p>
          <a:p>
            <a:pPr>
              <a:spcBef>
                <a:spcPts val="600"/>
              </a:spcBef>
            </a:pPr>
            <a:r>
              <a:rPr lang="en-US" sz="2000" dirty="0"/>
              <a:t>Business intelligence</a:t>
            </a:r>
          </a:p>
          <a:p>
            <a:pPr lvl="1"/>
            <a:r>
              <a:rPr lang="en-US" sz="2000" dirty="0"/>
              <a:t>Inclusion of </a:t>
            </a:r>
            <a:r>
              <a:rPr lang="en-US" sz="2000" spc="-300" dirty="0"/>
              <a:t>B I</a:t>
            </a:r>
            <a:r>
              <a:rPr lang="en-US" sz="2000" dirty="0"/>
              <a:t> with enterprise applications</a:t>
            </a:r>
          </a:p>
          <a:p>
            <a:pPr lvl="1"/>
            <a:r>
              <a:rPr lang="en-US" sz="2000" dirty="0"/>
              <a:t>Flexible reporting, ad hoc analysis, “what-if” scenarios, digital dashboards, data visualization</a:t>
            </a:r>
          </a:p>
        </p:txBody>
      </p:sp>
    </p:spTree>
    <p:extLst>
      <p:ext uri="{BB962C8B-B14F-4D97-AF65-F5344CB8AC3E}">
        <p14:creationId xmlns:p14="http://schemas.microsoft.com/office/powerpoint/2010/main" val="25250025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7248"/>
            <a:ext cx="8229600" cy="553998"/>
          </a:xfrm>
        </p:spPr>
        <p:txBody>
          <a:bodyPr>
            <a:spAutoFit/>
          </a:bodyPr>
          <a:lstStyle/>
          <a:p>
            <a:r>
              <a:rPr lang="en-US" altLang="en-US" dirty="0"/>
              <a:t>How Will </a:t>
            </a:r>
            <a:r>
              <a:rPr lang="en-US" altLang="en-US" spc="-450" dirty="0"/>
              <a:t>M I S</a:t>
            </a:r>
            <a:r>
              <a:rPr lang="en-US" altLang="en-US" dirty="0"/>
              <a:t> Help My Career?</a:t>
            </a:r>
            <a:endParaRPr lang="en-US" sz="2000" spc="-450" dirty="0"/>
          </a:p>
        </p:txBody>
      </p:sp>
      <p:sp>
        <p:nvSpPr>
          <p:cNvPr id="5" name="Content Placeholder 4"/>
          <p:cNvSpPr>
            <a:spLocks noGrp="1"/>
          </p:cNvSpPr>
          <p:nvPr>
            <p:ph idx="1"/>
          </p:nvPr>
        </p:nvSpPr>
        <p:spPr>
          <a:xfrm>
            <a:off x="457200" y="895449"/>
            <a:ext cx="8229600" cy="2616101"/>
          </a:xfrm>
        </p:spPr>
        <p:txBody>
          <a:bodyPr>
            <a:spAutoFit/>
          </a:bodyPr>
          <a:lstStyle/>
          <a:p>
            <a:r>
              <a:rPr lang="en-US" dirty="0"/>
              <a:t>The Company: </a:t>
            </a:r>
            <a:r>
              <a:rPr lang="en-US" spc="-300" dirty="0"/>
              <a:t>X Y </a:t>
            </a:r>
            <a:r>
              <a:rPr lang="en-US" dirty="0"/>
              <a:t>Z Global Industrial Components</a:t>
            </a:r>
          </a:p>
          <a:p>
            <a:r>
              <a:rPr lang="en-US" dirty="0"/>
              <a:t>Position Description: Manufacturing management trainee</a:t>
            </a:r>
          </a:p>
          <a:p>
            <a:r>
              <a:rPr lang="en-US" dirty="0"/>
              <a:t>Job Requirements</a:t>
            </a:r>
          </a:p>
          <a:p>
            <a:r>
              <a:rPr lang="en-US" dirty="0"/>
              <a:t>Interview Questions</a:t>
            </a:r>
          </a:p>
          <a:p>
            <a:r>
              <a:rPr lang="en-US" dirty="0"/>
              <a:t>Author Tips</a:t>
            </a:r>
          </a:p>
        </p:txBody>
      </p:sp>
    </p:spTree>
    <p:extLst>
      <p:ext uri="{BB962C8B-B14F-4D97-AF65-F5344CB8AC3E}">
        <p14:creationId xmlns:p14="http://schemas.microsoft.com/office/powerpoint/2010/main" val="27277744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5" name="Title 4">
            <a:extLst>
              <a:ext uri="{FF2B5EF4-FFF2-40B4-BE49-F238E27FC236}">
                <a16:creationId xmlns:a16="http://schemas.microsoft.com/office/drawing/2014/main" xmlns="" id="{E47FF819-0D5D-491A-BF8F-B42813E7390C}"/>
              </a:ext>
            </a:extLst>
          </p:cNvPr>
          <p:cNvSpPr>
            <a:spLocks noGrp="1"/>
          </p:cNvSpPr>
          <p:nvPr>
            <p:ph type="title"/>
          </p:nvPr>
        </p:nvSpPr>
        <p:spPr>
          <a:xfrm>
            <a:off x="452972" y="61952"/>
            <a:ext cx="8124825" cy="553998"/>
          </a:xfrm>
        </p:spPr>
        <p:txBody>
          <a:bodyPr vert="horz" wrap="square" lIns="0" tIns="0" rIns="0" bIns="0" rtlCol="0" anchor="b" anchorCtr="0">
            <a:spAutoFit/>
          </a:bodyPr>
          <a:lstStyle/>
          <a:p>
            <a:r>
              <a:rPr lang="en-US" dirty="0"/>
              <a:t>Copyright</a:t>
            </a:r>
          </a:p>
        </p:txBody>
      </p:sp>
      <p:pic>
        <p:nvPicPr>
          <p:cNvPr id="7" name="Graphic 6" descr="Warning">
            <a:extLst>
              <a:ext uri="{FF2B5EF4-FFF2-40B4-BE49-F238E27FC236}">
                <a16:creationId xmlns:a16="http://schemas.microsoft.com/office/drawing/2014/main" xmlns="" id="{C06FB2D2-3F36-42C9-A5A6-B6234DC54C96}"/>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449873" y="1460109"/>
            <a:ext cx="1277815" cy="1434026"/>
          </a:xfrm>
          <a:prstGeom prst="rect">
            <a:avLst/>
          </a:prstGeom>
        </p:spPr>
      </p:pic>
      <p:sp>
        <p:nvSpPr>
          <p:cNvPr id="9" name="Text Placeholder 1">
            <a:extLst>
              <a:ext uri="{FF2B5EF4-FFF2-40B4-BE49-F238E27FC236}">
                <a16:creationId xmlns:a16="http://schemas.microsoft.com/office/drawing/2014/main" xmlns="" id="{AD5FAE7B-F718-4307-B112-AD6256157E8F}"/>
              </a:ext>
            </a:extLst>
          </p:cNvPr>
          <p:cNvSpPr txBox="1">
            <a:spLocks/>
          </p:cNvSpPr>
          <p:nvPr/>
        </p:nvSpPr>
        <p:spPr>
          <a:xfrm>
            <a:off x="1809750" y="994996"/>
            <a:ext cx="6858001" cy="2854836"/>
          </a:xfrm>
          <a:prstGeom prst="rect">
            <a:avLst/>
          </a:prstGeom>
        </p:spPr>
        <p:style>
          <a:lnRef idx="2">
            <a:schemeClr val="dk1"/>
          </a:lnRef>
          <a:fillRef idx="1">
            <a:schemeClr val="lt1"/>
          </a:fillRef>
          <a:effectRef idx="0">
            <a:schemeClr val="dk1"/>
          </a:effectRef>
          <a:fontRef idx="minor">
            <a:schemeClr val="dk1"/>
          </a:fontRef>
        </p:style>
        <p:txBody>
          <a:bodyPr vert="horz" lIns="182880" tIns="182880" rIns="182880" bIns="182880" rtlCol="0" anchor="ctr">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dk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dk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9pPr>
          </a:lstStyle>
          <a:p>
            <a:pPr marL="101600" indent="0">
              <a:buNone/>
            </a:pPr>
            <a:r>
              <a:rPr lang="en-US" b="1" dirty="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2000316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0165"/>
            <a:ext cx="8229600" cy="984885"/>
          </a:xfrm>
        </p:spPr>
        <p:txBody>
          <a:bodyPr>
            <a:spAutoFit/>
          </a:bodyPr>
          <a:lstStyle/>
          <a:p>
            <a:r>
              <a:rPr lang="en-US" dirty="0"/>
              <a:t>Avon Beautifies Its Supply Chain        </a:t>
            </a:r>
            <a:r>
              <a:rPr lang="en-US" sz="2800" dirty="0"/>
              <a:t>(1 of 2)</a:t>
            </a:r>
          </a:p>
        </p:txBody>
      </p:sp>
      <p:sp>
        <p:nvSpPr>
          <p:cNvPr id="5" name="Content Placeholder 4"/>
          <p:cNvSpPr>
            <a:spLocks noGrp="1"/>
          </p:cNvSpPr>
          <p:nvPr>
            <p:ph idx="1"/>
          </p:nvPr>
        </p:nvSpPr>
        <p:spPr>
          <a:xfrm>
            <a:off x="457200" y="1162540"/>
            <a:ext cx="8229600" cy="3626278"/>
          </a:xfrm>
        </p:spPr>
        <p:txBody>
          <a:bodyPr>
            <a:spAutoFit/>
          </a:bodyPr>
          <a:lstStyle/>
          <a:p>
            <a:r>
              <a:rPr lang="en-US" altLang="en-US" sz="2200" dirty="0"/>
              <a:t>Problem</a:t>
            </a:r>
          </a:p>
          <a:p>
            <a:pPr lvl="1"/>
            <a:r>
              <a:rPr lang="en-US" altLang="en-US" dirty="0"/>
              <a:t> Volatile demand</a:t>
            </a:r>
          </a:p>
          <a:p>
            <a:pPr lvl="1"/>
            <a:r>
              <a:rPr lang="en-US" altLang="en-US" dirty="0"/>
              <a:t> Global operations</a:t>
            </a:r>
          </a:p>
          <a:p>
            <a:pPr lvl="1"/>
            <a:r>
              <a:rPr lang="en-US" altLang="en-US" dirty="0"/>
              <a:t> Complex supply chain</a:t>
            </a:r>
          </a:p>
          <a:p>
            <a:pPr lvl="1"/>
            <a:r>
              <a:rPr lang="en-US" altLang="en-US" dirty="0"/>
              <a:t> Manual processes </a:t>
            </a:r>
          </a:p>
          <a:p>
            <a:pPr>
              <a:spcBef>
                <a:spcPts val="600"/>
              </a:spcBef>
            </a:pPr>
            <a:r>
              <a:rPr lang="en-US" altLang="en-US" sz="2200" dirty="0"/>
              <a:t>Solutions</a:t>
            </a:r>
          </a:p>
          <a:p>
            <a:pPr lvl="1"/>
            <a:r>
              <a:rPr lang="en-US" altLang="en-US" dirty="0"/>
              <a:t>Revise supply chain processes</a:t>
            </a:r>
          </a:p>
          <a:p>
            <a:pPr lvl="1"/>
            <a:r>
              <a:rPr lang="en-US" altLang="en-US" dirty="0"/>
              <a:t>Deploy </a:t>
            </a:r>
            <a:r>
              <a:rPr lang="en-US" altLang="en-US" spc="-300" dirty="0"/>
              <a:t>J D A</a:t>
            </a:r>
            <a:r>
              <a:rPr lang="en-US" altLang="en-US" dirty="0"/>
              <a:t> Manufacturing </a:t>
            </a:r>
          </a:p>
          <a:p>
            <a:pPr lvl="1"/>
            <a:r>
              <a:rPr lang="en-US" altLang="en-US" dirty="0"/>
              <a:t>Intelligent Fulfillment </a:t>
            </a:r>
          </a:p>
        </p:txBody>
      </p:sp>
    </p:spTree>
    <p:extLst>
      <p:ext uri="{BB962C8B-B14F-4D97-AF65-F5344CB8AC3E}">
        <p14:creationId xmlns:p14="http://schemas.microsoft.com/office/powerpoint/2010/main" val="212462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0165"/>
            <a:ext cx="8229600" cy="984885"/>
          </a:xfrm>
        </p:spPr>
        <p:txBody>
          <a:bodyPr>
            <a:spAutoFit/>
          </a:bodyPr>
          <a:lstStyle/>
          <a:p>
            <a:r>
              <a:rPr lang="en-US" dirty="0"/>
              <a:t>Avon Beautifies Its Supply Chain       </a:t>
            </a:r>
            <a:r>
              <a:rPr lang="en-US" sz="2800" dirty="0"/>
              <a:t>(2 of 2)</a:t>
            </a:r>
          </a:p>
        </p:txBody>
      </p:sp>
      <p:sp>
        <p:nvSpPr>
          <p:cNvPr id="5" name="Content Placeholder 4"/>
          <p:cNvSpPr>
            <a:spLocks noGrp="1"/>
          </p:cNvSpPr>
          <p:nvPr>
            <p:ph idx="1"/>
          </p:nvPr>
        </p:nvSpPr>
        <p:spPr>
          <a:xfrm>
            <a:off x="457200" y="1252250"/>
            <a:ext cx="8229600" cy="2754600"/>
          </a:xfrm>
        </p:spPr>
        <p:txBody>
          <a:bodyPr>
            <a:spAutoFit/>
          </a:bodyPr>
          <a:lstStyle/>
          <a:p>
            <a:r>
              <a:rPr lang="en-US" altLang="en-US" sz="2200" dirty="0"/>
              <a:t>Avon uses </a:t>
            </a:r>
            <a:r>
              <a:rPr lang="en-US" altLang="en-US" sz="2200" spc="-300" dirty="0"/>
              <a:t>J D </a:t>
            </a:r>
            <a:r>
              <a:rPr lang="en-US" altLang="en-US" sz="2200" dirty="0"/>
              <a:t>A’s Manufacturing and Intelligent Fulfillment system to gain control over its supply chain and inventory, and estimate future needs to integrate business processes and decision making</a:t>
            </a:r>
          </a:p>
          <a:p>
            <a:r>
              <a:rPr lang="en-US" altLang="en-US" sz="2200" dirty="0"/>
              <a:t>Demonstrates why companies need enterprise applications</a:t>
            </a:r>
          </a:p>
          <a:p>
            <a:r>
              <a:rPr lang="en-US" altLang="en-US" sz="2200" dirty="0"/>
              <a:t>Illustrates the ability of </a:t>
            </a:r>
            <a:r>
              <a:rPr lang="en-US" altLang="en-US" sz="2200" spc="-300" dirty="0"/>
              <a:t>E R P</a:t>
            </a:r>
            <a:r>
              <a:rPr lang="en-US" altLang="en-US" sz="2200" dirty="0"/>
              <a:t> systems to dramatically improve operational effectiveness and decision making on a global scale </a:t>
            </a:r>
          </a:p>
        </p:txBody>
      </p:sp>
    </p:spTree>
    <p:extLst>
      <p:ext uri="{BB962C8B-B14F-4D97-AF65-F5344CB8AC3E}">
        <p14:creationId xmlns:p14="http://schemas.microsoft.com/office/powerpoint/2010/main" val="3095182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9502"/>
            <a:ext cx="8229600" cy="553998"/>
          </a:xfrm>
        </p:spPr>
        <p:txBody>
          <a:bodyPr>
            <a:spAutoFit/>
          </a:bodyPr>
          <a:lstStyle/>
          <a:p>
            <a:r>
              <a:rPr lang="en-US" dirty="0"/>
              <a:t>Enterprise Systems</a:t>
            </a:r>
            <a:endParaRPr lang="en-US" sz="2800" dirty="0"/>
          </a:p>
        </p:txBody>
      </p:sp>
      <p:sp>
        <p:nvSpPr>
          <p:cNvPr id="5" name="Content Placeholder 4"/>
          <p:cNvSpPr>
            <a:spLocks noGrp="1"/>
          </p:cNvSpPr>
          <p:nvPr>
            <p:ph idx="1"/>
          </p:nvPr>
        </p:nvSpPr>
        <p:spPr>
          <a:xfrm>
            <a:off x="457200" y="895246"/>
            <a:ext cx="8229600" cy="3162404"/>
          </a:xfrm>
        </p:spPr>
        <p:txBody>
          <a:bodyPr>
            <a:spAutoFit/>
          </a:bodyPr>
          <a:lstStyle/>
          <a:p>
            <a:r>
              <a:rPr lang="en-US" altLang="en-US" dirty="0"/>
              <a:t>Enterprise resource planning (</a:t>
            </a:r>
            <a:r>
              <a:rPr lang="en-US" altLang="en-US" spc="-300" dirty="0"/>
              <a:t>E R </a:t>
            </a:r>
            <a:r>
              <a:rPr lang="en-US" altLang="en-US" dirty="0"/>
              <a:t>P) systems</a:t>
            </a:r>
          </a:p>
          <a:p>
            <a:r>
              <a:rPr lang="en-US" altLang="en-US" dirty="0"/>
              <a:t>Suite of integrated software modules and a common central database</a:t>
            </a:r>
          </a:p>
          <a:p>
            <a:r>
              <a:rPr lang="en-US" altLang="en-US" dirty="0"/>
              <a:t>Collects data from many divisions of firm for use in nearly all of firm’s internal business activities</a:t>
            </a:r>
          </a:p>
          <a:p>
            <a:r>
              <a:rPr lang="en-US" altLang="en-US" dirty="0"/>
              <a:t>Information entered in one process is immediately available for other processes</a:t>
            </a:r>
          </a:p>
        </p:txBody>
      </p:sp>
    </p:spTree>
    <p:extLst>
      <p:ext uri="{BB962C8B-B14F-4D97-AF65-F5344CB8AC3E}">
        <p14:creationId xmlns:p14="http://schemas.microsoft.com/office/powerpoint/2010/main" val="1912928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01511"/>
            <a:ext cx="8229600" cy="1013085"/>
          </a:xfrm>
        </p:spPr>
        <p:txBody>
          <a:bodyPr anchor="ctr">
            <a:spAutoFit/>
          </a:bodyPr>
          <a:lstStyle/>
          <a:p>
            <a:r>
              <a:rPr lang="en-US" dirty="0"/>
              <a:t>Figure 9.1 </a:t>
            </a:r>
            <a:r>
              <a:rPr lang="en-US" altLang="en-US" dirty="0"/>
              <a:t>How Enterprise Systems Work</a:t>
            </a:r>
            <a:endParaRPr lang="en-US" sz="2800" dirty="0"/>
          </a:p>
        </p:txBody>
      </p:sp>
      <p:pic>
        <p:nvPicPr>
          <p:cNvPr id="1026" name="Picture 2" descr="Centralized database receives input from and gives output to the following modules:&#10;• Finance and accounting&#10;• Cash on hand&#10;• Accounts receivable&#10;• Customer credit&#10;• Revenue&#10;• Human resources&#10;• Hours worked&#10;• Labor cost&#10;• Job skills&#10;• Manufacturing and production&#10;• Materials &#10;• Production schedules&#10;• Shipment dates&#10;• Production capacity&#10;• Purchases&#10;• Sales and marketing&#10;• Orders&#10;• Sales forecasts&#10;• Return requests&#10;• Price changes"/>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468979" y="1310780"/>
            <a:ext cx="4186573" cy="3470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2563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9252"/>
            <a:ext cx="8229600" cy="553998"/>
          </a:xfrm>
        </p:spPr>
        <p:txBody>
          <a:bodyPr>
            <a:spAutoFit/>
          </a:bodyPr>
          <a:lstStyle/>
          <a:p>
            <a:r>
              <a:rPr lang="en-US" dirty="0"/>
              <a:t>Enterprise Software</a:t>
            </a:r>
            <a:endParaRPr lang="en-US" sz="2800" dirty="0"/>
          </a:p>
        </p:txBody>
      </p:sp>
      <p:sp>
        <p:nvSpPr>
          <p:cNvPr id="5" name="Content Placeholder 4"/>
          <p:cNvSpPr>
            <a:spLocks noGrp="1"/>
          </p:cNvSpPr>
          <p:nvPr>
            <p:ph idx="1"/>
          </p:nvPr>
        </p:nvSpPr>
        <p:spPr>
          <a:xfrm>
            <a:off x="457200" y="780455"/>
            <a:ext cx="8229600" cy="4001095"/>
          </a:xfrm>
        </p:spPr>
        <p:txBody>
          <a:bodyPr>
            <a:spAutoFit/>
          </a:bodyPr>
          <a:lstStyle/>
          <a:p>
            <a:r>
              <a:rPr lang="en-US" altLang="en-US" sz="2200" dirty="0"/>
              <a:t>Built around thousands of predefined business processes that reflect best practices</a:t>
            </a:r>
          </a:p>
          <a:p>
            <a:pPr lvl="1"/>
            <a:r>
              <a:rPr lang="en-US" altLang="en-US" dirty="0"/>
              <a:t>Finance and accounting</a:t>
            </a:r>
          </a:p>
          <a:p>
            <a:pPr lvl="1"/>
            <a:r>
              <a:rPr lang="en-US" altLang="en-US" dirty="0"/>
              <a:t>Human resources</a:t>
            </a:r>
          </a:p>
          <a:p>
            <a:pPr lvl="1"/>
            <a:r>
              <a:rPr lang="en-US" altLang="en-US" dirty="0"/>
              <a:t>Manufacturing and production</a:t>
            </a:r>
          </a:p>
          <a:p>
            <a:pPr lvl="1"/>
            <a:r>
              <a:rPr lang="en-US" altLang="en-US" dirty="0"/>
              <a:t>Sales and marketing</a:t>
            </a:r>
          </a:p>
          <a:p>
            <a:pPr>
              <a:spcBef>
                <a:spcPts val="600"/>
              </a:spcBef>
            </a:pPr>
            <a:r>
              <a:rPr lang="en-US" altLang="en-US" sz="2200" dirty="0"/>
              <a:t>To implement, firms:</a:t>
            </a:r>
          </a:p>
          <a:p>
            <a:pPr lvl="1"/>
            <a:r>
              <a:rPr lang="en-US" altLang="en-US" dirty="0"/>
              <a:t>Select functions of system they wish to use</a:t>
            </a:r>
          </a:p>
          <a:p>
            <a:pPr lvl="1"/>
            <a:r>
              <a:rPr lang="en-US" altLang="en-US" dirty="0"/>
              <a:t>Map business processes to software processes</a:t>
            </a:r>
          </a:p>
          <a:p>
            <a:pPr lvl="2"/>
            <a:r>
              <a:rPr lang="en-US" altLang="en-US" sz="2200" dirty="0"/>
              <a:t>Use software’s configuration tables for customizing</a:t>
            </a:r>
          </a:p>
        </p:txBody>
      </p:sp>
    </p:spTree>
    <p:extLst>
      <p:ext uri="{BB962C8B-B14F-4D97-AF65-F5344CB8AC3E}">
        <p14:creationId xmlns:p14="http://schemas.microsoft.com/office/powerpoint/2010/main" val="2305839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8150"/>
            <a:ext cx="8229600" cy="1107996"/>
          </a:xfrm>
        </p:spPr>
        <p:txBody>
          <a:bodyPr>
            <a:spAutoFit/>
          </a:bodyPr>
          <a:lstStyle/>
          <a:p>
            <a:r>
              <a:rPr lang="en-US" dirty="0">
                <a:cs typeface="ＭＳ Ｐゴシック" charset="0"/>
              </a:rPr>
              <a:t>Business Value of Enterprise Systems</a:t>
            </a:r>
            <a:endParaRPr lang="en-US" sz="2800" dirty="0"/>
          </a:p>
        </p:txBody>
      </p:sp>
      <p:sp>
        <p:nvSpPr>
          <p:cNvPr id="5" name="Content Placeholder 4"/>
          <p:cNvSpPr>
            <a:spLocks noGrp="1"/>
          </p:cNvSpPr>
          <p:nvPr>
            <p:ph idx="1"/>
          </p:nvPr>
        </p:nvSpPr>
        <p:spPr>
          <a:xfrm>
            <a:off x="457200" y="1391578"/>
            <a:ext cx="8229600" cy="2793072"/>
          </a:xfrm>
        </p:spPr>
        <p:txBody>
          <a:bodyPr>
            <a:spAutoFit/>
          </a:bodyPr>
          <a:lstStyle/>
          <a:p>
            <a:r>
              <a:rPr lang="en-US" altLang="en-US" dirty="0"/>
              <a:t>Increase operational efficiency</a:t>
            </a:r>
          </a:p>
          <a:p>
            <a:r>
              <a:rPr lang="en-US" altLang="en-US" dirty="0"/>
              <a:t>Provide firm-wide information to support decision making</a:t>
            </a:r>
          </a:p>
          <a:p>
            <a:r>
              <a:rPr lang="en-US" altLang="en-US" dirty="0"/>
              <a:t>Enable rapid responses to customer requests for information or products</a:t>
            </a:r>
          </a:p>
          <a:p>
            <a:r>
              <a:rPr lang="en-US" altLang="en-US" dirty="0"/>
              <a:t>Include analytical tools to evaluate overall organizational performance and improve decision-making</a:t>
            </a:r>
          </a:p>
        </p:txBody>
      </p:sp>
    </p:spTree>
    <p:extLst>
      <p:ext uri="{BB962C8B-B14F-4D97-AF65-F5344CB8AC3E}">
        <p14:creationId xmlns:p14="http://schemas.microsoft.com/office/powerpoint/2010/main" val="3374835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77bb34d93a4c6de111706773da7e89128aa"/>
</p:tagLst>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44E0C0F1F20D84AA745AA4F2F9F87B5" ma:contentTypeVersion="5" ma:contentTypeDescription="Create a new document." ma:contentTypeScope="" ma:versionID="dbf5279ff18cc997ced2cdab8823ebe2">
  <xsd:schema xmlns:xsd="http://www.w3.org/2001/XMLSchema" xmlns:xs="http://www.w3.org/2001/XMLSchema" xmlns:p="http://schemas.microsoft.com/office/2006/metadata/properties" xmlns:ns2="c0efcfce-2116-400f-ab52-279e91fc6017" targetNamespace="http://schemas.microsoft.com/office/2006/metadata/properties" ma:root="true" ma:fieldsID="0cdf63f0f16503791feab1b4c19ccb55" ns2:_="">
    <xsd:import namespace="c0efcfce-2116-400f-ab52-279e91fc601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efcfce-2116-400f-ab52-279e91fc601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9BA951C-2A43-4388-8EEC-B3B90AFC4A18}"/>
</file>

<file path=customXml/itemProps2.xml><?xml version="1.0" encoding="utf-8"?>
<ds:datastoreItem xmlns:ds="http://schemas.openxmlformats.org/officeDocument/2006/customXml" ds:itemID="{DA3D10D1-9A20-4999-8DC6-CA1D7FC989E8}"/>
</file>

<file path=customXml/itemProps3.xml><?xml version="1.0" encoding="utf-8"?>
<ds:datastoreItem xmlns:ds="http://schemas.openxmlformats.org/officeDocument/2006/customXml" ds:itemID="{6A5A3A50-863C-4CEF-BF40-7A919D87F2EE}"/>
</file>

<file path=docProps/app.xml><?xml version="1.0" encoding="utf-8"?>
<Properties xmlns="http://schemas.openxmlformats.org/officeDocument/2006/extended-properties" xmlns:vt="http://schemas.openxmlformats.org/officeDocument/2006/docPropsVTypes">
  <Template>Horizon</Template>
  <TotalTime>4297</TotalTime>
  <Words>4336</Words>
  <Application>Microsoft Office PowerPoint</Application>
  <PresentationFormat>On-screen Show (16:9)</PresentationFormat>
  <Paragraphs>329</Paragraphs>
  <Slides>36</Slides>
  <Notes>36</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508 Lecture</vt:lpstr>
      <vt:lpstr>Management Information Systems: Managing the Digital Firm</vt:lpstr>
      <vt:lpstr>Learning Objectives</vt:lpstr>
      <vt:lpstr>Video Cases</vt:lpstr>
      <vt:lpstr>Avon Beautifies Its Supply Chain        (1 of 2)</vt:lpstr>
      <vt:lpstr>Avon Beautifies Its Supply Chain       (2 of 2)</vt:lpstr>
      <vt:lpstr>Enterprise Systems</vt:lpstr>
      <vt:lpstr>Figure 9.1 How Enterprise Systems Work</vt:lpstr>
      <vt:lpstr>Enterprise Software</vt:lpstr>
      <vt:lpstr>Business Value of Enterprise Systems</vt:lpstr>
      <vt:lpstr>The Supply Chain</vt:lpstr>
      <vt:lpstr>Figure 9.2 Nike’s Supply Chain</vt:lpstr>
      <vt:lpstr>Supply Chain Management</vt:lpstr>
      <vt:lpstr>Figure 9.3 The Bullwhip Effect</vt:lpstr>
      <vt:lpstr>Supply Chain Management Software</vt:lpstr>
      <vt:lpstr>Global Supply Chains and the Internet</vt:lpstr>
      <vt:lpstr>Demand-Driven Supply Chains: From Push to Pull Manufacturing and Efficient Customer Response</vt:lpstr>
      <vt:lpstr>Figure 9.4 Push- Versus Pull-Based Supply Chain Models</vt:lpstr>
      <vt:lpstr>Figure 9.5 The Emerging Internet-Driven Supply Chain</vt:lpstr>
      <vt:lpstr>Business Value of Supply Chain Management Systems</vt:lpstr>
      <vt:lpstr>Interactive Session: Management: Soma Bay Prospers with E R P in the Cloud</vt:lpstr>
      <vt:lpstr>Customer Relationship Management</vt:lpstr>
      <vt:lpstr>Figure 9.6 Customer Relationship Management (C R M)</vt:lpstr>
      <vt:lpstr>Customer Relationship Management Software (1 of 2)</vt:lpstr>
      <vt:lpstr>Customer Relationship Management Software (2 of 2)</vt:lpstr>
      <vt:lpstr>Figure 9.7 How C R M Systems Support Marketing</vt:lpstr>
      <vt:lpstr>Figure 9.8 C R M Software Capabilities</vt:lpstr>
      <vt:lpstr>Figure 9.9 Customer Loyalty Management Process Map</vt:lpstr>
      <vt:lpstr>Operational and Analytical C R M</vt:lpstr>
      <vt:lpstr>Figure 9.10 Analytical C R M Data Warehouse</vt:lpstr>
      <vt:lpstr>Interactive Session – Organizations: Kenya Airways Flies High with Customer Relationship Management</vt:lpstr>
      <vt:lpstr>Business Value of Customer Relationship Management Systems</vt:lpstr>
      <vt:lpstr>Enterprise Application Challenges</vt:lpstr>
      <vt:lpstr>Next-Generation Enterprise Applications (1 of 2)</vt:lpstr>
      <vt:lpstr>Next-Generation Enterprise Applications (2 of 2)</vt:lpstr>
      <vt:lpstr>How Will M I S Help My Career?</vt:lpstr>
      <vt:lpstr>Copyright</vt:lpstr>
    </vt:vector>
  </TitlesOfParts>
  <Company>Pearson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Information Systems: Managing the Digital Firm, Sixteenth Edition</dc:title>
  <dc:subject>Management</dc:subject>
  <dc:creator>Kenneth C. Laudon / Jane P. Laudon</dc:creator>
  <cp:keywords>Management Information Systems</cp:keywords>
  <cp:lastModifiedBy>Vinothini Radhakrishnan</cp:lastModifiedBy>
  <cp:revision>1049</cp:revision>
  <dcterms:created xsi:type="dcterms:W3CDTF">2014-07-14T20:04:21Z</dcterms:created>
  <dcterms:modified xsi:type="dcterms:W3CDTF">2020-08-22T17:53:44Z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0x010100F44E0C0F1F20D84AA745AA4F2F9F87B5</vt:lpwstr>
  </property>
</Properties>
</file>