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5.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41.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43.xml" ContentType="application/vnd.openxmlformats-officedocument.presentationml.notesSlide+xml"/>
  <Override PartName="/ppt/notesSlides/notesSlide32.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24.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31.xml" ContentType="application/vnd.openxmlformats-officedocument.presentationml.notesSlide+xml"/>
  <Override PartName="/ppt/notesSlides/notesSlide45.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506" r:id="rId2"/>
    <p:sldId id="380" r:id="rId3"/>
    <p:sldId id="518" r:id="rId4"/>
    <p:sldId id="519" r:id="rId5"/>
    <p:sldId id="520" r:id="rId6"/>
    <p:sldId id="521" r:id="rId7"/>
    <p:sldId id="522" r:id="rId8"/>
    <p:sldId id="523" r:id="rId9"/>
    <p:sldId id="524" r:id="rId10"/>
    <p:sldId id="525" r:id="rId11"/>
    <p:sldId id="526" r:id="rId12"/>
    <p:sldId id="560" r:id="rId13"/>
    <p:sldId id="528" r:id="rId14"/>
    <p:sldId id="529" r:id="rId15"/>
    <p:sldId id="561" r:id="rId16"/>
    <p:sldId id="531" r:id="rId17"/>
    <p:sldId id="532" r:id="rId18"/>
    <p:sldId id="533" r:id="rId19"/>
    <p:sldId id="534" r:id="rId20"/>
    <p:sldId id="535" r:id="rId21"/>
    <p:sldId id="562" r:id="rId22"/>
    <p:sldId id="537" r:id="rId23"/>
    <p:sldId id="538" r:id="rId24"/>
    <p:sldId id="563" r:id="rId25"/>
    <p:sldId id="564" r:id="rId26"/>
    <p:sldId id="541" r:id="rId27"/>
    <p:sldId id="565" r:id="rId28"/>
    <p:sldId id="543" r:id="rId29"/>
    <p:sldId id="544" r:id="rId30"/>
    <p:sldId id="545" r:id="rId31"/>
    <p:sldId id="546" r:id="rId32"/>
    <p:sldId id="566" r:id="rId33"/>
    <p:sldId id="548" r:id="rId34"/>
    <p:sldId id="567" r:id="rId35"/>
    <p:sldId id="550" r:id="rId36"/>
    <p:sldId id="551" r:id="rId37"/>
    <p:sldId id="552" r:id="rId38"/>
    <p:sldId id="553" r:id="rId39"/>
    <p:sldId id="554" r:id="rId40"/>
    <p:sldId id="568" r:id="rId41"/>
    <p:sldId id="556" r:id="rId42"/>
    <p:sldId id="557" r:id="rId43"/>
    <p:sldId id="558" r:id="rId44"/>
    <p:sldId id="559" r:id="rId45"/>
    <p:sldId id="569" r:id="rId46"/>
  </p:sldIdLst>
  <p:sldSz cx="9144000" cy="5143500" type="screen16x9"/>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324"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38" autoAdjust="0"/>
    <p:restoredTop sz="99389" autoAdjust="0"/>
  </p:normalViewPr>
  <p:slideViewPr>
    <p:cSldViewPr>
      <p:cViewPr>
        <p:scale>
          <a:sx n="75" d="100"/>
          <a:sy n="75" d="100"/>
        </p:scale>
        <p:origin x="642" y="336"/>
      </p:cViewPr>
      <p:guideLst>
        <p:guide orient="horz" pos="1620"/>
        <p:guide pos="2880"/>
        <p:guide orient="horz" pos="324"/>
        <p:guide orient="horz" pos="432"/>
        <p:guide orient="horz" pos="3024"/>
        <p:guide orient="horz" pos="792"/>
        <p:guide pos="288"/>
        <p:guide pos="5472"/>
        <p:guide orient="horz" pos="648"/>
        <p:guide orient="horz" pos="900"/>
        <p:guide orient="horz" pos="1152"/>
      </p:guideLst>
    </p:cSldViewPr>
  </p:slideViewPr>
  <p:outlineViewPr>
    <p:cViewPr>
      <p:scale>
        <a:sx n="33" d="100"/>
        <a:sy n="33" d="100"/>
      </p:scale>
      <p:origin x="0" y="-26814"/>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second stage of the knowledge value chain, knowledge storage, describing the ways in which knowledge is stored as well as the importance of management in creating and maintaining repositories of knowledge. Give the students an example company, such as a medical practice, and ask what type of knowledge they would need and how it should be stored (e.g., medical records of patients).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discusses the third stage of the knowledge value chain and describes various ways that knowledge can be disseminated within the organization. Ask the students for examples of how they received knowledge from a job they have had or a university or college they have attended. What type of knowledge was transferred and what means were used? Were these methods of dissemination adequate or do they see more effective ways to disseminate the same information? How can a company or its employees have </a:t>
            </a:r>
            <a:r>
              <a:rPr lang="ja-JP" altLang="en-US" dirty="0"/>
              <a:t>“</a:t>
            </a:r>
            <a:r>
              <a:rPr lang="en-US" altLang="ja-JP" dirty="0"/>
              <a:t>too much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also discusses the last stage of the knowledge value chain, knowledge application, and emphasizes the need to see and evaluate knowledge in terms of organizational capital and return on investment. Ask the students if they have any examples from their own experience in education or work of how new knowledge can result in a new business practice, new product, or new market.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11.1,</a:t>
            </a:r>
            <a:r>
              <a:rPr lang="en-US" altLang="en-US" baseline="0" dirty="0"/>
              <a:t> Page 424.</a:t>
            </a:r>
          </a:p>
          <a:p>
            <a:r>
              <a:rPr lang="en-US" sz="1200" b="0" i="0" u="none" strike="noStrike" kern="1200" cap="none" baseline="0" dirty="0">
                <a:solidFill>
                  <a:schemeClr val="tx1"/>
                </a:solidFill>
                <a:latin typeface="+mn-lt"/>
                <a:ea typeface="Arial"/>
                <a:cs typeface="Arial"/>
                <a:sym typeface="Arial"/>
              </a:rPr>
              <a:t>Knowledge management today involves both information systems activities and a host of enabling management and organizational activities.</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details the stages of the knowledge management value chain, separating the information system activities from the management/organizational activities involved at each stage. It also describes two other very important requirements for the value chain, the initial data and information acquisition that forms the basis for creating knowledge, and feedback from the knowledge application stage that can result in new opportunities for data and knowledge creation.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 knowledge business value chain begins with Data and Information Acquisition. Activities involved here include collecting, storing, and disseminating. The next part of the knowledge business value chain is knowledge management systems, which consist of the following information system activities. 1, Acquire. Knowledge discovery, data mining, neural networks, genetic algorithms, knowledge workstations, and expert knowledge networks. 2, Store. Content management systems, knowledge databases, and expert systems. 3, Disseminate. Portals, search engines, and collaboration and social business tools. 4, Apply. Decision support systems, enterprise applications, and robotics. Management and organizational activities relate to each of the following information system activities.1, Acquire. Knowledge culture, communities of practice, social networks, organizational practices and routines. 2, Store. Organizational routines, organizational culture. 3, Disseminate. Training, informal networks, organizational culture. 4, Apply. New I T based business processes, new products and services, and new markets. And throughout these activities, an organization obtains feedback that it can apply to data and information acquisition in refining and improving the knowledge management value chain.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595742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new types of organizational roles that managers can develop in order to facilitate the knowledge value chain. Why might a chief knowledge officer, a senior executive position, be valuable to a company? Ask students why a CKO and COP may or may not be important to the various stages of the value chain—data acquisition, knowledge creation, storage, dissemination, and application, as well as feedback.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introduces the three main categories of information system used to manage knowledge. These categories are different in terms of the constituencies they serve, the purpose for which they are used, and what they emphasize.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11.2,</a:t>
            </a:r>
            <a:r>
              <a:rPr lang="en-US" altLang="en-US" baseline="0" dirty="0"/>
              <a:t> Page 426.</a:t>
            </a:r>
          </a:p>
          <a:p>
            <a:r>
              <a:rPr lang="en-US" sz="1200" b="0" i="0" u="none" strike="noStrike" kern="1200" cap="none" baseline="0" dirty="0">
                <a:solidFill>
                  <a:schemeClr val="tx1"/>
                </a:solidFill>
                <a:latin typeface="+mn-lt"/>
                <a:ea typeface="Arial"/>
                <a:cs typeface="Arial"/>
                <a:sym typeface="Arial"/>
              </a:rPr>
              <a:t>There are three major categories of knowledge management systems, and each can be broken down further into more specialized types of knowledge management systems.</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the three major types of knowledge management systems, giving the purpose of the system and examples of the type of system. Ask the students how they would categorize a system that catalogs and stores past advertising campaigns? What about software that helps a research biologist input and analyze lab findings? </a:t>
            </a:r>
          </a:p>
          <a:p>
            <a:pPr eaLnBrk="1" hangingPunct="1"/>
            <a:endParaRPr lang="en-US" altLang="en-US" dirty="0"/>
          </a:p>
          <a:p>
            <a:pPr eaLnBrk="1" hangingPunct="1"/>
            <a:r>
              <a:rPr lang="en-US" altLang="en-US" dirty="0"/>
              <a:t>Full description: A Diagram lists major types of knowledge management systems.</a:t>
            </a:r>
            <a:r>
              <a:rPr lang="en-US" altLang="en-US" baseline="0" dirty="0"/>
              <a:t> </a:t>
            </a:r>
            <a:r>
              <a:rPr lang="en-US" altLang="en-US" dirty="0"/>
              <a:t>Enterprise Wide Knowledge Management Systems are general-purpose,</a:t>
            </a:r>
            <a:r>
              <a:rPr lang="en-US" altLang="en-US" baseline="0" dirty="0"/>
              <a:t> integrated, </a:t>
            </a:r>
            <a:r>
              <a:rPr lang="en-US" altLang="en-US" baseline="0" dirty="0" err="1"/>
              <a:t>firmwide</a:t>
            </a:r>
            <a:r>
              <a:rPr lang="en-US" altLang="en-US" baseline="0" dirty="0"/>
              <a:t> efforts to collect, store, disseminate, and use digital content and knowledge. </a:t>
            </a:r>
            <a:r>
              <a:rPr lang="en-US" altLang="en-US" dirty="0"/>
              <a:t>Some examples are as follows. Enterprise content management systems. Collaboration and social tools. Learning management systems. Knowledge Work Systems are specialized workstations and systems that enable scientists, engineers, and other knowledge workers to create and discover new knowledge. Examples are: Computer aided design, or C A D. Virtual reality. Intelligent Techniques are tools for discovering patterns and applying knowledge to discrete decisions and knowledge domains. Examples include:</a:t>
            </a:r>
            <a:r>
              <a:rPr lang="en-US" altLang="en-US" baseline="0" dirty="0"/>
              <a:t> </a:t>
            </a:r>
            <a:r>
              <a:rPr lang="en-US" altLang="en-US" dirty="0"/>
              <a:t>Data mining. Neural networks. Expert systems.</a:t>
            </a:r>
            <a:r>
              <a:rPr lang="en-US" altLang="en-US" baseline="0" dirty="0"/>
              <a:t> Machine learning. Natural language processing. Computer vision systems. Robotics. </a:t>
            </a:r>
            <a:r>
              <a:rPr lang="en-US" altLang="en-US" dirty="0"/>
              <a:t>Genetic algorithms. Intelligent agents.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68955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describes the three major kinds of knowledge that can be found in an enterprise, and indicates that less formal knowledge may be just as critical as formal knowledge for organizations to store and share. Ask the students for other examples of </a:t>
            </a:r>
            <a:r>
              <a:rPr lang="en-US" altLang="en-US" dirty="0" err="1"/>
              <a:t>semistructured</a:t>
            </a:r>
            <a:r>
              <a:rPr lang="en-US" altLang="en-US" dirty="0"/>
              <a:t> and unstructured knowledge. Ask students for an example of tacit knowledge that is more important than structured knowledge such as a report.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grand</a:t>
            </a:r>
            <a:r>
              <a:rPr lang="en-US" baseline="0" dirty="0"/>
              <a:t> vision of AI is very different from the reality of AI.  Popular press accounts tend to emphasize the grand vision of AI, and are less observant of the real applications of AI.  Real world applications can do things that humans cannot such as search a billion web pages to find the best responses to a search query in a few milliseconds, or identify faces in a crowd of thousands of street demonstrators, or identify patterns in Bid Data databases with millions of records.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t>The purpose of this chapter is to discuss the business value of knowledge and describe how knowledge is created and managed in the firm. For most students, the idea of business being dependent on knowledge will be a new idea. At this point, show them your cell phone and ask them what kind of knowledge would be needed by an organization to make devices like this? You might ask students to come up with definitions of knowledge and to distinguish knowledge from data, information, and wisdom. Give examples of types of organizations (hospital, law firm, car dealership, diner, school, etc.) and ask students to come up with specific examples of knowledge that would be important to that organization.</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describes expert systems, one type of intelligent technique. Ask students why expert systems are best used in highly structured decision-making situations. Ask students to provide an example of a decision that could not be solved by an expert system. Choice of music, potential spouses or mates, new product decisions, or designing a new marketing campaign might be good examples of poorly structured decision situations.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continues the discussion of expert systems and describes how they work. Their key elements are their knowledge base and their inference engine. Ask students to demonstrate an understanding of the difference between forward chaining and backward chaining. For example, given a hypothesized expert system to determine what to make for dinner, what would an inference engine with forward chaining begin with? (Example, is there chicken? Is there beef? Is there broccoli, etc.? What are all the ingredients available and what could be made from them?) What would an inference with backward chaining begin with? (We are making chicken with broccoli. Do we have the ingredients?)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11.5,</a:t>
            </a:r>
            <a:r>
              <a:rPr lang="en-US" altLang="en-US" baseline="0" dirty="0"/>
              <a:t> Page 429.</a:t>
            </a:r>
          </a:p>
          <a:p>
            <a:r>
              <a:rPr lang="en-US" sz="1200" b="0" i="0" u="none" strike="noStrike" kern="1200" cap="none" baseline="0" dirty="0">
                <a:solidFill>
                  <a:schemeClr val="tx1"/>
                </a:solidFill>
                <a:latin typeface="+mn-lt"/>
                <a:ea typeface="Arial"/>
                <a:cs typeface="Arial"/>
                <a:sym typeface="Arial"/>
              </a:rPr>
              <a:t>An expert system contains a number of rules to be followed. The rules are interconnected, the number of outcomes is known in advance and is limited, there are multiple paths to the same outcome, and the system can consider multiple rules at a single time. The rules illustrated are for simple credit-granting expert systems.</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the use of if/then rules in an expert system. Ask students to demonstrate an understanding of if/then rules, by analyzing a common decision as a series of if/then statements; for example, the decision to accept an invitation to socialize on a weeknight, or the decision of what to make for dinner.</a:t>
            </a:r>
          </a:p>
          <a:p>
            <a:pPr eaLnBrk="1" hangingPunct="1"/>
            <a:endParaRPr lang="en-US" altLang="en-US" dirty="0"/>
          </a:p>
          <a:p>
            <a:pPr eaLnBrk="1" hangingPunct="1"/>
            <a:r>
              <a:rPr lang="en-US" altLang="en-US" dirty="0"/>
              <a:t>Full description: A Diagram depicts the example of rules in an expert system. A to B, If I N C is greater than 50000, Ask about car payments, Else, EXIT. B to C, If car payment is less than 10 percent of income, Ask about mortgage payment, Else, EXIT. C to D, If mortgage payment is less than 20 percent of income, Grant credit, Else, EXIT. D, Grant credit line. D to E, If D, ask about years employed. E to F, If years greater than or equal to 4, Grant 10000 line, Else, do G. F, Limit 10000. G to H, If years less than 4, Ask about other debt. H to F, If other debt is less than 5 percent of income, Do F, Else, do I. I, Limit 3000.</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921009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Ask students if they have used Netflix, or Amazon recommender systems. How well did the recommender systems help them find other products to buy or movies to watch?</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a fourth intelligent technique, neural networks. Ask students whether neural networks could be used in medical diagnosis? How would this work? To some extent, data mining techniques have replaced neural networks in situations requiring pattern recognition. For instance, credit card companies sift through mountains of transaction data to identify which charging patterns are unlikely for each and every charge card customer.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11.4,</a:t>
            </a:r>
            <a:r>
              <a:rPr lang="en-US" altLang="en-US" baseline="0" dirty="0"/>
              <a:t> Page 433.</a:t>
            </a:r>
          </a:p>
          <a:p>
            <a:r>
              <a:rPr lang="en-US" sz="1200" b="0" i="0" u="none" strike="noStrike" kern="1200" cap="none" baseline="0" dirty="0">
                <a:solidFill>
                  <a:schemeClr val="tx1"/>
                </a:solidFill>
                <a:latin typeface="+mn-lt"/>
                <a:ea typeface="Arial"/>
                <a:cs typeface="Arial"/>
                <a:sym typeface="Arial"/>
              </a:rPr>
              <a:t>A neural network uses rules it “learns” from patterns in data to construct a hidden layer of logic. The hidden layer then processes inputs, classifying them based on the experience of the model. In this example, the neural network has been trained to distinguish between valid and fraudulent credit card purchases.</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how a neural network works—by using an internal, hidden layer of logic that examines existing data and assigning a classification to that set of data. For example, given one or more specific combinations of age, income, purchase history, frequency of purchases, and average purchase size, a neural network might determine that a new credit card purchase was likely to be fraudulent. What are the benefits and drawbacks of using this type of technique?</a:t>
            </a:r>
          </a:p>
          <a:p>
            <a:pPr eaLnBrk="1" hangingPunct="1"/>
            <a:endParaRPr lang="en-US" altLang="en-US" dirty="0"/>
          </a:p>
          <a:p>
            <a:pPr eaLnBrk="1" hangingPunct="1"/>
            <a:r>
              <a:rPr lang="en-US" altLang="en-US" dirty="0"/>
              <a:t>Full description: The input layer of the neural network includes a node for each of the following data. Age, Income, Purchase history, Frequency of purchases, Average purchase size. Each of these nodes connects with each of the three nodes in the hidden layer. Each of the three nodes in the hidden layer connects with each of the two result nodes, which are respectively labeled as follows. Valid purchase, Fraudulent purchase.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722518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11.5,</a:t>
            </a:r>
            <a:r>
              <a:rPr lang="en-US" altLang="en-US" baseline="0" dirty="0"/>
              <a:t> Page 434.</a:t>
            </a:r>
          </a:p>
          <a:p>
            <a:r>
              <a:rPr lang="en-US" sz="1200" b="0" i="0" u="none" strike="noStrike" kern="1200" cap="none" baseline="0" dirty="0">
                <a:solidFill>
                  <a:schemeClr val="dk1"/>
                </a:solidFill>
                <a:latin typeface="+mn-lt"/>
                <a:ea typeface="Arial"/>
                <a:cs typeface="Arial"/>
                <a:sym typeface="Arial"/>
              </a:rPr>
              <a:t>Deep learning networks consist of many layers of neural networks working in a hierarchical fashion to detect patterns. Shown here is an expanded look at layer 1. Other layers have the same structure.</a:t>
            </a:r>
          </a:p>
          <a:p>
            <a:endParaRPr lang="en-US" altLang="en-US" sz="1200" b="0" i="0" u="none" strike="noStrike" kern="1200" cap="none" baseline="0" dirty="0">
              <a:solidFill>
                <a:schemeClr val="dk1"/>
              </a:solidFill>
              <a:latin typeface="+mn-lt"/>
              <a:cs typeface="Arial"/>
              <a:sym typeface="Arial"/>
            </a:endParaRPr>
          </a:p>
          <a:p>
            <a:r>
              <a:rPr lang="en-US" altLang="en-US" sz="1200" b="0" i="0" u="none" strike="noStrike" kern="1200" cap="none" baseline="0" dirty="0">
                <a:solidFill>
                  <a:schemeClr val="dk1"/>
                </a:solidFill>
                <a:latin typeface="+mn-lt"/>
                <a:cs typeface="Arial"/>
                <a:sym typeface="Arial"/>
              </a:rPr>
              <a:t>Full description: A diagram illustrates a deep learning network.  It shows three layers. At the bottom, layer 1 shows a multitude of circles, or nodes, described as inputs. These are connected with lines to five sets of nodes that are labeled as Level 1 and Feature 1. Lines. The nodes in this level 1 are connected by lines to three sets of nodes, labeled as Level 2 and Feature 2. Circles. The Level 2 nodes are connected to three sets of circles that are labeled Outputs and Medium level feature pattern: Facial shape. Above the depiction of nodes is a triangle labeled Layer 2. Above this is another triangle labeled Layer 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00657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a fifth type of intelligent technique—genetic algorithms. Ask students whether genetic algorithms might be useful in medical diagnosis. Why or why not? Ask students to differentiate between the various intelligent techniques discussed this far—expert systems, CBR, fuzzy logic, neural networks, and genetic algorithms.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11.10,</a:t>
            </a:r>
            <a:r>
              <a:rPr lang="en-US" altLang="en-US" baseline="0" dirty="0"/>
              <a:t> Page 435.</a:t>
            </a:r>
          </a:p>
          <a:p>
            <a:r>
              <a:rPr lang="en-US" sz="1200" b="0" i="0" u="none" strike="noStrike" kern="1200" cap="none" baseline="0" dirty="0">
                <a:solidFill>
                  <a:schemeClr val="tx1"/>
                </a:solidFill>
                <a:latin typeface="+mn-lt"/>
                <a:ea typeface="Arial"/>
                <a:cs typeface="Arial"/>
                <a:sym typeface="Arial"/>
              </a:rPr>
              <a:t>This example illustrates an initial population of “chromosomes,” each representing a different solution. The genetic algorithm uses an iterative process to refine the initial solutions so that the better ones, those with the higher fitness, are more likely to emerge as the best solution.</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the components of a genetic algorithm—</a:t>
            </a:r>
            <a:r>
              <a:rPr lang="ja-JP" altLang="en-US" dirty="0"/>
              <a:t>“</a:t>
            </a:r>
            <a:r>
              <a:rPr lang="en-US" altLang="ja-JP" dirty="0"/>
              <a:t>chromosomes</a:t>
            </a:r>
            <a:r>
              <a:rPr lang="ja-JP" altLang="en-US" dirty="0"/>
              <a:t>”</a:t>
            </a:r>
            <a:r>
              <a:rPr lang="en-US" altLang="ja-JP" dirty="0"/>
              <a:t>, each with a variety of characteristics that can be compared for overall fitness in a given situation. Ask students what types of problems genetic algorithms are suited for.</a:t>
            </a:r>
          </a:p>
          <a:p>
            <a:pPr eaLnBrk="1" hangingPunct="1"/>
            <a:endParaRPr lang="en-US" altLang="en-US" dirty="0"/>
          </a:p>
          <a:p>
            <a:pPr eaLnBrk="1" hangingPunct="1"/>
            <a:r>
              <a:rPr lang="en-US" altLang="en-US" dirty="0"/>
              <a:t>Full description: A table on components of a genetic algorithm has 5 columns, labeled as follows. Population of chromosomes primary name, Population of chromosomes secondary name, Decoding of chromosomes length, Decoding of chromosomes width, Decoding of chromosomes weight, Evaluation of chromosomes fitness. Row 1. Population of chromosomes primary name. 1. Population of chromosomes secondary name. 1 1 0 1 1 0. Decoding of chromosomes length. Long. Decoding of chromosomes width. Wide. Decoding of chromosomes weight. Light. Evaluation of chromosomes fitness. 55. Row 2. Primary name. 2. Secondary name. 1 0 1 0 0 0. Length. Short. Width. Narrow. Weight. Heavy. Fitness. 49. Row 3. Primary name. 3. Secondary name. 0 0 0 1 0 1. Length. Long. Width. Narrow. Weight. Heavy. Fitness. 36. Row 4. Primary name. 4. Secondary name. 1 0 1 1 0 1. Length. Short. Width. Medium. Weight. Light. Fitness. 61. Row 5. Primary name. 5. Secondary name. 0 1 0 1 0 1. Length. Long. Width. Medium. Weight. Very light. Fitness. 74.</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907423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Ask</a:t>
            </a:r>
            <a:r>
              <a:rPr lang="en-US" baseline="0" dirty="0"/>
              <a:t> students to describe their experiences using digital assistants like </a:t>
            </a:r>
            <a:r>
              <a:rPr lang="en-US" baseline="0" dirty="0" err="1"/>
              <a:t>Siri</a:t>
            </a:r>
            <a:r>
              <a:rPr lang="en-US" baseline="0" dirty="0"/>
              <a:t>, </a:t>
            </a:r>
            <a:r>
              <a:rPr lang="en-US" baseline="0" dirty="0" err="1"/>
              <a:t>Alexa</a:t>
            </a:r>
            <a:r>
              <a:rPr lang="en-US" baseline="0" dirty="0"/>
              <a:t>, or </a:t>
            </a:r>
            <a:r>
              <a:rPr lang="en-US" baseline="0" dirty="0" err="1"/>
              <a:t>Cortana</a:t>
            </a:r>
            <a:r>
              <a:rPr lang="en-US" baseline="0" dirty="0"/>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Can computer vision systems detect</a:t>
            </a:r>
            <a:r>
              <a:rPr lang="en-US" baseline="0" dirty="0"/>
              <a:t> an imposter using makeup, or a recently grown beard?  Or when people age and their faces change, can  they be recognized by a computer vision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Ask students</a:t>
            </a:r>
            <a:r>
              <a:rPr lang="en-US" baseline="0" dirty="0"/>
              <a:t> to  recount any experiences they have had with robots in industry or in their homes.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sz="1200" dirty="0"/>
              <a:t>This slide discusses the use of intelligent agents to carry out repetitive tasks for a user or system. Shopping bots discussed in an earlier chapter are an example of an intelligent agent. As an example of agent-based modeling, Procter &amp; Gamble used agent-based modeling to improve coordination among supply-chain members. </a:t>
            </a:r>
            <a:r>
              <a:rPr lang="en-US" altLang="en-US" sz="1200" dirty="0" err="1"/>
              <a:t>Siri</a:t>
            </a:r>
            <a:r>
              <a:rPr lang="en-US" altLang="en-US" sz="1200" dirty="0"/>
              <a:t>, Apple’s “intelligent assistant,” is an example of a software program that can assist users in searching for content and answers to questions with a natural language interface. How many students have used </a:t>
            </a:r>
            <a:r>
              <a:rPr lang="en-US" altLang="en-US" sz="1200" dirty="0" err="1"/>
              <a:t>Siri</a:t>
            </a:r>
            <a:r>
              <a:rPr lang="en-US" altLang="en-US" sz="1200" dirty="0"/>
              <a:t>? What for?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11.11,</a:t>
            </a:r>
            <a:r>
              <a:rPr lang="en-US" altLang="en-US" baseline="0" dirty="0"/>
              <a:t> Page 439.</a:t>
            </a:r>
          </a:p>
          <a:p>
            <a:r>
              <a:rPr lang="en-US" sz="1200" b="0" i="0" u="none" strike="noStrike" kern="1200" cap="none" baseline="0" dirty="0">
                <a:solidFill>
                  <a:schemeClr val="tx1"/>
                </a:solidFill>
                <a:latin typeface="+mn-lt"/>
                <a:ea typeface="Arial"/>
                <a:cs typeface="Arial"/>
                <a:sym typeface="Arial"/>
              </a:rPr>
              <a:t>Intelligent agents are helping P&amp;G shorten the replenishment cycles for products such as a box of Tide.</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Procter &amp; Gamble</a:t>
            </a:r>
            <a:r>
              <a:rPr lang="en-US" altLang="ja-JP" dirty="0"/>
              <a:t>’s use of intelligent agents in its supply chain network. Given that intelligent-agent modeling mimics the behavior of a number of </a:t>
            </a:r>
            <a:r>
              <a:rPr lang="ja-JP" altLang="en-US" dirty="0"/>
              <a:t>“</a:t>
            </a:r>
            <a:r>
              <a:rPr lang="en-US" altLang="ja-JP" dirty="0"/>
              <a:t>actors</a:t>
            </a:r>
            <a:r>
              <a:rPr lang="ja-JP" altLang="en-US" dirty="0"/>
              <a:t>”</a:t>
            </a:r>
            <a:r>
              <a:rPr lang="en-US" altLang="ja-JP" dirty="0"/>
              <a:t> in a given situation, what other types of situations might benefit from this type of analysis?</a:t>
            </a:r>
          </a:p>
          <a:p>
            <a:pPr eaLnBrk="1" hangingPunct="1"/>
            <a:endParaRPr lang="en-US" altLang="en-US" dirty="0"/>
          </a:p>
          <a:p>
            <a:pPr eaLnBrk="1" hangingPunct="1"/>
            <a:r>
              <a:rPr lang="en-US" altLang="en-US" dirty="0"/>
              <a:t>Full description: A Diagram depicts placement of intelligent agents in a supply chain network. Intelligent agent 1 is located between production facility and two suppliers. Software agents schedule deliveries from suppliers. If a supplier can't deliver on time, agents negotiate with other suppliers to create an alternative delivery schedule. Intelligent agent 2 is located between production facility and two retail stores. Software agents collect real-time sales data on each P and G product from multiple retail stores. They relay the data to P and G production for replenishing orders and to sales and marketing for trend analysis. Intelligent agent 3 is located between two retail stores and two distributors. Software agents schedule shipments from distributors to retailers, giving priority to retailers whose inventories are low. If a shipment to a retailer is delayed, agents find an alternative trucker.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4075989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purpose and features of enterprise-wide content management systems. A first step in building such systems is describing a knowledge object (document) so that it can be found later by users. Companies must decide and implement classification schemes, or taxonomies, to define categories meaningful to users, and then knowledge objects must be assigned a classification (</a:t>
            </a:r>
            <a:r>
              <a:rPr lang="ja-JP" altLang="en-US" dirty="0"/>
              <a:t>“</a:t>
            </a:r>
            <a:r>
              <a:rPr lang="en-US" altLang="ja-JP" dirty="0"/>
              <a:t>tagged</a:t>
            </a:r>
            <a:r>
              <a:rPr lang="ja-JP" altLang="en-US" dirty="0"/>
              <a:t>”</a:t>
            </a:r>
            <a:r>
              <a:rPr lang="en-US" altLang="ja-JP" dirty="0"/>
              <a:t>) so that it can be retrieved. Ask students why different companies might need different taxonomies? Why is it a critical task and a difficult task in preparing for a successful content management system? Some content management systems specialize in managing digital media storage and classification. What types of firms may need these digital asset management systems? (publishers, advertisers, law firms, broadcasters, entertainment producers, etc.)</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11.3,</a:t>
            </a:r>
            <a:r>
              <a:rPr lang="en-US" altLang="en-US" baseline="0" dirty="0"/>
              <a:t> Page 440.</a:t>
            </a:r>
          </a:p>
          <a:p>
            <a:r>
              <a:rPr lang="en-US" sz="1200" b="0" i="0" u="none" strike="noStrike" kern="1200" cap="none" baseline="0" dirty="0">
                <a:solidFill>
                  <a:schemeClr val="tx1"/>
                </a:solidFill>
                <a:latin typeface="+mn-lt"/>
                <a:ea typeface="Arial"/>
                <a:cs typeface="Arial"/>
                <a:sym typeface="Arial"/>
              </a:rPr>
              <a:t>An enterprise content management system has capabilities for classifying, organizing, and managing structured and </a:t>
            </a:r>
            <a:r>
              <a:rPr lang="en-US" sz="1200" b="0" i="0" u="none" strike="noStrike" kern="1200" cap="none" baseline="0" dirty="0" err="1">
                <a:solidFill>
                  <a:schemeClr val="tx1"/>
                </a:solidFill>
                <a:latin typeface="+mn-lt"/>
                <a:ea typeface="Arial"/>
                <a:cs typeface="Arial"/>
                <a:sym typeface="Arial"/>
              </a:rPr>
              <a:t>semistructured</a:t>
            </a:r>
            <a:r>
              <a:rPr lang="en-US" sz="1200" b="0" i="0" u="none" strike="noStrike" kern="1200" cap="none" baseline="0" dirty="0">
                <a:solidFill>
                  <a:schemeClr val="tx1"/>
                </a:solidFill>
                <a:latin typeface="+mn-lt"/>
                <a:ea typeface="Arial"/>
                <a:cs typeface="Arial"/>
                <a:sym typeface="Arial"/>
              </a:rPr>
              <a:t> knowledge and making it available throughout the enterprise.</a:t>
            </a:r>
          </a:p>
          <a:p>
            <a:endParaRPr lang="en-US" altLang="en-US" sz="1200" b="0" i="0" u="none" strike="noStrike" kern="1200" cap="none" baseline="0" dirty="0">
              <a:solidFill>
                <a:schemeClr val="tx1"/>
              </a:solidFill>
              <a:latin typeface="+mn-lt"/>
              <a:ea typeface="Arial"/>
              <a:cs typeface="Arial"/>
              <a:sym typeface="Arial"/>
            </a:endParaRPr>
          </a:p>
          <a:p>
            <a:r>
              <a:rPr lang="en-US" altLang="en-US" dirty="0"/>
              <a:t>This graphic illustrates the functions of an enterprise content management system. Users interact with the system to both input knowledge, manage it, and distribute it. These management systems can house a wide variety of information types, from formal reports to graphics, as well as bring in external content resources such as news feeds. Ask students what types of documents would need to be stored by a hospital, bank, law firm, and so on.</a:t>
            </a:r>
          </a:p>
          <a:p>
            <a:endParaRPr lang="en-US" altLang="en-US" dirty="0"/>
          </a:p>
          <a:p>
            <a:r>
              <a:rPr lang="en-US" altLang="en-US" dirty="0"/>
              <a:t>Full description: A unified repository of an enterprise content management system includes the following. Reports and presentations, Best practices, Memos, Digital slides, E mail, Graphics, Video, News feeds, Wikis, blogs, Employee profiles. Users use the system to create and capture, tag, store and retrieve, manage and review, and distribute and publish forms of knowledge that are part of the unified repository.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793971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Enterprise content management systems can include or consist of capabilities for the creation and management of unstructured knowledge. Ask the students to give examples of unstructured knowledge, given a type of industry or company: a law firm, an advertising firm, a school. What might be the difficulties in locating expertise in these firms? Contrast this network (crowd centered) approach to a top down structured knowledge management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learning management systems, which enable companies to track and manage employee learning. Ask students what are the benefits and drawbacks of using an LMS with centralized reporting.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discusses the second main type of knowledge management system, the knowledge work system, and identifies the importance of knowledge workers to an organization and its knowledge creation. Ask the students why each of the three roles listed is important to an organization. Can all companies benefit from knowledge workers, or only design, science, and engineering firms?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sz="1200" dirty="0"/>
              <a:t>This slide continues the discussion of knowledge work systems, emphasizing the need of knowledge workers to have highly specialized knowledge work systems. Ask students to describe the reasons that these characteristics are important for a knowledge work system. What other types of information systems would a knowledge worker rely on, if any? (office systems, productivity systems, scheduling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11.4,</a:t>
            </a:r>
            <a:r>
              <a:rPr lang="en-US" altLang="en-US" baseline="0" dirty="0"/>
              <a:t> Page 444.</a:t>
            </a:r>
          </a:p>
          <a:p>
            <a:r>
              <a:rPr lang="en-US" sz="1200" b="0" i="0" u="none" strike="noStrike" kern="1200" cap="none" baseline="0" dirty="0">
                <a:solidFill>
                  <a:schemeClr val="tx1"/>
                </a:solidFill>
                <a:latin typeface="+mn-lt"/>
                <a:ea typeface="Arial"/>
                <a:cs typeface="Arial"/>
                <a:sym typeface="Arial"/>
              </a:rPr>
              <a:t>Knowledge work systems require strong links to external knowledge bases in addition to specialized hardware and software.</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graphic illustrates the main components of a knowledge work station: having the need for both specialized software and hardware, access to external information, and an easy-to-use interface. What types of external knowledge might be valuable to an engineer, a financial analyst, a medical researcher?</a:t>
            </a:r>
          </a:p>
          <a:p>
            <a:pPr eaLnBrk="1" hangingPunct="1"/>
            <a:endParaRPr lang="en-US" altLang="en-US" dirty="0"/>
          </a:p>
          <a:p>
            <a:pPr eaLnBrk="1" hangingPunct="1"/>
            <a:r>
              <a:rPr lang="en-US" altLang="en-US" dirty="0"/>
              <a:t>Full description: A knowledge work system consists of graphics and visualization, modeling and simulation, document management, and communications software that communicate with the user through a user interface. In order to function, the system also requires an external knowledge base and a hardware platform in the form of a knowledge workstation.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865598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describes three types of knowledge work systems: CAD systems</a:t>
            </a:r>
            <a:r>
              <a:rPr lang="en-US" altLang="en-US" baseline="0" dirty="0"/>
              <a:t> and</a:t>
            </a:r>
            <a:r>
              <a:rPr lang="en-US" altLang="en-US" dirty="0"/>
              <a:t> virtual reality systems. Ask students what the business value of providing a financial analyst, engineer, or researcher with an improved, specialized work station would be. Can the value of implementing or upgrading work systems be quantified into a monetary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Note that Augmented reality (AR) is a related technology for enhancing visualization. AR provides a live direct or indirect view of a physical real-world environment whose elements are augmented by virtual computer-generated imagery. The user is grounded in the real physical world, and the virtual images are merged with the real view to create the augmented display. What other industries might benefit from the use of virtual reality systems by their knowledge workers?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introduces the third of the three main types of knowledge management systems, intelligent techniques, and categorizes them according to the type of knowledge involved. AI technology is used in some techniques as part of the logical computerized routine. The text discusses AI systems being able to learn languages, and emulate human expertise and decision making. What might be some of the benefits and drawbacks to AI technology? Are there any ethical considerations?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emphasizes the role of knowledge today in the U.S. economy. Ask students to give examples of knowledge and information sectors (finance, publishing, etc.). It may come as a surprise to students that more than half the value of all stocks listed on the New York Stock Exchange is attributed to intangible assets such as knowledge and know-how.</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and the next begin to answer the question </a:t>
            </a:r>
            <a:r>
              <a:rPr lang="ja-JP" altLang="en-US" dirty="0"/>
              <a:t>“</a:t>
            </a:r>
            <a:r>
              <a:rPr lang="en-US" altLang="ja-JP" dirty="0"/>
              <a:t>What is knowledge</a:t>
            </a:r>
            <a:r>
              <a:rPr lang="ja-JP" altLang="en-US" dirty="0"/>
              <a:t>”</a:t>
            </a:r>
            <a:r>
              <a:rPr lang="en-US" altLang="ja-JP" dirty="0"/>
              <a:t> as it pertains to the organization. Ask the students why it is important to define and describe knowledge. Ask students to provide examples of knowledge, given an example industry, that illustrate that it is a </a:t>
            </a:r>
            <a:r>
              <a:rPr lang="ja-JP" altLang="en-US" dirty="0"/>
              <a:t>“</a:t>
            </a:r>
            <a:r>
              <a:rPr lang="en-US" altLang="ja-JP" dirty="0"/>
              <a:t>firm asset</a:t>
            </a:r>
            <a:r>
              <a:rPr lang="ja-JP" altLang="en-US" dirty="0"/>
              <a:t>”</a:t>
            </a:r>
            <a:r>
              <a:rPr lang="en-US" altLang="ja-JP" dirty="0"/>
              <a:t>. (E.g., For an electrical appliances firm, knowing how to make the most efficient and cheapest air conditioner). Ask students to explain each element of the dimensions, providing examples. For example, what is meant by </a:t>
            </a:r>
            <a:r>
              <a:rPr lang="ja-JP" altLang="en-US" dirty="0"/>
              <a:t>“</a:t>
            </a:r>
            <a:r>
              <a:rPr lang="en-US" altLang="ja-JP" dirty="0"/>
              <a:t>knowledge is intangible”, </a:t>
            </a:r>
            <a:r>
              <a:rPr lang="ja-JP" altLang="en-US" dirty="0"/>
              <a:t>“</a:t>
            </a:r>
            <a:r>
              <a:rPr lang="en-US" altLang="ja-JP" dirty="0"/>
              <a:t>Give me an example of explicit knowledge,</a:t>
            </a:r>
            <a:r>
              <a:rPr lang="ja-JP" altLang="en-US" dirty="0"/>
              <a:t>”</a:t>
            </a:r>
            <a:r>
              <a:rPr lang="en-US" altLang="ja-JP" dirty="0"/>
              <a:t>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Ask students to further explain or give examples for each characteristic. For example, </a:t>
            </a:r>
            <a:r>
              <a:rPr lang="ja-JP" altLang="en-US" dirty="0"/>
              <a:t>“</a:t>
            </a:r>
            <a:r>
              <a:rPr lang="en-US" altLang="ja-JP" dirty="0"/>
              <a:t>What is an example of knowledge with a social basis?</a:t>
            </a:r>
            <a:r>
              <a:rPr lang="ja-JP" altLang="en-US" dirty="0"/>
              <a:t>”</a:t>
            </a:r>
            <a:r>
              <a:rPr lang="en-US" altLang="ja-JP" dirty="0"/>
              <a:t> </a:t>
            </a:r>
            <a:r>
              <a:rPr lang="ja-JP" altLang="en-US" dirty="0"/>
              <a:t>“</a:t>
            </a:r>
            <a:r>
              <a:rPr lang="en-US" altLang="ja-JP" dirty="0"/>
              <a:t>What is an example of knowledge that is sticky; what is sticky about it?</a:t>
            </a:r>
            <a:r>
              <a:rPr lang="ja-JP" altLang="en-US" dirty="0"/>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slide emphasizes the value of knowledge to the organization, making distinctions among data, information, knowledge, and wisdom. Ask the students to distinguish among data, information, knowledge, and wisdom. Give examples of well-known companies and ask students to describe knowledge the company has that gives it competitive advantage, such as Apple, eBay, the Gap, Burger King, and so on. It might also be a good time to point out what is the value of a </a:t>
            </a:r>
            <a:r>
              <a:rPr lang="ja-JP" altLang="en-US" dirty="0"/>
              <a:t>“</a:t>
            </a:r>
            <a:r>
              <a:rPr lang="en-US" altLang="ja-JP" dirty="0"/>
              <a:t>skilled labor force.</a:t>
            </a:r>
            <a:r>
              <a:rPr lang="ja-JP" altLang="en-US" dirty="0"/>
              <a:t>”</a:t>
            </a:r>
            <a:r>
              <a:rPr lang="en-US" altLang="ja-JP" dirty="0"/>
              <a:t> That value results from the knowledge employees have to do their jobs efficiently and effectively. This knowledge in the heads of employees is hard to replace.</a:t>
            </a:r>
          </a:p>
          <a:p>
            <a:pPr eaLnBrk="1" hangingPunct="1"/>
            <a:endParaRPr lang="en-US" altLang="en-US" dirty="0"/>
          </a:p>
          <a:p>
            <a:pPr eaLnBrk="1" hangingPunct="1"/>
            <a:r>
              <a:rPr lang="en-US" altLang="en-US" dirty="0"/>
              <a:t>This slide introduces the concept of organizational learning, which describes the process of gathering, creating, and applying knowledge. Most students will be surprised that organizations learn, and others will provide many examples of organizations which refused to learn anything. </a:t>
            </a:r>
          </a:p>
          <a:p>
            <a:pPr eaLnBrk="1" hangingPunct="1"/>
            <a:endParaRPr lang="en-US" altLang="en-US" dirty="0"/>
          </a:p>
          <a:p>
            <a:pPr eaLnBrk="1" hangingPunct="1"/>
            <a:r>
              <a:rPr lang="en-US" altLang="en-US" dirty="0"/>
              <a:t>In organizational learning, knowledge becomes the driver of new behavior—decision making, new products and services, new business processes. This might be seen also as organizations sensing and responding to their environment. Give the students examples of organizations, such as a school, hospital, bank, clothing manufacturer, and ask them to provide examples of how that business might demonstrate organizational learning.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This slide defines the term knowledge management and describes the process from acquiring knowledge to applying it as a value chain, and is followed by slides detailing each stage. Each stage of the chain adds more value to the raw data and information. Ask the students to differentiate between the stages, and how each stage could incorporate more value? For example, how does knowledge once it is stored incorporate more value than the previous stage, knowledge that is being acquired?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54"/>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120973"/>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11</a:t>
            </a:r>
          </a:p>
        </p:txBody>
      </p:sp>
      <p:sp>
        <p:nvSpPr>
          <p:cNvPr id="5" name="Text Placeholder 4"/>
          <p:cNvSpPr>
            <a:spLocks noGrp="1"/>
          </p:cNvSpPr>
          <p:nvPr>
            <p:ph type="body" sz="quarter" idx="15"/>
          </p:nvPr>
        </p:nvSpPr>
        <p:spPr>
          <a:xfrm>
            <a:off x="4569035" y="2571751"/>
            <a:ext cx="4117765" cy="615553"/>
          </a:xfrm>
        </p:spPr>
        <p:txBody>
          <a:bodyPr wrap="square">
            <a:spAutoFit/>
          </a:bodyPr>
          <a:lstStyle/>
          <a:p>
            <a:r>
              <a:rPr lang="en-US" sz="2000" dirty="0"/>
              <a:t>Managing Knowledge and Artificial Intelligence</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60" y="1672292"/>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4843236"/>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7215"/>
            <a:ext cx="8229600" cy="430887"/>
          </a:xfrm>
        </p:spPr>
        <p:txBody>
          <a:bodyPr>
            <a:spAutoFit/>
          </a:bodyPr>
          <a:lstStyle/>
          <a:p>
            <a:r>
              <a:rPr lang="en-US" altLang="en-US" sz="2800" dirty="0"/>
              <a:t>The Knowledge Management Value Chain </a:t>
            </a:r>
            <a:r>
              <a:rPr lang="en-US" altLang="en-US" sz="2200" dirty="0"/>
              <a:t>(2 of 3)</a:t>
            </a:r>
            <a:endParaRPr lang="en-US" sz="2200" dirty="0"/>
          </a:p>
        </p:txBody>
      </p:sp>
      <p:sp>
        <p:nvSpPr>
          <p:cNvPr id="5" name="Content Placeholder 4"/>
          <p:cNvSpPr>
            <a:spLocks noGrp="1"/>
          </p:cNvSpPr>
          <p:nvPr>
            <p:ph idx="1"/>
          </p:nvPr>
        </p:nvSpPr>
        <p:spPr>
          <a:xfrm>
            <a:off x="457200" y="819150"/>
            <a:ext cx="8229600" cy="3931846"/>
          </a:xfrm>
        </p:spPr>
        <p:txBody>
          <a:bodyPr>
            <a:spAutoFit/>
          </a:bodyPr>
          <a:lstStyle/>
          <a:p>
            <a:r>
              <a:rPr lang="en-US" altLang="en-US" sz="1800" dirty="0"/>
              <a:t>Knowledge acquisition</a:t>
            </a:r>
          </a:p>
          <a:p>
            <a:pPr lvl="1"/>
            <a:r>
              <a:rPr lang="en-US" altLang="en-US" sz="1800" dirty="0"/>
              <a:t>Documenting tacit and explicit knowledge</a:t>
            </a:r>
          </a:p>
          <a:p>
            <a:pPr lvl="2"/>
            <a:r>
              <a:rPr lang="en-US" altLang="en-US" sz="1800" dirty="0"/>
              <a:t>Storing documents, reports, presentations, best practices</a:t>
            </a:r>
          </a:p>
          <a:p>
            <a:pPr lvl="2"/>
            <a:r>
              <a:rPr lang="en-US" altLang="en-US" sz="1800" dirty="0"/>
              <a:t>Unstructured documents (e.g., e-mails)</a:t>
            </a:r>
          </a:p>
          <a:p>
            <a:pPr lvl="2"/>
            <a:r>
              <a:rPr lang="en-US" altLang="en-US" sz="1800" dirty="0"/>
              <a:t>Developing online expert networks</a:t>
            </a:r>
          </a:p>
          <a:p>
            <a:pPr lvl="1"/>
            <a:r>
              <a:rPr lang="en-US" altLang="en-US" sz="1800" dirty="0"/>
              <a:t>Creating knowledge</a:t>
            </a:r>
          </a:p>
          <a:p>
            <a:pPr lvl="1"/>
            <a:r>
              <a:rPr lang="en-US" altLang="en-US" sz="1800" dirty="0"/>
              <a:t>Tracking data from </a:t>
            </a:r>
            <a:r>
              <a:rPr lang="en-US" altLang="en-US" sz="1800" spc="-300" dirty="0"/>
              <a:t>T P </a:t>
            </a:r>
            <a:r>
              <a:rPr lang="en-US" altLang="en-US" sz="1800" dirty="0"/>
              <a:t>S and external sources</a:t>
            </a:r>
          </a:p>
          <a:p>
            <a:r>
              <a:rPr lang="en-US" altLang="en-US" sz="1800" dirty="0"/>
              <a:t>Knowledge storage</a:t>
            </a:r>
          </a:p>
          <a:p>
            <a:pPr lvl="1"/>
            <a:r>
              <a:rPr lang="en-US" altLang="en-US" sz="1800" dirty="0"/>
              <a:t>Databases</a:t>
            </a:r>
          </a:p>
          <a:p>
            <a:pPr lvl="1"/>
            <a:r>
              <a:rPr lang="en-US" altLang="en-US" sz="1800" dirty="0"/>
              <a:t>Document management systems</a:t>
            </a:r>
          </a:p>
          <a:p>
            <a:pPr lvl="1"/>
            <a:r>
              <a:rPr lang="en-US" altLang="en-US" sz="1800" dirty="0"/>
              <a:t>Role of management</a:t>
            </a:r>
          </a:p>
        </p:txBody>
      </p:sp>
    </p:spTree>
    <p:extLst>
      <p:ext uri="{BB962C8B-B14F-4D97-AF65-F5344CB8AC3E}">
        <p14:creationId xmlns:p14="http://schemas.microsoft.com/office/powerpoint/2010/main" val="20075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442"/>
            <a:ext cx="8229600" cy="430887"/>
          </a:xfrm>
        </p:spPr>
        <p:txBody>
          <a:bodyPr>
            <a:spAutoFit/>
          </a:bodyPr>
          <a:lstStyle/>
          <a:p>
            <a:r>
              <a:rPr lang="en-US" altLang="en-US" sz="2800" dirty="0"/>
              <a:t>The Knowledge Management Value Chain </a:t>
            </a:r>
            <a:r>
              <a:rPr lang="en-US" altLang="en-US" sz="2200" dirty="0"/>
              <a:t>(3 of 3)</a:t>
            </a:r>
            <a:endParaRPr lang="en-US" sz="2200" dirty="0"/>
          </a:p>
        </p:txBody>
      </p:sp>
      <p:sp>
        <p:nvSpPr>
          <p:cNvPr id="5" name="Content Placeholder 4"/>
          <p:cNvSpPr>
            <a:spLocks noGrp="1"/>
          </p:cNvSpPr>
          <p:nvPr>
            <p:ph idx="1"/>
          </p:nvPr>
        </p:nvSpPr>
        <p:spPr>
          <a:xfrm>
            <a:off x="457200" y="819150"/>
            <a:ext cx="8229600" cy="3854901"/>
          </a:xfrm>
        </p:spPr>
        <p:txBody>
          <a:bodyPr>
            <a:spAutoFit/>
          </a:bodyPr>
          <a:lstStyle/>
          <a:p>
            <a:r>
              <a:rPr lang="en-US" altLang="en-US" sz="1800" dirty="0"/>
              <a:t>Knowledge dissemination</a:t>
            </a:r>
          </a:p>
          <a:p>
            <a:pPr lvl="1"/>
            <a:r>
              <a:rPr lang="en-US" altLang="en-US" sz="1800" dirty="0"/>
              <a:t>Portals, wikis</a:t>
            </a:r>
          </a:p>
          <a:p>
            <a:pPr lvl="1"/>
            <a:r>
              <a:rPr lang="en-US" altLang="en-US" sz="1800" dirty="0"/>
              <a:t>E-mail, instant messaging</a:t>
            </a:r>
          </a:p>
          <a:p>
            <a:pPr lvl="1"/>
            <a:r>
              <a:rPr lang="en-US" altLang="en-US" sz="1800" dirty="0"/>
              <a:t>Search engines, collaboration tools</a:t>
            </a:r>
          </a:p>
          <a:p>
            <a:pPr lvl="1"/>
            <a:r>
              <a:rPr lang="en-US" altLang="en-US" sz="1800" dirty="0"/>
              <a:t>A deluge of information?</a:t>
            </a:r>
          </a:p>
          <a:p>
            <a:pPr lvl="2"/>
            <a:r>
              <a:rPr lang="en-US" altLang="en-US" sz="1800" dirty="0"/>
              <a:t>Training programs, informal networks, and shared management experience help managers focus attention on important information.</a:t>
            </a:r>
          </a:p>
          <a:p>
            <a:r>
              <a:rPr lang="en-US" altLang="en-US" sz="1800" dirty="0"/>
              <a:t>Knowledge application</a:t>
            </a:r>
          </a:p>
          <a:p>
            <a:pPr lvl="1"/>
            <a:r>
              <a:rPr lang="en-US" altLang="en-US" sz="1800" dirty="0"/>
              <a:t>New business practices</a:t>
            </a:r>
          </a:p>
          <a:p>
            <a:pPr lvl="1"/>
            <a:r>
              <a:rPr lang="en-US" altLang="en-US" sz="1800" dirty="0"/>
              <a:t>New products and services</a:t>
            </a:r>
          </a:p>
          <a:p>
            <a:pPr lvl="1"/>
            <a:r>
              <a:rPr lang="en-US" altLang="en-US" sz="1800" dirty="0"/>
              <a:t>New markets</a:t>
            </a:r>
          </a:p>
        </p:txBody>
      </p:sp>
    </p:spTree>
    <p:extLst>
      <p:ext uri="{BB962C8B-B14F-4D97-AF65-F5344CB8AC3E}">
        <p14:creationId xmlns:p14="http://schemas.microsoft.com/office/powerpoint/2010/main" val="410370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3669"/>
            <a:ext cx="8229600" cy="861774"/>
          </a:xfrm>
        </p:spPr>
        <p:txBody>
          <a:bodyPr>
            <a:spAutoFit/>
          </a:bodyPr>
          <a:lstStyle/>
          <a:p>
            <a:r>
              <a:rPr lang="en-US" altLang="en-US" sz="2800" dirty="0"/>
              <a:t>Figure 11.1 The Knowledge Management Value Chain</a:t>
            </a:r>
            <a:endParaRPr lang="en-US" sz="2800" dirty="0"/>
          </a:p>
        </p:txBody>
      </p:sp>
      <p:pic>
        <p:nvPicPr>
          <p:cNvPr id="1026" name="Picture 2" descr="The various links in the knowledge business value chain are presented in sequence:&#10;&#10;1. Data and information acquisition: Collecting, Storing, disseminating&#10;2A. Knowledge management systems: Information system activity&#10;• Acquire: business analytics, data mining, neural networks, machine learning, knowledge workstations, expert knowledge networks&#10;2B. Management and organizational activity: Knowledge culture; communities of practice; social networks&#10;3A. Knowledge management systems: Information system activity&#10;• Store: content management systems; knowledge databases; expert systems&#10;3B: Management and organizational activity: organizational routines; organizational culture&#10;4A: Knowledge management systems: Information system activity&#10;• Disseminate: portals; search engines; collaboration and social business tools&#10;4B: Management and organizational activity: training; collaboration&#10;5A: Knowledge management systems: Information system activity&#10;• Apply: decision support systems; enterprise applications; robotics&#10;5B: Management and organizational activity: new I T-based business processes; new products and services; new markets&#10;6. Feedback; back to step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1398678"/>
            <a:ext cx="5500163" cy="307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4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9634"/>
            <a:ext cx="8229600" cy="1292662"/>
          </a:xfrm>
        </p:spPr>
        <p:txBody>
          <a:bodyPr>
            <a:spAutoFit/>
          </a:bodyPr>
          <a:lstStyle/>
          <a:p>
            <a:r>
              <a:rPr lang="en-US" altLang="en-US" sz="2800" dirty="0"/>
              <a:t>Building Organizational and Management Capital: Collaboration, Communities of Practice, and Office Environments</a:t>
            </a:r>
            <a:endParaRPr lang="en-US" sz="2800" dirty="0"/>
          </a:p>
        </p:txBody>
      </p:sp>
      <p:sp>
        <p:nvSpPr>
          <p:cNvPr id="5" name="Content Placeholder 4"/>
          <p:cNvSpPr>
            <a:spLocks noGrp="1"/>
          </p:cNvSpPr>
          <p:nvPr>
            <p:ph idx="1"/>
          </p:nvPr>
        </p:nvSpPr>
        <p:spPr>
          <a:xfrm>
            <a:off x="457200" y="1657350"/>
            <a:ext cx="8229600" cy="3023905"/>
          </a:xfrm>
        </p:spPr>
        <p:txBody>
          <a:bodyPr>
            <a:spAutoFit/>
          </a:bodyPr>
          <a:lstStyle/>
          <a:p>
            <a:r>
              <a:rPr lang="en-US" altLang="en-US" sz="1800" dirty="0"/>
              <a:t>Developing new organizational roles and responsibilities for the acquisition of knowledge</a:t>
            </a:r>
          </a:p>
          <a:p>
            <a:r>
              <a:rPr lang="en-US" altLang="en-US" sz="1800" dirty="0"/>
              <a:t>Chief knowledge officer executives</a:t>
            </a:r>
          </a:p>
          <a:p>
            <a:r>
              <a:rPr lang="en-US" altLang="en-US" sz="1800" dirty="0"/>
              <a:t>Dedicated staff / knowledge managers</a:t>
            </a:r>
          </a:p>
          <a:p>
            <a:r>
              <a:rPr lang="en-US" altLang="en-US" sz="1800" dirty="0"/>
              <a:t>Communities of practice (</a:t>
            </a:r>
            <a:r>
              <a:rPr lang="en-US" altLang="en-US" sz="1800" spc="-300" dirty="0"/>
              <a:t>C O P </a:t>
            </a:r>
            <a:r>
              <a:rPr lang="en-US" altLang="en-US" sz="1800" dirty="0"/>
              <a:t>s)</a:t>
            </a:r>
          </a:p>
          <a:p>
            <a:pPr lvl="1"/>
            <a:r>
              <a:rPr lang="en-US" altLang="en-US" sz="1800" dirty="0"/>
              <a:t>Informal social networks of professionals and employees</a:t>
            </a:r>
          </a:p>
          <a:p>
            <a:pPr lvl="1"/>
            <a:r>
              <a:rPr lang="en-US" altLang="en-US" sz="1800" dirty="0"/>
              <a:t>Activities include education, online newsletters, sharing knowledge</a:t>
            </a:r>
          </a:p>
          <a:p>
            <a:pPr lvl="1"/>
            <a:r>
              <a:rPr lang="en-US" altLang="en-US" sz="1800" dirty="0"/>
              <a:t>Reduce learning curves of new employees</a:t>
            </a:r>
          </a:p>
        </p:txBody>
      </p:sp>
    </p:spTree>
    <p:extLst>
      <p:ext uri="{BB962C8B-B14F-4D97-AF65-F5344CB8AC3E}">
        <p14:creationId xmlns:p14="http://schemas.microsoft.com/office/powerpoint/2010/main" val="185486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8885"/>
            <a:ext cx="8229600" cy="461665"/>
          </a:xfrm>
        </p:spPr>
        <p:txBody>
          <a:bodyPr>
            <a:spAutoFit/>
          </a:bodyPr>
          <a:lstStyle/>
          <a:p>
            <a:r>
              <a:rPr lang="en-US" altLang="en-US" sz="3000" dirty="0"/>
              <a:t>Types of Knowledge Management Systems</a:t>
            </a:r>
            <a:endParaRPr lang="en-US" sz="3000" dirty="0"/>
          </a:p>
        </p:txBody>
      </p:sp>
      <p:sp>
        <p:nvSpPr>
          <p:cNvPr id="5" name="Content Placeholder 4"/>
          <p:cNvSpPr>
            <a:spLocks noGrp="1"/>
          </p:cNvSpPr>
          <p:nvPr>
            <p:ph idx="1"/>
          </p:nvPr>
        </p:nvSpPr>
        <p:spPr>
          <a:xfrm>
            <a:off x="457200" y="981824"/>
            <a:ext cx="8229600" cy="3108543"/>
          </a:xfrm>
        </p:spPr>
        <p:txBody>
          <a:bodyPr>
            <a:spAutoFit/>
          </a:bodyPr>
          <a:lstStyle/>
          <a:p>
            <a:r>
              <a:rPr lang="en-US" altLang="en-US" sz="1800" dirty="0"/>
              <a:t>Enterprise-wide knowledge management systems</a:t>
            </a:r>
          </a:p>
          <a:p>
            <a:pPr lvl="1"/>
            <a:r>
              <a:rPr lang="en-US" altLang="en-US" sz="1800" dirty="0"/>
              <a:t>General-purpose firm-wide efforts to collect, store, distribute, and apply digital content and knowledge</a:t>
            </a:r>
          </a:p>
          <a:p>
            <a:r>
              <a:rPr lang="en-US" altLang="en-US" sz="1800" dirty="0"/>
              <a:t>Knowledge work systems (</a:t>
            </a:r>
            <a:r>
              <a:rPr lang="en-US" altLang="en-US" sz="1800" spc="-300" dirty="0"/>
              <a:t>K W </a:t>
            </a:r>
            <a:r>
              <a:rPr lang="en-US" altLang="en-US" sz="1800" dirty="0"/>
              <a:t>S)</a:t>
            </a:r>
          </a:p>
          <a:p>
            <a:pPr lvl="1"/>
            <a:r>
              <a:rPr lang="en-US" altLang="en-US" sz="1800" dirty="0"/>
              <a:t>Specialized systems built for engineers, scientists, other knowledge workers charged with discovering and creating new knowledge</a:t>
            </a:r>
          </a:p>
          <a:p>
            <a:r>
              <a:rPr lang="en-US" altLang="en-US" sz="1800" dirty="0"/>
              <a:t>Intelligent techniques</a:t>
            </a:r>
          </a:p>
          <a:p>
            <a:pPr lvl="1"/>
            <a:r>
              <a:rPr lang="en-US" altLang="en-US" sz="1800" dirty="0"/>
              <a:t>Diverse group of techniques such as data mining used for various goals: discovering knowledge, distilling knowledge, discovering optimal solutions</a:t>
            </a:r>
          </a:p>
        </p:txBody>
      </p:sp>
    </p:spTree>
    <p:extLst>
      <p:ext uri="{BB962C8B-B14F-4D97-AF65-F5344CB8AC3E}">
        <p14:creationId xmlns:p14="http://schemas.microsoft.com/office/powerpoint/2010/main" val="108455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503"/>
            <a:ext cx="8229600" cy="984885"/>
          </a:xfrm>
        </p:spPr>
        <p:txBody>
          <a:bodyPr>
            <a:spAutoFit/>
          </a:bodyPr>
          <a:lstStyle/>
          <a:p>
            <a:r>
              <a:rPr lang="en-US" altLang="en-US" sz="3200" dirty="0"/>
              <a:t>Figure 11.2 Major Types of Knowledge Management Systems</a:t>
            </a:r>
            <a:endParaRPr lang="en-US" sz="3200" dirty="0"/>
          </a:p>
        </p:txBody>
      </p:sp>
      <p:pic>
        <p:nvPicPr>
          <p:cNvPr id="2050" name="Picture 2" descr="1. Enterprise-wide knowledge management systems&#10;• General-purpose, integrated, firm-wide efforts to collect, store, disseminate, and use digital content and knowledge&#10;• Enterprise content management systems&#10;• Collaboration and social tools&#10;• Learning management systems&#10;2. Knowledge work systems&#10;• Specialized workstations and systems that enable scientists, engineers, and other knowledge workers to create and discover new knowledge&#10;• Computer-aided design (CAD)&#10;• Virtual reality&#10;3.”Intelligent” techniques&#10;• Tools for discovering patterns and applying knowledge to discrete decisions and knowledge domains&#10;• Data mining&#10;• Neural networks&#10;• Expert systems&#10;• Machine learning&#10;• Natural language processing&#10;• Computer vision systems&#10;• Robotics&#10;• Genetic algorithms&#10;• Intelligent agent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225" y="1356882"/>
            <a:ext cx="7333550" cy="327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35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3031"/>
            <a:ext cx="8229600" cy="984885"/>
          </a:xfrm>
        </p:spPr>
        <p:txBody>
          <a:bodyPr>
            <a:spAutoFit/>
          </a:bodyPr>
          <a:lstStyle/>
          <a:p>
            <a:r>
              <a:rPr lang="en-US" altLang="en-US" sz="3200" dirty="0"/>
              <a:t>What Types of Systems Are Used for Enterprise-Wide Knowledge Management?</a:t>
            </a:r>
            <a:endParaRPr lang="en-US" sz="3200" dirty="0"/>
          </a:p>
        </p:txBody>
      </p:sp>
      <p:sp>
        <p:nvSpPr>
          <p:cNvPr id="5" name="Content Placeholder 4"/>
          <p:cNvSpPr>
            <a:spLocks noGrp="1"/>
          </p:cNvSpPr>
          <p:nvPr>
            <p:ph idx="1"/>
          </p:nvPr>
        </p:nvSpPr>
        <p:spPr>
          <a:xfrm>
            <a:off x="457200" y="1428750"/>
            <a:ext cx="8229600" cy="2870016"/>
          </a:xfrm>
        </p:spPr>
        <p:txBody>
          <a:bodyPr>
            <a:spAutoFit/>
          </a:bodyPr>
          <a:lstStyle/>
          <a:p>
            <a:r>
              <a:rPr lang="en-US" altLang="en-US" sz="1800" dirty="0"/>
              <a:t>Three major types of knowledge in an enterprise</a:t>
            </a:r>
          </a:p>
          <a:p>
            <a:pPr lvl="1"/>
            <a:r>
              <a:rPr lang="en-US" altLang="en-US" sz="1800" dirty="0"/>
              <a:t>Structured documents</a:t>
            </a:r>
          </a:p>
          <a:p>
            <a:pPr lvl="2"/>
            <a:r>
              <a:rPr lang="en-US" altLang="en-US" sz="1800" dirty="0"/>
              <a:t>Reports, presentations</a:t>
            </a:r>
          </a:p>
          <a:p>
            <a:pPr lvl="2"/>
            <a:r>
              <a:rPr lang="en-US" altLang="en-US" sz="1800" dirty="0"/>
              <a:t>Formal rules</a:t>
            </a:r>
          </a:p>
          <a:p>
            <a:pPr lvl="1"/>
            <a:r>
              <a:rPr lang="en-US" altLang="en-US" sz="1800" dirty="0" err="1"/>
              <a:t>Semistructured</a:t>
            </a:r>
            <a:r>
              <a:rPr lang="en-US" altLang="en-US" sz="1800" dirty="0"/>
              <a:t> documents</a:t>
            </a:r>
          </a:p>
          <a:p>
            <a:pPr lvl="2"/>
            <a:r>
              <a:rPr lang="en-US" altLang="en-US" sz="1800" dirty="0"/>
              <a:t>E-mails, videos</a:t>
            </a:r>
          </a:p>
          <a:p>
            <a:pPr lvl="1"/>
            <a:r>
              <a:rPr lang="en-US" altLang="en-US" sz="1800" dirty="0"/>
              <a:t>Unstructured, tacit knowledge</a:t>
            </a:r>
          </a:p>
          <a:p>
            <a:r>
              <a:rPr lang="en-US" altLang="en-US" sz="1800" dirty="0"/>
              <a:t>80% of an organization’s business content is </a:t>
            </a:r>
            <a:r>
              <a:rPr lang="en-US" altLang="en-US" sz="1800" dirty="0" err="1"/>
              <a:t>semistructured</a:t>
            </a:r>
            <a:r>
              <a:rPr lang="en-US" altLang="en-US" sz="1800" dirty="0"/>
              <a:t> or unstructured</a:t>
            </a:r>
          </a:p>
        </p:txBody>
      </p:sp>
    </p:spTree>
    <p:extLst>
      <p:ext uri="{BB962C8B-B14F-4D97-AF65-F5344CB8AC3E}">
        <p14:creationId xmlns:p14="http://schemas.microsoft.com/office/powerpoint/2010/main" val="246503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644"/>
            <a:ext cx="8229600" cy="553998"/>
          </a:xfrm>
        </p:spPr>
        <p:txBody>
          <a:bodyPr>
            <a:spAutoFit/>
          </a:bodyPr>
          <a:lstStyle/>
          <a:p>
            <a:r>
              <a:rPr lang="en-US" altLang="en-US" dirty="0"/>
              <a:t>What Is Artificial Intelligence? </a:t>
            </a:r>
            <a:r>
              <a:rPr lang="en-US" altLang="en-US" sz="2800" dirty="0"/>
              <a:t>(1 of 3)</a:t>
            </a:r>
            <a:endParaRPr lang="en-US" dirty="0"/>
          </a:p>
        </p:txBody>
      </p:sp>
      <p:sp>
        <p:nvSpPr>
          <p:cNvPr id="5" name="Content Placeholder 4"/>
          <p:cNvSpPr>
            <a:spLocks noGrp="1"/>
          </p:cNvSpPr>
          <p:nvPr>
            <p:ph idx="1"/>
          </p:nvPr>
        </p:nvSpPr>
        <p:spPr>
          <a:xfrm>
            <a:off x="457200" y="1047750"/>
            <a:ext cx="8229600" cy="3193182"/>
          </a:xfrm>
        </p:spPr>
        <p:txBody>
          <a:bodyPr>
            <a:spAutoFit/>
          </a:bodyPr>
          <a:lstStyle/>
          <a:p>
            <a:r>
              <a:rPr lang="en-US" altLang="en-US" sz="2000" dirty="0"/>
              <a:t>Grand vision</a:t>
            </a:r>
          </a:p>
          <a:p>
            <a:pPr lvl="1"/>
            <a:r>
              <a:rPr lang="en-US" altLang="en-US" sz="2000" dirty="0"/>
              <a:t>Computer hardware and software systems that are as “smart” as humans</a:t>
            </a:r>
          </a:p>
          <a:p>
            <a:pPr lvl="1"/>
            <a:r>
              <a:rPr lang="en-US" altLang="en-US" sz="2000" dirty="0"/>
              <a:t>So far, this vision has eluded computer programmers and scientists </a:t>
            </a:r>
          </a:p>
          <a:p>
            <a:r>
              <a:rPr lang="en-US" altLang="en-US" sz="2000" dirty="0"/>
              <a:t>Realistic vision</a:t>
            </a:r>
          </a:p>
          <a:p>
            <a:pPr lvl="1"/>
            <a:r>
              <a:rPr lang="en-US" altLang="en-US" sz="2000" dirty="0"/>
              <a:t>Systems that take data inputs, process them, and produce outputs (like all software programs) and that can perform many complex tasks that would be difficult or impossible for humans to perform.</a:t>
            </a:r>
          </a:p>
        </p:txBody>
      </p:sp>
    </p:spTree>
    <p:extLst>
      <p:ext uri="{BB962C8B-B14F-4D97-AF65-F5344CB8AC3E}">
        <p14:creationId xmlns:p14="http://schemas.microsoft.com/office/powerpoint/2010/main" val="339184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871"/>
            <a:ext cx="8229600" cy="553998"/>
          </a:xfrm>
        </p:spPr>
        <p:txBody>
          <a:bodyPr>
            <a:spAutoFit/>
          </a:bodyPr>
          <a:lstStyle/>
          <a:p>
            <a:r>
              <a:rPr lang="en-US" altLang="en-US" dirty="0"/>
              <a:t>What Is Artificial Intelligence? </a:t>
            </a:r>
            <a:r>
              <a:rPr lang="en-US" altLang="en-US" sz="2800" dirty="0"/>
              <a:t>(2 of 3)</a:t>
            </a:r>
            <a:endParaRPr lang="en-US" dirty="0"/>
          </a:p>
        </p:txBody>
      </p:sp>
      <p:sp>
        <p:nvSpPr>
          <p:cNvPr id="5" name="Content Placeholder 4"/>
          <p:cNvSpPr>
            <a:spLocks noGrp="1"/>
          </p:cNvSpPr>
          <p:nvPr>
            <p:ph idx="1"/>
          </p:nvPr>
        </p:nvSpPr>
        <p:spPr>
          <a:xfrm>
            <a:off x="457200" y="939552"/>
            <a:ext cx="8229600" cy="3308598"/>
          </a:xfrm>
        </p:spPr>
        <p:txBody>
          <a:bodyPr>
            <a:spAutoFit/>
          </a:bodyPr>
          <a:lstStyle/>
          <a:p>
            <a:r>
              <a:rPr lang="en-US" altLang="en-US" sz="2000" dirty="0"/>
              <a:t>Examples: </a:t>
            </a:r>
          </a:p>
          <a:p>
            <a:pPr lvl="1"/>
            <a:r>
              <a:rPr lang="en-US" altLang="en-US" sz="2000" dirty="0"/>
              <a:t>Recognize millions of faces in seconds</a:t>
            </a:r>
          </a:p>
          <a:p>
            <a:pPr lvl="1"/>
            <a:r>
              <a:rPr lang="en-US" altLang="en-US" sz="2000" dirty="0"/>
              <a:t>Interpret millions of </a:t>
            </a:r>
            <a:r>
              <a:rPr lang="en-US" altLang="en-US" sz="2000" spc="-300" dirty="0"/>
              <a:t>C </a:t>
            </a:r>
            <a:r>
              <a:rPr lang="en-US" altLang="en-US" sz="2000" dirty="0"/>
              <a:t>T scans in minutes</a:t>
            </a:r>
          </a:p>
          <a:p>
            <a:pPr lvl="1"/>
            <a:r>
              <a:rPr lang="en-US" altLang="en-US" sz="2000" dirty="0"/>
              <a:t>Analyze millions of financial records</a:t>
            </a:r>
          </a:p>
          <a:p>
            <a:pPr lvl="1"/>
            <a:r>
              <a:rPr lang="en-US" altLang="en-US" sz="2000" dirty="0"/>
              <a:t>Detect patterns in very large Big Data databases</a:t>
            </a:r>
          </a:p>
          <a:p>
            <a:pPr lvl="1"/>
            <a:r>
              <a:rPr lang="en-US" altLang="en-US" sz="2000" dirty="0"/>
              <a:t>Improve their performance over time (“learn”)</a:t>
            </a:r>
          </a:p>
          <a:p>
            <a:pPr lvl="1"/>
            <a:r>
              <a:rPr lang="en-US" altLang="en-US" sz="2000" dirty="0"/>
              <a:t>Navigate a car in certain limited conditions</a:t>
            </a:r>
          </a:p>
          <a:p>
            <a:pPr lvl="1"/>
            <a:r>
              <a:rPr lang="en-US" altLang="en-US" sz="2000" dirty="0"/>
              <a:t>Respond to questions from humans (natural language); speech activated assistants like Siri, Alexa, and Cortana</a:t>
            </a:r>
          </a:p>
        </p:txBody>
      </p:sp>
    </p:spTree>
    <p:extLst>
      <p:ext uri="{BB962C8B-B14F-4D97-AF65-F5344CB8AC3E}">
        <p14:creationId xmlns:p14="http://schemas.microsoft.com/office/powerpoint/2010/main" val="126370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098"/>
            <a:ext cx="8229600" cy="553998"/>
          </a:xfrm>
        </p:spPr>
        <p:txBody>
          <a:bodyPr>
            <a:spAutoFit/>
          </a:bodyPr>
          <a:lstStyle/>
          <a:p>
            <a:r>
              <a:rPr lang="en-US" altLang="en-US" dirty="0"/>
              <a:t>What Is Artificial Intelligence? </a:t>
            </a:r>
            <a:r>
              <a:rPr lang="en-US" altLang="en-US" sz="2800" dirty="0"/>
              <a:t>(3 of 3)</a:t>
            </a:r>
            <a:endParaRPr lang="en-US" dirty="0"/>
          </a:p>
        </p:txBody>
      </p:sp>
      <p:sp>
        <p:nvSpPr>
          <p:cNvPr id="5" name="Content Placeholder 4"/>
          <p:cNvSpPr>
            <a:spLocks noGrp="1"/>
          </p:cNvSpPr>
          <p:nvPr>
            <p:ph idx="1"/>
          </p:nvPr>
        </p:nvSpPr>
        <p:spPr>
          <a:xfrm>
            <a:off x="457200" y="831086"/>
            <a:ext cx="8229600" cy="3493264"/>
          </a:xfrm>
        </p:spPr>
        <p:txBody>
          <a:bodyPr>
            <a:spAutoFit/>
          </a:bodyPr>
          <a:lstStyle/>
          <a:p>
            <a:r>
              <a:rPr lang="en-US" altLang="en-US" dirty="0"/>
              <a:t>Major Types of </a:t>
            </a:r>
            <a:r>
              <a:rPr lang="en-US" altLang="en-US" spc="-300" dirty="0"/>
              <a:t>A </a:t>
            </a:r>
            <a:r>
              <a:rPr lang="en-US" altLang="en-US" dirty="0"/>
              <a:t>I</a:t>
            </a:r>
          </a:p>
          <a:p>
            <a:pPr lvl="1"/>
            <a:r>
              <a:rPr lang="en-US" altLang="en-US" sz="2400" dirty="0"/>
              <a:t>Expert systems</a:t>
            </a:r>
          </a:p>
          <a:p>
            <a:pPr lvl="1"/>
            <a:r>
              <a:rPr lang="en-US" altLang="en-US" sz="2400" dirty="0"/>
              <a:t>Machine learning</a:t>
            </a:r>
          </a:p>
          <a:p>
            <a:pPr lvl="1"/>
            <a:r>
              <a:rPr lang="en-US" altLang="en-US" sz="2400" dirty="0"/>
              <a:t>Neural networks  and deep learning networks</a:t>
            </a:r>
          </a:p>
          <a:p>
            <a:pPr lvl="1"/>
            <a:r>
              <a:rPr lang="en-US" altLang="en-US" sz="2400" dirty="0"/>
              <a:t>Genetic algorithms </a:t>
            </a:r>
          </a:p>
          <a:p>
            <a:pPr lvl="1"/>
            <a:r>
              <a:rPr lang="en-US" altLang="en-US" sz="2400" dirty="0"/>
              <a:t>Natural language Processing </a:t>
            </a:r>
          </a:p>
          <a:p>
            <a:pPr lvl="1"/>
            <a:r>
              <a:rPr lang="en-US" altLang="en-US" sz="2400" dirty="0"/>
              <a:t>Computer vision</a:t>
            </a:r>
          </a:p>
          <a:p>
            <a:pPr lvl="1"/>
            <a:r>
              <a:rPr lang="en-US" altLang="en-US" sz="2400" dirty="0"/>
              <a:t>Robotics</a:t>
            </a:r>
          </a:p>
        </p:txBody>
      </p:sp>
    </p:spTree>
    <p:extLst>
      <p:ext uri="{BB962C8B-B14F-4D97-AF65-F5344CB8AC3E}">
        <p14:creationId xmlns:p14="http://schemas.microsoft.com/office/powerpoint/2010/main" val="313313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644"/>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864096"/>
            <a:ext cx="8229600" cy="3231654"/>
          </a:xfrm>
        </p:spPr>
        <p:txBody>
          <a:bodyPr vert="horz" lIns="0" tIns="0" rIns="0" bIns="0" rtlCol="0" anchor="t">
            <a:spAutoFit/>
          </a:bodyPr>
          <a:lstStyle/>
          <a:p>
            <a:pPr marL="628650" indent="-628650">
              <a:buNone/>
              <a:tabLst>
                <a:tab pos="688975" algn="l"/>
              </a:tabLst>
            </a:pPr>
            <a:r>
              <a:rPr lang="en-US" altLang="en-US" sz="2000" b="1" dirty="0">
                <a:solidFill>
                  <a:schemeClr val="bg2"/>
                </a:solidFill>
              </a:rPr>
              <a:t>11.1</a:t>
            </a:r>
            <a:r>
              <a:rPr lang="en-US" altLang="en-US" sz="2000" b="1" dirty="0"/>
              <a:t> </a:t>
            </a:r>
            <a:r>
              <a:rPr lang="en-US" sz="2000" dirty="0"/>
              <a:t>What is the role of knowledge management systems in business?</a:t>
            </a:r>
            <a:endParaRPr lang="en-IN" altLang="en-US" sz="2000" dirty="0"/>
          </a:p>
          <a:p>
            <a:pPr marL="628650" indent="-628650" defTabSz="534988">
              <a:buNone/>
              <a:tabLst>
                <a:tab pos="688975" algn="l"/>
              </a:tabLst>
            </a:pPr>
            <a:r>
              <a:rPr lang="en-US" altLang="en-US" sz="2000" b="1" dirty="0">
                <a:solidFill>
                  <a:schemeClr val="bg2"/>
                </a:solidFill>
              </a:rPr>
              <a:t>11.2</a:t>
            </a:r>
            <a:r>
              <a:rPr lang="en-US" altLang="en-US" sz="2000" b="1" dirty="0"/>
              <a:t> </a:t>
            </a:r>
            <a:r>
              <a:rPr lang="en-US" sz="2000" dirty="0"/>
              <a:t>What types of systems are used for enterprise-wide knowledge management, and how do they provide value for businesses?</a:t>
            </a:r>
            <a:endParaRPr lang="en-IN" altLang="en-US" sz="2000" dirty="0"/>
          </a:p>
          <a:p>
            <a:pPr marL="628650" indent="-628650" defTabSz="534988">
              <a:buNone/>
              <a:tabLst>
                <a:tab pos="688975" algn="l"/>
              </a:tabLst>
            </a:pPr>
            <a:r>
              <a:rPr lang="en-US" altLang="en-US" sz="2000" b="1" dirty="0">
                <a:solidFill>
                  <a:schemeClr val="bg2"/>
                </a:solidFill>
              </a:rPr>
              <a:t>11.3</a:t>
            </a:r>
            <a:r>
              <a:rPr lang="en-US" altLang="en-US" sz="2000" b="1" dirty="0"/>
              <a:t> </a:t>
            </a:r>
            <a:r>
              <a:rPr lang="en-US" sz="2000" dirty="0"/>
              <a:t>What are the major types of knowledge work systems, and how do they provide value for firms?</a:t>
            </a:r>
            <a:endParaRPr lang="en-IN" altLang="en-US" sz="2000" dirty="0"/>
          </a:p>
          <a:p>
            <a:pPr marL="628650" indent="-628650" defTabSz="534988">
              <a:buNone/>
              <a:tabLst>
                <a:tab pos="688975" algn="l"/>
              </a:tabLst>
            </a:pPr>
            <a:r>
              <a:rPr lang="en-US" altLang="en-US" sz="2000" b="1" dirty="0">
                <a:solidFill>
                  <a:schemeClr val="bg2"/>
                </a:solidFill>
              </a:rPr>
              <a:t>11.4</a:t>
            </a:r>
            <a:r>
              <a:rPr lang="en-US" altLang="en-US" sz="2000" dirty="0">
                <a:cs typeface="Arial"/>
              </a:rPr>
              <a:t> </a:t>
            </a:r>
            <a:r>
              <a:rPr lang="en-US" sz="2000" dirty="0"/>
              <a:t>What are the business benefits of using intelligent techniques for knowledge management?</a:t>
            </a:r>
            <a:endParaRPr lang="en-IN" sz="2000" dirty="0"/>
          </a:p>
          <a:p>
            <a:pPr marL="0" indent="0">
              <a:buNone/>
            </a:pPr>
            <a:r>
              <a:rPr lang="en-US" altLang="en-US" sz="2000" b="1" dirty="0">
                <a:solidFill>
                  <a:schemeClr val="bg2"/>
                </a:solidFill>
              </a:rPr>
              <a:t>11.5</a:t>
            </a:r>
            <a:r>
              <a:rPr lang="en-US" altLang="en-US" sz="2000" dirty="0">
                <a:cs typeface="Arial"/>
              </a:rPr>
              <a:t> </a:t>
            </a:r>
            <a:r>
              <a:rPr lang="en-IN" sz="2000" dirty="0"/>
              <a:t>How will </a:t>
            </a:r>
            <a:r>
              <a:rPr lang="en-IN" sz="2000" spc="-300" dirty="0"/>
              <a:t>M I </a:t>
            </a:r>
            <a:r>
              <a:rPr lang="en-IN" sz="2000" dirty="0"/>
              <a:t>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8426"/>
            <a:ext cx="8229600" cy="492443"/>
          </a:xfrm>
        </p:spPr>
        <p:txBody>
          <a:bodyPr>
            <a:spAutoFit/>
          </a:bodyPr>
          <a:lstStyle/>
          <a:p>
            <a:r>
              <a:rPr lang="en-US" altLang="en-US" sz="3200" dirty="0"/>
              <a:t>Capturing Knowledge: Expert Systems</a:t>
            </a:r>
            <a:endParaRPr lang="en-US" sz="3200" dirty="0"/>
          </a:p>
        </p:txBody>
      </p:sp>
      <p:sp>
        <p:nvSpPr>
          <p:cNvPr id="5" name="Content Placeholder 4"/>
          <p:cNvSpPr>
            <a:spLocks noGrp="1"/>
          </p:cNvSpPr>
          <p:nvPr>
            <p:ph idx="1"/>
          </p:nvPr>
        </p:nvSpPr>
        <p:spPr>
          <a:xfrm>
            <a:off x="457200" y="973559"/>
            <a:ext cx="8229600" cy="3731791"/>
          </a:xfrm>
        </p:spPr>
        <p:txBody>
          <a:bodyPr>
            <a:spAutoFit/>
          </a:bodyPr>
          <a:lstStyle/>
          <a:p>
            <a:r>
              <a:rPr lang="en-US" altLang="en-US" sz="1600" dirty="0"/>
              <a:t>Capture tacit knowledge in very specific and limited domain of human expertise</a:t>
            </a:r>
          </a:p>
          <a:p>
            <a:r>
              <a:rPr lang="en-US" altLang="en-US" sz="1600" dirty="0"/>
              <a:t>Capture knowledge as set of rules</a:t>
            </a:r>
          </a:p>
          <a:p>
            <a:r>
              <a:rPr lang="en-US" altLang="en-US" sz="1600" dirty="0"/>
              <a:t>Typically perform limited tasks</a:t>
            </a:r>
          </a:p>
          <a:p>
            <a:pPr lvl="1"/>
            <a:r>
              <a:rPr lang="en-US" altLang="en-US" sz="1600" dirty="0"/>
              <a:t>Diagnosing malfunctioning machine</a:t>
            </a:r>
          </a:p>
          <a:p>
            <a:pPr lvl="1"/>
            <a:r>
              <a:rPr lang="en-US" altLang="en-US" sz="1600" dirty="0"/>
              <a:t>Determining whether to grant credit for loan</a:t>
            </a:r>
          </a:p>
          <a:p>
            <a:r>
              <a:rPr lang="en-US" altLang="en-US" sz="1600" dirty="0"/>
              <a:t>Used for discrete, highly structured decision making</a:t>
            </a:r>
          </a:p>
          <a:p>
            <a:r>
              <a:rPr lang="en-US" altLang="en-US" sz="1600" dirty="0"/>
              <a:t>Knowledge base: Set of hundreds or thousands of rules</a:t>
            </a:r>
          </a:p>
          <a:p>
            <a:r>
              <a:rPr lang="en-US" altLang="en-US" sz="1600" dirty="0"/>
              <a:t>Inference engine: Strategy used to search knowledge base</a:t>
            </a:r>
          </a:p>
          <a:p>
            <a:pPr lvl="1"/>
            <a:r>
              <a:rPr lang="en-US" altLang="en-US" sz="1600" dirty="0"/>
              <a:t>Forward chaining</a:t>
            </a:r>
          </a:p>
          <a:p>
            <a:pPr lvl="1"/>
            <a:r>
              <a:rPr lang="en-US" altLang="en-US" sz="1600" dirty="0"/>
              <a:t>Backward chaining</a:t>
            </a:r>
          </a:p>
        </p:txBody>
      </p:sp>
    </p:spTree>
    <p:extLst>
      <p:ext uri="{BB962C8B-B14F-4D97-AF65-F5344CB8AC3E}">
        <p14:creationId xmlns:p14="http://schemas.microsoft.com/office/powerpoint/2010/main" val="1800398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492443"/>
          </a:xfrm>
        </p:spPr>
        <p:txBody>
          <a:bodyPr>
            <a:spAutoFit/>
          </a:bodyPr>
          <a:lstStyle/>
          <a:p>
            <a:r>
              <a:rPr lang="en-US" altLang="en-US" sz="3200" dirty="0"/>
              <a:t>Figure 11.3 Rules in an Expert System</a:t>
            </a:r>
            <a:endParaRPr lang="en-US" sz="3200" dirty="0"/>
          </a:p>
        </p:txBody>
      </p:sp>
      <p:pic>
        <p:nvPicPr>
          <p:cNvPr id="3074" name="Picture 2" descr="The rules are placed in sequence in three columns. The details are as follows:&#10;1. First column&#10;• A dotted arrow to B: I I N C is more than 50,000, ask about car payments. Else exit.&#10;2. Second column&#10;• B dotted arrow to C: If car payment is less than 10 percent of income, ask about mortgage payment. Else exit.&#10;3. Second column&#10;• C arrow to D: If mortgage payment is less than 20 percent of income, grant credit. Else exit.&#10;4. Third column&#10;• D: Grant credit line&#10;5: First column&#10;• D arrow to E: If D, ask about years employed.&#10;6 .Second column&#10;• E arrow to F: If years are more than or equal to 4, grant 10,000 line. Else do G.&#10;7.Third column&#10;• F: Limit 10,000&#10;8. First column&#10;• G arrow to H: if years are less than 4, ask about other debit&#10;9. Second column &#10;• H arrow to F: if other debt is less than 5 percent of income, do F. Else do I.&#10;10: Third column&#10;• I: limit 3,00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71935" y="871032"/>
            <a:ext cx="4400130" cy="365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0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644"/>
            <a:ext cx="8229600" cy="553998"/>
          </a:xfrm>
        </p:spPr>
        <p:txBody>
          <a:bodyPr>
            <a:spAutoFit/>
          </a:bodyPr>
          <a:lstStyle/>
          <a:p>
            <a:r>
              <a:rPr lang="en-US" altLang="en-US" dirty="0"/>
              <a:t>Machine Learning</a:t>
            </a:r>
            <a:endParaRPr lang="en-US" dirty="0"/>
          </a:p>
        </p:txBody>
      </p:sp>
      <p:sp>
        <p:nvSpPr>
          <p:cNvPr id="5" name="Content Placeholder 4"/>
          <p:cNvSpPr>
            <a:spLocks noGrp="1"/>
          </p:cNvSpPr>
          <p:nvPr>
            <p:ph idx="1"/>
          </p:nvPr>
        </p:nvSpPr>
        <p:spPr>
          <a:xfrm>
            <a:off x="457200" y="775737"/>
            <a:ext cx="8229600" cy="3701013"/>
          </a:xfrm>
        </p:spPr>
        <p:txBody>
          <a:bodyPr>
            <a:spAutoFit/>
          </a:bodyPr>
          <a:lstStyle/>
          <a:p>
            <a:r>
              <a:rPr lang="en-US" altLang="en-US" sz="2200" dirty="0"/>
              <a:t>How computer programs improve performance without explicit programming</a:t>
            </a:r>
          </a:p>
          <a:p>
            <a:pPr lvl="1"/>
            <a:r>
              <a:rPr lang="en-US" altLang="en-US" dirty="0"/>
              <a:t>Recognizing patterns</a:t>
            </a:r>
          </a:p>
          <a:p>
            <a:pPr lvl="1"/>
            <a:r>
              <a:rPr lang="en-US" altLang="en-US" dirty="0"/>
              <a:t>Experience</a:t>
            </a:r>
          </a:p>
          <a:p>
            <a:pPr lvl="1"/>
            <a:r>
              <a:rPr lang="en-US" altLang="en-US" dirty="0"/>
              <a:t>Prior learnings (database)</a:t>
            </a:r>
          </a:p>
          <a:p>
            <a:pPr lvl="1"/>
            <a:r>
              <a:rPr lang="en-US" altLang="en-US" dirty="0"/>
              <a:t>Supervised vs. unsupervised learning</a:t>
            </a:r>
          </a:p>
          <a:p>
            <a:r>
              <a:rPr lang="en-US" altLang="en-US" sz="2200" dirty="0"/>
              <a:t>Contemporary examples</a:t>
            </a:r>
          </a:p>
          <a:p>
            <a:pPr lvl="1"/>
            <a:r>
              <a:rPr lang="en-US" altLang="en-US" dirty="0"/>
              <a:t>Google searches</a:t>
            </a:r>
          </a:p>
          <a:p>
            <a:pPr lvl="1"/>
            <a:r>
              <a:rPr lang="en-US" altLang="en-US" dirty="0"/>
              <a:t>Recommender systems on Amazon, Netflix</a:t>
            </a:r>
          </a:p>
        </p:txBody>
      </p:sp>
    </p:spTree>
    <p:extLst>
      <p:ext uri="{BB962C8B-B14F-4D97-AF65-F5344CB8AC3E}">
        <p14:creationId xmlns:p14="http://schemas.microsoft.com/office/powerpoint/2010/main" val="421604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US" altLang="en-US" dirty="0"/>
              <a:t>Neural Networks</a:t>
            </a:r>
            <a:endParaRPr lang="en-US" dirty="0"/>
          </a:p>
        </p:txBody>
      </p:sp>
      <p:sp>
        <p:nvSpPr>
          <p:cNvPr id="5" name="Content Placeholder 4"/>
          <p:cNvSpPr>
            <a:spLocks noGrp="1"/>
          </p:cNvSpPr>
          <p:nvPr>
            <p:ph idx="1"/>
          </p:nvPr>
        </p:nvSpPr>
        <p:spPr>
          <a:xfrm>
            <a:off x="457200" y="742727"/>
            <a:ext cx="8229600" cy="3962623"/>
          </a:xfrm>
        </p:spPr>
        <p:txBody>
          <a:bodyPr>
            <a:spAutoFit/>
          </a:bodyPr>
          <a:lstStyle/>
          <a:p>
            <a:r>
              <a:rPr lang="en-US" altLang="en-US" sz="2200" dirty="0"/>
              <a:t>Find patterns and relationships in massive amounts of data too complicated for humans to analyze</a:t>
            </a:r>
          </a:p>
          <a:p>
            <a:r>
              <a:rPr lang="en-US" altLang="en-US" sz="2200" dirty="0"/>
              <a:t>“Learn” patterns by searching for relationships, building models, and correcting over and over again</a:t>
            </a:r>
          </a:p>
          <a:p>
            <a:r>
              <a:rPr lang="en-US" altLang="en-US" sz="2200" dirty="0"/>
              <a:t>Humans “train” network by feeding it data inputs for which outputs are known, to help neural network learn solution by example from human experts.</a:t>
            </a:r>
          </a:p>
          <a:p>
            <a:r>
              <a:rPr lang="en-US" altLang="en-US" sz="2200" dirty="0"/>
              <a:t>Used in medicine, science, and business for problems in pattern classification, prediction, financial analysis, and control and optimization</a:t>
            </a:r>
          </a:p>
        </p:txBody>
      </p:sp>
    </p:spTree>
    <p:extLst>
      <p:ext uri="{BB962C8B-B14F-4D97-AF65-F5344CB8AC3E}">
        <p14:creationId xmlns:p14="http://schemas.microsoft.com/office/powerpoint/2010/main" val="738245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6299"/>
            <a:ext cx="8229600" cy="492443"/>
          </a:xfrm>
        </p:spPr>
        <p:txBody>
          <a:bodyPr>
            <a:spAutoFit/>
          </a:bodyPr>
          <a:lstStyle/>
          <a:p>
            <a:r>
              <a:rPr lang="en-US" sz="3200" dirty="0"/>
              <a:t>Figure 11.4 How a Neural Network Works</a:t>
            </a:r>
          </a:p>
        </p:txBody>
      </p:sp>
      <p:pic>
        <p:nvPicPr>
          <p:cNvPr id="4098" name="Picture 2" descr="The first column on the left, Input layer, consists of 4 circles, representing data; for example,&#10;Age; income; purchase history; frequency of purchases; average purchase size.&#10;The second column consists of three circles, comprising the hidden layer.&#10;The third column consists of two circles, comprising the output layer, representing results; for example, valid purchase; and fraudulent purchase.&#10;The circles in the first column are connected to either two or all three circles in the second column. All three circles in the second column are then connected both the circles in the third colum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4928" y="971550"/>
            <a:ext cx="8154180" cy="362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81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52"/>
            <a:ext cx="8229600" cy="553998"/>
          </a:xfrm>
        </p:spPr>
        <p:txBody>
          <a:bodyPr>
            <a:spAutoFit/>
          </a:bodyPr>
          <a:lstStyle/>
          <a:p>
            <a:r>
              <a:rPr lang="en-US" dirty="0"/>
              <a:t>Figure 11.5 A Deep Learning Network</a:t>
            </a:r>
            <a:endParaRPr lang="en-US" sz="2000" dirty="0"/>
          </a:p>
        </p:txBody>
      </p:sp>
      <p:pic>
        <p:nvPicPr>
          <p:cNvPr id="1026" name="Picture 2" descr="Layer 1 of a deep learning network is the bottom-most layer.&#10;At the base are three rows of several columns of inputs, most of which are connected to five columns on level 1. A label reads: Feature 1: Lines.&#10;All the columns from level 1 are connected to the three columns in level 2, where a label reads: Feature 2: circles.&#10;From level two, connections are made to three columns of outputs at the top of layer 1. A label reads: medium level feature pattern: facial shap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852790"/>
            <a:ext cx="5500163" cy="362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447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871"/>
            <a:ext cx="8229600" cy="553998"/>
          </a:xfrm>
        </p:spPr>
        <p:txBody>
          <a:bodyPr>
            <a:spAutoFit/>
          </a:bodyPr>
          <a:lstStyle/>
          <a:p>
            <a:r>
              <a:rPr lang="en-US" altLang="en-US" dirty="0"/>
              <a:t>Genetic Algorithms</a:t>
            </a:r>
            <a:endParaRPr lang="en-US" dirty="0"/>
          </a:p>
        </p:txBody>
      </p:sp>
      <p:sp>
        <p:nvSpPr>
          <p:cNvPr id="5" name="Content Placeholder 4"/>
          <p:cNvSpPr>
            <a:spLocks noGrp="1"/>
          </p:cNvSpPr>
          <p:nvPr>
            <p:ph idx="1"/>
          </p:nvPr>
        </p:nvSpPr>
        <p:spPr>
          <a:xfrm>
            <a:off x="457200" y="973559"/>
            <a:ext cx="8229600" cy="3731791"/>
          </a:xfrm>
        </p:spPr>
        <p:txBody>
          <a:bodyPr>
            <a:spAutoFit/>
          </a:bodyPr>
          <a:lstStyle/>
          <a:p>
            <a:r>
              <a:rPr lang="en-IN" altLang="en-US" sz="2000" dirty="0"/>
              <a:t>Useful for finding optimal solution for specific problem by examining very large number of possible solutions for that problem</a:t>
            </a:r>
          </a:p>
          <a:p>
            <a:r>
              <a:rPr lang="en-IN" altLang="en-US" sz="2000" dirty="0"/>
              <a:t>Conceptually based on process of evolution</a:t>
            </a:r>
          </a:p>
          <a:p>
            <a:pPr lvl="1"/>
            <a:r>
              <a:rPr lang="en-IN" altLang="en-US" sz="2000" dirty="0"/>
              <a:t>Search among solution variables by changing and reorganizing component parts using processes such as inheritance, mutation, and selection</a:t>
            </a:r>
          </a:p>
          <a:p>
            <a:r>
              <a:rPr lang="en-IN" altLang="en-US" sz="2000" dirty="0"/>
              <a:t>Used in optimization problems (minimization of costs, efficient scheduling, optimal jet engine design) in which hundreds or thousands of variables exist</a:t>
            </a:r>
          </a:p>
          <a:p>
            <a:r>
              <a:rPr lang="en-IN" altLang="en-US" sz="2000" dirty="0"/>
              <a:t>Able to evaluate many solution alternatives quickly</a:t>
            </a:r>
          </a:p>
        </p:txBody>
      </p:sp>
    </p:spTree>
    <p:extLst>
      <p:ext uri="{BB962C8B-B14F-4D97-AF65-F5344CB8AC3E}">
        <p14:creationId xmlns:p14="http://schemas.microsoft.com/office/powerpoint/2010/main" val="3878261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503"/>
            <a:ext cx="8229600" cy="984885"/>
          </a:xfrm>
        </p:spPr>
        <p:txBody>
          <a:bodyPr>
            <a:spAutoFit/>
          </a:bodyPr>
          <a:lstStyle/>
          <a:p>
            <a:r>
              <a:rPr lang="en-IN" sz="3200" dirty="0"/>
              <a:t>Figure 11.6 The Components of a Genetic Algorithm</a:t>
            </a:r>
            <a:endParaRPr lang="en-US" sz="3200" dirty="0"/>
          </a:p>
        </p:txBody>
      </p:sp>
      <p:pic>
        <p:nvPicPr>
          <p:cNvPr id="2050" name="Picture 2" descr="The details are presented as a table.&#10;&#10;A population of chromosomes  Decoding of chromosomes Evaluation of chromosomes&#10;  Length width weight Fitness&#10;1, 1, 0, 1, 1, 0 1 long wide light 55&#10;1, 0, 1, 0, 0, 0 2 Short Narrow Heavy 49&#10;0, 0, 0, 1, 0, 1 3 Long Narrow Heavy 36&#10;1, 0, 1, 1, 0, 1 4 Short Medium Light 61&#10;0, 1, 0, 1, 0, 1 5 long medium Very light 7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2945" y="1291883"/>
            <a:ext cx="8040763" cy="341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855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8107"/>
            <a:ext cx="8229600" cy="492443"/>
          </a:xfrm>
        </p:spPr>
        <p:txBody>
          <a:bodyPr>
            <a:spAutoFit/>
          </a:bodyPr>
          <a:lstStyle/>
          <a:p>
            <a:r>
              <a:rPr lang="en-US" sz="3200" dirty="0"/>
              <a:t>Natural Language Processing </a:t>
            </a:r>
          </a:p>
        </p:txBody>
      </p:sp>
      <p:sp>
        <p:nvSpPr>
          <p:cNvPr id="5" name="Content Placeholder 4"/>
          <p:cNvSpPr>
            <a:spLocks noGrp="1"/>
          </p:cNvSpPr>
          <p:nvPr>
            <p:ph idx="1"/>
          </p:nvPr>
        </p:nvSpPr>
        <p:spPr>
          <a:xfrm>
            <a:off x="457200" y="784175"/>
            <a:ext cx="8229600" cy="3616375"/>
          </a:xfrm>
        </p:spPr>
        <p:txBody>
          <a:bodyPr>
            <a:spAutoFit/>
          </a:bodyPr>
          <a:lstStyle/>
          <a:p>
            <a:r>
              <a:rPr lang="en-IN" altLang="en-US" sz="1600" dirty="0"/>
              <a:t>Understand, and speak in natural language.  Read natural language and translate</a:t>
            </a:r>
          </a:p>
          <a:p>
            <a:r>
              <a:rPr lang="en-IN" altLang="en-US" sz="1600" dirty="0"/>
              <a:t>Typically today based on machine learning, aided by very large databases of common phrases and sentences in a given language</a:t>
            </a:r>
          </a:p>
          <a:p>
            <a:r>
              <a:rPr lang="en-IN" altLang="en-US" sz="1600" dirty="0"/>
              <a:t>Example: Google Translate </a:t>
            </a:r>
          </a:p>
          <a:p>
            <a:r>
              <a:rPr lang="en-IN" altLang="en-US" sz="1600" dirty="0"/>
              <a:t>Spam filtering systems </a:t>
            </a:r>
          </a:p>
          <a:p>
            <a:r>
              <a:rPr lang="en-IN" altLang="en-US" sz="1600" dirty="0"/>
              <a:t>Customer call </a:t>
            </a:r>
            <a:r>
              <a:rPr lang="en-IN" altLang="en-US" sz="1600" dirty="0" err="1"/>
              <a:t>center</a:t>
            </a:r>
            <a:r>
              <a:rPr lang="en-IN" altLang="en-US" sz="1600" dirty="0"/>
              <a:t> interactions: What is the customer’s problem?  What solutions worked in the past? </a:t>
            </a:r>
          </a:p>
          <a:p>
            <a:r>
              <a:rPr lang="en-IN" altLang="en-US" sz="1600" dirty="0"/>
              <a:t>Digital assistances: Sire, </a:t>
            </a:r>
            <a:r>
              <a:rPr lang="en-IN" altLang="en-US" sz="1600" dirty="0" err="1"/>
              <a:t>Alexa</a:t>
            </a:r>
            <a:r>
              <a:rPr lang="en-IN" altLang="en-US" sz="1600" dirty="0"/>
              <a:t>, </a:t>
            </a:r>
            <a:r>
              <a:rPr lang="en-IN" altLang="en-US" sz="1600" dirty="0" err="1"/>
              <a:t>Cortana</a:t>
            </a:r>
            <a:r>
              <a:rPr lang="en-IN" altLang="en-US" sz="1600" dirty="0"/>
              <a:t>, Google Assistant</a:t>
            </a:r>
          </a:p>
          <a:p>
            <a:r>
              <a:rPr lang="en-IN" altLang="en-US" sz="1600" dirty="0"/>
              <a:t>Not useful for an ordinary common sense human conversation but can be very useful in limited domains, e.g. interacting with your car’s heating system.</a:t>
            </a:r>
          </a:p>
        </p:txBody>
      </p:sp>
    </p:spTree>
    <p:extLst>
      <p:ext uri="{BB962C8B-B14F-4D97-AF65-F5344CB8AC3E}">
        <p14:creationId xmlns:p14="http://schemas.microsoft.com/office/powerpoint/2010/main" val="3602180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098"/>
            <a:ext cx="8229600" cy="553998"/>
          </a:xfrm>
        </p:spPr>
        <p:txBody>
          <a:bodyPr>
            <a:spAutoFit/>
          </a:bodyPr>
          <a:lstStyle/>
          <a:p>
            <a:r>
              <a:rPr lang="en-US" dirty="0"/>
              <a:t>Computer Vision Systems </a:t>
            </a:r>
          </a:p>
        </p:txBody>
      </p:sp>
      <p:sp>
        <p:nvSpPr>
          <p:cNvPr id="5" name="Content Placeholder 4"/>
          <p:cNvSpPr>
            <a:spLocks noGrp="1"/>
          </p:cNvSpPr>
          <p:nvPr>
            <p:ph idx="1"/>
          </p:nvPr>
        </p:nvSpPr>
        <p:spPr>
          <a:xfrm>
            <a:off x="457200" y="860375"/>
            <a:ext cx="8229600" cy="3616375"/>
          </a:xfrm>
        </p:spPr>
        <p:txBody>
          <a:bodyPr>
            <a:spAutoFit/>
          </a:bodyPr>
          <a:lstStyle/>
          <a:p>
            <a:r>
              <a:rPr lang="en-IN" altLang="en-US" sz="1600" dirty="0"/>
              <a:t>Digital image systems that create a digital map of an image (like a face, or a street sign), and recognize this image in large data bases of images in near real time</a:t>
            </a:r>
          </a:p>
          <a:p>
            <a:r>
              <a:rPr lang="en-IN" altLang="en-US" sz="1600" dirty="0"/>
              <a:t>Every image has a unique pattern of pixels</a:t>
            </a:r>
          </a:p>
          <a:p>
            <a:r>
              <a:rPr lang="en-IN" altLang="en-US" sz="1600" dirty="0"/>
              <a:t>Facebook’s </a:t>
            </a:r>
            <a:r>
              <a:rPr lang="en-IN" altLang="en-US" sz="1600" dirty="0" err="1"/>
              <a:t>DeepFace</a:t>
            </a:r>
            <a:r>
              <a:rPr lang="en-IN" altLang="en-US" sz="1600" dirty="0"/>
              <a:t> can identify friends in photos across their system, and the entire web</a:t>
            </a:r>
          </a:p>
          <a:p>
            <a:r>
              <a:rPr lang="en-IN" altLang="en-US" sz="1600" dirty="0"/>
              <a:t>Autonomous vehicles can recognize signs, road markers, people, animals, and other vehicles with good reliability</a:t>
            </a:r>
          </a:p>
          <a:p>
            <a:r>
              <a:rPr lang="en-IN" altLang="en-US" sz="1600" dirty="0"/>
              <a:t>Industrial machine (robot) vision</a:t>
            </a:r>
          </a:p>
          <a:p>
            <a:r>
              <a:rPr lang="en-IN" altLang="en-US" sz="1600" dirty="0"/>
              <a:t>Passport control at airports</a:t>
            </a:r>
          </a:p>
          <a:p>
            <a:r>
              <a:rPr lang="en-IN" altLang="en-US" sz="1600" dirty="0"/>
              <a:t>Identifying people in crowds</a:t>
            </a:r>
          </a:p>
        </p:txBody>
      </p:sp>
    </p:spTree>
    <p:extLst>
      <p:ext uri="{BB962C8B-B14F-4D97-AF65-F5344CB8AC3E}">
        <p14:creationId xmlns:p14="http://schemas.microsoft.com/office/powerpoint/2010/main" val="3629767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790"/>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86819"/>
            <a:ext cx="8229600" cy="1669688"/>
          </a:xfrm>
        </p:spPr>
        <p:txBody>
          <a:bodyPr>
            <a:spAutoFit/>
          </a:bodyPr>
          <a:lstStyle/>
          <a:p>
            <a:r>
              <a:rPr lang="en-US" dirty="0"/>
              <a:t>Case 1: How </a:t>
            </a:r>
            <a:r>
              <a:rPr lang="en-US" spc="-300" dirty="0"/>
              <a:t>I B </a:t>
            </a:r>
            <a:r>
              <a:rPr lang="en-US" dirty="0"/>
              <a:t>M’s Watson Became a Jeopardy Champion</a:t>
            </a:r>
          </a:p>
          <a:p>
            <a:r>
              <a:rPr lang="en-US" dirty="0"/>
              <a:t>Case 2: Alfresco: Open Source Document Management and Collaboration</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997"/>
            <a:ext cx="8229600" cy="553998"/>
          </a:xfrm>
        </p:spPr>
        <p:txBody>
          <a:bodyPr>
            <a:spAutoFit/>
          </a:bodyPr>
          <a:lstStyle/>
          <a:p>
            <a:r>
              <a:rPr lang="en-US" dirty="0"/>
              <a:t>Robotics</a:t>
            </a:r>
          </a:p>
        </p:txBody>
      </p:sp>
      <p:sp>
        <p:nvSpPr>
          <p:cNvPr id="5" name="Content Placeholder 4"/>
          <p:cNvSpPr>
            <a:spLocks noGrp="1"/>
          </p:cNvSpPr>
          <p:nvPr>
            <p:ph idx="1"/>
          </p:nvPr>
        </p:nvSpPr>
        <p:spPr>
          <a:xfrm>
            <a:off x="457200" y="906754"/>
            <a:ext cx="8229600" cy="3285515"/>
          </a:xfrm>
        </p:spPr>
        <p:txBody>
          <a:bodyPr>
            <a:spAutoFit/>
          </a:bodyPr>
          <a:lstStyle/>
          <a:p>
            <a:r>
              <a:rPr lang="en-IN" altLang="en-US" sz="2200" dirty="0"/>
              <a:t>Design, construction, and operation of machines that can substitute for humans in many factory, office, and home applications (home vacuums). </a:t>
            </a:r>
          </a:p>
          <a:p>
            <a:r>
              <a:rPr lang="en-IN" altLang="en-US" sz="2200" dirty="0"/>
              <a:t>Generally programmed to perform specific and detailed actions in limited domains, e.g. robots spray paint autos, and assemble certain parts, welding, heavy assembly movement. </a:t>
            </a:r>
          </a:p>
          <a:p>
            <a:r>
              <a:rPr lang="en-IN" altLang="en-US" sz="2200" dirty="0"/>
              <a:t>Used in dangerous situations like bomb disposal</a:t>
            </a:r>
          </a:p>
          <a:p>
            <a:r>
              <a:rPr lang="en-IN" altLang="en-US" sz="2200" dirty="0"/>
              <a:t>Surgical robots are expanding their capabilities</a:t>
            </a:r>
          </a:p>
        </p:txBody>
      </p:sp>
    </p:spTree>
    <p:extLst>
      <p:ext uri="{BB962C8B-B14F-4D97-AF65-F5344CB8AC3E}">
        <p14:creationId xmlns:p14="http://schemas.microsoft.com/office/powerpoint/2010/main" val="4261987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3325"/>
            <a:ext cx="8229600" cy="553998"/>
          </a:xfrm>
        </p:spPr>
        <p:txBody>
          <a:bodyPr>
            <a:spAutoFit/>
          </a:bodyPr>
          <a:lstStyle/>
          <a:p>
            <a:r>
              <a:rPr lang="en-US" dirty="0"/>
              <a:t>Intelligent Agents</a:t>
            </a:r>
          </a:p>
        </p:txBody>
      </p:sp>
      <p:sp>
        <p:nvSpPr>
          <p:cNvPr id="5" name="Content Placeholder 4"/>
          <p:cNvSpPr>
            <a:spLocks noGrp="1"/>
          </p:cNvSpPr>
          <p:nvPr>
            <p:ph idx="1"/>
          </p:nvPr>
        </p:nvSpPr>
        <p:spPr>
          <a:xfrm>
            <a:off x="457200" y="821903"/>
            <a:ext cx="8229600" cy="3654847"/>
          </a:xfrm>
        </p:spPr>
        <p:txBody>
          <a:bodyPr>
            <a:spAutoFit/>
          </a:bodyPr>
          <a:lstStyle/>
          <a:p>
            <a:r>
              <a:rPr lang="en-IN" altLang="en-US" sz="1800" dirty="0"/>
              <a:t>Work without direct human intervention to carry out repetitive, predictable tasks</a:t>
            </a:r>
          </a:p>
          <a:p>
            <a:pPr lvl="1"/>
            <a:r>
              <a:rPr lang="en-IN" altLang="en-US" sz="1800" dirty="0"/>
              <a:t>Deleting junk e-mail</a:t>
            </a:r>
          </a:p>
          <a:p>
            <a:pPr lvl="1"/>
            <a:r>
              <a:rPr lang="en-IN" altLang="en-US" sz="1800" dirty="0"/>
              <a:t>Finding cheapest airfare</a:t>
            </a:r>
          </a:p>
          <a:p>
            <a:r>
              <a:rPr lang="en-IN" altLang="en-US" sz="1800" dirty="0"/>
              <a:t>Use limited built-in or learned knowledge base</a:t>
            </a:r>
          </a:p>
          <a:p>
            <a:pPr lvl="1"/>
            <a:r>
              <a:rPr lang="en-IN" altLang="en-US" sz="1800" dirty="0"/>
              <a:t>Some are capable of self-adjustment, for example: </a:t>
            </a:r>
            <a:r>
              <a:rPr lang="en-IN" altLang="en-US" sz="1800" dirty="0" err="1"/>
              <a:t>Siri</a:t>
            </a:r>
            <a:endParaRPr lang="en-IN" altLang="en-US" sz="1800" dirty="0"/>
          </a:p>
          <a:p>
            <a:r>
              <a:rPr lang="en-IN" altLang="en-US" sz="1800" dirty="0" err="1"/>
              <a:t>Chatbots</a:t>
            </a:r>
            <a:endParaRPr lang="en-IN" altLang="en-US" sz="1800" dirty="0"/>
          </a:p>
          <a:p>
            <a:r>
              <a:rPr lang="en-IN" altLang="en-US" sz="1800" dirty="0"/>
              <a:t>Agent-based </a:t>
            </a:r>
            <a:r>
              <a:rPr lang="en-IN" altLang="en-US" sz="1800" dirty="0" err="1"/>
              <a:t>modeling</a:t>
            </a:r>
            <a:r>
              <a:rPr lang="en-IN" altLang="en-US" sz="1800" dirty="0"/>
              <a:t> applications:</a:t>
            </a:r>
          </a:p>
          <a:p>
            <a:pPr lvl="1"/>
            <a:r>
              <a:rPr lang="en-IN" altLang="en-US" sz="1800" dirty="0"/>
              <a:t>Model </a:t>
            </a:r>
            <a:r>
              <a:rPr lang="en-IN" altLang="en-US" sz="1800" dirty="0" err="1"/>
              <a:t>behavior</a:t>
            </a:r>
            <a:r>
              <a:rPr lang="en-IN" altLang="en-US" sz="1800" dirty="0"/>
              <a:t> of consumers, stock markets, and supply chains; used to predict spread of epidemics</a:t>
            </a:r>
          </a:p>
        </p:txBody>
      </p:sp>
    </p:spTree>
    <p:extLst>
      <p:ext uri="{BB962C8B-B14F-4D97-AF65-F5344CB8AC3E}">
        <p14:creationId xmlns:p14="http://schemas.microsoft.com/office/powerpoint/2010/main" val="1090931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7469"/>
            <a:ext cx="8229600" cy="984885"/>
          </a:xfrm>
        </p:spPr>
        <p:txBody>
          <a:bodyPr>
            <a:spAutoFit/>
          </a:bodyPr>
          <a:lstStyle/>
          <a:p>
            <a:r>
              <a:rPr lang="en-IN" sz="3200" dirty="0"/>
              <a:t>Figure 11.7 Intelligent Agents in P&amp;G’s Supply Chain Network</a:t>
            </a:r>
            <a:endParaRPr lang="en-US" sz="3200" dirty="0"/>
          </a:p>
        </p:txBody>
      </p:sp>
      <p:pic>
        <p:nvPicPr>
          <p:cNvPr id="3074" name="Picture 2" descr="In the center is a box labelled production facility.&#10;On the left are two boxes, labelled Supplier, connected to Node 1, which again are connected to Production facility.&#10;Details of node 1: Software agents schedule deliveries from suppliers. If a supplier can’t deliver on time, agents negotiate with other suppliers to create an alternative delivery schedule.&#10;Production facility is connected to node 2 below, which in turn is connected to two boxes labelled Retail store.&#10;Details of node 2: Software agents collect real-time sales data on each P and G product from multiple retail stores. They relay the data to P and G production for replenishing orders and to sales and marketing for trend analysis.&#10;The retail stores are connected node 3, which is again connected to 3 boxes labelled Distributor.&#10;Details of node 3: Software agents schedule shipments from distributors to retailers, giving priority to retailers whose inventories are low. If a shipment to a retailer is delayed, agents find an alternative trucke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1163961"/>
            <a:ext cx="5500163" cy="354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23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7788"/>
            <a:ext cx="8229600" cy="492443"/>
          </a:xfrm>
        </p:spPr>
        <p:txBody>
          <a:bodyPr>
            <a:spAutoFit/>
          </a:bodyPr>
          <a:lstStyle/>
          <a:p>
            <a:r>
              <a:rPr lang="en-US" sz="3200" dirty="0"/>
              <a:t>Enterprise Content Management Systems</a:t>
            </a:r>
          </a:p>
        </p:txBody>
      </p:sp>
      <p:sp>
        <p:nvSpPr>
          <p:cNvPr id="5" name="Content Placeholder 4"/>
          <p:cNvSpPr>
            <a:spLocks noGrp="1"/>
          </p:cNvSpPr>
          <p:nvPr>
            <p:ph idx="1"/>
          </p:nvPr>
        </p:nvSpPr>
        <p:spPr>
          <a:xfrm>
            <a:off x="457200" y="895350"/>
            <a:ext cx="8229600" cy="3385542"/>
          </a:xfrm>
        </p:spPr>
        <p:txBody>
          <a:bodyPr>
            <a:spAutoFit/>
          </a:bodyPr>
          <a:lstStyle/>
          <a:p>
            <a:r>
              <a:rPr lang="en-IN" altLang="en-US" sz="2000" dirty="0"/>
              <a:t>Help capture, store, retrieve, distribute, preserve documents and </a:t>
            </a:r>
            <a:r>
              <a:rPr lang="en-IN" altLang="en-US" sz="2000" dirty="0" err="1"/>
              <a:t>semistructured</a:t>
            </a:r>
            <a:r>
              <a:rPr lang="en-IN" altLang="en-US" sz="2000" dirty="0"/>
              <a:t> knowledge</a:t>
            </a:r>
          </a:p>
          <a:p>
            <a:r>
              <a:rPr lang="en-IN" altLang="en-US" sz="2000" dirty="0"/>
              <a:t>Bring in external sources</a:t>
            </a:r>
          </a:p>
          <a:p>
            <a:pPr lvl="1"/>
            <a:r>
              <a:rPr lang="en-IN" altLang="en-US" sz="2000" dirty="0"/>
              <a:t>News feeds, research</a:t>
            </a:r>
          </a:p>
          <a:p>
            <a:r>
              <a:rPr lang="en-IN" altLang="en-US" sz="2000" dirty="0"/>
              <a:t>Tools for communication and collaboration</a:t>
            </a:r>
          </a:p>
          <a:p>
            <a:pPr lvl="1"/>
            <a:r>
              <a:rPr lang="en-IN" altLang="en-US" sz="2000" dirty="0"/>
              <a:t>Blogs, wikis, and so on</a:t>
            </a:r>
          </a:p>
          <a:p>
            <a:r>
              <a:rPr lang="en-IN" altLang="en-US" sz="2000" dirty="0"/>
              <a:t>Key problem: developing taxonomy</a:t>
            </a:r>
          </a:p>
          <a:p>
            <a:r>
              <a:rPr lang="en-IN" altLang="en-US" sz="2000" dirty="0"/>
              <a:t>Digital asset management systems</a:t>
            </a:r>
          </a:p>
        </p:txBody>
      </p:sp>
    </p:spTree>
    <p:extLst>
      <p:ext uri="{BB962C8B-B14F-4D97-AF65-F5344CB8AC3E}">
        <p14:creationId xmlns:p14="http://schemas.microsoft.com/office/powerpoint/2010/main" val="657210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6730"/>
            <a:ext cx="8229600" cy="984885"/>
          </a:xfrm>
        </p:spPr>
        <p:txBody>
          <a:bodyPr>
            <a:spAutoFit/>
          </a:bodyPr>
          <a:lstStyle/>
          <a:p>
            <a:r>
              <a:rPr lang="en-US" sz="3200" dirty="0"/>
              <a:t>Figure 11.8 </a:t>
            </a:r>
            <a:r>
              <a:rPr lang="en-US" altLang="en-US" sz="3200" dirty="0"/>
              <a:t>An Enterprise Content Management System</a:t>
            </a:r>
            <a:endParaRPr lang="en-US" sz="3200" dirty="0"/>
          </a:p>
        </p:txBody>
      </p:sp>
      <p:pic>
        <p:nvPicPr>
          <p:cNvPr id="4098" name="Picture 2" descr="Users on the left side are connected by a bi-directional arrow to a box which contains the list:&#10;• Create/capture &#10;• Tag&#10;• Store/retrieve&#10;• Manage/review&#10;• Distribute/publish&#10;This in turn is connected by a bidirectional arrow to a box labelled Unified repository.&#10;A list below that reads:&#10;• Reports/presentations&#10;• Best practices&#10;• Memos&#10;• Digital slides&#10;• Email&#10;• Graphics&#10;• Video&#10;• News feeds&#10;• Wikis, blogs&#10;• Employee profil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38580" y="1297656"/>
            <a:ext cx="5866840" cy="3483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41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23"/>
            <a:ext cx="8229600" cy="553998"/>
          </a:xfrm>
        </p:spPr>
        <p:txBody>
          <a:bodyPr>
            <a:spAutoFit/>
          </a:bodyPr>
          <a:lstStyle/>
          <a:p>
            <a:r>
              <a:rPr lang="en-US" dirty="0"/>
              <a:t>Locating and Sharing Expertise	</a:t>
            </a:r>
          </a:p>
        </p:txBody>
      </p:sp>
      <p:sp>
        <p:nvSpPr>
          <p:cNvPr id="5" name="Content Placeholder 4"/>
          <p:cNvSpPr>
            <a:spLocks noGrp="1"/>
          </p:cNvSpPr>
          <p:nvPr>
            <p:ph idx="1"/>
          </p:nvPr>
        </p:nvSpPr>
        <p:spPr>
          <a:xfrm>
            <a:off x="457200" y="890409"/>
            <a:ext cx="8229600" cy="3662541"/>
          </a:xfrm>
        </p:spPr>
        <p:txBody>
          <a:bodyPr>
            <a:spAutoFit/>
          </a:bodyPr>
          <a:lstStyle/>
          <a:p>
            <a:r>
              <a:rPr lang="en-IN" altLang="en-US" sz="2200" dirty="0"/>
              <a:t>Provide online directory of corporate experts in well-defined knowledge domains</a:t>
            </a:r>
          </a:p>
          <a:p>
            <a:r>
              <a:rPr lang="en-IN" altLang="en-US" sz="2200" dirty="0"/>
              <a:t>Search tools enable employees to find appropriate expert in a company</a:t>
            </a:r>
          </a:p>
          <a:p>
            <a:r>
              <a:rPr lang="en-IN" altLang="en-US" sz="2200" dirty="0"/>
              <a:t>Social networking and social business tools for finding knowledge outside the firm</a:t>
            </a:r>
          </a:p>
          <a:p>
            <a:pPr lvl="1"/>
            <a:r>
              <a:rPr lang="en-IN" altLang="en-US" dirty="0"/>
              <a:t>Saving</a:t>
            </a:r>
          </a:p>
          <a:p>
            <a:pPr lvl="1"/>
            <a:r>
              <a:rPr lang="en-IN" altLang="en-US" dirty="0"/>
              <a:t>Tagging</a:t>
            </a:r>
          </a:p>
          <a:p>
            <a:pPr lvl="1"/>
            <a:r>
              <a:rPr lang="en-IN" altLang="en-US" dirty="0"/>
              <a:t>Sharing web pages</a:t>
            </a:r>
          </a:p>
        </p:txBody>
      </p:sp>
    </p:spTree>
    <p:extLst>
      <p:ext uri="{BB962C8B-B14F-4D97-AF65-F5344CB8AC3E}">
        <p14:creationId xmlns:p14="http://schemas.microsoft.com/office/powerpoint/2010/main" val="1409592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4561"/>
            <a:ext cx="8229600" cy="492443"/>
          </a:xfrm>
        </p:spPr>
        <p:txBody>
          <a:bodyPr>
            <a:spAutoFit/>
          </a:bodyPr>
          <a:lstStyle/>
          <a:p>
            <a:r>
              <a:rPr lang="en-IN" sz="3200" dirty="0"/>
              <a:t>Learning Management Systems (</a:t>
            </a:r>
            <a:r>
              <a:rPr lang="en-IN" sz="3200" spc="-450" dirty="0"/>
              <a:t>L M </a:t>
            </a:r>
            <a:r>
              <a:rPr lang="en-IN" sz="3200" dirty="0"/>
              <a:t>S)</a:t>
            </a:r>
            <a:endParaRPr lang="en-US" sz="3200" dirty="0"/>
          </a:p>
        </p:txBody>
      </p:sp>
      <p:sp>
        <p:nvSpPr>
          <p:cNvPr id="5" name="Content Placeholder 4"/>
          <p:cNvSpPr>
            <a:spLocks noGrp="1"/>
          </p:cNvSpPr>
          <p:nvPr>
            <p:ph idx="1"/>
          </p:nvPr>
        </p:nvSpPr>
        <p:spPr>
          <a:xfrm>
            <a:off x="457200" y="819150"/>
            <a:ext cx="8229600" cy="3608680"/>
          </a:xfrm>
        </p:spPr>
        <p:txBody>
          <a:bodyPr>
            <a:spAutoFit/>
          </a:bodyPr>
          <a:lstStyle/>
          <a:p>
            <a:r>
              <a:rPr lang="en-IN" altLang="en-US" sz="1800" dirty="0"/>
              <a:t>Provide tools for management, delivery, tracking, and assessment of employee learning and training</a:t>
            </a:r>
          </a:p>
          <a:p>
            <a:r>
              <a:rPr lang="en-IN" altLang="en-US" sz="1800" dirty="0"/>
              <a:t>Support multiple modes of learning</a:t>
            </a:r>
          </a:p>
          <a:p>
            <a:pPr lvl="1"/>
            <a:r>
              <a:rPr lang="en-IN" altLang="en-US" sz="1800" spc="-300" dirty="0"/>
              <a:t>C </a:t>
            </a:r>
            <a:r>
              <a:rPr lang="en-IN" altLang="en-US" sz="1800" dirty="0"/>
              <a:t>D-</a:t>
            </a:r>
            <a:r>
              <a:rPr lang="en-IN" altLang="en-US" sz="1800" spc="-300" dirty="0"/>
              <a:t>R O </a:t>
            </a:r>
            <a:r>
              <a:rPr lang="en-IN" altLang="en-US" sz="1800" dirty="0"/>
              <a:t>M, web-based classes, online forums, and so on</a:t>
            </a:r>
          </a:p>
          <a:p>
            <a:r>
              <a:rPr lang="en-IN" altLang="en-US" sz="1800" dirty="0"/>
              <a:t>Automates selection and administration of courses</a:t>
            </a:r>
          </a:p>
          <a:p>
            <a:r>
              <a:rPr lang="en-IN" altLang="en-US" sz="1800" dirty="0"/>
              <a:t>Assembles and delivers learning content</a:t>
            </a:r>
          </a:p>
          <a:p>
            <a:r>
              <a:rPr lang="en-IN" altLang="en-US" sz="1800" dirty="0"/>
              <a:t>Measures learning effectiveness</a:t>
            </a:r>
          </a:p>
          <a:p>
            <a:r>
              <a:rPr lang="en-IN" altLang="en-US" sz="1800" dirty="0"/>
              <a:t>Massively open online courses (</a:t>
            </a:r>
            <a:r>
              <a:rPr lang="en-IN" altLang="en-US" sz="1800" spc="-300" dirty="0"/>
              <a:t>M O </a:t>
            </a:r>
            <a:r>
              <a:rPr lang="en-IN" altLang="en-US" sz="1800" spc="-300" dirty="0" err="1"/>
              <a:t>O</a:t>
            </a:r>
            <a:r>
              <a:rPr lang="en-IN" altLang="en-US" sz="1800" spc="-300" dirty="0"/>
              <a:t> C </a:t>
            </a:r>
            <a:r>
              <a:rPr lang="en-IN" altLang="en-US" sz="1800" dirty="0"/>
              <a:t>s)</a:t>
            </a:r>
          </a:p>
          <a:p>
            <a:pPr lvl="1"/>
            <a:r>
              <a:rPr lang="en-IN" altLang="en-US" sz="1800" dirty="0"/>
              <a:t>Web course open to large numbers of participants</a:t>
            </a:r>
          </a:p>
        </p:txBody>
      </p:sp>
    </p:spTree>
    <p:extLst>
      <p:ext uri="{BB962C8B-B14F-4D97-AF65-F5344CB8AC3E}">
        <p14:creationId xmlns:p14="http://schemas.microsoft.com/office/powerpoint/2010/main" val="175302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492443"/>
          </a:xfrm>
        </p:spPr>
        <p:txBody>
          <a:bodyPr>
            <a:spAutoFit/>
          </a:bodyPr>
          <a:lstStyle/>
          <a:p>
            <a:r>
              <a:rPr lang="en-IN" sz="3200" dirty="0"/>
              <a:t>Knowledge Workers and Knowledge Work</a:t>
            </a:r>
            <a:endParaRPr lang="en-US" sz="3200" dirty="0"/>
          </a:p>
        </p:txBody>
      </p:sp>
      <p:sp>
        <p:nvSpPr>
          <p:cNvPr id="5" name="Content Placeholder 4"/>
          <p:cNvSpPr>
            <a:spLocks noGrp="1"/>
          </p:cNvSpPr>
          <p:nvPr>
            <p:ph idx="1"/>
          </p:nvPr>
        </p:nvSpPr>
        <p:spPr>
          <a:xfrm>
            <a:off x="457200" y="895350"/>
            <a:ext cx="8229600" cy="3701013"/>
          </a:xfrm>
        </p:spPr>
        <p:txBody>
          <a:bodyPr>
            <a:spAutoFit/>
          </a:bodyPr>
          <a:lstStyle/>
          <a:p>
            <a:r>
              <a:rPr lang="en-IN" altLang="en-US" sz="1800" dirty="0"/>
              <a:t>Knowledge workers</a:t>
            </a:r>
          </a:p>
          <a:p>
            <a:pPr lvl="1"/>
            <a:r>
              <a:rPr lang="en-IN" altLang="en-US" sz="1800" dirty="0"/>
              <a:t>Researchers, designers, architects, scientists, engineers who create knowledge for the organization</a:t>
            </a:r>
          </a:p>
          <a:p>
            <a:pPr lvl="1"/>
            <a:r>
              <a:rPr lang="en-IN" altLang="en-US" sz="1800" dirty="0"/>
              <a:t>Three key roles</a:t>
            </a:r>
          </a:p>
          <a:p>
            <a:pPr lvl="2"/>
            <a:r>
              <a:rPr lang="en-IN" altLang="en-US" sz="1800" dirty="0"/>
              <a:t>Keeping organization current in knowledge</a:t>
            </a:r>
          </a:p>
          <a:p>
            <a:pPr lvl="2"/>
            <a:r>
              <a:rPr lang="en-IN" altLang="en-US" sz="1800" dirty="0"/>
              <a:t>Serving as internal consultants regarding their areas of expertise</a:t>
            </a:r>
          </a:p>
          <a:p>
            <a:pPr lvl="2"/>
            <a:r>
              <a:rPr lang="en-IN" altLang="en-US" sz="1800" dirty="0"/>
              <a:t>Acting as change agents, evaluating, initiating, and promoting change projects</a:t>
            </a:r>
          </a:p>
          <a:p>
            <a:r>
              <a:rPr lang="en-IN" altLang="en-US" sz="1800" dirty="0"/>
              <a:t>Knowledge work systems</a:t>
            </a:r>
          </a:p>
          <a:p>
            <a:pPr lvl="1"/>
            <a:r>
              <a:rPr lang="en-IN" altLang="en-US" sz="1800" dirty="0"/>
              <a:t>Systems for knowledge workers to help create new knowledge and integrate that knowledge into business</a:t>
            </a:r>
          </a:p>
        </p:txBody>
      </p:sp>
    </p:spTree>
    <p:extLst>
      <p:ext uri="{BB962C8B-B14F-4D97-AF65-F5344CB8AC3E}">
        <p14:creationId xmlns:p14="http://schemas.microsoft.com/office/powerpoint/2010/main" val="3107881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442"/>
            <a:ext cx="8229600" cy="861774"/>
          </a:xfrm>
        </p:spPr>
        <p:txBody>
          <a:bodyPr>
            <a:spAutoFit/>
          </a:bodyPr>
          <a:lstStyle/>
          <a:p>
            <a:r>
              <a:rPr lang="en-IN" sz="2800" dirty="0"/>
              <a:t>Interactive Session: Management: Sargent &amp; </a:t>
            </a:r>
            <a:r>
              <a:rPr lang="en-IN" sz="2800" dirty="0" err="1"/>
              <a:t>LundyLearns</a:t>
            </a:r>
            <a:r>
              <a:rPr lang="en-IN" sz="2800" dirty="0"/>
              <a:t> to Manage Employee Knowledge </a:t>
            </a:r>
            <a:endParaRPr lang="en-US" sz="2800" dirty="0"/>
          </a:p>
        </p:txBody>
      </p:sp>
      <p:sp>
        <p:nvSpPr>
          <p:cNvPr id="5" name="Content Placeholder 4"/>
          <p:cNvSpPr>
            <a:spLocks noGrp="1"/>
          </p:cNvSpPr>
          <p:nvPr>
            <p:ph idx="1"/>
          </p:nvPr>
        </p:nvSpPr>
        <p:spPr>
          <a:xfrm>
            <a:off x="457200" y="1276350"/>
            <a:ext cx="8229600" cy="3354765"/>
          </a:xfrm>
        </p:spPr>
        <p:txBody>
          <a:bodyPr>
            <a:spAutoFit/>
          </a:bodyPr>
          <a:lstStyle/>
          <a:p>
            <a:r>
              <a:rPr lang="en-IN" altLang="en-US" sz="1800" dirty="0"/>
              <a:t>Class discussion</a:t>
            </a:r>
          </a:p>
          <a:p>
            <a:pPr lvl="1"/>
            <a:r>
              <a:rPr lang="en-IN" altLang="en-US" sz="1800" dirty="0"/>
              <a:t>How is knowledge management related to Sargent &amp; Lundy’s business model?</a:t>
            </a:r>
          </a:p>
          <a:p>
            <a:pPr lvl="1"/>
            <a:r>
              <a:rPr lang="en-IN" altLang="en-US" sz="1800" dirty="0"/>
              <a:t>Identify the knowledge management problem faced by Sargent &amp; Lundy. What management, organization, and technology factors contributed to this problem?</a:t>
            </a:r>
          </a:p>
          <a:p>
            <a:pPr lvl="1"/>
            <a:r>
              <a:rPr lang="en-IN" altLang="en-US" sz="1800" dirty="0"/>
              <a:t>Describe the solution selected for this problem. Was it effective? Why or why not? How much did it change the firm’s operations and decision making?</a:t>
            </a:r>
          </a:p>
          <a:p>
            <a:pPr lvl="1"/>
            <a:r>
              <a:rPr lang="en-IN" altLang="en-US" sz="1800" dirty="0"/>
              <a:t>What management, organization, and technology issues had to be addressed in selecting and implementing the solution?</a:t>
            </a:r>
          </a:p>
        </p:txBody>
      </p:sp>
    </p:spTree>
    <p:extLst>
      <p:ext uri="{BB962C8B-B14F-4D97-AF65-F5344CB8AC3E}">
        <p14:creationId xmlns:p14="http://schemas.microsoft.com/office/powerpoint/2010/main" val="220864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461665"/>
          </a:xfrm>
        </p:spPr>
        <p:txBody>
          <a:bodyPr>
            <a:spAutoFit/>
          </a:bodyPr>
          <a:lstStyle/>
          <a:p>
            <a:r>
              <a:rPr lang="en-IN" sz="3000" dirty="0"/>
              <a:t>Requirements of Knowledge Work Systems</a:t>
            </a:r>
            <a:endParaRPr lang="en-US" sz="3000" dirty="0"/>
          </a:p>
        </p:txBody>
      </p:sp>
      <p:sp>
        <p:nvSpPr>
          <p:cNvPr id="5" name="Content Placeholder 4"/>
          <p:cNvSpPr>
            <a:spLocks noGrp="1"/>
          </p:cNvSpPr>
          <p:nvPr>
            <p:ph idx="1"/>
          </p:nvPr>
        </p:nvSpPr>
        <p:spPr>
          <a:xfrm>
            <a:off x="457200" y="971550"/>
            <a:ext cx="8229600" cy="3331681"/>
          </a:xfrm>
        </p:spPr>
        <p:txBody>
          <a:bodyPr>
            <a:spAutoFit/>
          </a:bodyPr>
          <a:lstStyle/>
          <a:p>
            <a:r>
              <a:rPr lang="en-US" sz="2200" dirty="0"/>
              <a:t>Sufficient computing power for graphics, complex calculations</a:t>
            </a:r>
          </a:p>
          <a:p>
            <a:r>
              <a:rPr lang="en-US" sz="2200" dirty="0"/>
              <a:t>Powerful graphics and analytical tools</a:t>
            </a:r>
          </a:p>
          <a:p>
            <a:r>
              <a:rPr lang="en-US" sz="2200" dirty="0"/>
              <a:t>Communications and document management</a:t>
            </a:r>
          </a:p>
          <a:p>
            <a:r>
              <a:rPr lang="en-US" sz="2200" dirty="0"/>
              <a:t>Access to external databases</a:t>
            </a:r>
          </a:p>
          <a:p>
            <a:r>
              <a:rPr lang="en-US" sz="2200" dirty="0"/>
              <a:t>User-friendly interfaces</a:t>
            </a:r>
          </a:p>
          <a:p>
            <a:r>
              <a:rPr lang="en-US" sz="2200" dirty="0"/>
              <a:t>Optimized for tasks to be performed (design engineering, financial analysis)</a:t>
            </a:r>
          </a:p>
        </p:txBody>
      </p:sp>
    </p:spTree>
    <p:extLst>
      <p:ext uri="{BB962C8B-B14F-4D97-AF65-F5344CB8AC3E}">
        <p14:creationId xmlns:p14="http://schemas.microsoft.com/office/powerpoint/2010/main" val="382996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442"/>
            <a:ext cx="8229600" cy="861774"/>
          </a:xfrm>
        </p:spPr>
        <p:txBody>
          <a:bodyPr>
            <a:spAutoFit/>
          </a:bodyPr>
          <a:lstStyle/>
          <a:p>
            <a:r>
              <a:rPr lang="en-US" altLang="en-US" sz="2800" dirty="0"/>
              <a:t>Machine Learning Helps </a:t>
            </a:r>
            <a:r>
              <a:rPr lang="en-US" altLang="en-US" sz="2800" dirty="0" err="1"/>
              <a:t>Akershus</a:t>
            </a:r>
            <a:r>
              <a:rPr lang="en-US" altLang="en-US" sz="2800" dirty="0"/>
              <a:t> University Hospital Make Better Treatment Decisions </a:t>
            </a:r>
            <a:r>
              <a:rPr lang="en-US" altLang="en-US" sz="2000" dirty="0"/>
              <a:t>(1 of 2)</a:t>
            </a:r>
            <a:endParaRPr lang="en-US" sz="2000" dirty="0"/>
          </a:p>
        </p:txBody>
      </p:sp>
      <p:sp>
        <p:nvSpPr>
          <p:cNvPr id="5" name="Content Placeholder 4"/>
          <p:cNvSpPr>
            <a:spLocks noGrp="1"/>
          </p:cNvSpPr>
          <p:nvPr>
            <p:ph idx="1"/>
          </p:nvPr>
        </p:nvSpPr>
        <p:spPr>
          <a:xfrm>
            <a:off x="457200" y="1134965"/>
            <a:ext cx="8229600" cy="3500958"/>
          </a:xfrm>
        </p:spPr>
        <p:txBody>
          <a:bodyPr>
            <a:spAutoFit/>
          </a:bodyPr>
          <a:lstStyle/>
          <a:p>
            <a:r>
              <a:rPr lang="en-US" altLang="en-US" sz="2000" dirty="0"/>
              <a:t>Problem</a:t>
            </a:r>
          </a:p>
          <a:p>
            <a:pPr lvl="1"/>
            <a:r>
              <a:rPr lang="en-US" altLang="en-US" sz="2000" dirty="0"/>
              <a:t>Unstructured data</a:t>
            </a:r>
          </a:p>
          <a:p>
            <a:pPr lvl="1"/>
            <a:r>
              <a:rPr lang="en-US" altLang="en-US" sz="2000" dirty="0"/>
              <a:t>Very large volume of data</a:t>
            </a:r>
          </a:p>
          <a:p>
            <a:pPr lvl="1"/>
            <a:r>
              <a:rPr lang="en-US" altLang="en-US" sz="2000" dirty="0"/>
              <a:t>Opportunities from new technology</a:t>
            </a:r>
          </a:p>
          <a:p>
            <a:r>
              <a:rPr lang="en-US" altLang="en-US" sz="2000" dirty="0"/>
              <a:t>Solutions</a:t>
            </a:r>
          </a:p>
          <a:p>
            <a:pPr lvl="1"/>
            <a:r>
              <a:rPr lang="en-US" altLang="en-US" sz="2000" dirty="0"/>
              <a:t>Manage safety, costs, and health outcomes of patients</a:t>
            </a:r>
          </a:p>
          <a:p>
            <a:pPr lvl="1"/>
            <a:r>
              <a:rPr lang="en-US" altLang="en-US" sz="2000" dirty="0"/>
              <a:t>Collect procedures, and test data</a:t>
            </a:r>
          </a:p>
          <a:p>
            <a:pPr lvl="1"/>
            <a:r>
              <a:rPr lang="en-US" altLang="en-US" sz="2000" dirty="0"/>
              <a:t>Train Watson Explorer</a:t>
            </a:r>
          </a:p>
          <a:p>
            <a:pPr lvl="1"/>
            <a:r>
              <a:rPr lang="en-US" altLang="en-US" sz="2000" spc="-300" dirty="0"/>
              <a:t>C </a:t>
            </a:r>
            <a:r>
              <a:rPr lang="en-US" altLang="en-US" sz="2000" dirty="0"/>
              <a:t>T Scan Analysis System</a:t>
            </a:r>
          </a:p>
        </p:txBody>
      </p:sp>
    </p:spTree>
    <p:extLst>
      <p:ext uri="{BB962C8B-B14F-4D97-AF65-F5344CB8AC3E}">
        <p14:creationId xmlns:p14="http://schemas.microsoft.com/office/powerpoint/2010/main" val="212462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503"/>
            <a:ext cx="8229600" cy="984885"/>
          </a:xfrm>
        </p:spPr>
        <p:txBody>
          <a:bodyPr>
            <a:spAutoFit/>
          </a:bodyPr>
          <a:lstStyle/>
          <a:p>
            <a:r>
              <a:rPr lang="en-US" sz="3200" dirty="0"/>
              <a:t>Figure 11.9 </a:t>
            </a:r>
            <a:r>
              <a:rPr lang="en-US" altLang="en-US" sz="3200" dirty="0"/>
              <a:t>Requirements of Knowledge Work Systems</a:t>
            </a:r>
            <a:endParaRPr lang="en-US" sz="3200" dirty="0"/>
          </a:p>
        </p:txBody>
      </p:sp>
      <p:pic>
        <p:nvPicPr>
          <p:cNvPr id="5122" name="Picture 2" descr="A box captioned Software has the following details:&#10;• Graphics with arrow pointing Visualization&#10;• Modeling with arrow pointing to Simulation&#10;• Document management&#10;• Communications&#10;A bidirectional arrow below the list points to the label: User Interface.&#10;This box receives inputs from an external knowledge base, placed on the left, and from a hardware platform – knowledge workstation, placed below."/>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88596" y="1352550"/>
            <a:ext cx="4766808" cy="331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260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7788"/>
            <a:ext cx="8229600" cy="492443"/>
          </a:xfrm>
        </p:spPr>
        <p:txBody>
          <a:bodyPr>
            <a:spAutoFit/>
          </a:bodyPr>
          <a:lstStyle/>
          <a:p>
            <a:r>
              <a:rPr lang="en-IN" sz="3200" dirty="0"/>
              <a:t>Examples of Knowledge Work Systems</a:t>
            </a:r>
            <a:endParaRPr lang="en-US" sz="3200" dirty="0"/>
          </a:p>
        </p:txBody>
      </p:sp>
      <p:sp>
        <p:nvSpPr>
          <p:cNvPr id="5" name="Content Placeholder 4"/>
          <p:cNvSpPr>
            <a:spLocks noGrp="1"/>
          </p:cNvSpPr>
          <p:nvPr>
            <p:ph idx="1"/>
          </p:nvPr>
        </p:nvSpPr>
        <p:spPr>
          <a:xfrm>
            <a:off x="457200" y="895350"/>
            <a:ext cx="8229600" cy="3608680"/>
          </a:xfrm>
        </p:spPr>
        <p:txBody>
          <a:bodyPr>
            <a:spAutoFit/>
          </a:bodyPr>
          <a:lstStyle/>
          <a:p>
            <a:r>
              <a:rPr lang="en-IN" spc="-300" dirty="0"/>
              <a:t>C A D</a:t>
            </a:r>
            <a:r>
              <a:rPr lang="en-IN" dirty="0"/>
              <a:t> (computer-aided design)</a:t>
            </a:r>
          </a:p>
          <a:p>
            <a:pPr lvl="1"/>
            <a:r>
              <a:rPr lang="en-IN" sz="2400" dirty="0"/>
              <a:t>Creation of engineering or architectural designs</a:t>
            </a:r>
          </a:p>
          <a:p>
            <a:pPr lvl="1"/>
            <a:r>
              <a:rPr lang="en-IN" sz="2400" dirty="0"/>
              <a:t>3D printing</a:t>
            </a:r>
          </a:p>
          <a:p>
            <a:r>
              <a:rPr lang="en-IN" dirty="0"/>
              <a:t>Virtual reality systems</a:t>
            </a:r>
          </a:p>
          <a:p>
            <a:pPr lvl="1"/>
            <a:r>
              <a:rPr lang="en-IN" sz="2400" dirty="0"/>
              <a:t>Simulate real-life environments</a:t>
            </a:r>
          </a:p>
          <a:p>
            <a:pPr lvl="1"/>
            <a:r>
              <a:rPr lang="en-IN" sz="2400" dirty="0"/>
              <a:t>3D medical </a:t>
            </a:r>
            <a:r>
              <a:rPr lang="en-IN" sz="2400" dirty="0" err="1"/>
              <a:t>modeling</a:t>
            </a:r>
            <a:r>
              <a:rPr lang="en-IN" sz="2400" dirty="0"/>
              <a:t> for surgeons</a:t>
            </a:r>
          </a:p>
          <a:p>
            <a:pPr lvl="1"/>
            <a:r>
              <a:rPr lang="en-IN" sz="2400" dirty="0"/>
              <a:t>Augmented reality (</a:t>
            </a:r>
            <a:r>
              <a:rPr lang="en-IN" sz="2400" spc="-300" dirty="0"/>
              <a:t>A </a:t>
            </a:r>
            <a:r>
              <a:rPr lang="en-IN" sz="2400" dirty="0"/>
              <a:t>R) systems</a:t>
            </a:r>
          </a:p>
          <a:p>
            <a:pPr lvl="1"/>
            <a:r>
              <a:rPr lang="en-IN" sz="2400" spc="-300" dirty="0"/>
              <a:t>V R M L</a:t>
            </a:r>
          </a:p>
        </p:txBody>
      </p:sp>
    </p:spTree>
    <p:extLst>
      <p:ext uri="{BB962C8B-B14F-4D97-AF65-F5344CB8AC3E}">
        <p14:creationId xmlns:p14="http://schemas.microsoft.com/office/powerpoint/2010/main" val="1848473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9804"/>
            <a:ext cx="8229600" cy="1384995"/>
          </a:xfrm>
        </p:spPr>
        <p:txBody>
          <a:bodyPr>
            <a:spAutoFit/>
          </a:bodyPr>
          <a:lstStyle/>
          <a:p>
            <a:r>
              <a:rPr lang="en-IN" sz="3000" dirty="0"/>
              <a:t>What Are the Business Benefits of Using Intelligent Techniques for Knowledge Management?</a:t>
            </a:r>
            <a:endParaRPr lang="en-US" sz="3000" dirty="0"/>
          </a:p>
        </p:txBody>
      </p:sp>
      <p:sp>
        <p:nvSpPr>
          <p:cNvPr id="5" name="Content Placeholder 4"/>
          <p:cNvSpPr>
            <a:spLocks noGrp="1"/>
          </p:cNvSpPr>
          <p:nvPr>
            <p:ph idx="1"/>
          </p:nvPr>
        </p:nvSpPr>
        <p:spPr>
          <a:xfrm>
            <a:off x="457200" y="1635279"/>
            <a:ext cx="8229600" cy="3070071"/>
          </a:xfrm>
        </p:spPr>
        <p:txBody>
          <a:bodyPr>
            <a:spAutoFit/>
          </a:bodyPr>
          <a:lstStyle/>
          <a:p>
            <a:r>
              <a:rPr lang="en-IN" sz="1800" dirty="0"/>
              <a:t>Intelligent techniques: Used to capture individual and collective knowledge and to extend knowledge base</a:t>
            </a:r>
          </a:p>
          <a:p>
            <a:pPr lvl="1"/>
            <a:r>
              <a:rPr lang="en-IN" sz="1800" dirty="0"/>
              <a:t>To capture tacit knowledge: Expert systems, case-based reasoning, fuzzy logic</a:t>
            </a:r>
          </a:p>
          <a:p>
            <a:pPr lvl="1"/>
            <a:r>
              <a:rPr lang="en-IN" sz="1800" dirty="0"/>
              <a:t>Knowledge discovery: Neural networks and data mining</a:t>
            </a:r>
          </a:p>
          <a:p>
            <a:pPr lvl="1"/>
            <a:r>
              <a:rPr lang="en-IN" sz="1800" dirty="0"/>
              <a:t>Generating solutions to complex problems: Genetic algorithms</a:t>
            </a:r>
          </a:p>
          <a:p>
            <a:pPr lvl="1"/>
            <a:r>
              <a:rPr lang="en-IN" sz="1800" dirty="0"/>
              <a:t>Automating tasks: Intelligent agents</a:t>
            </a:r>
          </a:p>
          <a:p>
            <a:r>
              <a:rPr lang="en-IN" sz="1800" dirty="0"/>
              <a:t>Artificial intelligence (</a:t>
            </a:r>
            <a:r>
              <a:rPr lang="en-IN" sz="1800" spc="-300" dirty="0"/>
              <a:t>A </a:t>
            </a:r>
            <a:r>
              <a:rPr lang="en-IN" sz="1800" dirty="0"/>
              <a:t>I) technology:</a:t>
            </a:r>
          </a:p>
          <a:p>
            <a:pPr lvl="1"/>
            <a:r>
              <a:rPr lang="en-IN" sz="1800" dirty="0"/>
              <a:t>Computer-based systems that emulate human </a:t>
            </a:r>
            <a:r>
              <a:rPr lang="en-IN" sz="1800" dirty="0" err="1"/>
              <a:t>behavior</a:t>
            </a:r>
            <a:endParaRPr lang="en-IN" sz="1800" dirty="0"/>
          </a:p>
        </p:txBody>
      </p:sp>
    </p:spTree>
    <p:extLst>
      <p:ext uri="{BB962C8B-B14F-4D97-AF65-F5344CB8AC3E}">
        <p14:creationId xmlns:p14="http://schemas.microsoft.com/office/powerpoint/2010/main" val="2861522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9957"/>
            <a:ext cx="8229600" cy="984885"/>
          </a:xfrm>
        </p:spPr>
        <p:txBody>
          <a:bodyPr>
            <a:spAutoFit/>
          </a:bodyPr>
          <a:lstStyle/>
          <a:p>
            <a:r>
              <a:rPr lang="en-IN" sz="3200" dirty="0"/>
              <a:t>Interactive Session: Technology: The Reality of Virtual Reality</a:t>
            </a:r>
            <a:endParaRPr lang="en-US" sz="3200" dirty="0"/>
          </a:p>
        </p:txBody>
      </p:sp>
      <p:sp>
        <p:nvSpPr>
          <p:cNvPr id="5" name="Content Placeholder 4"/>
          <p:cNvSpPr>
            <a:spLocks noGrp="1"/>
          </p:cNvSpPr>
          <p:nvPr>
            <p:ph idx="1"/>
          </p:nvPr>
        </p:nvSpPr>
        <p:spPr>
          <a:xfrm>
            <a:off x="457200" y="1351330"/>
            <a:ext cx="8229600" cy="3277820"/>
          </a:xfrm>
        </p:spPr>
        <p:txBody>
          <a:bodyPr>
            <a:spAutoFit/>
          </a:bodyPr>
          <a:lstStyle/>
          <a:p>
            <a:r>
              <a:rPr lang="en-IN" sz="2200" dirty="0"/>
              <a:t>Class discussion</a:t>
            </a:r>
          </a:p>
          <a:p>
            <a:pPr lvl="1"/>
            <a:r>
              <a:rPr lang="en-IN" dirty="0"/>
              <a:t>If your company wanted to implement a virtual reality application, what management, organization, and technology factors should it consider?</a:t>
            </a:r>
          </a:p>
          <a:p>
            <a:pPr lvl="1"/>
            <a:r>
              <a:rPr lang="en-IN" dirty="0"/>
              <a:t>Should all businesses use virtual reality? Why or why not? What kinds of organizations will benefit most from this technology?</a:t>
            </a:r>
          </a:p>
          <a:p>
            <a:pPr lvl="1"/>
            <a:r>
              <a:rPr lang="en-IN" dirty="0"/>
              <a:t>Do you think Facebook’s virtual reality strategy will be successful? Explain your answer.</a:t>
            </a:r>
          </a:p>
        </p:txBody>
      </p:sp>
    </p:spTree>
    <p:extLst>
      <p:ext uri="{BB962C8B-B14F-4D97-AF65-F5344CB8AC3E}">
        <p14:creationId xmlns:p14="http://schemas.microsoft.com/office/powerpoint/2010/main" val="156959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5665"/>
            <a:ext cx="8229600" cy="553998"/>
          </a:xfrm>
        </p:spPr>
        <p:txBody>
          <a:bodyPr>
            <a:spAutoFit/>
          </a:bodyPr>
          <a:lstStyle/>
          <a:p>
            <a:r>
              <a:rPr lang="en-IN" dirty="0"/>
              <a:t>How Will MIS Help My Career?</a:t>
            </a:r>
            <a:endParaRPr lang="en-US" dirty="0"/>
          </a:p>
        </p:txBody>
      </p:sp>
      <p:sp>
        <p:nvSpPr>
          <p:cNvPr id="5" name="Content Placeholder 4"/>
          <p:cNvSpPr>
            <a:spLocks noGrp="1"/>
          </p:cNvSpPr>
          <p:nvPr>
            <p:ph idx="1"/>
          </p:nvPr>
        </p:nvSpPr>
        <p:spPr>
          <a:xfrm>
            <a:off x="457200" y="903914"/>
            <a:ext cx="8229600" cy="2616101"/>
          </a:xfrm>
        </p:spPr>
        <p:txBody>
          <a:bodyPr>
            <a:spAutoFit/>
          </a:bodyPr>
          <a:lstStyle/>
          <a:p>
            <a:r>
              <a:rPr lang="en-IN" dirty="0"/>
              <a:t>The Company: </a:t>
            </a:r>
            <a:r>
              <a:rPr lang="en-IN" dirty="0" err="1"/>
              <a:t>RazzleDazzle</a:t>
            </a:r>
            <a:r>
              <a:rPr lang="en-IN" dirty="0"/>
              <a:t> Technology</a:t>
            </a:r>
          </a:p>
          <a:p>
            <a:r>
              <a:rPr lang="en-IN" dirty="0"/>
              <a:t>Position Description: Entry-level sales assistant </a:t>
            </a:r>
          </a:p>
          <a:p>
            <a:r>
              <a:rPr lang="en-IN" dirty="0"/>
              <a:t>Job Requirements</a:t>
            </a:r>
          </a:p>
          <a:p>
            <a:r>
              <a:rPr lang="en-IN" dirty="0"/>
              <a:t>Interview Questions</a:t>
            </a:r>
          </a:p>
          <a:p>
            <a:r>
              <a:rPr lang="en-IN" dirty="0"/>
              <a:t>Author Tips</a:t>
            </a:r>
          </a:p>
        </p:txBody>
      </p:sp>
    </p:spTree>
    <p:extLst>
      <p:ext uri="{BB962C8B-B14F-4D97-AF65-F5344CB8AC3E}">
        <p14:creationId xmlns:p14="http://schemas.microsoft.com/office/powerpoint/2010/main" val="3383922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2972" y="51792"/>
            <a:ext cx="8124825"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061" y="1609445"/>
            <a:ext cx="1277815" cy="1434026"/>
          </a:xfrm>
          <a:prstGeom prst="rect">
            <a:avLst/>
          </a:prstGeom>
        </p:spPr>
      </p:pic>
      <p:sp>
        <p:nvSpPr>
          <p:cNvPr id="9" name="Text Placeholder 1">
            <a:extLst>
              <a:ext uri="{FF2B5EF4-FFF2-40B4-BE49-F238E27FC236}">
                <a16:creationId xmlns:a16="http://schemas.microsoft.com/office/drawing/2014/main" id="{AD5FAE7B-F718-4307-B112-AD6256157E8F}"/>
              </a:ext>
            </a:extLst>
          </p:cNvPr>
          <p:cNvSpPr txBox="1">
            <a:spLocks/>
          </p:cNvSpPr>
          <p:nvPr/>
        </p:nvSpPr>
        <p:spPr>
          <a:xfrm>
            <a:off x="1822938" y="1144332"/>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25639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822"/>
            <a:ext cx="8229600" cy="1477328"/>
          </a:xfrm>
        </p:spPr>
        <p:txBody>
          <a:bodyPr>
            <a:spAutoFit/>
          </a:bodyPr>
          <a:lstStyle/>
          <a:p>
            <a:r>
              <a:rPr lang="en-US" altLang="en-US" sz="3200" dirty="0"/>
              <a:t>Machine Learning Helps </a:t>
            </a:r>
            <a:r>
              <a:rPr lang="en-US" altLang="en-US" sz="3200" dirty="0" err="1"/>
              <a:t>Akershus</a:t>
            </a:r>
            <a:r>
              <a:rPr lang="en-US" altLang="en-US" sz="3200" dirty="0"/>
              <a:t> University Hospital Make Better Treatment Decisions </a:t>
            </a:r>
            <a:r>
              <a:rPr lang="en-US" altLang="en-US" sz="2400" dirty="0"/>
              <a:t>(2 of 2)</a:t>
            </a:r>
            <a:endParaRPr lang="en-US" sz="2400" dirty="0"/>
          </a:p>
        </p:txBody>
      </p:sp>
      <p:sp>
        <p:nvSpPr>
          <p:cNvPr id="5" name="Content Placeholder 4"/>
          <p:cNvSpPr>
            <a:spLocks noGrp="1"/>
          </p:cNvSpPr>
          <p:nvPr>
            <p:ph idx="1"/>
          </p:nvPr>
        </p:nvSpPr>
        <p:spPr>
          <a:xfrm>
            <a:off x="457200" y="1789658"/>
            <a:ext cx="8229600" cy="2077492"/>
          </a:xfrm>
        </p:spPr>
        <p:txBody>
          <a:bodyPr>
            <a:spAutoFit/>
          </a:bodyPr>
          <a:lstStyle/>
          <a:p>
            <a:r>
              <a:rPr lang="en-US" altLang="en-US" sz="2200" dirty="0"/>
              <a:t>Organize treatments and improve safety</a:t>
            </a:r>
          </a:p>
          <a:p>
            <a:r>
              <a:rPr lang="en-US" altLang="en-US" sz="2200" dirty="0"/>
              <a:t>Demonstrates role of artificial intelligence in helping organizations improve performance and remain competitive</a:t>
            </a:r>
          </a:p>
          <a:p>
            <a:r>
              <a:rPr lang="en-US" altLang="en-US" sz="2200" dirty="0"/>
              <a:t>Illustrates the ability of machine learning systems to analyze vast quantities of data and find patterns </a:t>
            </a:r>
          </a:p>
        </p:txBody>
      </p:sp>
    </p:spTree>
    <p:extLst>
      <p:ext uri="{BB962C8B-B14F-4D97-AF65-F5344CB8AC3E}">
        <p14:creationId xmlns:p14="http://schemas.microsoft.com/office/powerpoint/2010/main" val="152191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0276"/>
            <a:ext cx="8229600" cy="984885"/>
          </a:xfrm>
        </p:spPr>
        <p:txBody>
          <a:bodyPr>
            <a:spAutoFit/>
          </a:bodyPr>
          <a:lstStyle/>
          <a:p>
            <a:r>
              <a:rPr lang="en-US" altLang="en-US" sz="3200" dirty="0"/>
              <a:t>What is the Role of Knowledge Management Systems in Business?</a:t>
            </a:r>
            <a:endParaRPr lang="en-US" sz="3200" dirty="0"/>
          </a:p>
        </p:txBody>
      </p:sp>
      <p:sp>
        <p:nvSpPr>
          <p:cNvPr id="5" name="Content Placeholder 4"/>
          <p:cNvSpPr>
            <a:spLocks noGrp="1"/>
          </p:cNvSpPr>
          <p:nvPr>
            <p:ph idx="1"/>
          </p:nvPr>
        </p:nvSpPr>
        <p:spPr>
          <a:xfrm>
            <a:off x="457200" y="1377389"/>
            <a:ext cx="8229600" cy="2946961"/>
          </a:xfrm>
        </p:spPr>
        <p:txBody>
          <a:bodyPr>
            <a:spAutoFit/>
          </a:bodyPr>
          <a:lstStyle/>
          <a:p>
            <a:r>
              <a:rPr lang="en-US" altLang="en-US" sz="1800" dirty="0"/>
              <a:t>Knowledge management systems among fastest growing areas of software investment</a:t>
            </a:r>
          </a:p>
          <a:p>
            <a:r>
              <a:rPr lang="en-US" altLang="en-US" sz="1800" dirty="0"/>
              <a:t>Information economy</a:t>
            </a:r>
          </a:p>
          <a:p>
            <a:pPr lvl="1"/>
            <a:r>
              <a:rPr lang="en-US" altLang="en-US" sz="1800" dirty="0"/>
              <a:t>37 percent U.S. labor force: knowledge and information workers</a:t>
            </a:r>
          </a:p>
          <a:p>
            <a:pPr lvl="1"/>
            <a:r>
              <a:rPr lang="en-US" altLang="en-US" sz="1800" dirty="0"/>
              <a:t>55 percent U.S. </a:t>
            </a:r>
            <a:r>
              <a:rPr lang="en-US" altLang="en-US" sz="1800" spc="-300" dirty="0"/>
              <a:t>G D P</a:t>
            </a:r>
            <a:r>
              <a:rPr lang="en-US" altLang="en-US" sz="1800" dirty="0"/>
              <a:t> from knowledge and information sectors</a:t>
            </a:r>
          </a:p>
          <a:p>
            <a:r>
              <a:rPr lang="en-US" altLang="en-US" sz="1800" dirty="0"/>
              <a:t>Substantial part of a firm’s stock market value is related to intangible assets: knowledge, brands, reputations, and unique business processes</a:t>
            </a:r>
          </a:p>
          <a:p>
            <a:r>
              <a:rPr lang="en-US" altLang="en-US" sz="1800" dirty="0"/>
              <a:t>Well-executed knowledge-based projects can produce extraordinary </a:t>
            </a:r>
            <a:r>
              <a:rPr lang="en-US" altLang="en-US" sz="1800" spc="-300" dirty="0"/>
              <a:t>R O I</a:t>
            </a:r>
          </a:p>
        </p:txBody>
      </p:sp>
    </p:spTree>
    <p:extLst>
      <p:ext uri="{BB962C8B-B14F-4D97-AF65-F5344CB8AC3E}">
        <p14:creationId xmlns:p14="http://schemas.microsoft.com/office/powerpoint/2010/main" val="306588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8442"/>
            <a:ext cx="8229600" cy="475654"/>
          </a:xfrm>
        </p:spPr>
        <p:txBody>
          <a:bodyPr anchor="ctr">
            <a:spAutoFit/>
          </a:bodyPr>
          <a:lstStyle/>
          <a:p>
            <a:r>
              <a:rPr lang="en-US" altLang="en-US" sz="3000" dirty="0"/>
              <a:t>Important Dimensions of Knowledge </a:t>
            </a:r>
            <a:r>
              <a:rPr lang="en-US" altLang="en-US" sz="2200" dirty="0"/>
              <a:t>(1 of 2)</a:t>
            </a:r>
            <a:endParaRPr lang="en-US" sz="2200" dirty="0"/>
          </a:p>
        </p:txBody>
      </p:sp>
      <p:sp>
        <p:nvSpPr>
          <p:cNvPr id="5" name="Content Placeholder 4"/>
          <p:cNvSpPr>
            <a:spLocks noGrp="1"/>
          </p:cNvSpPr>
          <p:nvPr>
            <p:ph idx="1"/>
          </p:nvPr>
        </p:nvSpPr>
        <p:spPr>
          <a:xfrm>
            <a:off x="457200" y="957173"/>
            <a:ext cx="8229600" cy="3062377"/>
          </a:xfrm>
        </p:spPr>
        <p:txBody>
          <a:bodyPr>
            <a:spAutoFit/>
          </a:bodyPr>
          <a:lstStyle/>
          <a:p>
            <a:r>
              <a:rPr lang="en-US" altLang="en-US" sz="2200" dirty="0"/>
              <a:t>Data, knowledge, and wisdom</a:t>
            </a:r>
          </a:p>
          <a:p>
            <a:r>
              <a:rPr lang="en-US" altLang="en-US" sz="2200" dirty="0"/>
              <a:t>Tacit knowledge and explicit knowledge</a:t>
            </a:r>
          </a:p>
          <a:p>
            <a:r>
              <a:rPr lang="en-US" altLang="en-US" sz="2200" dirty="0"/>
              <a:t>Important dimensions of knowledge</a:t>
            </a:r>
          </a:p>
          <a:p>
            <a:pPr lvl="1"/>
            <a:r>
              <a:rPr lang="en-US" altLang="en-US" dirty="0"/>
              <a:t>Knowledge is a firm asset.</a:t>
            </a:r>
          </a:p>
          <a:p>
            <a:pPr lvl="1"/>
            <a:r>
              <a:rPr lang="en-US" altLang="en-US" dirty="0"/>
              <a:t>Knowledge has different forms.</a:t>
            </a:r>
          </a:p>
          <a:p>
            <a:pPr lvl="1"/>
            <a:r>
              <a:rPr lang="en-US" altLang="en-US" dirty="0"/>
              <a:t>Knowledge has a location.</a:t>
            </a:r>
          </a:p>
          <a:p>
            <a:pPr lvl="1"/>
            <a:r>
              <a:rPr lang="en-US" altLang="en-US" dirty="0"/>
              <a:t>Knowledge is situational.</a:t>
            </a:r>
          </a:p>
        </p:txBody>
      </p:sp>
    </p:spTree>
    <p:extLst>
      <p:ext uri="{BB962C8B-B14F-4D97-AF65-F5344CB8AC3E}">
        <p14:creationId xmlns:p14="http://schemas.microsoft.com/office/powerpoint/2010/main" val="247796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1653"/>
            <a:ext cx="8229600" cy="492443"/>
          </a:xfrm>
        </p:spPr>
        <p:txBody>
          <a:bodyPr>
            <a:spAutoFit/>
          </a:bodyPr>
          <a:lstStyle/>
          <a:p>
            <a:r>
              <a:rPr lang="en-US" altLang="en-US" sz="3200" dirty="0"/>
              <a:t>Important Dimensions of Knowledge </a:t>
            </a:r>
            <a:r>
              <a:rPr lang="en-US" altLang="en-US" sz="2400" dirty="0"/>
              <a:t>(2 of 2)</a:t>
            </a:r>
            <a:endParaRPr lang="en-US" sz="2400" dirty="0"/>
          </a:p>
        </p:txBody>
      </p:sp>
      <p:sp>
        <p:nvSpPr>
          <p:cNvPr id="5" name="Content Placeholder 4"/>
          <p:cNvSpPr>
            <a:spLocks noGrp="1"/>
          </p:cNvSpPr>
          <p:nvPr>
            <p:ph idx="1"/>
          </p:nvPr>
        </p:nvSpPr>
        <p:spPr>
          <a:xfrm>
            <a:off x="457200" y="981825"/>
            <a:ext cx="8229600" cy="3077766"/>
          </a:xfrm>
        </p:spPr>
        <p:txBody>
          <a:bodyPr>
            <a:spAutoFit/>
          </a:bodyPr>
          <a:lstStyle/>
          <a:p>
            <a:r>
              <a:rPr lang="en-US" altLang="en-US" sz="2000" dirty="0"/>
              <a:t>Knowledge-based core competencies</a:t>
            </a:r>
          </a:p>
          <a:p>
            <a:pPr lvl="1"/>
            <a:r>
              <a:rPr lang="en-US" altLang="en-US" sz="2000" dirty="0"/>
              <a:t>Key organizational assets</a:t>
            </a:r>
          </a:p>
          <a:p>
            <a:r>
              <a:rPr lang="en-US" altLang="en-US" sz="2000" dirty="0"/>
              <a:t>Knowing how to do things effectively and efficiently in ways others cannot duplicate is a prime source of profit and competitive advantage</a:t>
            </a:r>
          </a:p>
          <a:p>
            <a:pPr lvl="1"/>
            <a:r>
              <a:rPr lang="en-US" altLang="en-US" sz="2000" dirty="0"/>
              <a:t>Example: Having a unique build-to-order production system</a:t>
            </a:r>
          </a:p>
          <a:p>
            <a:r>
              <a:rPr lang="en-US" altLang="en-US" sz="2000" dirty="0"/>
              <a:t>Organizational learning</a:t>
            </a:r>
          </a:p>
          <a:p>
            <a:pPr lvl="1"/>
            <a:r>
              <a:rPr lang="en-US" altLang="en-US" sz="2000" dirty="0"/>
              <a:t>Process in which organizations gain experience through collection of data, measurement, trial and error, and feedback</a:t>
            </a:r>
          </a:p>
        </p:txBody>
      </p:sp>
    </p:spTree>
    <p:extLst>
      <p:ext uri="{BB962C8B-B14F-4D97-AF65-F5344CB8AC3E}">
        <p14:creationId xmlns:p14="http://schemas.microsoft.com/office/powerpoint/2010/main" val="114063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4283"/>
            <a:ext cx="8229600" cy="1046440"/>
          </a:xfrm>
        </p:spPr>
        <p:txBody>
          <a:bodyPr>
            <a:spAutoFit/>
          </a:bodyPr>
          <a:lstStyle/>
          <a:p>
            <a:r>
              <a:rPr lang="en-US" altLang="en-US" sz="3400" dirty="0"/>
              <a:t>The Knowledge Management Value Chain </a:t>
            </a:r>
            <a:r>
              <a:rPr lang="en-US" altLang="en-US" sz="2600" dirty="0"/>
              <a:t>(1 of 3)</a:t>
            </a:r>
            <a:endParaRPr lang="en-US" sz="2600" dirty="0"/>
          </a:p>
        </p:txBody>
      </p:sp>
      <p:sp>
        <p:nvSpPr>
          <p:cNvPr id="5" name="Content Placeholder 4"/>
          <p:cNvSpPr>
            <a:spLocks noGrp="1"/>
          </p:cNvSpPr>
          <p:nvPr>
            <p:ph idx="1"/>
          </p:nvPr>
        </p:nvSpPr>
        <p:spPr>
          <a:xfrm>
            <a:off x="457200" y="1281336"/>
            <a:ext cx="8229600" cy="3424014"/>
          </a:xfrm>
        </p:spPr>
        <p:txBody>
          <a:bodyPr>
            <a:spAutoFit/>
          </a:bodyPr>
          <a:lstStyle/>
          <a:p>
            <a:r>
              <a:rPr lang="en-US" altLang="en-US" sz="1800" dirty="0"/>
              <a:t>Knowledge management</a:t>
            </a:r>
          </a:p>
          <a:p>
            <a:pPr lvl="1"/>
            <a:r>
              <a:rPr lang="en-US" altLang="en-US" sz="1800" dirty="0"/>
              <a:t>Set of business processes developed in an organization to create, store, transfer, and apply knowledge</a:t>
            </a:r>
          </a:p>
          <a:p>
            <a:r>
              <a:rPr lang="en-US" altLang="en-US" sz="1800" dirty="0"/>
              <a:t>Knowledge management value chain</a:t>
            </a:r>
          </a:p>
          <a:p>
            <a:pPr lvl="1"/>
            <a:r>
              <a:rPr lang="en-US" altLang="en-US" sz="1800" dirty="0"/>
              <a:t>Each stage adds value to raw data and information as they are transformed into usable knowledge</a:t>
            </a:r>
          </a:p>
          <a:p>
            <a:pPr lvl="2"/>
            <a:r>
              <a:rPr lang="en-US" altLang="en-US" sz="1800" dirty="0"/>
              <a:t>Knowledge acquisition</a:t>
            </a:r>
          </a:p>
          <a:p>
            <a:pPr lvl="2"/>
            <a:r>
              <a:rPr lang="en-US" altLang="en-US" sz="1800" dirty="0"/>
              <a:t>Knowledge storage</a:t>
            </a:r>
          </a:p>
          <a:p>
            <a:pPr lvl="2"/>
            <a:r>
              <a:rPr lang="en-US" altLang="en-US" sz="1800" dirty="0"/>
              <a:t>Knowledge dissemination</a:t>
            </a:r>
          </a:p>
          <a:p>
            <a:pPr lvl="2"/>
            <a:r>
              <a:rPr lang="en-US" altLang="en-US" sz="1800" dirty="0"/>
              <a:t>Knowledge application</a:t>
            </a:r>
          </a:p>
        </p:txBody>
      </p:sp>
    </p:spTree>
    <p:extLst>
      <p:ext uri="{BB962C8B-B14F-4D97-AF65-F5344CB8AC3E}">
        <p14:creationId xmlns:p14="http://schemas.microsoft.com/office/powerpoint/2010/main" val="3517747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6" ma:contentTypeDescription="Create a new document." ma:contentTypeScope="" ma:versionID="d7fb39d2ab5756bee8fb48a6ce9c9e4a">
  <xsd:schema xmlns:xsd="http://www.w3.org/2001/XMLSchema" xmlns:xs="http://www.w3.org/2001/XMLSchema" xmlns:p="http://schemas.microsoft.com/office/2006/metadata/properties" xmlns:ns2="c0efcfce-2116-400f-ab52-279e91fc6017" targetNamespace="http://schemas.microsoft.com/office/2006/metadata/properties" ma:root="true" ma:fieldsID="ede553ad86a74e6f796227e98cfd5580"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63985F-7FC0-4D52-BFB0-4617A5B2222B}"/>
</file>

<file path=customXml/itemProps2.xml><?xml version="1.0" encoding="utf-8"?>
<ds:datastoreItem xmlns:ds="http://schemas.openxmlformats.org/officeDocument/2006/customXml" ds:itemID="{4FC989FF-3C68-4EA5-80BF-DEF698D03C5C}"/>
</file>

<file path=customXml/itemProps3.xml><?xml version="1.0" encoding="utf-8"?>
<ds:datastoreItem xmlns:ds="http://schemas.openxmlformats.org/officeDocument/2006/customXml" ds:itemID="{CC489D7D-13DD-4781-850E-257B5F6F8FFD}"/>
</file>

<file path=docProps/app.xml><?xml version="1.0" encoding="utf-8"?>
<Properties xmlns="http://schemas.openxmlformats.org/officeDocument/2006/extended-properties" xmlns:vt="http://schemas.openxmlformats.org/officeDocument/2006/docPropsVTypes">
  <Template>Horizon</Template>
  <TotalTime>4374</TotalTime>
  <Words>6936</Words>
  <Application>Microsoft Office PowerPoint</Application>
  <PresentationFormat>On-screen Show (16:9)</PresentationFormat>
  <Paragraphs>415</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ＭＳ Ｐゴシック</vt:lpstr>
      <vt:lpstr>Arial</vt:lpstr>
      <vt:lpstr>Lucida Sans Unicode</vt:lpstr>
      <vt:lpstr>Times New Roman</vt:lpstr>
      <vt:lpstr>Verdana</vt:lpstr>
      <vt:lpstr>Wingdings</vt:lpstr>
      <vt:lpstr>508 Lecture</vt:lpstr>
      <vt:lpstr>Management Information Systems: Managing the Digital Firm</vt:lpstr>
      <vt:lpstr>Learning Objectives</vt:lpstr>
      <vt:lpstr>Video Cases</vt:lpstr>
      <vt:lpstr>Machine Learning Helps Akershus University Hospital Make Better Treatment Decisions (1 of 2)</vt:lpstr>
      <vt:lpstr>Machine Learning Helps Akershus University Hospital Make Better Treatment Decisions (2 of 2)</vt:lpstr>
      <vt:lpstr>What is the Role of Knowledge Management Systems in Business?</vt:lpstr>
      <vt:lpstr>Important Dimensions of Knowledge (1 of 2)</vt:lpstr>
      <vt:lpstr>Important Dimensions of Knowledge (2 of 2)</vt:lpstr>
      <vt:lpstr>The Knowledge Management Value Chain (1 of 3)</vt:lpstr>
      <vt:lpstr>The Knowledge Management Value Chain (2 of 3)</vt:lpstr>
      <vt:lpstr>The Knowledge Management Value Chain (3 of 3)</vt:lpstr>
      <vt:lpstr>Figure 11.1 The Knowledge Management Value Chain</vt:lpstr>
      <vt:lpstr>Building Organizational and Management Capital: Collaboration, Communities of Practice, and Office Environments</vt:lpstr>
      <vt:lpstr>Types of Knowledge Management Systems</vt:lpstr>
      <vt:lpstr>Figure 11.2 Major Types of Knowledge Management Systems</vt:lpstr>
      <vt:lpstr>What Types of Systems Are Used for Enterprise-Wide Knowledge Management?</vt:lpstr>
      <vt:lpstr>What Is Artificial Intelligence? (1 of 3)</vt:lpstr>
      <vt:lpstr>What Is Artificial Intelligence? (2 of 3)</vt:lpstr>
      <vt:lpstr>What Is Artificial Intelligence? (3 of 3)</vt:lpstr>
      <vt:lpstr>Capturing Knowledge: Expert Systems</vt:lpstr>
      <vt:lpstr>Figure 11.3 Rules in an Expert System</vt:lpstr>
      <vt:lpstr>Machine Learning</vt:lpstr>
      <vt:lpstr>Neural Networks</vt:lpstr>
      <vt:lpstr>Figure 11.4 How a Neural Network Works</vt:lpstr>
      <vt:lpstr>Figure 11.5 A Deep Learning Network</vt:lpstr>
      <vt:lpstr>Genetic Algorithms</vt:lpstr>
      <vt:lpstr>Figure 11.6 The Components of a Genetic Algorithm</vt:lpstr>
      <vt:lpstr>Natural Language Processing </vt:lpstr>
      <vt:lpstr>Computer Vision Systems </vt:lpstr>
      <vt:lpstr>Robotics</vt:lpstr>
      <vt:lpstr>Intelligent Agents</vt:lpstr>
      <vt:lpstr>Figure 11.7 Intelligent Agents in P&amp;G’s Supply Chain Network</vt:lpstr>
      <vt:lpstr>Enterprise Content Management Systems</vt:lpstr>
      <vt:lpstr>Figure 11.8 An Enterprise Content Management System</vt:lpstr>
      <vt:lpstr>Locating and Sharing Expertise </vt:lpstr>
      <vt:lpstr>Learning Management Systems (L M S)</vt:lpstr>
      <vt:lpstr>Knowledge Workers and Knowledge Work</vt:lpstr>
      <vt:lpstr>Interactive Session: Management: Sargent &amp; LundyLearns to Manage Employee Knowledge </vt:lpstr>
      <vt:lpstr>Requirements of Knowledge Work Systems</vt:lpstr>
      <vt:lpstr>Figure 11.9 Requirements of Knowledge Work Systems</vt:lpstr>
      <vt:lpstr>Examples of Knowledge Work Systems</vt:lpstr>
      <vt:lpstr>What Are the Business Benefits of Using Intelligent Techniques for Knowledge Management?</vt:lpstr>
      <vt:lpstr>Interactive Session: Technology: The Reality of Virtual Reality</vt:lpstr>
      <vt:lpstr>How Will MIS Help My Career?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Kumaraguru Govindasamy</cp:lastModifiedBy>
  <cp:revision>1054</cp:revision>
  <dcterms:created xsi:type="dcterms:W3CDTF">2014-07-14T20:04:21Z</dcterms:created>
  <dcterms:modified xsi:type="dcterms:W3CDTF">2020-08-22T18:30:55Z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