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1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3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33.xml" ContentType="application/vnd.openxmlformats-officedocument.presentationml.notesSlide+xml"/>
  <Override PartName="/ppt/notesSlides/notesSlide31.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506" r:id="rId2"/>
    <p:sldId id="380" r:id="rId3"/>
    <p:sldId id="518" r:id="rId4"/>
    <p:sldId id="519" r:id="rId5"/>
    <p:sldId id="520" r:id="rId6"/>
    <p:sldId id="521" r:id="rId7"/>
    <p:sldId id="522" r:id="rId8"/>
    <p:sldId id="551" r:id="rId9"/>
    <p:sldId id="524" r:id="rId10"/>
    <p:sldId id="552" r:id="rId11"/>
    <p:sldId id="526" r:id="rId12"/>
    <p:sldId id="527" r:id="rId13"/>
    <p:sldId id="528" r:id="rId14"/>
    <p:sldId id="529" r:id="rId15"/>
    <p:sldId id="530" r:id="rId16"/>
    <p:sldId id="531" r:id="rId17"/>
    <p:sldId id="532" r:id="rId18"/>
    <p:sldId id="553" r:id="rId19"/>
    <p:sldId id="534" r:id="rId20"/>
    <p:sldId id="535" r:id="rId21"/>
    <p:sldId id="536" r:id="rId22"/>
    <p:sldId id="537" r:id="rId23"/>
    <p:sldId id="538" r:id="rId24"/>
    <p:sldId id="539" r:id="rId25"/>
    <p:sldId id="540" r:id="rId26"/>
    <p:sldId id="554" r:id="rId27"/>
    <p:sldId id="542" r:id="rId28"/>
    <p:sldId id="555" r:id="rId29"/>
    <p:sldId id="556" r:id="rId30"/>
    <p:sldId id="545" r:id="rId31"/>
    <p:sldId id="557" r:id="rId32"/>
    <p:sldId id="547" r:id="rId33"/>
    <p:sldId id="548" r:id="rId34"/>
    <p:sldId id="549" r:id="rId35"/>
    <p:sldId id="550" r:id="rId36"/>
    <p:sldId id="514" r:id="rId37"/>
  </p:sldIdLst>
  <p:sldSz cx="9144000" cy="5143500" type="screen16x9"/>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3" orient="horz" pos="324" userDrawn="1">
          <p15:clr>
            <a:srgbClr val="A4A3A4"/>
          </p15:clr>
        </p15:guide>
        <p15:guide id="4" orient="horz" pos="432"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38" autoAdjust="0"/>
    <p:restoredTop sz="96703" autoAdjust="0"/>
  </p:normalViewPr>
  <p:slideViewPr>
    <p:cSldViewPr>
      <p:cViewPr>
        <p:scale>
          <a:sx n="60" d="100"/>
          <a:sy n="60" d="100"/>
        </p:scale>
        <p:origin x="-1338" y="-492"/>
      </p:cViewPr>
      <p:guideLst>
        <p:guide orient="horz" pos="1620"/>
        <p:guide orient="horz" pos="324"/>
        <p:guide orient="horz" pos="432"/>
        <p:guide orient="horz" pos="3024"/>
        <p:guide orient="horz" pos="792"/>
        <p:guide orient="horz" pos="648"/>
        <p:guide orient="horz" pos="900"/>
        <p:guide orient="horz" pos="1152"/>
        <p:guide pos="2880"/>
        <p:guide pos="288"/>
        <p:guide pos="5472"/>
      </p:guideLst>
    </p:cSldViewPr>
  </p:slideViewPr>
  <p:outlineViewPr>
    <p:cViewPr>
      <p:scale>
        <a:sx n="33" d="100"/>
        <a:sy n="33" d="100"/>
      </p:scale>
      <p:origin x="0" y="-26814"/>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12.2,</a:t>
            </a:r>
            <a:r>
              <a:rPr lang="en-US" altLang="en-US" baseline="0" dirty="0"/>
              <a:t> Page 464.</a:t>
            </a:r>
          </a:p>
          <a:p>
            <a:r>
              <a:rPr lang="en-US" sz="1200" b="0" i="0" u="none" strike="noStrike" kern="1200" cap="none" baseline="0" dirty="0">
                <a:solidFill>
                  <a:schemeClr val="tx1"/>
                </a:solidFill>
                <a:latin typeface="+mn-lt"/>
                <a:ea typeface="Arial"/>
                <a:cs typeface="Arial"/>
                <a:sym typeface="Arial"/>
              </a:rPr>
              <a:t>The decision-making process is broken down into four stages.</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This graphic illustrates the four stages of decision making introduced in the previous slide, emphasizing that steps can be repeated as needed, depending on the outcome at each stage. </a:t>
            </a:r>
          </a:p>
          <a:p>
            <a:endParaRPr lang="en-US" altLang="en-US" sz="1200" b="0" i="0" u="none" strike="noStrike" kern="1200" cap="none" baseline="0" dirty="0">
              <a:solidFill>
                <a:schemeClr val="tx1"/>
              </a:solidFill>
              <a:latin typeface="+mn-lt"/>
              <a:ea typeface="Arial"/>
              <a:cs typeface="Arial"/>
              <a:sym typeface="Arial"/>
            </a:endParaRPr>
          </a:p>
          <a:p>
            <a:r>
              <a:rPr lang="en-US" altLang="en-US" sz="1200" b="0" i="0" u="none" strike="noStrike" kern="1200" cap="none" baseline="0" dirty="0">
                <a:solidFill>
                  <a:schemeClr val="tx1"/>
                </a:solidFill>
                <a:latin typeface="+mn-lt"/>
                <a:ea typeface="Arial"/>
                <a:cs typeface="Arial"/>
                <a:sym typeface="Arial"/>
              </a:rPr>
              <a:t>Full description: A flowchart depicts four stages in decision making. Stage 1. Intelligence, Problem discovery. What is the problem? Stage 2. Design, Solution discovery. What are the possible solutions? Stage 3. Choice, Choosing solutions. What is the best solution? Stage 4. Implementation, Solution testing. Is the solution working? Can we make it work better?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055763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This slide discusses the idea that, although information systems can assist in making decisions by providing information and tools for analysis, they cannot always improve on decisions being made. Ask the students to provide examples of decisions that an information system might not be able to assist in. Is there any similarity among these example decisions, and what does this say about the types of decisions an information system can help with? </a:t>
            </a:r>
          </a:p>
          <a:p>
            <a:pPr eaLnBrk="1" hangingPunct="1"/>
            <a:endParaRPr lang="en-US" altLang="en-US" dirty="0"/>
          </a:p>
          <a:p>
            <a:pPr eaLnBrk="1" hangingPunct="1"/>
            <a:r>
              <a:rPr lang="en-US" altLang="en-US" dirty="0"/>
              <a:t>You can understand the complexity and breadth of some of the decisions being made within an organization by looking at the activities of its managers. Although the classical model of management sees five functional roles of managers, real-life observation of managers sees far more complexity in managerial activities. Ask the students to recall the five attributes listed in the book as differing greatly from the classical description. (1) Managers perform a great deal of work at an unrelenting pace; (2) managerial activities are fragmented, lasting for less than 9 minutes; (3) managers prefer current, specific, ad hoc information; (4) managers prefer oral forms of communication; and (5) managers give high priority to maintaining a complex web of contacts as an informal information system. Ask students to explain attributes 3, 4, and 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expands on the behavioral model of managers and describes </a:t>
            </a:r>
            <a:r>
              <a:rPr lang="en-US" altLang="en-US" dirty="0" err="1"/>
              <a:t>Mintzberg</a:t>
            </a:r>
            <a:r>
              <a:rPr lang="en-US" altLang="ja-JP" dirty="0" err="1"/>
              <a:t>’s</a:t>
            </a:r>
            <a:r>
              <a:rPr lang="en-US" altLang="ja-JP" dirty="0"/>
              <a:t> </a:t>
            </a:r>
            <a:r>
              <a:rPr lang="en-US" altLang="ja-JP" sz="2000" dirty="0"/>
              <a:t>behavioral model of managers which defines 10 managerial roles </a:t>
            </a:r>
            <a:r>
              <a:rPr lang="en-US" altLang="ja-JP" dirty="0"/>
              <a:t>that fall into three categories. Ask students to give examples of activities for each role. Which of these roles can be assisted by information systems and which cannot?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expands on the behavioral model of managers and describes </a:t>
            </a:r>
            <a:r>
              <a:rPr lang="en-US" altLang="en-US" dirty="0" err="1"/>
              <a:t>Mintzberg</a:t>
            </a:r>
            <a:r>
              <a:rPr lang="en-US" altLang="ja-JP" dirty="0" err="1"/>
              <a:t>’s</a:t>
            </a:r>
            <a:r>
              <a:rPr lang="en-US" altLang="ja-JP" dirty="0"/>
              <a:t> </a:t>
            </a:r>
            <a:r>
              <a:rPr lang="en-US" altLang="ja-JP" sz="2000" dirty="0"/>
              <a:t>behavioral model of managers which defines 10 managerial roles </a:t>
            </a:r>
            <a:r>
              <a:rPr lang="en-US" altLang="ja-JP" dirty="0"/>
              <a:t>that fall into three categories. Ask students to give examples of activities for each role. Which of these roles can be assisted by information systems and which cannot?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Even in decision-making situations that can be helped by information systems, the information system may fail in helping to solve the problem or lead to a better decision. This slide describes the three main reasons why investments in information systems do not always produce positive results. What is meant by information quality? The text lists seven quality dimensions: accuracy, integrity, consistency, completeness, validity, timeliness, accessibility. Ask students to identify and/or describe these dimensions?</a:t>
            </a:r>
          </a:p>
          <a:p>
            <a:pPr eaLnBrk="1" hangingPunct="1"/>
            <a:endParaRPr lang="en-US" altLang="en-US" dirty="0"/>
          </a:p>
          <a:p>
            <a:pPr eaLnBrk="1" hangingPunct="1"/>
            <a:r>
              <a:rPr lang="en-US" altLang="en-US" dirty="0"/>
              <a:t>Ask students to provide an example of what a management </a:t>
            </a:r>
            <a:r>
              <a:rPr lang="ja-JP" altLang="en-US" dirty="0"/>
              <a:t>“</a:t>
            </a:r>
            <a:r>
              <a:rPr lang="en-US" altLang="ja-JP" dirty="0"/>
              <a:t>filter</a:t>
            </a:r>
            <a:r>
              <a:rPr lang="ja-JP" altLang="en-US" dirty="0"/>
              <a:t>”</a:t>
            </a:r>
            <a:r>
              <a:rPr lang="en-US" altLang="ja-JP" dirty="0"/>
              <a:t> might be. Have they ever witnessed someone in a managerial position be unable to recognize or handle a problem because of a </a:t>
            </a:r>
            <a:r>
              <a:rPr lang="ja-JP" altLang="en-US" dirty="0"/>
              <a:t>“</a:t>
            </a:r>
            <a:r>
              <a:rPr lang="en-US" altLang="ja-JP" dirty="0"/>
              <a:t>filter</a:t>
            </a:r>
            <a:r>
              <a:rPr lang="ja-JP" altLang="en-US" dirty="0"/>
              <a:t>”</a:t>
            </a:r>
            <a:r>
              <a:rPr lang="en-US" altLang="ja-JP" dirty="0"/>
              <a:t> they are using (but don’t even know it)?</a:t>
            </a:r>
          </a:p>
          <a:p>
            <a:pPr eaLnBrk="1" hangingPunct="1"/>
            <a:endParaRPr lang="en-US" altLang="ja-JP" dirty="0"/>
          </a:p>
          <a:p>
            <a:pPr eaLnBrk="1" hangingPunct="1"/>
            <a:r>
              <a:rPr lang="en-US" altLang="en-US" dirty="0"/>
              <a:t>Ask students why people within an organization would resist using an information system.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growth of systems for executing high-velocity decision making, such as financial trading programs. A second example is Google</a:t>
            </a:r>
            <a:r>
              <a:rPr lang="en-US" altLang="ja-JP" dirty="0"/>
              <a:t>’s search engine. What types of problems lend themselves to this type of system? Ask students what other activities would benefit from humans being taken out of the decision-making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introduces the concept of business intelligence and analytics. The text gives the example of Hallmark Cards, which uses SAS analytics software to analyze buying patterns and determine the most effective marketing plan for different types of customers. For example, which customers would respond best to direct mail or e-mail, and to what types of messages. It is important to understand that business intelligence and business analytics are products defined by hardware and software vendors. This is also one of the fastest growing segments in the U.S. software environment. Ask students why this might be so.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six main elements at play in business intelligence. Ask students what is meant by managerial users and methods and why this is important. (Managers impose order on the analysis of data using a variety of managerial methods that define strategic business goals and specify how progress will be measured. Without management oversight, business analytics can produce a great deal of information that focus on the wrong matters and divert attention from the real issues. As the text notes, so far, only humans can ask intelligent questions.)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12.3,</a:t>
            </a:r>
            <a:r>
              <a:rPr lang="en-US" altLang="en-US" baseline="0" dirty="0"/>
              <a:t> Page 469.</a:t>
            </a:r>
          </a:p>
          <a:p>
            <a:r>
              <a:rPr lang="en-US" sz="1200" b="0" i="0" u="none" strike="noStrike" kern="1200" cap="none" baseline="0" dirty="0">
                <a:solidFill>
                  <a:schemeClr val="tx1"/>
                </a:solidFill>
                <a:latin typeface="+mn-lt"/>
                <a:ea typeface="Arial"/>
                <a:cs typeface="Arial"/>
                <a:sym typeface="Arial"/>
              </a:rPr>
              <a:t>Business intelligence and analytics require a strong database foundation, a set of analytic tools, and an involved management team that can ask intelligent questions and analyze data. </a:t>
            </a:r>
            <a:endParaRPr lang="en-US" altLang="en-US" sz="1200" b="0" i="0" u="none" strike="noStrike" kern="1200" cap="none" baseline="0" dirty="0">
              <a:solidFill>
                <a:schemeClr val="tx1"/>
              </a:solidFill>
              <a:latin typeface="+mn-lt"/>
              <a:ea typeface="Arial"/>
              <a:cs typeface="Arial"/>
              <a:sym typeface="Arial"/>
            </a:endParaRP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looks at the different elements in the business intelligence environment; from left clockwise: Data, infrastructure, toolset, managerial users, platform, and user interface. This is an overview highlighting the kinds of hardware, software, and management capabilities that the major vendors offer and that firms develop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a:t>
            </a:r>
            <a:r>
              <a:rPr lang="en-US" altLang="en-US" baseline="0" dirty="0"/>
              <a:t> description: A diagram presents the foundations, tools and supports for decision making systems. The business intelligence environment entails the following aspects. Data from Business Environment, including call centers, Web data, mobile devices, social media data, stores, suppliers, government and economic data. Business intelligence infrastructure, including databases, data warehouses, data marts, analytic platforms. Business analytics toolset, including models, data mining, O L A P, reporting and query tools, Big Data analytics. Managerial users and methods, including business strategy, performance management, balanced score card, forecasts. Platform, including M I S, D S </a:t>
            </a:r>
            <a:r>
              <a:rPr lang="en-US" altLang="en-US" baseline="0" dirty="0" err="1"/>
              <a:t>S</a:t>
            </a:r>
            <a:r>
              <a:rPr lang="en-US" altLang="en-US" baseline="0" dirty="0"/>
              <a:t>, E I S. User interface, including reports, dashboards, scorecards, desktop, mobile, Web portal, social media.</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207672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main functionalities of business intelligence systems. Parameterized reports are reports that can be adjusted to reflect user-defined parameters. The text gives the example of viewing a report by region and time of day to see how sales vary by these parameters. Ask students what is meant by drill down and give an example (the ability to move from a high level view summary to a detailed view). For example, a summary view might present the total numbers of products by category sold worldwide. Drilling down, views might go to products sold at national, regional, and local levels, and down from product categories to single products and product versions.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t>This chapter focuses on the information systems that support decision making in a firm and discusses the value of improved decision making in an organization. Ask the students to describe different types of decisions and whether some types of decisions are less valuable than others. What types of decisions, in a work framework, have students encountered in their own employment situations? Ask students to describe some of the decisions they made on their last job. How did they use information systems to help make those decisions?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Predictive analytics software</a:t>
            </a:r>
            <a:r>
              <a:rPr lang="en-US" baseline="0" dirty="0"/>
              <a:t> does not so much “predict” as it does estimate a probability that, based on historical data, a certain event will happen. This works quite well when there are very large data sets, the behavior is repetitive and consistent over time, and there are no changes in the environment. These techniques work well in machines with well defined parts that can be monitored. They do not work well in dynamic environments such as the stock market where the exogenous factor in the environment are constantly changing.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various additional examples of BI applications. Note that BI is also used in the public sector for analyzing data and determining public policy, such as allocating school resources, an example discussed in a chapter case.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12.4,</a:t>
            </a:r>
            <a:r>
              <a:rPr lang="en-US" altLang="en-US" baseline="0" dirty="0"/>
              <a:t> Page 476.</a:t>
            </a:r>
          </a:p>
          <a:p>
            <a:r>
              <a:rPr lang="en-US" sz="1200" b="0" i="0" u="none" strike="noStrike" kern="1200" cap="none" baseline="0" dirty="0">
                <a:solidFill>
                  <a:schemeClr val="tx1"/>
                </a:solidFill>
                <a:latin typeface="+mn-lt"/>
                <a:ea typeface="Arial"/>
                <a:cs typeface="Arial"/>
                <a:sym typeface="Arial"/>
              </a:rPr>
              <a:t>Casual users are consumers of BI output, while intense power users are the producers of reports, new analyses, models, and forecasts.</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looks at the different types of users and what they use BI applications for. On the left, power users (users who rely on BI most intensively) are broken into four main categories, with each category placed beside the types of reports it uses most. On the right, casual users are also broken into various categories and placed along the types of capabilities used most. For example, senior managers rely most on parameterized reports and dashboards. Ask students if they have ever used BI reports in a job setting.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A table on business intelligence users has 3 columns, labeled as follows. Capabilities, power users, casual users. Power users account for 20 percent of employees and casual users account for 80 percent of employees. Row 1. Capabilities. Production reports. Power users. I T developers. Casual users. Customers and suppliers, operational employees. Row 2. Capabilities. Parameterized reports. Power users. I T developers, super users. Casual users. Customers and suppliers, operational employees. Row 3. Capabilities. Dashboards or scoreboards. Power users. Super users. Casual users. Senior managers. Row 4. Capabilities. Ad hoc queries, drill down, search or O L A P. Power users. Business analysts. Casual users. Managers or staff. Row 5. Capabilities. Forecasts, what if analyses, statistical models. Power users. Analytical modelers. Casual users. Business analysts.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048072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decision support systems used for the </a:t>
            </a:r>
            <a:r>
              <a:rPr lang="en-US" altLang="en-US" dirty="0" err="1"/>
              <a:t>semistructured</a:t>
            </a:r>
            <a:r>
              <a:rPr lang="en-US" altLang="en-US" dirty="0"/>
              <a:t> decisions made by the business analysts and </a:t>
            </a:r>
            <a:r>
              <a:rPr lang="ja-JP" altLang="en-US" dirty="0"/>
              <a:t>“</a:t>
            </a:r>
            <a:r>
              <a:rPr lang="en-US" altLang="ja-JP" dirty="0"/>
              <a:t>super users</a:t>
            </a:r>
            <a:r>
              <a:rPr lang="ja-JP" altLang="en-US" dirty="0"/>
              <a:t>”</a:t>
            </a:r>
            <a:r>
              <a:rPr lang="en-US" altLang="ja-JP" dirty="0"/>
              <a:t> identified on the previous slide and outlines a variety of analysis methods that are utilized. Ask students to give examples of the different types of analysis. Remind students that DSS are business intelligence systems. The text cites the example of Progressive Insurance which uses business intelligence to identify the best customers for its products.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12.5,</a:t>
            </a:r>
            <a:r>
              <a:rPr lang="en-US" altLang="en-US" baseline="0" dirty="0"/>
              <a:t> Page 477. </a:t>
            </a:r>
          </a:p>
          <a:p>
            <a:r>
              <a:rPr lang="en-US" sz="1200" b="0" i="0" u="none" strike="noStrike" kern="1200" cap="none" baseline="0" dirty="0">
                <a:solidFill>
                  <a:schemeClr val="tx1"/>
                </a:solidFill>
                <a:latin typeface="+mn-lt"/>
                <a:ea typeface="Arial"/>
                <a:cs typeface="Arial"/>
                <a:sym typeface="Arial"/>
              </a:rPr>
              <a:t>This table displays the results of a sensitivity analysis of the effect of changing the sales price of a necktie and the cost per unit on the product’s break-even point. It answers the question “What happens to the break-even point if the sales price and the cost to make each unit increase or decrease?”</a:t>
            </a:r>
          </a:p>
          <a:p>
            <a:endParaRPr lang="en-US" sz="1200" b="0" i="0" u="none" strike="noStrike" kern="1200" cap="none" baseline="0" dirty="0">
              <a:solidFill>
                <a:schemeClr val="tx1"/>
              </a:solidFill>
              <a:latin typeface="+mn-lt"/>
              <a:ea typeface="Arial"/>
              <a:cs typeface="Arial"/>
              <a:sym typeface="Arial"/>
            </a:endParaRPr>
          </a:p>
          <a:p>
            <a:r>
              <a:rPr lang="en-US" altLang="en-US" dirty="0"/>
              <a:t>This graphic illustrates the results of a sensitivity analysis of changing the sales price of a necktie—it answers the question </a:t>
            </a:r>
            <a:r>
              <a:rPr lang="ja-JP" altLang="en-US" dirty="0"/>
              <a:t>“</a:t>
            </a:r>
            <a:r>
              <a:rPr lang="en-US" altLang="ja-JP" dirty="0"/>
              <a:t>What happens to the break-even point if the sales price and the cost to make each unit increase or decrease?</a:t>
            </a:r>
            <a:r>
              <a:rPr lang="ja-JP" altLang="en-US" dirty="0"/>
              <a:t>”</a:t>
            </a:r>
            <a:endParaRPr lang="en-US" altLang="ja-JP" dirty="0"/>
          </a:p>
          <a:p>
            <a:endParaRPr lang="en-US" altLang="ja-JP" dirty="0"/>
          </a:p>
          <a:p>
            <a:r>
              <a:rPr lang="en-US" altLang="ja-JP" dirty="0"/>
              <a:t>Full description: A table providing Output from sensitivity analysis is based on the following data. total fixed costs, 19000. variable cost per unit, 3. average sales price, 17. contribution margin, 14. break even point, 1357. The table also provides data for number of units that need to be sold in order to break even at various price and variable cost per unit combinations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097028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12.6,</a:t>
            </a:r>
            <a:r>
              <a:rPr lang="en-US" altLang="en-US" baseline="0" dirty="0"/>
              <a:t> Page 477.</a:t>
            </a:r>
          </a:p>
          <a:p>
            <a:r>
              <a:rPr lang="en-US" sz="1200" b="0" i="0" u="none" strike="noStrike" kern="1200" cap="none" baseline="0" dirty="0">
                <a:solidFill>
                  <a:schemeClr val="tx1"/>
                </a:solidFill>
                <a:latin typeface="+mn-lt"/>
                <a:ea typeface="Arial"/>
                <a:cs typeface="Arial"/>
                <a:sym typeface="Arial"/>
              </a:rPr>
              <a:t>In this pivot table, we are able to examine where an online training company’s customers come from in terms of region and advertising source.</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shows the same Microsoft Excel spreadsheet with a PivotTable with two dimensions—it shows where customers come from in terms of region and advertising source.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39844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looks at the business intelligence used by senior management. These executive support systems utilize some type of methodology to determine which information affects the profitability and success of the firm and how this information can be measured. One popular methodology is the balanced scorecard method. Another popular method is discussed on a following slide. Ask students how the scorecard itself is determined (a scorecard is developed by consultants and senior managers).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12.7,</a:t>
            </a:r>
            <a:r>
              <a:rPr lang="en-US" altLang="en-US" baseline="0" dirty="0"/>
              <a:t> Page 479.</a:t>
            </a:r>
          </a:p>
          <a:p>
            <a:r>
              <a:rPr lang="en-US" sz="1200" b="0" i="0" u="none" strike="noStrike" kern="1200" cap="none" baseline="0" dirty="0">
                <a:solidFill>
                  <a:schemeClr val="tx1"/>
                </a:solidFill>
                <a:latin typeface="+mn-lt"/>
                <a:ea typeface="Arial"/>
                <a:cs typeface="Arial"/>
                <a:sym typeface="Arial"/>
              </a:rPr>
              <a:t>In the balanced scorecard framework, the firm’s strategic objectives are operationalized along four dimensions: financial, business process, customer, and learning and growth. Each dimension is measured using several KPIs.</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depicts the balanced scorecard methodology that many managers use to measure the performance of their business, and to understand how firm strategies are impacting the four dimensions of interest. For each of these dimensions performance is operationalized by identifying key performance indicators for that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A Diagram depicts the balanced score card framework. At the center of the diagram are the firm’s strategy and objectives. The four dimensions of the balanced scorecard appear around it. Financial strategy and objectives consider Cash flow, Return on investment, Financial result, Return on capital employed, Return on equity. Business Processes strategy and objectives consider Number of activities, Process execution time, Accident ratios, Resource efficiency, Equipment downtime. Learning and Growth strategy and objectives consider Investment rate, Illness rate, Internal promotions percentages, Employee turnover, Gender ratios. Customers strategy and objectives consider Delivery performance, Quality performance, Customer satisfaction, Customer loyalty, Customer retention.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187438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continues the discussion of business intelligence used by senior managers. Another methodology used by ESS, similar to the balanced scorecard method but with a stronger and more explicit emphasis on corporate strategy, is BPM. Ask students to describe what drill-down capabilities are—why is this important. It is important to note that information systems today allow for real-time management—information gathered on the factory floor is transmitted and summarized within hours and seconds for executive dashboards.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GDSS, another type of system that supports decision making. What types of problems might a group encounter when trying to make a decision as a group? What kinds of decisions might need to be made as a group? Increasingly GDSS use a virtual meeting or </a:t>
            </a:r>
            <a:r>
              <a:rPr lang="en-US" altLang="en-US" dirty="0" err="1"/>
              <a:t>telepresence</a:t>
            </a:r>
            <a:r>
              <a:rPr lang="en-US" altLang="en-US" dirty="0"/>
              <a:t> capability rather than physical group decision rooms used when these techniques were first developed.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importance of improved decision making and describes the three types of decisions that are made in an organization. Table 12-1 in the text illustrates how a small decision made hundreds of times a year can be just as valuable as a single decision made once a year. For example, the decision to schedule production to fill orders, made 150 times a year, with a value of $10,000 if this decision is improved, can mean an annual value of $1.5 million. The different levels in an organization tend to make different types of decisions, and require different types of support to make these decisions. Ask students to provide examples of each type of decision. Give students examples of decisions and ask what category the decision fall into and why.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describes the types of decisions being made at the different levels within an organization. </a:t>
            </a:r>
            <a:r>
              <a:rPr lang="en-US" altLang="en-US" dirty="0" err="1"/>
              <a:t>Semistructured</a:t>
            </a:r>
            <a:r>
              <a:rPr lang="en-US" altLang="en-US" dirty="0"/>
              <a:t> decisions contain a portion that is unstructured and a portion that is structured. Which portion of the example question for middle managers is structured and which is unstructured? What would make this question a fully structured question? Ask students to come up with additional examples of decisions at the executive, middle management, and operational levels of the organization, for companies they have worked for.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12.1,</a:t>
            </a:r>
            <a:r>
              <a:rPr lang="en-US" altLang="en-US" baseline="0" dirty="0"/>
              <a:t> Page 462.</a:t>
            </a:r>
          </a:p>
          <a:p>
            <a:r>
              <a:rPr lang="en-US" sz="1200" b="0" i="0" u="none" strike="noStrike" kern="1200" cap="none" baseline="0" dirty="0">
                <a:solidFill>
                  <a:schemeClr val="tx1"/>
                </a:solidFill>
                <a:latin typeface="+mn-lt"/>
                <a:ea typeface="Arial"/>
                <a:cs typeface="Arial"/>
                <a:sym typeface="Arial"/>
              </a:rPr>
              <a:t>Senior managers, middle managers, operational managers, and employees have different types of decisions and information requirements.</a:t>
            </a:r>
            <a:endParaRPr lang="en-US" altLang="en-US" baseline="0" dirty="0"/>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figure provides an illustration of how the nature of decision making changes as you move up and down the corporate hierarchy. There are of course exceptions. Some senior managers like to take a hands-on approach to daily operations.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A pyramid diagram depicts levels of decisions. At the bottom of the pyramid is operational management, the individual employees and teams who make decisions with structured characteristics. Examples include determining overtime eligibility, restocking inventory, offering credit to customers, and determining special offers to customers. In the middle of the pyramid is middle management, who make decisions with </a:t>
            </a:r>
            <a:r>
              <a:rPr lang="en-US" altLang="en-US" dirty="0" err="1"/>
              <a:t>semistructured</a:t>
            </a:r>
            <a:r>
              <a:rPr lang="en-US" altLang="en-US" dirty="0"/>
              <a:t> characteristics. Examples include designing a marketing plan, developing a departmental budget, and designing a new corporate website. At the top of the pyramid is senior management, who make decisions with unstructured characteristics. Examples include deciding entrance or exit from markets, approving capital budget, and deciding long term goals.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982661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describes the process of decision making as a series of four stages. It is important to note that if an implemented solution doesn</a:t>
            </a:r>
            <a:r>
              <a:rPr lang="en-US" altLang="ja-JP" dirty="0"/>
              <a:t>’t work, the decider can return to an earlier stage in the process and repeat as needed. Give the students an example decision, such as </a:t>
            </a:r>
            <a:r>
              <a:rPr lang="ja-JP" altLang="en-US" dirty="0"/>
              <a:t>“</a:t>
            </a:r>
            <a:r>
              <a:rPr lang="en-US" altLang="ja-JP" dirty="0"/>
              <a:t>what college should I apply to</a:t>
            </a:r>
            <a:r>
              <a:rPr lang="ja-JP" altLang="en-US" dirty="0"/>
              <a:t>”</a:t>
            </a:r>
            <a:r>
              <a:rPr lang="en-US" altLang="ja-JP" dirty="0"/>
              <a:t> and ask them to describe the actions taken at each of the four stages.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688622" cy="209973"/>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688622" cy="209973"/>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688622" cy="209973"/>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4825796"/>
            <a:ext cx="688622" cy="209973"/>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75"/>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197173"/>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35229"/>
            <a:ext cx="4117765" cy="492443"/>
          </a:xfrm>
        </p:spPr>
        <p:txBody>
          <a:bodyPr wrap="square">
            <a:spAutoFit/>
          </a:bodyPr>
          <a:lstStyle/>
          <a:p>
            <a:r>
              <a:rPr lang="en-IN" sz="3200" dirty="0"/>
              <a:t>Chapter 12</a:t>
            </a:r>
          </a:p>
        </p:txBody>
      </p:sp>
      <p:sp>
        <p:nvSpPr>
          <p:cNvPr id="5" name="Text Placeholder 4"/>
          <p:cNvSpPr>
            <a:spLocks noGrp="1"/>
          </p:cNvSpPr>
          <p:nvPr>
            <p:ph type="body" sz="quarter" idx="15"/>
          </p:nvPr>
        </p:nvSpPr>
        <p:spPr>
          <a:xfrm>
            <a:off x="4569035" y="2571751"/>
            <a:ext cx="4117765" cy="307777"/>
          </a:xfrm>
        </p:spPr>
        <p:txBody>
          <a:bodyPr wrap="square">
            <a:spAutoFit/>
          </a:bodyPr>
          <a:lstStyle/>
          <a:p>
            <a:r>
              <a:rPr lang="en-US" sz="2000" dirty="0"/>
              <a:t>Enhancing Decision Making</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60" y="1675044"/>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293648" y="4841984"/>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8110"/>
            <a:ext cx="8229600" cy="492443"/>
          </a:xfrm>
        </p:spPr>
        <p:txBody>
          <a:bodyPr>
            <a:spAutoFit/>
          </a:bodyPr>
          <a:lstStyle/>
          <a:p>
            <a:r>
              <a:rPr lang="en-IN" altLang="en-US" sz="3200" dirty="0"/>
              <a:t>Figure 12.2 Stages in Decision Making</a:t>
            </a:r>
            <a:endParaRPr lang="en-US" sz="3200" dirty="0"/>
          </a:p>
        </p:txBody>
      </p:sp>
      <p:pic>
        <p:nvPicPr>
          <p:cNvPr id="2050" name="Picture 2" descr="Stage 1: Intelligence&#10;Problem discovery: What is the problem?&#10;Arrow points to stage 2&#10;Stage 2: Design&#10;Solution discovery: What are the possible solutions?&#10;Arrows point to stage 3 and back to stage 1.&#10;Stage 3: Choice&#10;Choosing solutions: What is the best solution?&#10;Arrows point to stage 4 and back to stage 2.&#10;Stage 4: Implementation&#10;Solution testing: Is the solution working? Can we make it work better?&#10;Arrows point back to stag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37238" y="1070956"/>
            <a:ext cx="3469525" cy="348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00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3347"/>
            <a:ext cx="8229600" cy="492443"/>
          </a:xfrm>
        </p:spPr>
        <p:txBody>
          <a:bodyPr>
            <a:spAutoFit/>
          </a:bodyPr>
          <a:lstStyle/>
          <a:p>
            <a:r>
              <a:rPr lang="en-IN" altLang="en-US" sz="3200" dirty="0"/>
              <a:t>Managerial Roles</a:t>
            </a:r>
            <a:endParaRPr lang="en-US" sz="3200" dirty="0"/>
          </a:p>
        </p:txBody>
      </p:sp>
      <p:sp>
        <p:nvSpPr>
          <p:cNvPr id="5" name="Content Placeholder 4"/>
          <p:cNvSpPr>
            <a:spLocks noGrp="1"/>
          </p:cNvSpPr>
          <p:nvPr>
            <p:ph idx="1"/>
          </p:nvPr>
        </p:nvSpPr>
        <p:spPr>
          <a:xfrm>
            <a:off x="457200" y="924907"/>
            <a:ext cx="8229600" cy="3247043"/>
          </a:xfrm>
        </p:spPr>
        <p:txBody>
          <a:bodyPr>
            <a:spAutoFit/>
          </a:bodyPr>
          <a:lstStyle/>
          <a:p>
            <a:r>
              <a:rPr lang="en-IN" altLang="en-US" sz="2200" dirty="0"/>
              <a:t>Information systems can only assist in some of the roles played by managers</a:t>
            </a:r>
          </a:p>
          <a:p>
            <a:r>
              <a:rPr lang="en-IN" altLang="en-US" sz="2200" dirty="0"/>
              <a:t>Classical model of management: five functions</a:t>
            </a:r>
          </a:p>
          <a:p>
            <a:pPr lvl="1"/>
            <a:r>
              <a:rPr lang="en-IN" altLang="en-US" dirty="0"/>
              <a:t>Planning, organizing, coordinating, deciding, and controlling</a:t>
            </a:r>
          </a:p>
          <a:p>
            <a:r>
              <a:rPr lang="en-IN" altLang="en-US" sz="2200" dirty="0"/>
              <a:t>More contemporary </a:t>
            </a:r>
            <a:r>
              <a:rPr lang="en-IN" altLang="en-US" sz="2200" dirty="0" err="1"/>
              <a:t>behavioral</a:t>
            </a:r>
            <a:r>
              <a:rPr lang="en-IN" altLang="en-US" sz="2200" dirty="0"/>
              <a:t> models</a:t>
            </a:r>
          </a:p>
          <a:p>
            <a:pPr lvl="1"/>
            <a:r>
              <a:rPr lang="en-IN" altLang="en-US" dirty="0"/>
              <a:t>Actual </a:t>
            </a:r>
            <a:r>
              <a:rPr lang="en-IN" altLang="en-US" dirty="0" err="1"/>
              <a:t>behavior</a:t>
            </a:r>
            <a:r>
              <a:rPr lang="en-IN" altLang="en-US" dirty="0"/>
              <a:t> of managers appears to be less systematic, more informal, less reflective, more reactive, and less well organized than in classical model</a:t>
            </a:r>
          </a:p>
        </p:txBody>
      </p:sp>
    </p:spTree>
    <p:extLst>
      <p:ext uri="{BB962C8B-B14F-4D97-AF65-F5344CB8AC3E}">
        <p14:creationId xmlns:p14="http://schemas.microsoft.com/office/powerpoint/2010/main" val="54549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5730"/>
            <a:ext cx="8229600" cy="492443"/>
          </a:xfrm>
        </p:spPr>
        <p:txBody>
          <a:bodyPr>
            <a:spAutoFit/>
          </a:bodyPr>
          <a:lstStyle/>
          <a:p>
            <a:r>
              <a:rPr lang="en-IN" altLang="en-US" sz="3200" dirty="0"/>
              <a:t>Mintzberg’s 10 Managerial Roles </a:t>
            </a:r>
            <a:r>
              <a:rPr lang="en-IN" altLang="en-US" sz="2400" dirty="0"/>
              <a:t>(1 of 2)</a:t>
            </a:r>
            <a:endParaRPr lang="en-US" sz="2400" dirty="0"/>
          </a:p>
        </p:txBody>
      </p:sp>
      <p:sp>
        <p:nvSpPr>
          <p:cNvPr id="5" name="Content Placeholder 4"/>
          <p:cNvSpPr>
            <a:spLocks noGrp="1"/>
          </p:cNvSpPr>
          <p:nvPr>
            <p:ph idx="1"/>
          </p:nvPr>
        </p:nvSpPr>
        <p:spPr>
          <a:xfrm>
            <a:off x="457200" y="895350"/>
            <a:ext cx="8229600" cy="3608680"/>
          </a:xfrm>
        </p:spPr>
        <p:txBody>
          <a:bodyPr>
            <a:spAutoFit/>
          </a:bodyPr>
          <a:lstStyle/>
          <a:p>
            <a:r>
              <a:rPr lang="en-IN" altLang="en-US" dirty="0"/>
              <a:t>Interpersonal roles</a:t>
            </a:r>
          </a:p>
          <a:p>
            <a:pPr lvl="1"/>
            <a:r>
              <a:rPr lang="en-IN" altLang="en-US" sz="2400" dirty="0"/>
              <a:t>Figurehead</a:t>
            </a:r>
          </a:p>
          <a:p>
            <a:pPr lvl="1"/>
            <a:r>
              <a:rPr lang="en-IN" altLang="en-US" sz="2400" dirty="0"/>
              <a:t>Leader</a:t>
            </a:r>
          </a:p>
          <a:p>
            <a:pPr lvl="1"/>
            <a:r>
              <a:rPr lang="en-IN" altLang="en-US" sz="2400" dirty="0"/>
              <a:t>Liaison</a:t>
            </a:r>
          </a:p>
          <a:p>
            <a:r>
              <a:rPr lang="en-IN" altLang="en-US" dirty="0"/>
              <a:t>Informational roles</a:t>
            </a:r>
          </a:p>
          <a:p>
            <a:pPr lvl="1"/>
            <a:r>
              <a:rPr lang="en-IN" altLang="en-US" sz="2400" dirty="0"/>
              <a:t>Nerve </a:t>
            </a:r>
            <a:r>
              <a:rPr lang="en-IN" altLang="en-US" sz="2400" dirty="0" err="1"/>
              <a:t>center</a:t>
            </a:r>
            <a:endParaRPr lang="en-IN" altLang="en-US" sz="2400" dirty="0"/>
          </a:p>
          <a:p>
            <a:pPr lvl="1"/>
            <a:r>
              <a:rPr lang="en-IN" altLang="en-US" sz="2400" dirty="0"/>
              <a:t>Disseminator</a:t>
            </a:r>
          </a:p>
          <a:p>
            <a:pPr lvl="1"/>
            <a:r>
              <a:rPr lang="en-IN" altLang="en-US" sz="2400" dirty="0"/>
              <a:t>Spokesperson</a:t>
            </a:r>
          </a:p>
        </p:txBody>
      </p:sp>
    </p:spTree>
    <p:extLst>
      <p:ext uri="{BB962C8B-B14F-4D97-AF65-F5344CB8AC3E}">
        <p14:creationId xmlns:p14="http://schemas.microsoft.com/office/powerpoint/2010/main" val="273441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2588"/>
            <a:ext cx="8229600" cy="492443"/>
          </a:xfrm>
        </p:spPr>
        <p:txBody>
          <a:bodyPr>
            <a:spAutoFit/>
          </a:bodyPr>
          <a:lstStyle/>
          <a:p>
            <a:r>
              <a:rPr lang="en-IN" altLang="en-US" sz="3200" dirty="0"/>
              <a:t>Mintzberg’s 10 Managerial Roles </a:t>
            </a:r>
            <a:r>
              <a:rPr lang="en-IN" altLang="en-US" sz="2400" dirty="0"/>
              <a:t>(2 of 2)</a:t>
            </a:r>
            <a:endParaRPr lang="en-US" sz="2400" dirty="0"/>
          </a:p>
        </p:txBody>
      </p:sp>
      <p:sp>
        <p:nvSpPr>
          <p:cNvPr id="5" name="Content Placeholder 4"/>
          <p:cNvSpPr>
            <a:spLocks noGrp="1"/>
          </p:cNvSpPr>
          <p:nvPr>
            <p:ph idx="1"/>
          </p:nvPr>
        </p:nvSpPr>
        <p:spPr>
          <a:xfrm>
            <a:off x="457200" y="971733"/>
            <a:ext cx="8229600" cy="2154436"/>
          </a:xfrm>
        </p:spPr>
        <p:txBody>
          <a:bodyPr>
            <a:spAutoFit/>
          </a:bodyPr>
          <a:lstStyle/>
          <a:p>
            <a:r>
              <a:rPr lang="en-IN" altLang="en-US" dirty="0"/>
              <a:t>Decisional roles</a:t>
            </a:r>
          </a:p>
          <a:p>
            <a:pPr lvl="1"/>
            <a:r>
              <a:rPr lang="en-IN" altLang="en-US" sz="2400" dirty="0"/>
              <a:t>Entrepreneur</a:t>
            </a:r>
          </a:p>
          <a:p>
            <a:pPr lvl="1"/>
            <a:r>
              <a:rPr lang="en-IN" altLang="en-US" sz="2400" dirty="0"/>
              <a:t>Disturbance handler</a:t>
            </a:r>
          </a:p>
          <a:p>
            <a:pPr lvl="1"/>
            <a:r>
              <a:rPr lang="en-IN" altLang="en-US" sz="2400" dirty="0"/>
              <a:t>Resource allocator</a:t>
            </a:r>
          </a:p>
          <a:p>
            <a:pPr lvl="1"/>
            <a:r>
              <a:rPr lang="en-IN" altLang="en-US" sz="2400" dirty="0"/>
              <a:t>Negotiator</a:t>
            </a:r>
          </a:p>
        </p:txBody>
      </p:sp>
    </p:spTree>
    <p:extLst>
      <p:ext uri="{BB962C8B-B14F-4D97-AF65-F5344CB8AC3E}">
        <p14:creationId xmlns:p14="http://schemas.microsoft.com/office/powerpoint/2010/main" val="391164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9412"/>
            <a:ext cx="8229600" cy="553998"/>
          </a:xfrm>
        </p:spPr>
        <p:txBody>
          <a:bodyPr>
            <a:spAutoFit/>
          </a:bodyPr>
          <a:lstStyle/>
          <a:p>
            <a:r>
              <a:rPr lang="en-IN" altLang="en-US" dirty="0"/>
              <a:t>Real-World Decision Making</a:t>
            </a:r>
            <a:endParaRPr lang="en-US" dirty="0"/>
          </a:p>
        </p:txBody>
      </p:sp>
      <p:sp>
        <p:nvSpPr>
          <p:cNvPr id="5" name="Content Placeholder 4"/>
          <p:cNvSpPr>
            <a:spLocks noGrp="1"/>
          </p:cNvSpPr>
          <p:nvPr>
            <p:ph idx="1"/>
          </p:nvPr>
        </p:nvSpPr>
        <p:spPr>
          <a:xfrm>
            <a:off x="457200" y="858143"/>
            <a:ext cx="8229600" cy="3847207"/>
          </a:xfrm>
        </p:spPr>
        <p:txBody>
          <a:bodyPr>
            <a:spAutoFit/>
          </a:bodyPr>
          <a:lstStyle/>
          <a:p>
            <a:r>
              <a:rPr lang="en-IN" altLang="en-US" sz="2000" dirty="0"/>
              <a:t>Three main reasons why investments in </a:t>
            </a:r>
            <a:r>
              <a:rPr lang="en-IN" altLang="en-US" sz="2000" spc="-300" dirty="0"/>
              <a:t>I </a:t>
            </a:r>
            <a:r>
              <a:rPr lang="en-IN" altLang="en-US" sz="2000" dirty="0"/>
              <a:t>T do not always produce positive results</a:t>
            </a:r>
          </a:p>
          <a:p>
            <a:pPr lvl="1"/>
            <a:r>
              <a:rPr lang="en-IN" altLang="en-US" sz="2000" dirty="0"/>
              <a:t>Information quality</a:t>
            </a:r>
          </a:p>
          <a:p>
            <a:pPr lvl="2"/>
            <a:r>
              <a:rPr lang="en-IN" altLang="en-US" dirty="0"/>
              <a:t>High-quality decisions require high-quality information</a:t>
            </a:r>
          </a:p>
          <a:p>
            <a:pPr lvl="1"/>
            <a:r>
              <a:rPr lang="en-IN" altLang="en-US" sz="2000" dirty="0"/>
              <a:t>Management filters</a:t>
            </a:r>
          </a:p>
          <a:p>
            <a:pPr lvl="2"/>
            <a:r>
              <a:rPr lang="en-IN" altLang="en-US" dirty="0"/>
              <a:t>Managers have selective attention and have variety of biases that reject information that does not conform to prior conceptions</a:t>
            </a:r>
          </a:p>
          <a:p>
            <a:pPr lvl="1"/>
            <a:r>
              <a:rPr lang="en-IN" altLang="en-US" sz="2000" dirty="0"/>
              <a:t>Organizational inertia and politics</a:t>
            </a:r>
          </a:p>
          <a:p>
            <a:pPr lvl="2"/>
            <a:r>
              <a:rPr lang="en-IN" altLang="en-US" dirty="0"/>
              <a:t>Strong forces within organizations resist making decisions calling for major change</a:t>
            </a:r>
          </a:p>
        </p:txBody>
      </p:sp>
    </p:spTree>
    <p:extLst>
      <p:ext uri="{BB962C8B-B14F-4D97-AF65-F5344CB8AC3E}">
        <p14:creationId xmlns:p14="http://schemas.microsoft.com/office/powerpoint/2010/main" val="383003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492443"/>
          </a:xfrm>
        </p:spPr>
        <p:txBody>
          <a:bodyPr>
            <a:spAutoFit/>
          </a:bodyPr>
          <a:lstStyle/>
          <a:p>
            <a:r>
              <a:rPr lang="en-IN" altLang="en-US" sz="3200" dirty="0"/>
              <a:t>High-Velocity Automated Decision Making</a:t>
            </a:r>
            <a:endParaRPr lang="en-US" sz="3200" dirty="0"/>
          </a:p>
        </p:txBody>
      </p:sp>
      <p:sp>
        <p:nvSpPr>
          <p:cNvPr id="5" name="Content Placeholder 4"/>
          <p:cNvSpPr>
            <a:spLocks noGrp="1"/>
          </p:cNvSpPr>
          <p:nvPr>
            <p:ph idx="1"/>
          </p:nvPr>
        </p:nvSpPr>
        <p:spPr>
          <a:xfrm>
            <a:off x="457200" y="972215"/>
            <a:ext cx="8229600" cy="3123932"/>
          </a:xfrm>
        </p:spPr>
        <p:txBody>
          <a:bodyPr>
            <a:spAutoFit/>
          </a:bodyPr>
          <a:lstStyle/>
          <a:p>
            <a:r>
              <a:rPr lang="en-IN" altLang="en-US" dirty="0"/>
              <a:t>Made possible through computer algorithms precisely defining steps for a highly structured decision</a:t>
            </a:r>
          </a:p>
          <a:p>
            <a:pPr lvl="1"/>
            <a:r>
              <a:rPr lang="en-IN" altLang="en-US" sz="2400" dirty="0"/>
              <a:t>Humans taken out of decision</a:t>
            </a:r>
          </a:p>
          <a:p>
            <a:r>
              <a:rPr lang="en-IN" altLang="en-US" dirty="0"/>
              <a:t>For example: High-speed computer trading programs</a:t>
            </a:r>
          </a:p>
          <a:p>
            <a:pPr lvl="1"/>
            <a:r>
              <a:rPr lang="en-IN" altLang="en-US" sz="2400" dirty="0"/>
              <a:t>Trades executed in 30 milliseconds</a:t>
            </a:r>
          </a:p>
          <a:p>
            <a:r>
              <a:rPr lang="en-IN" altLang="en-US" dirty="0"/>
              <a:t>Require safeguards to ensure proper operation and regulation</a:t>
            </a:r>
          </a:p>
        </p:txBody>
      </p:sp>
    </p:spTree>
    <p:extLst>
      <p:ext uri="{BB962C8B-B14F-4D97-AF65-F5344CB8AC3E}">
        <p14:creationId xmlns:p14="http://schemas.microsoft.com/office/powerpoint/2010/main" val="233815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3347"/>
            <a:ext cx="8229600" cy="492443"/>
          </a:xfrm>
        </p:spPr>
        <p:txBody>
          <a:bodyPr>
            <a:spAutoFit/>
          </a:bodyPr>
          <a:lstStyle/>
          <a:p>
            <a:r>
              <a:rPr lang="en-US" sz="3200" dirty="0"/>
              <a:t>What is Business Intelligence?</a:t>
            </a:r>
          </a:p>
        </p:txBody>
      </p:sp>
      <p:sp>
        <p:nvSpPr>
          <p:cNvPr id="5" name="Content Placeholder 4"/>
          <p:cNvSpPr>
            <a:spLocks noGrp="1"/>
          </p:cNvSpPr>
          <p:nvPr>
            <p:ph idx="1"/>
          </p:nvPr>
        </p:nvSpPr>
        <p:spPr>
          <a:xfrm>
            <a:off x="457200" y="937320"/>
            <a:ext cx="8229600" cy="3539430"/>
          </a:xfrm>
        </p:spPr>
        <p:txBody>
          <a:bodyPr>
            <a:spAutoFit/>
          </a:bodyPr>
          <a:lstStyle/>
          <a:p>
            <a:r>
              <a:rPr lang="en-IN" altLang="en-US" sz="2000" dirty="0"/>
              <a:t>Business intelligence</a:t>
            </a:r>
          </a:p>
          <a:p>
            <a:pPr lvl="1"/>
            <a:r>
              <a:rPr lang="en-IN" altLang="en-US" sz="2000" dirty="0"/>
              <a:t>Infrastructure for collecting, storing, </a:t>
            </a:r>
            <a:r>
              <a:rPr lang="en-IN" altLang="en-US" sz="2000" dirty="0" err="1"/>
              <a:t>analyzing</a:t>
            </a:r>
            <a:r>
              <a:rPr lang="en-IN" altLang="en-US" sz="2000" dirty="0"/>
              <a:t> data produced by business</a:t>
            </a:r>
          </a:p>
          <a:p>
            <a:pPr lvl="1"/>
            <a:r>
              <a:rPr lang="en-IN" altLang="en-US" sz="2000" dirty="0"/>
              <a:t>Databases, data warehouses, data marts</a:t>
            </a:r>
          </a:p>
          <a:p>
            <a:r>
              <a:rPr lang="en-IN" altLang="en-US" sz="2000" dirty="0"/>
              <a:t>Business analytics</a:t>
            </a:r>
          </a:p>
          <a:p>
            <a:pPr lvl="1"/>
            <a:r>
              <a:rPr lang="en-IN" altLang="en-US" sz="2000" dirty="0"/>
              <a:t>Tools and techniques for </a:t>
            </a:r>
            <a:r>
              <a:rPr lang="en-IN" altLang="en-US" sz="2000" dirty="0" err="1"/>
              <a:t>analyzing</a:t>
            </a:r>
            <a:r>
              <a:rPr lang="en-IN" altLang="en-US" sz="2000" dirty="0"/>
              <a:t> data</a:t>
            </a:r>
          </a:p>
          <a:p>
            <a:pPr lvl="1"/>
            <a:r>
              <a:rPr lang="en-IN" altLang="en-US" sz="2000" spc="-300" dirty="0"/>
              <a:t>O L A </a:t>
            </a:r>
            <a:r>
              <a:rPr lang="en-IN" altLang="en-US" sz="2000" dirty="0"/>
              <a:t>P, statistics, models, data mining</a:t>
            </a:r>
          </a:p>
          <a:p>
            <a:r>
              <a:rPr lang="en-IN" altLang="en-US" sz="2000" dirty="0"/>
              <a:t>Business intelligence vendors</a:t>
            </a:r>
          </a:p>
          <a:p>
            <a:pPr lvl="1"/>
            <a:r>
              <a:rPr lang="en-IN" altLang="en-US" sz="2000" dirty="0"/>
              <a:t>Create business intelligence and analytics purchased by firms</a:t>
            </a:r>
          </a:p>
        </p:txBody>
      </p:sp>
    </p:spTree>
    <p:extLst>
      <p:ext uri="{BB962C8B-B14F-4D97-AF65-F5344CB8AC3E}">
        <p14:creationId xmlns:p14="http://schemas.microsoft.com/office/powerpoint/2010/main" val="2571354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5250"/>
            <a:ext cx="8229600" cy="523220"/>
          </a:xfrm>
        </p:spPr>
        <p:txBody>
          <a:bodyPr>
            <a:spAutoFit/>
          </a:bodyPr>
          <a:lstStyle/>
          <a:p>
            <a:r>
              <a:rPr lang="en-US" sz="3400" dirty="0"/>
              <a:t>The Business Intelligence Environment</a:t>
            </a:r>
          </a:p>
        </p:txBody>
      </p:sp>
      <p:sp>
        <p:nvSpPr>
          <p:cNvPr id="5" name="Content Placeholder 4"/>
          <p:cNvSpPr>
            <a:spLocks noGrp="1"/>
          </p:cNvSpPr>
          <p:nvPr>
            <p:ph idx="1"/>
          </p:nvPr>
        </p:nvSpPr>
        <p:spPr>
          <a:xfrm>
            <a:off x="457200" y="895350"/>
            <a:ext cx="8229600" cy="3247043"/>
          </a:xfrm>
        </p:spPr>
        <p:txBody>
          <a:bodyPr>
            <a:spAutoFit/>
          </a:bodyPr>
          <a:lstStyle/>
          <a:p>
            <a:r>
              <a:rPr lang="en-IN" altLang="en-US" sz="2200" dirty="0"/>
              <a:t>Six elements in the business intelligence environment</a:t>
            </a:r>
          </a:p>
          <a:p>
            <a:pPr lvl="1"/>
            <a:r>
              <a:rPr lang="en-IN" altLang="en-US" dirty="0"/>
              <a:t>Data from the business environment</a:t>
            </a:r>
          </a:p>
          <a:p>
            <a:pPr lvl="1"/>
            <a:r>
              <a:rPr lang="en-IN" altLang="en-US" dirty="0"/>
              <a:t>Business intelligence infrastructure</a:t>
            </a:r>
          </a:p>
          <a:p>
            <a:pPr lvl="1"/>
            <a:r>
              <a:rPr lang="en-IN" altLang="en-US" dirty="0"/>
              <a:t>Business analytics toolset</a:t>
            </a:r>
          </a:p>
          <a:p>
            <a:pPr lvl="1"/>
            <a:r>
              <a:rPr lang="en-IN" altLang="en-US" dirty="0"/>
              <a:t>Managerial users and methods</a:t>
            </a:r>
          </a:p>
          <a:p>
            <a:pPr lvl="1"/>
            <a:r>
              <a:rPr lang="en-IN" altLang="en-US" dirty="0"/>
              <a:t>Delivery platform—</a:t>
            </a:r>
            <a:r>
              <a:rPr lang="en-IN" altLang="en-US" spc="-300" dirty="0"/>
              <a:t>M I </a:t>
            </a:r>
            <a:r>
              <a:rPr lang="en-IN" altLang="en-US" dirty="0"/>
              <a:t>S, </a:t>
            </a:r>
            <a:r>
              <a:rPr lang="en-IN" altLang="en-US" spc="-300" dirty="0"/>
              <a:t>D S </a:t>
            </a:r>
            <a:r>
              <a:rPr lang="en-IN" altLang="en-US" dirty="0" err="1"/>
              <a:t>S</a:t>
            </a:r>
            <a:r>
              <a:rPr lang="en-IN" altLang="en-US" dirty="0"/>
              <a:t>, </a:t>
            </a:r>
            <a:r>
              <a:rPr lang="en-IN" altLang="en-US" spc="-300" dirty="0"/>
              <a:t>E S </a:t>
            </a:r>
            <a:r>
              <a:rPr lang="en-IN" altLang="en-US" dirty="0" err="1"/>
              <a:t>S</a:t>
            </a:r>
            <a:endParaRPr lang="en-IN" altLang="en-US" dirty="0"/>
          </a:p>
          <a:p>
            <a:pPr lvl="1"/>
            <a:r>
              <a:rPr lang="en-IN" altLang="en-US" dirty="0"/>
              <a:t>User interface</a:t>
            </a:r>
          </a:p>
          <a:p>
            <a:pPr lvl="2"/>
            <a:r>
              <a:rPr lang="en-IN" altLang="en-US" sz="2200" dirty="0"/>
              <a:t>Data visualization tools</a:t>
            </a:r>
          </a:p>
        </p:txBody>
      </p:sp>
    </p:spTree>
    <p:extLst>
      <p:ext uri="{BB962C8B-B14F-4D97-AF65-F5344CB8AC3E}">
        <p14:creationId xmlns:p14="http://schemas.microsoft.com/office/powerpoint/2010/main" val="400636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8110"/>
            <a:ext cx="8229600" cy="923330"/>
          </a:xfrm>
        </p:spPr>
        <p:txBody>
          <a:bodyPr>
            <a:spAutoFit/>
          </a:bodyPr>
          <a:lstStyle/>
          <a:p>
            <a:r>
              <a:rPr lang="en-IN" altLang="en-US" sz="3000" dirty="0"/>
              <a:t>Figure 12.3 Business Intelligence and Analytics for Decision Support</a:t>
            </a:r>
            <a:endParaRPr lang="en-US" sz="3000" dirty="0"/>
          </a:p>
        </p:txBody>
      </p:sp>
      <p:pic>
        <p:nvPicPr>
          <p:cNvPr id="3074" name="Picture 2" descr="An arrow labelled Data from Business environment points to a group of three bubbles, labelled Business intelligence infrastructure, business analytics toolset, and managerial users and methods, respectively.&#10;An arrow points from this to another bubble, labelled Platform, which again points toward User interface.&#10;The details under each of these labels are as follows: &#10;• Data from Business environment&#10;• Call centers&#10;• Web data&#10;• Mobile devices&#10;• Social media data&#10;• Stores&#10;• Suppliers&#10;• Governmental and economic data&#10;• Business intelligence infrastructure&#10;• Databases&#10;• Data warehouses&#10;• Data marts&#10;• Analytic platforms&#10;• Business analytics toolset&#10;• Models&#10;• Data mining &#10;• OLAP&#10;• Reporting and query tools&#10;• Big Data analytics&#10;• Managerial users and methods&#10;• Business strategy&#10;• Performance management&#10;• Balanced score card&#10;• Forecasts&#10;• Platform&#10;• M I S&#10;• D S S&#10;• E S S&#10;• User Interface&#10;• Reports&#10;• Dashboards&#10;• Scorecards&#10;• Desktop&#10;• Mobile&#10;• Web portal&#10;• Social media"/>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1255707"/>
            <a:ext cx="5500163" cy="344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82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0490"/>
            <a:ext cx="8229600" cy="984885"/>
          </a:xfrm>
        </p:spPr>
        <p:txBody>
          <a:bodyPr>
            <a:spAutoFit/>
          </a:bodyPr>
          <a:lstStyle/>
          <a:p>
            <a:r>
              <a:rPr lang="en-US" sz="3200" dirty="0"/>
              <a:t>Business Intelligence and Analytics Capabilities</a:t>
            </a:r>
          </a:p>
        </p:txBody>
      </p:sp>
      <p:sp>
        <p:nvSpPr>
          <p:cNvPr id="5" name="Content Placeholder 4"/>
          <p:cNvSpPr>
            <a:spLocks noGrp="1"/>
          </p:cNvSpPr>
          <p:nvPr>
            <p:ph idx="1"/>
          </p:nvPr>
        </p:nvSpPr>
        <p:spPr>
          <a:xfrm>
            <a:off x="457200" y="1284312"/>
            <a:ext cx="8229600" cy="3116238"/>
          </a:xfrm>
        </p:spPr>
        <p:txBody>
          <a:bodyPr>
            <a:spAutoFit/>
          </a:bodyPr>
          <a:lstStyle/>
          <a:p>
            <a:r>
              <a:rPr lang="en-IN" altLang="en-US" sz="2000" dirty="0"/>
              <a:t>Goal is to deliver accurate real-time information to decision makers</a:t>
            </a:r>
          </a:p>
          <a:p>
            <a:r>
              <a:rPr lang="en-IN" altLang="en-US" sz="2000" dirty="0"/>
              <a:t>Main analytic functionalities of </a:t>
            </a:r>
            <a:r>
              <a:rPr lang="en-IN" altLang="en-US" sz="2000" spc="-300" dirty="0"/>
              <a:t>B </a:t>
            </a:r>
            <a:r>
              <a:rPr lang="en-IN" altLang="en-US" sz="2000" dirty="0"/>
              <a:t>I systems</a:t>
            </a:r>
          </a:p>
          <a:p>
            <a:pPr lvl="1"/>
            <a:r>
              <a:rPr lang="en-IN" altLang="en-US" sz="2000" dirty="0"/>
              <a:t>Production reports</a:t>
            </a:r>
          </a:p>
          <a:p>
            <a:pPr lvl="1"/>
            <a:r>
              <a:rPr lang="en-IN" altLang="en-US" sz="2000" dirty="0"/>
              <a:t>Parameterized reports</a:t>
            </a:r>
          </a:p>
          <a:p>
            <a:pPr lvl="1"/>
            <a:r>
              <a:rPr lang="en-IN" altLang="en-US" sz="2000" dirty="0"/>
              <a:t>Dashboards/scorecards</a:t>
            </a:r>
          </a:p>
          <a:p>
            <a:pPr lvl="1"/>
            <a:r>
              <a:rPr lang="en-IN" altLang="en-US" sz="2000" dirty="0"/>
              <a:t>Ad hoc query/search/report creation</a:t>
            </a:r>
          </a:p>
          <a:p>
            <a:pPr lvl="1"/>
            <a:r>
              <a:rPr lang="en-IN" altLang="en-US" sz="2000" dirty="0"/>
              <a:t>Drill down</a:t>
            </a:r>
          </a:p>
          <a:p>
            <a:pPr lvl="1"/>
            <a:r>
              <a:rPr lang="en-IN" altLang="en-US" sz="2000" dirty="0"/>
              <a:t>Forecasts, scenarios, models</a:t>
            </a:r>
          </a:p>
        </p:txBody>
      </p:sp>
    </p:spTree>
    <p:extLst>
      <p:ext uri="{BB962C8B-B14F-4D97-AF65-F5344CB8AC3E}">
        <p14:creationId xmlns:p14="http://schemas.microsoft.com/office/powerpoint/2010/main" val="10679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627"/>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937320"/>
            <a:ext cx="8229600" cy="3539430"/>
          </a:xfrm>
        </p:spPr>
        <p:txBody>
          <a:bodyPr vert="horz" lIns="0" tIns="0" rIns="0" bIns="0" rtlCol="0" anchor="t">
            <a:spAutoFit/>
          </a:bodyPr>
          <a:lstStyle/>
          <a:p>
            <a:pPr marL="714375" indent="-714375">
              <a:buNone/>
              <a:tabLst>
                <a:tab pos="682625" algn="l"/>
              </a:tabLst>
            </a:pPr>
            <a:r>
              <a:rPr lang="en-US" altLang="en-US" sz="1800" b="1" dirty="0">
                <a:solidFill>
                  <a:schemeClr val="bg2"/>
                </a:solidFill>
              </a:rPr>
              <a:t>12.1</a:t>
            </a:r>
            <a:r>
              <a:rPr lang="en-US" altLang="en-US" sz="1800" b="1" dirty="0"/>
              <a:t> </a:t>
            </a:r>
            <a:r>
              <a:rPr lang="en-US" sz="1800" dirty="0"/>
              <a:t>What are the different types of decisions, and how does the decision making process work?</a:t>
            </a:r>
            <a:endParaRPr lang="en-IN" altLang="en-US" sz="1800" dirty="0"/>
          </a:p>
          <a:p>
            <a:pPr marL="714375" indent="-714375" defTabSz="534988">
              <a:buNone/>
              <a:tabLst>
                <a:tab pos="673100" algn="l"/>
              </a:tabLst>
            </a:pPr>
            <a:r>
              <a:rPr lang="en-US" altLang="en-US" sz="1800" b="1" dirty="0">
                <a:solidFill>
                  <a:schemeClr val="bg2"/>
                </a:solidFill>
              </a:rPr>
              <a:t>12.2</a:t>
            </a:r>
            <a:r>
              <a:rPr lang="en-US" altLang="en-US" sz="1800" b="1" dirty="0"/>
              <a:t> </a:t>
            </a:r>
            <a:r>
              <a:rPr lang="en-US" sz="1800" dirty="0"/>
              <a:t>How do information systems support the activities of managers and management decision making?</a:t>
            </a:r>
            <a:endParaRPr lang="en-IN" altLang="en-US" sz="1800" dirty="0"/>
          </a:p>
          <a:p>
            <a:pPr marL="714375" indent="-714375" defTabSz="534988">
              <a:buNone/>
              <a:tabLst>
                <a:tab pos="673100" algn="l"/>
              </a:tabLst>
            </a:pPr>
            <a:r>
              <a:rPr lang="en-US" altLang="en-US" sz="1800" b="1" dirty="0">
                <a:solidFill>
                  <a:schemeClr val="bg2"/>
                </a:solidFill>
              </a:rPr>
              <a:t>12.3</a:t>
            </a:r>
            <a:r>
              <a:rPr lang="en-US" altLang="en-US" sz="1800" b="1" dirty="0"/>
              <a:t> </a:t>
            </a:r>
            <a:r>
              <a:rPr lang="en-US" sz="1800" dirty="0"/>
              <a:t>How do business intelligence and business analytics support decision making?</a:t>
            </a:r>
            <a:endParaRPr lang="en-IN" altLang="en-US" sz="1800" dirty="0"/>
          </a:p>
          <a:p>
            <a:pPr marL="714375" indent="-714375" defTabSz="534988">
              <a:buNone/>
              <a:tabLst>
                <a:tab pos="661988" algn="l"/>
              </a:tabLst>
            </a:pPr>
            <a:r>
              <a:rPr lang="en-US" altLang="en-US" sz="1800" b="1" dirty="0">
                <a:solidFill>
                  <a:schemeClr val="bg2"/>
                </a:solidFill>
              </a:rPr>
              <a:t>12.4</a:t>
            </a:r>
            <a:r>
              <a:rPr lang="en-US" altLang="en-US" sz="1800" dirty="0">
                <a:cs typeface="Arial"/>
              </a:rPr>
              <a:t> </a:t>
            </a:r>
            <a:r>
              <a:rPr lang="en-US" sz="1800" dirty="0"/>
              <a:t>How do different decision-making constituencies in an organization use business intelligence, and what is the role of information systems in helping people working in a group make decisions more efficiently?</a:t>
            </a:r>
            <a:endParaRPr lang="en-IN" sz="1800" dirty="0"/>
          </a:p>
          <a:p>
            <a:pPr marL="0" indent="0">
              <a:buNone/>
            </a:pPr>
            <a:r>
              <a:rPr lang="en-US" altLang="en-US" sz="1800" b="1" dirty="0">
                <a:solidFill>
                  <a:schemeClr val="bg2"/>
                </a:solidFill>
              </a:rPr>
              <a:t>12.5</a:t>
            </a:r>
            <a:r>
              <a:rPr lang="en-US" altLang="en-US" sz="1800" dirty="0">
                <a:cs typeface="Arial"/>
              </a:rPr>
              <a:t> </a:t>
            </a:r>
            <a:r>
              <a:rPr lang="en-IN" sz="1800" dirty="0"/>
              <a:t>How will </a:t>
            </a:r>
            <a:r>
              <a:rPr lang="en-IN" sz="1800" spc="-300" dirty="0"/>
              <a:t>M I </a:t>
            </a:r>
            <a:r>
              <a:rPr lang="en-IN" sz="1800" dirty="0"/>
              <a:t>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4420"/>
            <a:ext cx="8229600" cy="923330"/>
          </a:xfrm>
        </p:spPr>
        <p:txBody>
          <a:bodyPr>
            <a:spAutoFit/>
          </a:bodyPr>
          <a:lstStyle/>
          <a:p>
            <a:r>
              <a:rPr lang="en-IN" sz="3000" dirty="0"/>
              <a:t>Interactive Session: Technology: Siemens Makes Business Processes More Visible</a:t>
            </a:r>
            <a:endParaRPr lang="en-US" sz="3000" dirty="0"/>
          </a:p>
        </p:txBody>
      </p:sp>
      <p:sp>
        <p:nvSpPr>
          <p:cNvPr id="5" name="Content Placeholder 4"/>
          <p:cNvSpPr>
            <a:spLocks noGrp="1"/>
          </p:cNvSpPr>
          <p:nvPr>
            <p:ph idx="1"/>
          </p:nvPr>
        </p:nvSpPr>
        <p:spPr>
          <a:xfrm>
            <a:off x="457200" y="1352550"/>
            <a:ext cx="8229600" cy="3077766"/>
          </a:xfrm>
        </p:spPr>
        <p:txBody>
          <a:bodyPr>
            <a:spAutoFit/>
          </a:bodyPr>
          <a:lstStyle/>
          <a:p>
            <a:r>
              <a:rPr lang="en-IN" altLang="en-US" sz="2000" dirty="0"/>
              <a:t>Class discussion</a:t>
            </a:r>
          </a:p>
          <a:p>
            <a:pPr lvl="1"/>
            <a:r>
              <a:rPr lang="en-IN" altLang="en-US" sz="2000" dirty="0"/>
              <a:t>How did information technology change the game of 1. Identify the problem in this case study. What management, organization, and technology factors contributed to the problem?</a:t>
            </a:r>
          </a:p>
          <a:p>
            <a:pPr lvl="1"/>
            <a:r>
              <a:rPr lang="en-IN" altLang="en-US" sz="2000" dirty="0"/>
              <a:t>Describe the capabilities of process mining software. Was this an effective solution? Explain your answer.</a:t>
            </a:r>
          </a:p>
          <a:p>
            <a:pPr lvl="1"/>
            <a:r>
              <a:rPr lang="en-IN" altLang="en-US" sz="2000" dirty="0"/>
              <a:t>How did process mining change decision making at Siemens?</a:t>
            </a:r>
          </a:p>
          <a:p>
            <a:pPr lvl="1"/>
            <a:r>
              <a:rPr lang="en-IN" altLang="en-US" sz="2000" dirty="0"/>
              <a:t>What management, organization, and technology issues need to be addressed when implementing process mining systems?</a:t>
            </a:r>
          </a:p>
        </p:txBody>
      </p:sp>
    </p:spTree>
    <p:extLst>
      <p:ext uri="{BB962C8B-B14F-4D97-AF65-F5344CB8AC3E}">
        <p14:creationId xmlns:p14="http://schemas.microsoft.com/office/powerpoint/2010/main" val="2743346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923330"/>
          </a:xfrm>
        </p:spPr>
        <p:txBody>
          <a:bodyPr>
            <a:spAutoFit/>
          </a:bodyPr>
          <a:lstStyle/>
          <a:p>
            <a:r>
              <a:rPr lang="en-IN" sz="3000" dirty="0"/>
              <a:t>Table 12.4 Examples of Business Intelligence Predefined Production Reports</a:t>
            </a:r>
            <a:endParaRPr lang="en-US" sz="3000" dirty="0"/>
          </a:p>
        </p:txBody>
      </p:sp>
      <p:graphicFrame>
        <p:nvGraphicFramePr>
          <p:cNvPr id="6" name="Table 5"/>
          <p:cNvGraphicFramePr>
            <a:graphicFrameLocks noGrp="1"/>
          </p:cNvGraphicFramePr>
          <p:nvPr>
            <p:extLst>
              <p:ext uri="{D42A27DB-BD31-4B8C-83A1-F6EECF244321}">
                <p14:modId xmlns:p14="http://schemas.microsoft.com/office/powerpoint/2010/main" val="1066506431"/>
              </p:ext>
            </p:extLst>
          </p:nvPr>
        </p:nvGraphicFramePr>
        <p:xfrm>
          <a:off x="485776" y="1339216"/>
          <a:ext cx="8201025" cy="3234055"/>
        </p:xfrm>
        <a:graphic>
          <a:graphicData uri="http://schemas.openxmlformats.org/drawingml/2006/table">
            <a:tbl>
              <a:tblPr firstRow="1" bandRow="1">
                <a:tableStyleId>{3B4B98B0-60AC-42C2-AFA5-B58CD77FA1E5}</a:tableStyleId>
              </a:tblPr>
              <a:tblGrid>
                <a:gridCol w="2409825">
                  <a:extLst>
                    <a:ext uri="{9D8B030D-6E8A-4147-A177-3AD203B41FA5}">
                      <a16:colId xmlns:a16="http://schemas.microsoft.com/office/drawing/2014/main" xmlns="" val="20000"/>
                    </a:ext>
                  </a:extLst>
                </a:gridCol>
                <a:gridCol w="5791200">
                  <a:extLst>
                    <a:ext uri="{9D8B030D-6E8A-4147-A177-3AD203B41FA5}">
                      <a16:colId xmlns:a16="http://schemas.microsoft.com/office/drawing/2014/main" xmlns="" val="20001"/>
                    </a:ext>
                  </a:extLst>
                </a:gridCol>
              </a:tblGrid>
              <a:tr h="6381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solidFill>
                            <a:schemeClr val="bg1"/>
                          </a:solidFill>
                          <a:latin typeface="+mn-lt"/>
                        </a:rPr>
                        <a:t>Business Functional Area</a:t>
                      </a:r>
                      <a:endParaRPr lang="en-US" sz="1200" dirty="0">
                        <a:solidFill>
                          <a:schemeClr val="bg1"/>
                        </a:solidFill>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200" u="none" strike="noStrike" kern="1200" baseline="0" dirty="0">
                          <a:solidFill>
                            <a:schemeClr val="bg1"/>
                          </a:solidFill>
                          <a:latin typeface="+mn-lt"/>
                        </a:rPr>
                        <a:t>Production Reports</a:t>
                      </a:r>
                      <a:endParaRPr lang="en-US" sz="1200" dirty="0">
                        <a:solidFill>
                          <a:schemeClr val="bg1"/>
                        </a:solidFill>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xmlns="" val="10000"/>
                  </a:ext>
                </a:extLst>
              </a:tr>
              <a:tr h="370840">
                <a:tc>
                  <a:txBody>
                    <a:bodyPr/>
                    <a:lstStyle/>
                    <a:p>
                      <a:r>
                        <a:rPr lang="en-US" sz="1200" u="none" strike="noStrike" kern="1200" baseline="0" dirty="0">
                          <a:latin typeface="+mn-lt"/>
                        </a:rPr>
                        <a:t>Sales</a:t>
                      </a:r>
                      <a:endParaRPr lang="en-US" sz="1200" dirty="0"/>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u="none" strike="noStrike" kern="1200" baseline="0" dirty="0">
                          <a:latin typeface="+mn-lt"/>
                        </a:rPr>
                        <a:t>Forecast sales; sales team performance; cross-selling; sales cycle times</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1"/>
                  </a:ext>
                </a:extLst>
              </a:tr>
              <a:tr h="370840">
                <a:tc>
                  <a:txBody>
                    <a:bodyPr/>
                    <a:lstStyle/>
                    <a:p>
                      <a:r>
                        <a:rPr lang="en-US" sz="1200" u="none" strike="noStrike" kern="1200" baseline="0" dirty="0">
                          <a:latin typeface="+mn-lt"/>
                        </a:rPr>
                        <a:t>Service/call center</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u="none" strike="noStrike" kern="1200" baseline="0" dirty="0">
                          <a:latin typeface="+mn-lt"/>
                        </a:rPr>
                        <a:t>Customer satisfaction; service cost; resolution rates; churn rates</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2"/>
                  </a:ext>
                </a:extLst>
              </a:tr>
              <a:tr h="370840">
                <a:tc>
                  <a:txBody>
                    <a:bodyPr/>
                    <a:lstStyle/>
                    <a:p>
                      <a:r>
                        <a:rPr lang="en-US" sz="1200" u="none" strike="noStrike" kern="1200" baseline="0" dirty="0">
                          <a:latin typeface="+mn-lt"/>
                        </a:rPr>
                        <a:t>Marketing</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u="none" strike="noStrike" kern="1200" baseline="0" dirty="0">
                          <a:latin typeface="+mn-lt"/>
                        </a:rPr>
                        <a:t>Campaign effectiveness; loyalty and attrition; market basket analysis</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latin typeface="+mn-lt"/>
                        </a:rPr>
                        <a:t>Procurement and support</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u="none" strike="noStrike" kern="1200" baseline="0" dirty="0">
                          <a:latin typeface="+mn-lt"/>
                        </a:rPr>
                        <a:t>Direct and indirect spending; off-contract purchases; supplier performance</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latin typeface="+mn-lt"/>
                        </a:rPr>
                        <a:t>Supply chain</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latin typeface="+mn-lt"/>
                        </a:rPr>
                        <a:t>Backlog; fulfillment status; order cycle time; bill of materials analysis</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latin typeface="+mn-lt"/>
                        </a:rPr>
                        <a:t>Financials</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latin typeface="+mn-lt"/>
                        </a:rPr>
                        <a:t>General ledger; accounts receivable and payable; cash flow; profitability</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latin typeface="+mn-lt"/>
                        </a:rPr>
                        <a:t>Human resources</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latin typeface="+mn-lt"/>
                        </a:rPr>
                        <a:t>Employee productivity; compensation; workforce demographics; retention</a:t>
                      </a:r>
                      <a:endParaRPr lang="en-US" sz="1200" dirty="0">
                        <a:latin typeface="+mn-lt"/>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33108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4652"/>
            <a:ext cx="8229600" cy="553998"/>
          </a:xfrm>
        </p:spPr>
        <p:txBody>
          <a:bodyPr>
            <a:spAutoFit/>
          </a:bodyPr>
          <a:lstStyle/>
          <a:p>
            <a:r>
              <a:rPr lang="en-US" dirty="0"/>
              <a:t>Predictive Analytics</a:t>
            </a:r>
          </a:p>
        </p:txBody>
      </p:sp>
      <p:sp>
        <p:nvSpPr>
          <p:cNvPr id="5" name="Content Placeholder 4"/>
          <p:cNvSpPr>
            <a:spLocks noGrp="1"/>
          </p:cNvSpPr>
          <p:nvPr>
            <p:ph idx="1"/>
          </p:nvPr>
        </p:nvSpPr>
        <p:spPr>
          <a:xfrm>
            <a:off x="457200" y="744959"/>
            <a:ext cx="8229600" cy="3731791"/>
          </a:xfrm>
        </p:spPr>
        <p:txBody>
          <a:bodyPr>
            <a:spAutoFit/>
          </a:bodyPr>
          <a:lstStyle/>
          <a:p>
            <a:r>
              <a:rPr lang="en-IN" sz="2000" dirty="0"/>
              <a:t>Uses variety of data, techniques to predict future trends and </a:t>
            </a:r>
            <a:r>
              <a:rPr lang="en-IN" sz="2000" dirty="0" err="1"/>
              <a:t>behavior</a:t>
            </a:r>
            <a:r>
              <a:rPr lang="en-IN" sz="2000" dirty="0"/>
              <a:t> patterns</a:t>
            </a:r>
          </a:p>
          <a:p>
            <a:pPr lvl="1"/>
            <a:r>
              <a:rPr lang="en-IN" sz="2000" dirty="0"/>
              <a:t>Statistical analysis</a:t>
            </a:r>
          </a:p>
          <a:p>
            <a:pPr lvl="1"/>
            <a:r>
              <a:rPr lang="en-IN" sz="2000" dirty="0"/>
              <a:t>Data mining</a:t>
            </a:r>
          </a:p>
          <a:p>
            <a:pPr lvl="1"/>
            <a:r>
              <a:rPr lang="en-IN" sz="2000" dirty="0"/>
              <a:t>Historical data</a:t>
            </a:r>
          </a:p>
          <a:p>
            <a:pPr lvl="1"/>
            <a:r>
              <a:rPr lang="en-IN" sz="2000" dirty="0"/>
              <a:t>Assumptions</a:t>
            </a:r>
          </a:p>
          <a:p>
            <a:r>
              <a:rPr lang="en-IN" sz="2000" dirty="0"/>
              <a:t>Incorporated into numerous </a:t>
            </a:r>
            <a:r>
              <a:rPr lang="en-IN" sz="2000" spc="-300" dirty="0"/>
              <a:t>B </a:t>
            </a:r>
            <a:r>
              <a:rPr lang="en-IN" sz="2000" dirty="0"/>
              <a:t>I applications for sales, marketing, finance, fraud detection, health care</a:t>
            </a:r>
          </a:p>
          <a:p>
            <a:pPr lvl="1"/>
            <a:r>
              <a:rPr lang="en-IN" sz="2000" dirty="0"/>
              <a:t>Credit scoring</a:t>
            </a:r>
          </a:p>
          <a:p>
            <a:pPr lvl="1"/>
            <a:r>
              <a:rPr lang="en-IN" sz="2000" dirty="0"/>
              <a:t>Predicting responses to direct marketing campaigns</a:t>
            </a:r>
          </a:p>
        </p:txBody>
      </p:sp>
    </p:spTree>
    <p:extLst>
      <p:ext uri="{BB962C8B-B14F-4D97-AF65-F5344CB8AC3E}">
        <p14:creationId xmlns:p14="http://schemas.microsoft.com/office/powerpoint/2010/main" val="310439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032"/>
            <a:ext cx="8229600" cy="553998"/>
          </a:xfrm>
        </p:spPr>
        <p:txBody>
          <a:bodyPr>
            <a:spAutoFit/>
          </a:bodyPr>
          <a:lstStyle/>
          <a:p>
            <a:r>
              <a:rPr lang="en-US" dirty="0"/>
              <a:t>Big Data Analytics</a:t>
            </a:r>
          </a:p>
        </p:txBody>
      </p:sp>
      <p:sp>
        <p:nvSpPr>
          <p:cNvPr id="5" name="Content Placeholder 4"/>
          <p:cNvSpPr>
            <a:spLocks noGrp="1"/>
          </p:cNvSpPr>
          <p:nvPr>
            <p:ph idx="1"/>
          </p:nvPr>
        </p:nvSpPr>
        <p:spPr>
          <a:xfrm>
            <a:off x="457200" y="847963"/>
            <a:ext cx="8229600" cy="3323987"/>
          </a:xfrm>
        </p:spPr>
        <p:txBody>
          <a:bodyPr>
            <a:spAutoFit/>
          </a:bodyPr>
          <a:lstStyle/>
          <a:p>
            <a:r>
              <a:rPr lang="en-IN" sz="2200" dirty="0"/>
              <a:t>Big data: Massive datasets collected from social media, online and in-store customer data, and so on</a:t>
            </a:r>
          </a:p>
          <a:p>
            <a:r>
              <a:rPr lang="en-IN" sz="2200" dirty="0"/>
              <a:t>Help create real-time, personalized shopping experiences for major online retailers</a:t>
            </a:r>
          </a:p>
          <a:p>
            <a:r>
              <a:rPr lang="en-IN" sz="2200" dirty="0"/>
              <a:t>Smart cities</a:t>
            </a:r>
          </a:p>
          <a:p>
            <a:pPr lvl="1"/>
            <a:r>
              <a:rPr lang="en-IN" dirty="0"/>
              <a:t>Public records</a:t>
            </a:r>
          </a:p>
          <a:p>
            <a:pPr lvl="1"/>
            <a:r>
              <a:rPr lang="en-IN" dirty="0"/>
              <a:t>Sensors, location data from smartphones</a:t>
            </a:r>
          </a:p>
          <a:p>
            <a:pPr lvl="1"/>
            <a:r>
              <a:rPr lang="en-IN" dirty="0"/>
              <a:t>Ability to evaluate effect of one service change on system</a:t>
            </a:r>
          </a:p>
        </p:txBody>
      </p:sp>
    </p:spTree>
    <p:extLst>
      <p:ext uri="{BB962C8B-B14F-4D97-AF65-F5344CB8AC3E}">
        <p14:creationId xmlns:p14="http://schemas.microsoft.com/office/powerpoint/2010/main" val="426279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0490"/>
            <a:ext cx="8229600" cy="492443"/>
          </a:xfrm>
        </p:spPr>
        <p:txBody>
          <a:bodyPr>
            <a:spAutoFit/>
          </a:bodyPr>
          <a:lstStyle/>
          <a:p>
            <a:r>
              <a:rPr lang="en-US" sz="3200" dirty="0"/>
              <a:t>Operational Intelligence and Analytics</a:t>
            </a:r>
          </a:p>
        </p:txBody>
      </p:sp>
      <p:sp>
        <p:nvSpPr>
          <p:cNvPr id="5" name="Content Placeholder 4"/>
          <p:cNvSpPr>
            <a:spLocks noGrp="1"/>
          </p:cNvSpPr>
          <p:nvPr>
            <p:ph idx="1"/>
          </p:nvPr>
        </p:nvSpPr>
        <p:spPr>
          <a:xfrm>
            <a:off x="457200" y="969585"/>
            <a:ext cx="8229600" cy="3239348"/>
          </a:xfrm>
        </p:spPr>
        <p:txBody>
          <a:bodyPr>
            <a:spAutoFit/>
          </a:bodyPr>
          <a:lstStyle/>
          <a:p>
            <a:r>
              <a:rPr lang="en-IN" dirty="0"/>
              <a:t>Operational intelligence: Business activity monitoring</a:t>
            </a:r>
          </a:p>
          <a:p>
            <a:r>
              <a:rPr lang="en-IN" dirty="0"/>
              <a:t>Collection and use of data generated by sensors</a:t>
            </a:r>
          </a:p>
          <a:p>
            <a:r>
              <a:rPr lang="en-IN" dirty="0"/>
              <a:t>Internet of Things</a:t>
            </a:r>
          </a:p>
          <a:p>
            <a:pPr lvl="1"/>
            <a:r>
              <a:rPr lang="en-IN" sz="2400" dirty="0"/>
              <a:t>Creating huge streams of data from web activities, sensors, and other monitoring devices</a:t>
            </a:r>
          </a:p>
          <a:p>
            <a:r>
              <a:rPr lang="en-IN" dirty="0"/>
              <a:t>Software for operational intelligence and analytics enable companies to </a:t>
            </a:r>
            <a:r>
              <a:rPr lang="en-IN" dirty="0" err="1"/>
              <a:t>analyze</a:t>
            </a:r>
            <a:r>
              <a:rPr lang="en-IN" dirty="0"/>
              <a:t> their big data</a:t>
            </a:r>
          </a:p>
        </p:txBody>
      </p:sp>
    </p:spTree>
    <p:extLst>
      <p:ext uri="{BB962C8B-B14F-4D97-AF65-F5344CB8AC3E}">
        <p14:creationId xmlns:p14="http://schemas.microsoft.com/office/powerpoint/2010/main" val="3172762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8585"/>
            <a:ext cx="8229600" cy="984885"/>
          </a:xfrm>
        </p:spPr>
        <p:txBody>
          <a:bodyPr>
            <a:spAutoFit/>
          </a:bodyPr>
          <a:lstStyle/>
          <a:p>
            <a:r>
              <a:rPr lang="en-US" sz="3200" dirty="0"/>
              <a:t>Location Analytics and Geographic Information Systems</a:t>
            </a:r>
          </a:p>
        </p:txBody>
      </p:sp>
      <p:sp>
        <p:nvSpPr>
          <p:cNvPr id="5" name="Content Placeholder 4"/>
          <p:cNvSpPr>
            <a:spLocks noGrp="1"/>
          </p:cNvSpPr>
          <p:nvPr>
            <p:ph idx="1"/>
          </p:nvPr>
        </p:nvSpPr>
        <p:spPr>
          <a:xfrm>
            <a:off x="457200" y="1281336"/>
            <a:ext cx="8229600" cy="3424014"/>
          </a:xfrm>
        </p:spPr>
        <p:txBody>
          <a:bodyPr>
            <a:spAutoFit/>
          </a:bodyPr>
          <a:lstStyle/>
          <a:p>
            <a:r>
              <a:rPr lang="en-IN" sz="1800" dirty="0"/>
              <a:t>Location analytics</a:t>
            </a:r>
          </a:p>
          <a:p>
            <a:pPr lvl="1"/>
            <a:r>
              <a:rPr lang="en-IN" sz="1800" dirty="0"/>
              <a:t>Ability to gain business insight from the location (geographic) component of data</a:t>
            </a:r>
          </a:p>
          <a:p>
            <a:pPr lvl="2"/>
            <a:r>
              <a:rPr lang="en-IN" sz="1800" dirty="0"/>
              <a:t>Mobile phones</a:t>
            </a:r>
          </a:p>
          <a:p>
            <a:pPr lvl="2"/>
            <a:r>
              <a:rPr lang="en-IN" sz="1800" dirty="0"/>
              <a:t>Sensors, scanning devices</a:t>
            </a:r>
          </a:p>
          <a:p>
            <a:pPr lvl="2"/>
            <a:r>
              <a:rPr lang="en-IN" sz="1800" dirty="0"/>
              <a:t>Map data</a:t>
            </a:r>
          </a:p>
          <a:p>
            <a:r>
              <a:rPr lang="en-IN" sz="1800" dirty="0"/>
              <a:t>Geographic information systems (</a:t>
            </a:r>
            <a:r>
              <a:rPr lang="en-IN" sz="1800" spc="-300" dirty="0"/>
              <a:t>G I </a:t>
            </a:r>
            <a:r>
              <a:rPr lang="en-IN" sz="1800" dirty="0"/>
              <a:t>S)</a:t>
            </a:r>
          </a:p>
          <a:p>
            <a:pPr lvl="1"/>
            <a:r>
              <a:rPr lang="en-IN" sz="1800" dirty="0"/>
              <a:t>Ties location-related data to maps</a:t>
            </a:r>
          </a:p>
          <a:p>
            <a:pPr lvl="1"/>
            <a:r>
              <a:rPr lang="en-IN" sz="1800" dirty="0"/>
              <a:t>Example: For helping local governments calculate response times to disasters</a:t>
            </a:r>
          </a:p>
        </p:txBody>
      </p:sp>
    </p:spTree>
    <p:extLst>
      <p:ext uri="{BB962C8B-B14F-4D97-AF65-F5344CB8AC3E}">
        <p14:creationId xmlns:p14="http://schemas.microsoft.com/office/powerpoint/2010/main" val="3303847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492443"/>
          </a:xfrm>
        </p:spPr>
        <p:txBody>
          <a:bodyPr>
            <a:spAutoFit/>
          </a:bodyPr>
          <a:lstStyle/>
          <a:p>
            <a:r>
              <a:rPr lang="en-IN" sz="3200" dirty="0"/>
              <a:t>Figure 12.4 Business Intelligence Users</a:t>
            </a:r>
            <a:endParaRPr lang="en-US" sz="3200" dirty="0"/>
          </a:p>
        </p:txBody>
      </p:sp>
      <p:pic>
        <p:nvPicPr>
          <p:cNvPr id="4098" name="Picture 2" descr="• Capabilities: Production reports&#10;• Power users: Producers – 20 percent of employees: I T developers&#10;• Casual users: Consumers – 80 percent of employees: customers/suppliers; operational employees&#10;• Capabilities: Parameterized reports, dashboards/scorecards&#10;• Power users: Producers – 20 percent of employees: super users&#10;• Casual users: Consumers – 80 percent of employees: senior managers&#10;• Capabilities: Dashboards/scorecards; ad hoc queries; drill down; search/OLAP&#10;• Power users: Producers – 20 percent of employees: business analysts&#10;• Casual users: Consumers – 80 percent of employees: managers/staff&#10;• Capabilities: Forecasts; what if analysis; statistical models&#10;• Power users: Producers – 20 percent of employees: analytical modelers&#10;• Casual users: Consumers – 80 percent of employees: business analysi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5225" y="819150"/>
            <a:ext cx="7333550" cy="376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008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5727"/>
            <a:ext cx="8229600" cy="492443"/>
          </a:xfrm>
        </p:spPr>
        <p:txBody>
          <a:bodyPr>
            <a:spAutoFit/>
          </a:bodyPr>
          <a:lstStyle/>
          <a:p>
            <a:r>
              <a:rPr lang="en-US" sz="3200" dirty="0"/>
              <a:t>Support for </a:t>
            </a:r>
            <a:r>
              <a:rPr lang="en-US" sz="3200" dirty="0" err="1"/>
              <a:t>Semistructured</a:t>
            </a:r>
            <a:r>
              <a:rPr lang="en-US" sz="3200" dirty="0"/>
              <a:t> Decisions</a:t>
            </a:r>
          </a:p>
        </p:txBody>
      </p:sp>
      <p:sp>
        <p:nvSpPr>
          <p:cNvPr id="5" name="Content Placeholder 4"/>
          <p:cNvSpPr>
            <a:spLocks noGrp="1"/>
          </p:cNvSpPr>
          <p:nvPr>
            <p:ph idx="1"/>
          </p:nvPr>
        </p:nvSpPr>
        <p:spPr>
          <a:xfrm>
            <a:off x="457200" y="819150"/>
            <a:ext cx="8229600" cy="3893374"/>
          </a:xfrm>
        </p:spPr>
        <p:txBody>
          <a:bodyPr>
            <a:spAutoFit/>
          </a:bodyPr>
          <a:lstStyle/>
          <a:p>
            <a:r>
              <a:rPr lang="en-IN" sz="2200" dirty="0"/>
              <a:t>Decision-support systems</a:t>
            </a:r>
          </a:p>
          <a:p>
            <a:pPr lvl="1"/>
            <a:r>
              <a:rPr lang="en-IN" dirty="0"/>
              <a:t>Support for </a:t>
            </a:r>
            <a:r>
              <a:rPr lang="en-IN" dirty="0" err="1"/>
              <a:t>semistructured</a:t>
            </a:r>
            <a:r>
              <a:rPr lang="en-IN" dirty="0"/>
              <a:t> decisions</a:t>
            </a:r>
          </a:p>
          <a:p>
            <a:r>
              <a:rPr lang="en-IN" sz="2200" dirty="0"/>
              <a:t>Use mathematical or analytical models</a:t>
            </a:r>
          </a:p>
          <a:p>
            <a:r>
              <a:rPr lang="en-IN" sz="2200" dirty="0"/>
              <a:t>Allow varied types of analysis</a:t>
            </a:r>
          </a:p>
          <a:p>
            <a:pPr lvl="1"/>
            <a:r>
              <a:rPr lang="en-IN" dirty="0"/>
              <a:t>“What-if” analysis</a:t>
            </a:r>
          </a:p>
          <a:p>
            <a:pPr lvl="1"/>
            <a:r>
              <a:rPr lang="en-IN" dirty="0"/>
              <a:t>Sensitivity analysis</a:t>
            </a:r>
          </a:p>
          <a:p>
            <a:pPr lvl="1"/>
            <a:r>
              <a:rPr lang="en-IN" dirty="0"/>
              <a:t>Backward sensitivity analysis</a:t>
            </a:r>
          </a:p>
          <a:p>
            <a:pPr lvl="1"/>
            <a:r>
              <a:rPr lang="en-IN" dirty="0"/>
              <a:t>Multidimensional analysis / </a:t>
            </a:r>
            <a:r>
              <a:rPr lang="en-IN" spc="-300" dirty="0"/>
              <a:t>O L A P</a:t>
            </a:r>
          </a:p>
          <a:p>
            <a:pPr lvl="2"/>
            <a:r>
              <a:rPr lang="en-IN" sz="2200" dirty="0"/>
              <a:t>For example: pivot tables</a:t>
            </a:r>
          </a:p>
        </p:txBody>
      </p:sp>
    </p:spTree>
    <p:extLst>
      <p:ext uri="{BB962C8B-B14F-4D97-AF65-F5344CB8AC3E}">
        <p14:creationId xmlns:p14="http://schemas.microsoft.com/office/powerpoint/2010/main" val="4083069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032"/>
            <a:ext cx="8229600" cy="553998"/>
          </a:xfrm>
        </p:spPr>
        <p:txBody>
          <a:bodyPr>
            <a:spAutoFit/>
          </a:bodyPr>
          <a:lstStyle/>
          <a:p>
            <a:r>
              <a:rPr lang="en-US" dirty="0"/>
              <a:t>Figure 12.5 Sensitivity Analysis</a:t>
            </a:r>
          </a:p>
        </p:txBody>
      </p:sp>
      <p:pic>
        <p:nvPicPr>
          <p:cNvPr id="5122" name="Picture 2" descr="• Total fixed costs: 19,000&#10;• Variable cost per unit: 3&#10;• Average sales price: 17&#10;• Contribution margin: 14&#10;• Break-even point: 1357&#10;Table for variable cost per unit&#10;Sales price 1357 2 3 4 5 6&#10; 14 1583 1727 1900 2111 2375&#10; 15 1462 1583 1727 1900 2111&#10; 16 1357 1462 1583 1727 1900&#10; 17 1267 1357 1462 1583 1727&#10; 18 1188 1267 1357 1462 158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2291" y="1110288"/>
            <a:ext cx="8154179" cy="223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852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8951"/>
            <a:ext cx="8229600" cy="800219"/>
          </a:xfrm>
        </p:spPr>
        <p:txBody>
          <a:bodyPr>
            <a:spAutoFit/>
          </a:bodyPr>
          <a:lstStyle/>
          <a:p>
            <a:r>
              <a:rPr lang="en-IN" sz="2600" dirty="0"/>
              <a:t>Figure 12.6 A Pivot Table That Examines Customer Regional Distribution and Advertising Source</a:t>
            </a:r>
            <a:endParaRPr lang="en-US" sz="2600" dirty="0"/>
          </a:p>
        </p:txBody>
      </p:sp>
      <p:pic>
        <p:nvPicPr>
          <p:cNvPr id="6146" name="Picture 2" descr="An excel sheet has information under the following column heads: customer I D, region, payment, source, amount, product, and time of day.&#10;Another small table on the same sheet provides the following details: count of customer I D, source, region, email, web, and grand total.&#10;A pop-up window, titled Pivot table field list has the following fields marked with a tick: customer I D, region, and sourc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26409" y="1211580"/>
            <a:ext cx="6291183" cy="355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6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9997"/>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961638"/>
            <a:ext cx="8229600" cy="2600712"/>
          </a:xfrm>
        </p:spPr>
        <p:txBody>
          <a:bodyPr>
            <a:spAutoFit/>
          </a:bodyPr>
          <a:lstStyle/>
          <a:p>
            <a:r>
              <a:rPr lang="en-US" dirty="0"/>
              <a:t>Case 1: </a:t>
            </a:r>
            <a:r>
              <a:rPr lang="en-IN" spc="-300" dirty="0"/>
              <a:t>P S E </a:t>
            </a:r>
            <a:r>
              <a:rPr lang="en-IN" dirty="0"/>
              <a:t>G Leverages Big Data and Business Analytics Using </a:t>
            </a:r>
            <a:r>
              <a:rPr lang="en-IN" spc="-300" dirty="0"/>
              <a:t>G </a:t>
            </a:r>
            <a:r>
              <a:rPr lang="en-IN" dirty="0"/>
              <a:t>E’s PREDIX Platform</a:t>
            </a:r>
            <a:endParaRPr lang="en-US" dirty="0"/>
          </a:p>
          <a:p>
            <a:r>
              <a:rPr lang="en-US" dirty="0"/>
              <a:t>Case 2: </a:t>
            </a:r>
            <a:r>
              <a:rPr lang="en-US" dirty="0" err="1"/>
              <a:t>FreshDirect</a:t>
            </a:r>
            <a:r>
              <a:rPr lang="en-US" dirty="0"/>
              <a:t> Uses Business Intelligence to Manage Its Online Grocery</a:t>
            </a:r>
          </a:p>
          <a:p>
            <a:r>
              <a:rPr lang="en-US" dirty="0"/>
              <a:t>Case 3: </a:t>
            </a:r>
            <a:r>
              <a:rPr lang="en-IN" dirty="0"/>
              <a:t>Business Intelligence Helps the Cincinnati Zoo Work Smarter</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50"/>
            <a:ext cx="8229600" cy="430887"/>
          </a:xfrm>
        </p:spPr>
        <p:txBody>
          <a:bodyPr>
            <a:spAutoFit/>
          </a:bodyPr>
          <a:lstStyle/>
          <a:p>
            <a:r>
              <a:rPr lang="en-IN" sz="2800" dirty="0"/>
              <a:t>Decision Support for Senior Management </a:t>
            </a:r>
            <a:r>
              <a:rPr lang="en-IN" sz="2000" dirty="0"/>
              <a:t>(1 of 2)</a:t>
            </a:r>
            <a:endParaRPr lang="en-US" sz="2000" dirty="0"/>
          </a:p>
        </p:txBody>
      </p:sp>
      <p:sp>
        <p:nvSpPr>
          <p:cNvPr id="5" name="Content Placeholder 4"/>
          <p:cNvSpPr>
            <a:spLocks noGrp="1"/>
          </p:cNvSpPr>
          <p:nvPr>
            <p:ph idx="1"/>
          </p:nvPr>
        </p:nvSpPr>
        <p:spPr>
          <a:xfrm>
            <a:off x="457200" y="971550"/>
            <a:ext cx="8229600" cy="3500958"/>
          </a:xfrm>
        </p:spPr>
        <p:txBody>
          <a:bodyPr>
            <a:spAutoFit/>
          </a:bodyPr>
          <a:lstStyle/>
          <a:p>
            <a:r>
              <a:rPr lang="en-IN" sz="2000" spc="-300" dirty="0"/>
              <a:t>E S </a:t>
            </a:r>
            <a:r>
              <a:rPr lang="en-IN" sz="2000" dirty="0"/>
              <a:t>S: decision support for senior management</a:t>
            </a:r>
          </a:p>
          <a:p>
            <a:pPr lvl="1"/>
            <a:r>
              <a:rPr lang="en-IN" sz="2000" dirty="0"/>
              <a:t>Help executives focus on important performance information</a:t>
            </a:r>
          </a:p>
          <a:p>
            <a:r>
              <a:rPr lang="en-IN" sz="2000" dirty="0"/>
              <a:t>Balanced scorecard method</a:t>
            </a:r>
          </a:p>
          <a:p>
            <a:pPr lvl="1"/>
            <a:r>
              <a:rPr lang="en-IN" sz="2000" dirty="0"/>
              <a:t>Measures outcomes on four dimensions</a:t>
            </a:r>
          </a:p>
          <a:p>
            <a:pPr lvl="2"/>
            <a:r>
              <a:rPr lang="en-IN" dirty="0"/>
              <a:t>Financial</a:t>
            </a:r>
          </a:p>
          <a:p>
            <a:pPr lvl="2"/>
            <a:r>
              <a:rPr lang="en-IN" dirty="0"/>
              <a:t>Business process</a:t>
            </a:r>
          </a:p>
          <a:p>
            <a:pPr lvl="2"/>
            <a:r>
              <a:rPr lang="en-IN" dirty="0"/>
              <a:t>Customer</a:t>
            </a:r>
          </a:p>
          <a:p>
            <a:pPr lvl="2"/>
            <a:r>
              <a:rPr lang="en-IN" dirty="0"/>
              <a:t>Learning and growth</a:t>
            </a:r>
          </a:p>
          <a:p>
            <a:pPr lvl="1"/>
            <a:r>
              <a:rPr lang="en-IN" sz="2000" dirty="0"/>
              <a:t>Key performance indicators (</a:t>
            </a:r>
            <a:r>
              <a:rPr lang="en-IN" sz="2000" spc="-300" dirty="0"/>
              <a:t>K P I </a:t>
            </a:r>
            <a:r>
              <a:rPr lang="en-IN" sz="2000" dirty="0"/>
              <a:t>s) measure each dimension</a:t>
            </a:r>
          </a:p>
        </p:txBody>
      </p:sp>
    </p:spTree>
    <p:extLst>
      <p:ext uri="{BB962C8B-B14F-4D97-AF65-F5344CB8AC3E}">
        <p14:creationId xmlns:p14="http://schemas.microsoft.com/office/powerpoint/2010/main" val="390842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2040"/>
            <a:ext cx="8229600" cy="923330"/>
          </a:xfrm>
        </p:spPr>
        <p:txBody>
          <a:bodyPr>
            <a:spAutoFit/>
          </a:bodyPr>
          <a:lstStyle/>
          <a:p>
            <a:r>
              <a:rPr lang="en-US" sz="3000" dirty="0"/>
              <a:t>Figure 12.7 The Balanced Scorecard Framework</a:t>
            </a:r>
          </a:p>
        </p:txBody>
      </p:sp>
      <p:pic>
        <p:nvPicPr>
          <p:cNvPr id="7170" name="Picture 2" descr="Firm strategy and objectives:&#10;• Financial&#10;• Cash flow&#10;• Return on investment&#10;• Financial result&#10;• Return on capital employed&#10;• Return on equity&#10;• Business Processes&#10;• Number of activities&#10;• Process execution time&#10;• Accident ratios&#10;• Resource efficiency&#10;• Equipment downtime&#10;• Learning and growth&#10;• Investment rate&#10;• Illness rate&#10;• Internal promotions percentage&#10;• Employee turnover&#10;• Gender ratios&#10;• Customers&#10;• Delivery performance&#10;• Quality performance&#10;• Customer satisfaction&#10;• Customer loyalty&#10;• Customer retention"/>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30038" y="1306505"/>
            <a:ext cx="4883924" cy="324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952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7510"/>
            <a:ext cx="8229600" cy="1046440"/>
          </a:xfrm>
        </p:spPr>
        <p:txBody>
          <a:bodyPr>
            <a:spAutoFit/>
          </a:bodyPr>
          <a:lstStyle/>
          <a:p>
            <a:r>
              <a:rPr lang="en-IN" sz="3400" dirty="0"/>
              <a:t>Decision Support for Senior Management </a:t>
            </a:r>
            <a:r>
              <a:rPr lang="en-IN" sz="2600" dirty="0"/>
              <a:t>(2 of 2)</a:t>
            </a:r>
            <a:endParaRPr lang="en-US" sz="2600" dirty="0"/>
          </a:p>
        </p:txBody>
      </p:sp>
      <p:sp>
        <p:nvSpPr>
          <p:cNvPr id="5" name="Content Placeholder 4"/>
          <p:cNvSpPr>
            <a:spLocks noGrp="1"/>
          </p:cNvSpPr>
          <p:nvPr>
            <p:ph idx="1"/>
          </p:nvPr>
        </p:nvSpPr>
        <p:spPr>
          <a:xfrm>
            <a:off x="457200" y="1361256"/>
            <a:ext cx="8229600" cy="3039294"/>
          </a:xfrm>
        </p:spPr>
        <p:txBody>
          <a:bodyPr>
            <a:spAutoFit/>
          </a:bodyPr>
          <a:lstStyle/>
          <a:p>
            <a:r>
              <a:rPr lang="en-IN" sz="2000" dirty="0"/>
              <a:t>Business performance management (</a:t>
            </a:r>
            <a:r>
              <a:rPr lang="en-IN" sz="2000" spc="-300" dirty="0"/>
              <a:t>B P </a:t>
            </a:r>
            <a:r>
              <a:rPr lang="en-IN" sz="2000" dirty="0"/>
              <a:t>M)</a:t>
            </a:r>
          </a:p>
          <a:p>
            <a:pPr lvl="1"/>
            <a:r>
              <a:rPr lang="en-IN" sz="2000" dirty="0"/>
              <a:t>Translates firm’s strategies (e.g., differentiation, low-cost producer, scope of operation) into operational targets</a:t>
            </a:r>
          </a:p>
          <a:p>
            <a:pPr lvl="1"/>
            <a:r>
              <a:rPr lang="en-IN" sz="2000" spc="-300" dirty="0"/>
              <a:t>K P </a:t>
            </a:r>
            <a:r>
              <a:rPr lang="en-IN" sz="2000" dirty="0"/>
              <a:t>Is developed to measure progress toward targets</a:t>
            </a:r>
          </a:p>
          <a:p>
            <a:r>
              <a:rPr lang="en-IN" sz="2000" dirty="0"/>
              <a:t>Data for </a:t>
            </a:r>
            <a:r>
              <a:rPr lang="en-IN" sz="2000" spc="-300" dirty="0"/>
              <a:t>E S </a:t>
            </a:r>
            <a:r>
              <a:rPr lang="en-IN" sz="2000" spc="-300" dirty="0" err="1"/>
              <a:t>S</a:t>
            </a:r>
            <a:endParaRPr lang="en-IN" sz="2000" spc="-300" dirty="0"/>
          </a:p>
          <a:p>
            <a:pPr lvl="1"/>
            <a:r>
              <a:rPr lang="en-IN" sz="2000" dirty="0"/>
              <a:t>Internal data from enterprise applications</a:t>
            </a:r>
          </a:p>
          <a:p>
            <a:pPr lvl="1"/>
            <a:r>
              <a:rPr lang="en-IN" sz="2000" dirty="0"/>
              <a:t>External data such as financial market databases</a:t>
            </a:r>
          </a:p>
          <a:p>
            <a:pPr lvl="1"/>
            <a:r>
              <a:rPr lang="en-IN" sz="2000" dirty="0"/>
              <a:t>Drill-down capabilities</a:t>
            </a:r>
          </a:p>
        </p:txBody>
      </p:sp>
    </p:spTree>
    <p:extLst>
      <p:ext uri="{BB962C8B-B14F-4D97-AF65-F5344CB8AC3E}">
        <p14:creationId xmlns:p14="http://schemas.microsoft.com/office/powerpoint/2010/main" val="3132589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923330"/>
          </a:xfrm>
        </p:spPr>
        <p:txBody>
          <a:bodyPr>
            <a:spAutoFit/>
          </a:bodyPr>
          <a:lstStyle/>
          <a:p>
            <a:r>
              <a:rPr lang="en-IN" sz="3000" dirty="0"/>
              <a:t>Interactive Session: Management: Anthem Benefits from More Business Intelligence</a:t>
            </a:r>
            <a:endParaRPr lang="en-US" sz="3000" dirty="0"/>
          </a:p>
        </p:txBody>
      </p:sp>
      <p:sp>
        <p:nvSpPr>
          <p:cNvPr id="5" name="Content Placeholder 4"/>
          <p:cNvSpPr>
            <a:spLocks noGrp="1"/>
          </p:cNvSpPr>
          <p:nvPr>
            <p:ph idx="1"/>
          </p:nvPr>
        </p:nvSpPr>
        <p:spPr>
          <a:xfrm>
            <a:off x="457200" y="1276350"/>
            <a:ext cx="8229600" cy="3385542"/>
          </a:xfrm>
        </p:spPr>
        <p:txBody>
          <a:bodyPr>
            <a:spAutoFit/>
          </a:bodyPr>
          <a:lstStyle/>
          <a:p>
            <a:r>
              <a:rPr lang="en-IN" sz="2000" dirty="0"/>
              <a:t>Class discussion</a:t>
            </a:r>
          </a:p>
          <a:p>
            <a:pPr lvl="1"/>
            <a:r>
              <a:rPr lang="en-IN" sz="2000" dirty="0"/>
              <a:t>Why did Anthem need better data and analytics tools for Human Resources? What management, organization, and technology factors contributed to Anthem’s need for better HR data and analytics?</a:t>
            </a:r>
          </a:p>
          <a:p>
            <a:pPr lvl="1"/>
            <a:r>
              <a:rPr lang="en-IN" sz="2000" dirty="0"/>
              <a:t>Describe the business intelligence capabilities of the PDC portal.</a:t>
            </a:r>
          </a:p>
          <a:p>
            <a:pPr lvl="1"/>
            <a:r>
              <a:rPr lang="en-IN" sz="2000" dirty="0"/>
              <a:t>What groups in the company benefited from Anthem’s new analytics tools? Explain your answer.</a:t>
            </a:r>
          </a:p>
          <a:p>
            <a:pPr lvl="1"/>
            <a:r>
              <a:rPr lang="en-IN" sz="2000" dirty="0"/>
              <a:t>How did Anthem’s new data analytics capabilities change the Human Resources function at the company?</a:t>
            </a:r>
          </a:p>
        </p:txBody>
      </p:sp>
    </p:spTree>
    <p:extLst>
      <p:ext uri="{BB962C8B-B14F-4D97-AF65-F5344CB8AC3E}">
        <p14:creationId xmlns:p14="http://schemas.microsoft.com/office/powerpoint/2010/main" val="4202927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2870"/>
            <a:ext cx="8229600" cy="492443"/>
          </a:xfrm>
        </p:spPr>
        <p:txBody>
          <a:bodyPr>
            <a:spAutoFit/>
          </a:bodyPr>
          <a:lstStyle/>
          <a:p>
            <a:r>
              <a:rPr lang="en-IN" sz="3200" dirty="0"/>
              <a:t>Group Decision-Support Systems (</a:t>
            </a:r>
            <a:r>
              <a:rPr lang="en-IN" sz="3200" spc="-450" dirty="0"/>
              <a:t>G D S </a:t>
            </a:r>
            <a:r>
              <a:rPr lang="en-IN" sz="3200" dirty="0"/>
              <a:t>S)</a:t>
            </a:r>
            <a:endParaRPr lang="en-US" sz="3200" dirty="0"/>
          </a:p>
        </p:txBody>
      </p:sp>
      <p:sp>
        <p:nvSpPr>
          <p:cNvPr id="5" name="Content Placeholder 4"/>
          <p:cNvSpPr>
            <a:spLocks noGrp="1"/>
          </p:cNvSpPr>
          <p:nvPr>
            <p:ph idx="1"/>
          </p:nvPr>
        </p:nvSpPr>
        <p:spPr>
          <a:xfrm>
            <a:off x="457200" y="895350"/>
            <a:ext cx="8229600" cy="3385542"/>
          </a:xfrm>
        </p:spPr>
        <p:txBody>
          <a:bodyPr>
            <a:spAutoFit/>
          </a:bodyPr>
          <a:lstStyle/>
          <a:p>
            <a:r>
              <a:rPr lang="en-IN" sz="2000" dirty="0"/>
              <a:t>Interactive system to facilitate solution of unstructured problems by group</a:t>
            </a:r>
          </a:p>
          <a:p>
            <a:r>
              <a:rPr lang="en-IN" sz="2000" dirty="0"/>
              <a:t>Specialized tools</a:t>
            </a:r>
          </a:p>
          <a:p>
            <a:pPr lvl="1"/>
            <a:r>
              <a:rPr lang="en-IN" sz="2000" dirty="0"/>
              <a:t>Virtual collaboration rooms</a:t>
            </a:r>
          </a:p>
          <a:p>
            <a:pPr lvl="1"/>
            <a:r>
              <a:rPr lang="en-IN" sz="2000" dirty="0"/>
              <a:t>Software to collect, rank, edit participant ideas and responses</a:t>
            </a:r>
          </a:p>
          <a:p>
            <a:r>
              <a:rPr lang="en-IN" sz="2000" dirty="0"/>
              <a:t>Promotes collaborative atmosphere, anonymity</a:t>
            </a:r>
          </a:p>
          <a:p>
            <a:r>
              <a:rPr lang="en-IN" sz="2000" dirty="0"/>
              <a:t>Cisco’s Collaboration Meeting Rooms Hybrid (</a:t>
            </a:r>
            <a:r>
              <a:rPr lang="en-IN" sz="2000" spc="-300" dirty="0"/>
              <a:t>C M </a:t>
            </a:r>
            <a:r>
              <a:rPr lang="en-IN" sz="2000" dirty="0"/>
              <a:t>R)</a:t>
            </a:r>
          </a:p>
          <a:p>
            <a:r>
              <a:rPr lang="en-IN" sz="2000" dirty="0"/>
              <a:t>Skype for Business</a:t>
            </a:r>
          </a:p>
        </p:txBody>
      </p:sp>
    </p:spTree>
    <p:extLst>
      <p:ext uri="{BB962C8B-B14F-4D97-AF65-F5344CB8AC3E}">
        <p14:creationId xmlns:p14="http://schemas.microsoft.com/office/powerpoint/2010/main" val="3297212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553998"/>
          </a:xfrm>
        </p:spPr>
        <p:txBody>
          <a:bodyPr>
            <a:spAutoFit/>
          </a:bodyPr>
          <a:lstStyle/>
          <a:p>
            <a:r>
              <a:rPr lang="en-IN" dirty="0"/>
              <a:t>How Will MIS Help My Career?</a:t>
            </a:r>
            <a:endParaRPr lang="en-US" dirty="0"/>
          </a:p>
        </p:txBody>
      </p:sp>
      <p:sp>
        <p:nvSpPr>
          <p:cNvPr id="5" name="Content Placeholder 4"/>
          <p:cNvSpPr>
            <a:spLocks noGrp="1"/>
          </p:cNvSpPr>
          <p:nvPr>
            <p:ph idx="1"/>
          </p:nvPr>
        </p:nvSpPr>
        <p:spPr>
          <a:xfrm>
            <a:off x="457200" y="1022449"/>
            <a:ext cx="8229600" cy="2616101"/>
          </a:xfrm>
        </p:spPr>
        <p:txBody>
          <a:bodyPr>
            <a:spAutoFit/>
          </a:bodyPr>
          <a:lstStyle/>
          <a:p>
            <a:r>
              <a:rPr lang="en-IN" dirty="0"/>
              <a:t>The Company: Western Well Health</a:t>
            </a:r>
          </a:p>
          <a:p>
            <a:r>
              <a:rPr lang="en-IN" dirty="0"/>
              <a:t>Position Description: Entry-level data analyst</a:t>
            </a:r>
          </a:p>
          <a:p>
            <a:r>
              <a:rPr lang="en-IN" dirty="0"/>
              <a:t>Job Requirements</a:t>
            </a:r>
          </a:p>
          <a:p>
            <a:r>
              <a:rPr lang="en-IN" dirty="0"/>
              <a:t>Interview Questions</a:t>
            </a:r>
          </a:p>
          <a:p>
            <a:r>
              <a:rPr lang="en-IN" dirty="0"/>
              <a:t>Author Tips</a:t>
            </a:r>
          </a:p>
        </p:txBody>
      </p:sp>
    </p:spTree>
    <p:extLst>
      <p:ext uri="{BB962C8B-B14F-4D97-AF65-F5344CB8AC3E}">
        <p14:creationId xmlns:p14="http://schemas.microsoft.com/office/powerpoint/2010/main" val="241205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2" y="51792"/>
            <a:ext cx="8124825"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63061" y="1609445"/>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22938" y="1144332"/>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7570"/>
            <a:ext cx="8229600" cy="984885"/>
          </a:xfrm>
        </p:spPr>
        <p:txBody>
          <a:bodyPr>
            <a:spAutoFit/>
          </a:bodyPr>
          <a:lstStyle/>
          <a:p>
            <a:r>
              <a:rPr lang="en-IN" altLang="en-US" sz="3200" dirty="0"/>
              <a:t>Big Data and the Internet of Things Drive Precision Agriculture </a:t>
            </a:r>
            <a:r>
              <a:rPr lang="en-IN" altLang="en-US" sz="2400" dirty="0"/>
              <a:t>(1 of 2)</a:t>
            </a:r>
            <a:endParaRPr lang="en-US" sz="2400" dirty="0"/>
          </a:p>
        </p:txBody>
      </p:sp>
      <p:sp>
        <p:nvSpPr>
          <p:cNvPr id="5" name="Content Placeholder 4"/>
          <p:cNvSpPr>
            <a:spLocks noGrp="1"/>
          </p:cNvSpPr>
          <p:nvPr>
            <p:ph idx="1"/>
          </p:nvPr>
        </p:nvSpPr>
        <p:spPr>
          <a:xfrm>
            <a:off x="457200" y="1282824"/>
            <a:ext cx="8229600" cy="3270126"/>
          </a:xfrm>
        </p:spPr>
        <p:txBody>
          <a:bodyPr>
            <a:spAutoFit/>
          </a:bodyPr>
          <a:lstStyle/>
          <a:p>
            <a:r>
              <a:rPr lang="en-US" altLang="en-US" sz="1600" dirty="0"/>
              <a:t>Problem</a:t>
            </a:r>
          </a:p>
          <a:p>
            <a:pPr lvl="1"/>
            <a:r>
              <a:rPr lang="en-US" altLang="en-US" sz="1600" dirty="0"/>
              <a:t>Explosive population growth</a:t>
            </a:r>
          </a:p>
          <a:p>
            <a:pPr lvl="1"/>
            <a:r>
              <a:rPr lang="en-US" altLang="en-US" sz="1600" dirty="0"/>
              <a:t>Opportunities from new technology </a:t>
            </a:r>
          </a:p>
          <a:p>
            <a:r>
              <a:rPr lang="en-US" altLang="en-US" sz="1600" dirty="0"/>
              <a:t>Solutions</a:t>
            </a:r>
          </a:p>
          <a:p>
            <a:pPr lvl="1"/>
            <a:r>
              <a:rPr lang="en-US" altLang="en-US" sz="1600" dirty="0"/>
              <a:t>Identify technologies </a:t>
            </a:r>
          </a:p>
          <a:p>
            <a:pPr lvl="1"/>
            <a:r>
              <a:rPr lang="en-US" altLang="en-US" sz="1600" dirty="0"/>
              <a:t>Develop improvements for farmer processes</a:t>
            </a:r>
          </a:p>
          <a:p>
            <a:pPr lvl="1"/>
            <a:r>
              <a:rPr lang="en-US" altLang="en-US" sz="1600" dirty="0" err="1"/>
              <a:t>IoT</a:t>
            </a:r>
            <a:r>
              <a:rPr lang="en-US" altLang="en-US" sz="1600" dirty="0"/>
              <a:t> wireless sensors</a:t>
            </a:r>
          </a:p>
          <a:p>
            <a:pPr lvl="1"/>
            <a:r>
              <a:rPr lang="en-US" altLang="en-US" sz="1600" dirty="0"/>
              <a:t>Supercomputer processing</a:t>
            </a:r>
          </a:p>
          <a:p>
            <a:pPr lvl="1"/>
            <a:r>
              <a:rPr lang="en-US" altLang="en-US" sz="1600" dirty="0"/>
              <a:t>Analytic software </a:t>
            </a:r>
          </a:p>
          <a:p>
            <a:pPr lvl="1"/>
            <a:r>
              <a:rPr lang="en-US" altLang="en-US" sz="1600" dirty="0"/>
              <a:t>Web links to farmers</a:t>
            </a:r>
          </a:p>
        </p:txBody>
      </p:sp>
    </p:spTree>
    <p:extLst>
      <p:ext uri="{BB962C8B-B14F-4D97-AF65-F5344CB8AC3E}">
        <p14:creationId xmlns:p14="http://schemas.microsoft.com/office/powerpoint/2010/main" val="21246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258"/>
            <a:ext cx="8229600" cy="984885"/>
          </a:xfrm>
        </p:spPr>
        <p:txBody>
          <a:bodyPr>
            <a:spAutoFit/>
          </a:bodyPr>
          <a:lstStyle/>
          <a:p>
            <a:r>
              <a:rPr lang="en-IN" altLang="en-US" sz="3200" dirty="0"/>
              <a:t>Big Data and the Internet of Things Drive Precision Agriculture </a:t>
            </a:r>
            <a:r>
              <a:rPr lang="en-IN" altLang="en-US" sz="2400" dirty="0"/>
              <a:t>(2 of 2)</a:t>
            </a:r>
            <a:endParaRPr lang="en-US" sz="2400" dirty="0"/>
          </a:p>
        </p:txBody>
      </p:sp>
      <p:sp>
        <p:nvSpPr>
          <p:cNvPr id="5" name="Content Placeholder 4"/>
          <p:cNvSpPr>
            <a:spLocks noGrp="1"/>
          </p:cNvSpPr>
          <p:nvPr>
            <p:ph idx="1"/>
          </p:nvPr>
        </p:nvSpPr>
        <p:spPr>
          <a:xfrm>
            <a:off x="457200" y="1342638"/>
            <a:ext cx="8229600" cy="2416046"/>
          </a:xfrm>
        </p:spPr>
        <p:txBody>
          <a:bodyPr>
            <a:spAutoFit/>
          </a:bodyPr>
          <a:lstStyle/>
          <a:p>
            <a:r>
              <a:rPr lang="en-IN" altLang="en-US" sz="2200" dirty="0"/>
              <a:t>Precision Agriculture Systems </a:t>
            </a:r>
          </a:p>
          <a:p>
            <a:r>
              <a:rPr lang="en-IN" altLang="en-US" sz="2200" dirty="0"/>
              <a:t>Demonstrates </a:t>
            </a:r>
            <a:r>
              <a:rPr lang="en-IN" altLang="en-US" sz="2200" spc="-300" dirty="0"/>
              <a:t>I </a:t>
            </a:r>
            <a:r>
              <a:rPr lang="en-IN" altLang="en-US" sz="2200" dirty="0"/>
              <a:t>T’s role in providing information and business intelligence that help small business like farmers  improve efficiency</a:t>
            </a:r>
          </a:p>
          <a:p>
            <a:r>
              <a:rPr lang="en-IN" altLang="en-US" sz="2200" dirty="0"/>
              <a:t>Illustrates how information systems can improve an entire industry</a:t>
            </a:r>
          </a:p>
        </p:txBody>
      </p:sp>
    </p:spTree>
    <p:extLst>
      <p:ext uri="{BB962C8B-B14F-4D97-AF65-F5344CB8AC3E}">
        <p14:creationId xmlns:p14="http://schemas.microsoft.com/office/powerpoint/2010/main" val="190159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1384995"/>
          </a:xfrm>
        </p:spPr>
        <p:txBody>
          <a:bodyPr>
            <a:spAutoFit/>
          </a:bodyPr>
          <a:lstStyle/>
          <a:p>
            <a:r>
              <a:rPr lang="en-IN" altLang="en-US" sz="3000" dirty="0"/>
              <a:t>What Are the Different Types of Decisions, and How Does the Decision Making Process Work? </a:t>
            </a:r>
            <a:r>
              <a:rPr lang="en-IN" altLang="en-US" sz="2200" dirty="0"/>
              <a:t>(1 of 2)</a:t>
            </a:r>
            <a:endParaRPr lang="en-US" sz="2200" dirty="0"/>
          </a:p>
        </p:txBody>
      </p:sp>
      <p:sp>
        <p:nvSpPr>
          <p:cNvPr id="5" name="Content Placeholder 4"/>
          <p:cNvSpPr>
            <a:spLocks noGrp="1"/>
          </p:cNvSpPr>
          <p:nvPr>
            <p:ph idx="1"/>
          </p:nvPr>
        </p:nvSpPr>
        <p:spPr>
          <a:xfrm>
            <a:off x="457200" y="1733550"/>
            <a:ext cx="8229600" cy="2962349"/>
          </a:xfrm>
        </p:spPr>
        <p:txBody>
          <a:bodyPr>
            <a:spAutoFit/>
          </a:bodyPr>
          <a:lstStyle/>
          <a:p>
            <a:r>
              <a:rPr lang="en-IN" altLang="en-US" sz="1600" dirty="0"/>
              <a:t>Business value of improved decision making</a:t>
            </a:r>
          </a:p>
          <a:p>
            <a:pPr lvl="1"/>
            <a:r>
              <a:rPr lang="en-IN" altLang="en-US" sz="1600" dirty="0"/>
              <a:t>Improving hundreds of thousands of “small” decisions adds up to large annual value for the business</a:t>
            </a:r>
          </a:p>
          <a:p>
            <a:r>
              <a:rPr lang="en-IN" altLang="en-US" sz="1600" dirty="0"/>
              <a:t>Types of decisions</a:t>
            </a:r>
          </a:p>
          <a:p>
            <a:pPr lvl="1"/>
            <a:r>
              <a:rPr lang="en-IN" altLang="en-US" sz="1600" dirty="0"/>
              <a:t>Unstructured: Decision maker must provide judgment, evaluation, and insight to solve problem</a:t>
            </a:r>
          </a:p>
          <a:p>
            <a:pPr lvl="1"/>
            <a:r>
              <a:rPr lang="en-IN" altLang="en-US" sz="1600" dirty="0"/>
              <a:t>Structured: Repetitive and routine; involve definite procedure for handling so they do not have to be treated each time as new</a:t>
            </a:r>
          </a:p>
          <a:p>
            <a:pPr lvl="1"/>
            <a:r>
              <a:rPr lang="en-IN" altLang="en-US" sz="1600" dirty="0" err="1"/>
              <a:t>Semistructured</a:t>
            </a:r>
            <a:r>
              <a:rPr lang="en-IN" altLang="en-US" sz="1600" dirty="0"/>
              <a:t>: Only part of problem has clear-cut answer provided by accepted procedure</a:t>
            </a:r>
          </a:p>
        </p:txBody>
      </p:sp>
    </p:spTree>
    <p:extLst>
      <p:ext uri="{BB962C8B-B14F-4D97-AF65-F5344CB8AC3E}">
        <p14:creationId xmlns:p14="http://schemas.microsoft.com/office/powerpoint/2010/main" val="159285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1384995"/>
          </a:xfrm>
        </p:spPr>
        <p:txBody>
          <a:bodyPr>
            <a:spAutoFit/>
          </a:bodyPr>
          <a:lstStyle/>
          <a:p>
            <a:r>
              <a:rPr lang="en-IN" altLang="en-US" sz="3000" dirty="0"/>
              <a:t>What Are the Different Types of Decisions, and How Does the Decision Making Process Work? </a:t>
            </a:r>
            <a:r>
              <a:rPr lang="en-IN" altLang="en-US" sz="2200" dirty="0"/>
              <a:t>(2 of 2)</a:t>
            </a:r>
            <a:endParaRPr lang="en-US" sz="2200" dirty="0"/>
          </a:p>
        </p:txBody>
      </p:sp>
      <p:sp>
        <p:nvSpPr>
          <p:cNvPr id="5" name="Content Placeholder 4"/>
          <p:cNvSpPr>
            <a:spLocks noGrp="1"/>
          </p:cNvSpPr>
          <p:nvPr>
            <p:ph idx="1"/>
          </p:nvPr>
        </p:nvSpPr>
        <p:spPr>
          <a:xfrm>
            <a:off x="457200" y="1719917"/>
            <a:ext cx="8229600" cy="2985433"/>
          </a:xfrm>
        </p:spPr>
        <p:txBody>
          <a:bodyPr>
            <a:spAutoFit/>
          </a:bodyPr>
          <a:lstStyle/>
          <a:p>
            <a:r>
              <a:rPr lang="en-IN" altLang="en-US" sz="2200" dirty="0"/>
              <a:t>Senior managers</a:t>
            </a:r>
          </a:p>
          <a:p>
            <a:pPr lvl="1"/>
            <a:r>
              <a:rPr lang="en-IN" altLang="en-US" dirty="0"/>
              <a:t>Make many unstructured decisions</a:t>
            </a:r>
          </a:p>
          <a:p>
            <a:r>
              <a:rPr lang="en-IN" altLang="en-US" sz="2200" dirty="0"/>
              <a:t>Middle managers</a:t>
            </a:r>
          </a:p>
          <a:p>
            <a:pPr lvl="1"/>
            <a:r>
              <a:rPr lang="en-IN" altLang="en-US" dirty="0"/>
              <a:t>Make more structured decisions but these may include unstructured components</a:t>
            </a:r>
          </a:p>
          <a:p>
            <a:r>
              <a:rPr lang="en-IN" altLang="en-US" sz="2200" dirty="0"/>
              <a:t>Operational managers and rank and file employees</a:t>
            </a:r>
          </a:p>
          <a:p>
            <a:pPr lvl="1"/>
            <a:r>
              <a:rPr lang="en-IN" altLang="en-US" dirty="0"/>
              <a:t>Make more structured decisions</a:t>
            </a:r>
          </a:p>
        </p:txBody>
      </p:sp>
    </p:spTree>
    <p:extLst>
      <p:ext uri="{BB962C8B-B14F-4D97-AF65-F5344CB8AC3E}">
        <p14:creationId xmlns:p14="http://schemas.microsoft.com/office/powerpoint/2010/main" val="25105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5200"/>
            <a:ext cx="8229600" cy="984885"/>
          </a:xfrm>
        </p:spPr>
        <p:txBody>
          <a:bodyPr>
            <a:spAutoFit/>
          </a:bodyPr>
          <a:lstStyle/>
          <a:p>
            <a:r>
              <a:rPr lang="en-IN" altLang="en-US" sz="3200" dirty="0"/>
              <a:t>Figure 12.1 Information Requirements of Key Decision-Making Groups in a Firm</a:t>
            </a:r>
            <a:endParaRPr lang="en-US" sz="3200" dirty="0"/>
          </a:p>
        </p:txBody>
      </p:sp>
      <p:pic>
        <p:nvPicPr>
          <p:cNvPr id="1026" name="Picture 2" descr="• Top of the triangle: Senior management&#10;• Decision characteristics: unstructured&#10;• Examples of decisions:&#10;• Decide entrance or exit from markets&#10;• Approve capital budget&#10;• Decide long-term goals&#10;• Middle segment of the triangle: Middle management&#10;• Decision characteristics: semistructured&#10;• Examples of decisions:&#10;• Design a marketing plan&#10;• Develop a departmental budget&#10;• Design a new corporate Web site&#10;• Base of the triangle: Operational management – individual employees and teams&#10;• Decision characteristics: Structured&#10;• Examples of decisions:&#10;• Determine overtime eligibility&#10;• Restock inventory&#10;• Offer credit to customers&#10;• Determine special offers to customer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88596" y="1502300"/>
            <a:ext cx="4766808" cy="289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5730"/>
            <a:ext cx="8229600" cy="492443"/>
          </a:xfrm>
        </p:spPr>
        <p:txBody>
          <a:bodyPr>
            <a:spAutoFit/>
          </a:bodyPr>
          <a:lstStyle/>
          <a:p>
            <a:r>
              <a:rPr lang="en-IN" altLang="en-US" sz="3200" dirty="0"/>
              <a:t>The Decision Making Process</a:t>
            </a:r>
            <a:endParaRPr lang="en-US" sz="3200" dirty="0"/>
          </a:p>
        </p:txBody>
      </p:sp>
      <p:sp>
        <p:nvSpPr>
          <p:cNvPr id="5" name="Content Placeholder 4"/>
          <p:cNvSpPr>
            <a:spLocks noGrp="1"/>
          </p:cNvSpPr>
          <p:nvPr>
            <p:ph idx="1"/>
          </p:nvPr>
        </p:nvSpPr>
        <p:spPr>
          <a:xfrm>
            <a:off x="457200" y="689387"/>
            <a:ext cx="8229600" cy="3962623"/>
          </a:xfrm>
        </p:spPr>
        <p:txBody>
          <a:bodyPr>
            <a:spAutoFit/>
          </a:bodyPr>
          <a:lstStyle/>
          <a:p>
            <a:r>
              <a:rPr lang="en-IN" altLang="en-US" sz="2000" dirty="0"/>
              <a:t>Intelligence</a:t>
            </a:r>
          </a:p>
          <a:p>
            <a:pPr lvl="1"/>
            <a:r>
              <a:rPr lang="en-IN" altLang="en-US" sz="2000" dirty="0"/>
              <a:t>Discovering, identifying, and understanding the problems occurring in the organization</a:t>
            </a:r>
          </a:p>
          <a:p>
            <a:r>
              <a:rPr lang="en-IN" altLang="en-US" sz="2000" dirty="0"/>
              <a:t>Design</a:t>
            </a:r>
          </a:p>
          <a:p>
            <a:pPr lvl="1"/>
            <a:r>
              <a:rPr lang="en-IN" altLang="en-US" sz="2000" dirty="0"/>
              <a:t>Identifying and exploring solutions to the problem</a:t>
            </a:r>
          </a:p>
          <a:p>
            <a:r>
              <a:rPr lang="en-IN" altLang="en-US" sz="2000" dirty="0"/>
              <a:t>Choice</a:t>
            </a:r>
          </a:p>
          <a:p>
            <a:pPr lvl="1"/>
            <a:r>
              <a:rPr lang="en-IN" altLang="en-US" sz="2000" dirty="0"/>
              <a:t>Choosing among solution alternatives</a:t>
            </a:r>
          </a:p>
          <a:p>
            <a:r>
              <a:rPr lang="en-IN" altLang="en-US" sz="2000" dirty="0"/>
              <a:t>Implementation</a:t>
            </a:r>
          </a:p>
          <a:p>
            <a:pPr lvl="1"/>
            <a:r>
              <a:rPr lang="en-IN" altLang="en-US" sz="2000" dirty="0"/>
              <a:t>Making chosen alternative work and continuing to monitor how well solution is working</a:t>
            </a:r>
          </a:p>
        </p:txBody>
      </p:sp>
    </p:spTree>
    <p:extLst>
      <p:ext uri="{BB962C8B-B14F-4D97-AF65-F5344CB8AC3E}">
        <p14:creationId xmlns:p14="http://schemas.microsoft.com/office/powerpoint/2010/main" val="20471670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6" ma:contentTypeDescription="Create a new document." ma:contentTypeScope="" ma:versionID="d7fb39d2ab5756bee8fb48a6ce9c9e4a">
  <xsd:schema xmlns:xsd="http://www.w3.org/2001/XMLSchema" xmlns:xs="http://www.w3.org/2001/XMLSchema" xmlns:p="http://schemas.microsoft.com/office/2006/metadata/properties" xmlns:ns2="c0efcfce-2116-400f-ab52-279e91fc6017" targetNamespace="http://schemas.microsoft.com/office/2006/metadata/properties" ma:root="true" ma:fieldsID="ede553ad86a74e6f796227e98cfd5580"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F351B7-0439-499E-97E5-E5EB20C9AFB1}"/>
</file>

<file path=customXml/itemProps2.xml><?xml version="1.0" encoding="utf-8"?>
<ds:datastoreItem xmlns:ds="http://schemas.openxmlformats.org/officeDocument/2006/customXml" ds:itemID="{8D8521A9-59CB-4253-B0A8-36374E47F4CF}"/>
</file>

<file path=customXml/itemProps3.xml><?xml version="1.0" encoding="utf-8"?>
<ds:datastoreItem xmlns:ds="http://schemas.openxmlformats.org/officeDocument/2006/customXml" ds:itemID="{A359F8B9-211C-418C-A87B-3F3EA40692E6}"/>
</file>

<file path=docProps/app.xml><?xml version="1.0" encoding="utf-8"?>
<Properties xmlns="http://schemas.openxmlformats.org/officeDocument/2006/extended-properties" xmlns:vt="http://schemas.openxmlformats.org/officeDocument/2006/docPropsVTypes">
  <Template>Horizon</Template>
  <TotalTime>4354</TotalTime>
  <Words>4760</Words>
  <Application>Microsoft Office PowerPoint</Application>
  <PresentationFormat>On-screen Show (16:9)</PresentationFormat>
  <Paragraphs>330</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508 Lecture</vt:lpstr>
      <vt:lpstr>Management Information Systems: Managing the Digital Firm</vt:lpstr>
      <vt:lpstr>Learning Objectives</vt:lpstr>
      <vt:lpstr>Video Cases</vt:lpstr>
      <vt:lpstr>Big Data and the Internet of Things Drive Precision Agriculture (1 of 2)</vt:lpstr>
      <vt:lpstr>Big Data and the Internet of Things Drive Precision Agriculture (2 of 2)</vt:lpstr>
      <vt:lpstr>What Are the Different Types of Decisions, and How Does the Decision Making Process Work? (1 of 2)</vt:lpstr>
      <vt:lpstr>What Are the Different Types of Decisions, and How Does the Decision Making Process Work? (2 of 2)</vt:lpstr>
      <vt:lpstr>Figure 12.1 Information Requirements of Key Decision-Making Groups in a Firm</vt:lpstr>
      <vt:lpstr>The Decision Making Process</vt:lpstr>
      <vt:lpstr>Figure 12.2 Stages in Decision Making</vt:lpstr>
      <vt:lpstr>Managerial Roles</vt:lpstr>
      <vt:lpstr>Mintzberg’s 10 Managerial Roles (1 of 2)</vt:lpstr>
      <vt:lpstr>Mintzberg’s 10 Managerial Roles (2 of 2)</vt:lpstr>
      <vt:lpstr>Real-World Decision Making</vt:lpstr>
      <vt:lpstr>High-Velocity Automated Decision Making</vt:lpstr>
      <vt:lpstr>What is Business Intelligence?</vt:lpstr>
      <vt:lpstr>The Business Intelligence Environment</vt:lpstr>
      <vt:lpstr>Figure 12.3 Business Intelligence and Analytics for Decision Support</vt:lpstr>
      <vt:lpstr>Business Intelligence and Analytics Capabilities</vt:lpstr>
      <vt:lpstr>Interactive Session: Technology: Siemens Makes Business Processes More Visible</vt:lpstr>
      <vt:lpstr>Table 12.4 Examples of Business Intelligence Predefined Production Reports</vt:lpstr>
      <vt:lpstr>Predictive Analytics</vt:lpstr>
      <vt:lpstr>Big Data Analytics</vt:lpstr>
      <vt:lpstr>Operational Intelligence and Analytics</vt:lpstr>
      <vt:lpstr>Location Analytics and Geographic Information Systems</vt:lpstr>
      <vt:lpstr>Figure 12.4 Business Intelligence Users</vt:lpstr>
      <vt:lpstr>Support for Semistructured Decisions</vt:lpstr>
      <vt:lpstr>Figure 12.5 Sensitivity Analysis</vt:lpstr>
      <vt:lpstr>Figure 12.6 A Pivot Table That Examines Customer Regional Distribution and Advertising Source</vt:lpstr>
      <vt:lpstr>Decision Support for Senior Management (1 of 2)</vt:lpstr>
      <vt:lpstr>Figure 12.7 The Balanced Scorecard Framework</vt:lpstr>
      <vt:lpstr>Decision Support for Senior Management (2 of 2)</vt:lpstr>
      <vt:lpstr>Interactive Session: Management: Anthem Benefits from More Business Intelligence</vt:lpstr>
      <vt:lpstr>Group Decision-Support Systems (G D S S)</vt:lpstr>
      <vt:lpstr>How Will MIS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Vinothini Radhakrishnan</cp:lastModifiedBy>
  <cp:revision>1047</cp:revision>
  <dcterms:created xsi:type="dcterms:W3CDTF">2014-07-14T20:04:21Z</dcterms:created>
  <dcterms:modified xsi:type="dcterms:W3CDTF">2020-08-22T18:19:12Z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