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55.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7.xml" ContentType="application/vnd.openxmlformats-officedocument.presentationml.notesSlide+xml"/>
  <Override PartName="/ppt/notesSlides/notesSlide30.xml" ContentType="application/vnd.openxmlformats-officedocument.presentationml.notesSlide+xml"/>
  <Override PartName="/ppt/notesSlides/notesSlide49.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1.xml" ContentType="application/vnd.openxmlformats-officedocument.presentationml.notesSlide+xml"/>
  <Override PartName="/ppt/notesSlides/notesSlide48.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506" r:id="rId2"/>
    <p:sldId id="380" r:id="rId3"/>
    <p:sldId id="518" r:id="rId4"/>
    <p:sldId id="516" r:id="rId5"/>
    <p:sldId id="519" r:id="rId6"/>
    <p:sldId id="520" r:id="rId7"/>
    <p:sldId id="521" r:id="rId8"/>
    <p:sldId id="517" r:id="rId9"/>
    <p:sldId id="522" r:id="rId10"/>
    <p:sldId id="523" r:id="rId11"/>
    <p:sldId id="524" r:id="rId12"/>
    <p:sldId id="525" r:id="rId13"/>
    <p:sldId id="526" r:id="rId14"/>
    <p:sldId id="527" r:id="rId15"/>
    <p:sldId id="528" r:id="rId16"/>
    <p:sldId id="529" r:id="rId17"/>
    <p:sldId id="530" r:id="rId18"/>
    <p:sldId id="531" r:id="rId19"/>
    <p:sldId id="532" r:id="rId20"/>
    <p:sldId id="533" r:id="rId21"/>
    <p:sldId id="534" r:id="rId22"/>
    <p:sldId id="53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3" r:id="rId41"/>
    <p:sldId id="554" r:id="rId42"/>
    <p:sldId id="555" r:id="rId43"/>
    <p:sldId id="556" r:id="rId44"/>
    <p:sldId id="557" r:id="rId45"/>
    <p:sldId id="568" r:id="rId46"/>
    <p:sldId id="559" r:id="rId47"/>
    <p:sldId id="560" r:id="rId48"/>
    <p:sldId id="561" r:id="rId49"/>
    <p:sldId id="562" r:id="rId50"/>
    <p:sldId id="563" r:id="rId51"/>
    <p:sldId id="564" r:id="rId52"/>
    <p:sldId id="565" r:id="rId53"/>
    <p:sldId id="566" r:id="rId54"/>
    <p:sldId id="567" r:id="rId55"/>
    <p:sldId id="514" r:id="rId56"/>
  </p:sldIdLst>
  <p:sldSz cx="9144000" cy="6858000" type="screen4x3"/>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576">
          <p15:clr>
            <a:srgbClr val="A4A3A4"/>
          </p15:clr>
        </p15:guide>
        <p15:guide id="5" orient="horz" pos="4032">
          <p15:clr>
            <a:srgbClr val="A4A3A4"/>
          </p15:clr>
        </p15:guide>
        <p15:guide id="6" orient="horz" pos="1056">
          <p15:clr>
            <a:srgbClr val="A4A3A4"/>
          </p15:clr>
        </p15:guide>
        <p15:guide id="7" pos="288">
          <p15:clr>
            <a:srgbClr val="A4A3A4"/>
          </p15:clr>
        </p15:guide>
        <p15:guide id="8" pos="54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615" autoAdjust="0"/>
    <p:restoredTop sz="46032" autoAdjust="0"/>
  </p:normalViewPr>
  <p:slideViewPr>
    <p:cSldViewPr>
      <p:cViewPr varScale="1">
        <p:scale>
          <a:sx n="113" d="100"/>
          <a:sy n="113" d="100"/>
        </p:scale>
        <p:origin x="-1488" y="-108"/>
      </p:cViewPr>
      <p:guideLst>
        <p:guide orient="horz" pos="2160"/>
        <p:guide orient="horz" pos="336"/>
        <p:guide orient="horz" pos="576"/>
        <p:guide orient="horz" pos="4032"/>
        <p:guide orient="horz" pos="864"/>
        <p:guide orient="horz" pos="1200"/>
        <p:guide orient="horz" pos="1536"/>
        <p:guide pos="2880"/>
        <p:guide pos="288"/>
        <p:guide pos="5472"/>
      </p:guideLst>
    </p:cSldViewPr>
  </p:slideViewPr>
  <p:outlineViewPr>
    <p:cViewPr>
      <p:scale>
        <a:sx n="20" d="100"/>
        <a:sy n="20" d="100"/>
      </p:scale>
      <p:origin x="0" y="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Ask students whether or not the smartphones that are changing business have had a similar effect on their own lives. Have iPhones dramatically changed they way they do things or created new possibilities?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Ask students whether or not the smartphones that are changing business have had a similar effect on their own lives. Have iPhones dramatically changed they way they do things or created new possibilities?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Ask your students about their</a:t>
            </a:r>
            <a:r>
              <a:rPr lang="en-US" baseline="0" dirty="0" smtClean="0"/>
              <a:t> experience and thoughts about globalization.  What benefits and costs have they experienced in their lives?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Time shifting and space shifting are connected to globalization. You could ask students to explain why a digital firm is more likely to benefit from globalization than a traditional firm. One answer is that by allowing business to be conducted at any time (time shifting) and any place (space shifting), digital firms are ideally suited for global operations which take place in remote locations and different time zones.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When</a:t>
            </a:r>
            <a:r>
              <a:rPr lang="en-US" altLang="en-US" baseline="0" dirty="0" smtClean="0"/>
              <a:t> discussing the cases and Interactive Sessions throughout the book, </a:t>
            </a:r>
            <a:r>
              <a:rPr lang="en-US" altLang="en-US" dirty="0" smtClean="0"/>
              <a:t>it will be useful to ask students to explain how various information systems succeeded or failed in achieving the six strategic business objectives. You might ask the students to think about some other business objectives and think about how IT might help firms achieve them. For instance, speed to market is very important to firms introducing new products. How can IT help achieve that objective?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students</a:t>
            </a:r>
            <a:r>
              <a:rPr lang="en-US" baseline="0" dirty="0" smtClean="0"/>
              <a:t> about their experiences with new systems being introduced into firms where they worked, and to consider what were the most important objectives in their view of the business investment in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1.2, Page 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mn-lt"/>
                <a:ea typeface="Arial"/>
                <a:cs typeface="Arial"/>
                <a:sym typeface="Arial"/>
              </a:rPr>
              <a:t>In contemporary systems, there is a growing interdependence between a firm’s information systems and its business capabilities. Changes in strategy, rules, and business processes increasingly require changes in hardware, software, databases, and telecommunications. Often, what the organization would like to do depends on what its systems will permit it to do.</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basic point of this graphic is that in order to achieve its business objectives, a firm will need a significant investment in IT. Going the other direction (from right to left), having a significant IT platform can lead to changes in business objectives and strategies. Emphasize the two-way nature of this relationship. Businesses rely on information systems to help them achieve their goals; a business without adequate information systems will inevitably fall short. But information systems are also products of the businesses that use them. Businesses shape their information systems and information systems shape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Full description: In the diagram, a business firm with its business strategic objectives and business processes are shown listed on the left.</a:t>
            </a:r>
            <a:r>
              <a:rPr lang="en-US" altLang="en-US" baseline="0" dirty="0" smtClean="0"/>
              <a:t> </a:t>
            </a:r>
            <a:r>
              <a:rPr lang="en-US" altLang="en-US" dirty="0" smtClean="0"/>
              <a:t>To the right, in the center,</a:t>
            </a:r>
            <a:r>
              <a:rPr lang="en-US" altLang="en-US" baseline="0" dirty="0" smtClean="0"/>
              <a:t> </a:t>
            </a:r>
            <a:r>
              <a:rPr lang="en-US" altLang="en-US" dirty="0" smtClean="0"/>
              <a:t>is the software of the information system,</a:t>
            </a:r>
            <a:r>
              <a:rPr lang="en-US" altLang="en-US" baseline="0" dirty="0" smtClean="0"/>
              <a:t> and further right are the firms hardware, data management, and telecommunications capabilities.</a:t>
            </a:r>
            <a:r>
              <a:rPr lang="en-US" altLang="en-US" dirty="0" smtClean="0"/>
              <a:t> Between the business firm and the information system is a vertical line dividing the two parts. A horizontal</a:t>
            </a:r>
            <a:r>
              <a:rPr lang="en-US" altLang="en-US" baseline="0" dirty="0" smtClean="0"/>
              <a:t> </a:t>
            </a:r>
            <a:r>
              <a:rPr lang="en-US" altLang="en-US" dirty="0" smtClean="0"/>
              <a:t>line with bidirectional arrows crosses this vertical line and connects the business strategic objectives and processes of the firm with the elements of the information system—hardware, data</a:t>
            </a:r>
            <a:r>
              <a:rPr lang="en-US" altLang="en-US" baseline="0" dirty="0" smtClean="0"/>
              <a:t> management, and telecommunications</a:t>
            </a:r>
            <a:r>
              <a:rPr lang="en-US" altLang="en-US" dirty="0" smtClean="0"/>
              <a:t>.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Students may not know exactly what is meant by globalization, or may have an incomplete understanding of the term. You might ask students what they think it means. Potential answers could include: reduction of economic and cultural advantages of developed countries, increased number of companies with operations in multiple countries worldwide, and increased reliance on imports and exports of goods (and jobs). Globalization will be discussed in later slides as well.</a:t>
            </a:r>
          </a:p>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err="1" smtClean="0"/>
              <a:t>Walmart</a:t>
            </a:r>
            <a:r>
              <a:rPr lang="en-US" altLang="en-US" dirty="0" smtClean="0"/>
              <a:t> is the most efficient retailer in the industry and exemplifies operational excellence. You could ask students to name other businesses that they believe exhibit a high level of operational excellence. Do customers perceive operational excellence? Does it make a difference for customer purchasing? What websites strike students as really excellent in terms of customer service? If you have a podium computer, you might want to visit the </a:t>
            </a:r>
            <a:r>
              <a:rPr lang="en-US" altLang="en-US" dirty="0" err="1" smtClean="0"/>
              <a:t>Walmart</a:t>
            </a:r>
            <a:r>
              <a:rPr lang="en-US" altLang="en-US" dirty="0" smtClean="0"/>
              <a:t> site and the Amazon site to compare them in terms of ease of use.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to name other new products or business models that they</a:t>
            </a:r>
            <a:r>
              <a:rPr lang="ja-JP" altLang="en-US" dirty="0" smtClean="0"/>
              <a:t>’</a:t>
            </a:r>
            <a:r>
              <a:rPr lang="en-US" altLang="ja-JP" dirty="0" err="1" smtClean="0"/>
              <a:t>ve</a:t>
            </a:r>
            <a:r>
              <a:rPr lang="en-US" altLang="ja-JP" dirty="0" smtClean="0"/>
              <a:t> encountered and how they might relate to new information systems or new technology. One way to encourage participation is ask students to help you list on the blackboard some really interesting recent digital product innovations. Discussing </a:t>
            </a:r>
            <a:r>
              <a:rPr lang="ja-JP" altLang="en-US" dirty="0" smtClean="0"/>
              <a:t>“</a:t>
            </a:r>
            <a:r>
              <a:rPr lang="en-US" altLang="ja-JP" dirty="0" smtClean="0"/>
              <a:t>green technologies</a:t>
            </a:r>
            <a:r>
              <a:rPr lang="ja-JP" altLang="en-US" dirty="0" smtClean="0"/>
              <a:t>”</a:t>
            </a:r>
            <a:r>
              <a:rPr lang="en-US" altLang="ja-JP" dirty="0" smtClean="0"/>
              <a:t> such as wind, solar, and hybrid or electric vehicles is always fun. Autonomous</a:t>
            </a:r>
            <a:r>
              <a:rPr lang="en-US" altLang="ja-JP" baseline="0" dirty="0" smtClean="0"/>
              <a:t> vehicles are soon to come in the next five years. </a:t>
            </a:r>
            <a:r>
              <a:rPr lang="en-US" altLang="ja-JP" dirty="0" smtClean="0"/>
              <a:t>In this context, what role will IT be playing in the development of these technologies?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what types of companies might rely more on customer and supplier intimacy more than others and which companies they feel have served them exceptionally well. Ask the students to identify online sites that achieve a high degree of customer intimacy. Sites to visit would include Netflix, Amazon, and other sites which have recommender systems to suggest purchase ideas to consumers.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utility company to correct the error.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utility company to correct the error.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Emphasize that achieving any of the previous four business objectives represents the achievement of a competitive advantage as well.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Ask students if they can name any examples of companies that failed to survive due to unwillingness or inability to update their information systems. The Sarbanes-Oxley Act (2002) requires that public firms keep all data, including e-mail, on record for 5 years. The Dodd-Frank Act (2010) requires financial services firms to develop extensive new compliance reports. You could ask students if they appreciate why information systems would be useful toward meeting the standards imposed by these new federal statutes.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These is some basic background understanding needed for the course. A system refers to a set of components that work together (hopefully). Can students think of systems other than information systems? The point of an information system is to make sense out all the confusing data in the environment, and put the data into some kind of order. Information is an ordered set of data that you can understand and act on. If the students want to get a sense of raw data, show them a stock ticker on a financial website, such as Yahoo/finance. Ask them to tell you what it means? Then show them the current value of the Dow Jones Industrial Index and the S&amp;P 500, and its daily trend (or for that matter switch to a one year view of either of these indexes). Looking at the indexes students can quickly get a grasp of whether the market is up or down, and they could act on that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1.3, Page 17.</a:t>
            </a:r>
          </a:p>
          <a:p>
            <a:r>
              <a:rPr lang="en-US" sz="1200" b="0" i="0" u="none" strike="noStrike" kern="1200" cap="none" baseline="0" dirty="0" smtClean="0">
                <a:solidFill>
                  <a:schemeClr val="tx1"/>
                </a:solidFill>
                <a:latin typeface="+mn-lt"/>
                <a:ea typeface="Arial"/>
                <a:cs typeface="Arial"/>
                <a:sym typeface="Arial"/>
              </a:rPr>
              <a:t>Raw data from a supermarket checkout counter can be processed and organized to produce meaningful information, such as the total unit sales of dish detergent or the total sales revenue from dish detergent for a specific store or sales territory.</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Emphasize the distinction between information and data. You could, for example, ask several students to list their ages and write the numbers on one side of the board—then you could calculate the average age of those students on the other side, oldest student, youngest student, and so forth, to illustrate the difference between raw data and meaningful information.</a:t>
            </a:r>
          </a:p>
          <a:p>
            <a:endParaRPr lang="en-US" altLang="en-US" dirty="0" smtClean="0"/>
          </a:p>
          <a:p>
            <a:r>
              <a:rPr lang="en-US" altLang="en-US" dirty="0" smtClean="0"/>
              <a:t>Full description:</a:t>
            </a:r>
            <a:r>
              <a:rPr lang="en-US" altLang="en-US" baseline="0" dirty="0" smtClean="0"/>
              <a:t> The diagram depicts the input to information systems. Data shown here that flow into information systems include item number, item description, and item price at a supermarket checkout. These data are organized into meaningful information such as item units sold, year-to-date sales, and location of sales.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Use an example similar to the one given in the previous slide to illustrate the three activities involved in the function of an information system. Continuing with that example, the process of asking students their age would represent input, calculating the average age and determining the oldest and youngest age would represent processing, and writing that information on the board would represent output.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Explain to students how the </a:t>
            </a:r>
            <a:r>
              <a:rPr lang="en-US" altLang="ja-JP" dirty="0" smtClean="0"/>
              <a:t>“house” analogy works: assuming that a successful information system is like a completed “house,” computers and software represent only the tools and materials used to build the house. Tools and materials don</a:t>
            </a:r>
            <a:r>
              <a:rPr lang="ja-JP" altLang="en-US" dirty="0" smtClean="0"/>
              <a:t>’</a:t>
            </a:r>
            <a:r>
              <a:rPr lang="en-US" altLang="ja-JP" dirty="0" smtClean="0"/>
              <a:t>t just suddenly become a completed house—outside (human) input is required. Systems need to be designed to fit the firms and the humans who work with the systems.</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Figure 1.4,</a:t>
            </a:r>
            <a:r>
              <a:rPr lang="en-US" altLang="en-US" baseline="0" dirty="0" smtClean="0"/>
              <a:t> Page 18.</a:t>
            </a:r>
          </a:p>
          <a:p>
            <a:r>
              <a:rPr lang="en-US" sz="1200" b="0" i="0" u="none" strike="noStrike" kern="1200" cap="none" baseline="0" dirty="0" smtClean="0">
                <a:solidFill>
                  <a:schemeClr val="tx1"/>
                </a:solidFill>
                <a:latin typeface="+mn-lt"/>
                <a:ea typeface="Arial"/>
                <a:cs typeface="Arial"/>
                <a:sym typeface="Arial"/>
              </a:rPr>
              <a:t>An information system contains information about an organization and its surrounding environment. Three basic activities—input, processing, and output—produce the information organizations need. Feedback is output returned to appropriate people or activities in the organization to evaluate and refine the input. Environmental actors, such as customers, suppliers, competitors, stockholders, and regulatory agencies, interact with the organization and its information systems.</a:t>
            </a:r>
            <a:endParaRPr lang="en-US" altLang="en-US" baseline="0" dirty="0" smtClean="0"/>
          </a:p>
          <a:p>
            <a:endParaRPr lang="en-US" altLang="en-US" baseline="0" dirty="0" smtClean="0"/>
          </a:p>
          <a:p>
            <a:r>
              <a:rPr lang="en-US" altLang="en-US" dirty="0" smtClean="0"/>
              <a:t>The point of this diagram is first of all to highlight the three basic activities of information systems, so that students can understand what an information system is doing at its most fundamental level. But the diagram also puts information systems into the context of organizations (firms), and then puts the firm into its respective environment composed of shareholders, higher level authorities (government), competitors, suppliers, and customers. Suddenly, students should see that information systems play a central role mediating and interacting with all these players. Hence, systems play a key role in the operations and survival of the firm. </a:t>
            </a:r>
          </a:p>
          <a:p>
            <a:endParaRPr lang="en-US" altLang="en-US" dirty="0" smtClean="0"/>
          </a:p>
          <a:p>
            <a:r>
              <a:rPr lang="en-US" altLang="en-US" dirty="0" smtClean="0"/>
              <a:t>You could also explain this diagram by relating it back to the opening case, as the book does. The two types of input into the Synergy system are manually entered data as well as video. The system processes that data and creates the output, video, and statistics about specific types of players and plays.</a:t>
            </a:r>
          </a:p>
          <a:p>
            <a:endParaRPr lang="en-US" altLang="en-US" dirty="0" smtClean="0"/>
          </a:p>
          <a:p>
            <a:r>
              <a:rPr lang="en-US" altLang="en-US" dirty="0" smtClean="0"/>
              <a:t>Full description: The diagram depicts the three activities of an information system within an organization. The activities are listed as follows. 1, Input. 2, Processing, including classify, arrange, calculate. 3, Output. These activities form a loop as feedback that follows output leads to the input at the beginning of the cycle. The activities of an organization’s information system take place within the business’s environment, which is influenced by numerous factors, including Suppliers, Customers, Regulatory agencies, Stockholders, and Competitors.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 1.5, Page 19.</a:t>
            </a:r>
          </a:p>
          <a:p>
            <a:r>
              <a:rPr lang="en-US" sz="1200" b="0" i="0" u="none" strike="noStrike" kern="1200" cap="none" baseline="0" dirty="0" smtClean="0">
                <a:solidFill>
                  <a:schemeClr val="tx1"/>
                </a:solidFill>
                <a:latin typeface="+mn-lt"/>
                <a:ea typeface="Arial"/>
                <a:cs typeface="Arial"/>
                <a:sym typeface="Arial"/>
              </a:rPr>
              <a:t>Using information systems effectively requires an understanding of the organization, management, and information technology shaping the systems. An information system creates value for the firm as an organizational and management solution to challenges posed by the environment.</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These three themes (management, organizations, and technology) will reappear throughout the book. Understanding the interaction among these factors and information systems is known as information system literacy. Knowing how to optimize the relationship between technology, organizations, and management is the purpose of this book and course.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Pages 18 and 19 in the text provide more specific details on each level of this hierarchy. You can ask students to talk about an organization where they currently work, or have worked in the past. What was their contact with senior management, middle management, and operational (supervisory) management?  Many younger students will have had little or no contact with senior and middle management. Older students most likely will have experience. You might need to provide more description about exactly what senior managers do for the firm (and middle managers).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a:t>
            </a:r>
            <a:r>
              <a:rPr lang="en-US" altLang="en-US" baseline="0" dirty="0" smtClean="0"/>
              <a:t> 1.6, Page 20.</a:t>
            </a:r>
          </a:p>
          <a:p>
            <a:r>
              <a:rPr lang="en-US" sz="1200" b="0" i="0" u="none" strike="noStrike" kern="1200" cap="none" baseline="0" dirty="0" smtClean="0">
                <a:solidFill>
                  <a:schemeClr val="tx1"/>
                </a:solidFill>
                <a:latin typeface="+mn-lt"/>
                <a:ea typeface="Arial"/>
                <a:cs typeface="Arial"/>
                <a:sym typeface="Arial"/>
              </a:rPr>
              <a:t>Business organizations are hierarchies consisting of three principal levels: senior management, middle management, and operational management. Information systems serve each of these levels. Scientists and knowledge workers often work with middle management.</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Ask students to think about how information systems would factor into the day-to-day jobs of each of the three types of workers in the pyramid. </a:t>
            </a:r>
            <a:br>
              <a:rPr lang="en-US" altLang="en-US" dirty="0" smtClean="0"/>
            </a:br>
            <a:endParaRPr lang="en-US" altLang="en-US" dirty="0" smtClean="0"/>
          </a:p>
          <a:p>
            <a:r>
              <a:rPr lang="en-US" altLang="en-US" dirty="0" smtClean="0"/>
              <a:t>Full description:</a:t>
            </a:r>
            <a:r>
              <a:rPr lang="en-US" altLang="en-US" baseline="0" dirty="0" smtClean="0"/>
              <a:t> A pyramid diagram depicts the hierarchy of a business organization. At the bottom level of the pyramid organizational hierarchy is Operational Management, which consists of production and service workers and data workers. Above it in the middle level is Middle Management, made up of scientists and knowledge workers. At the top of the pyramid is Senior Management.</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The point of this slide is to let students know there are many organizational factors that will shape information systems. A common observation is that </a:t>
            </a:r>
            <a:r>
              <a:rPr lang="ja-JP" altLang="en-US" dirty="0" smtClean="0"/>
              <a:t>“</a:t>
            </a:r>
            <a:r>
              <a:rPr lang="en-US" altLang="ja-JP" dirty="0" smtClean="0"/>
              <a:t>Every business is different.</a:t>
            </a:r>
            <a:r>
              <a:rPr lang="ja-JP" altLang="en-US" dirty="0" smtClean="0"/>
              <a:t>”</a:t>
            </a:r>
            <a:r>
              <a:rPr lang="en-US" altLang="ja-JP" dirty="0" smtClean="0"/>
              <a:t> Does this mean every business will have different information systems? Every business has its unique culture and politics. Systems reflect these business cultures.  </a:t>
            </a:r>
          </a:p>
          <a:p>
            <a:endParaRPr lang="en-US" altLang="en-US" dirty="0" smtClean="0"/>
          </a:p>
          <a:p>
            <a:r>
              <a:rPr lang="en-US" altLang="en-US" dirty="0" smtClean="0"/>
              <a:t>For an example of how information systems shed light on a firm</a:t>
            </a:r>
            <a:r>
              <a:rPr lang="ja-JP" altLang="en-US" dirty="0" smtClean="0"/>
              <a:t>’</a:t>
            </a:r>
            <a:r>
              <a:rPr lang="en-US" altLang="ja-JP" dirty="0" smtClean="0"/>
              <a:t>s unique business processes and culture, you might describe the UPS Interactive Session later in the chapter. The company</a:t>
            </a:r>
            <a:r>
              <a:rPr lang="ja-JP" altLang="en-US" dirty="0" smtClean="0"/>
              <a:t>’</a:t>
            </a:r>
            <a:r>
              <a:rPr lang="en-US" altLang="ja-JP" dirty="0" smtClean="0"/>
              <a:t>s package tracking systems exemplify their commitment to customer service and putting the customer first.</a:t>
            </a:r>
            <a:endParaRPr lang="en-US" alt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How might information systems assist managers in the development of new products and services? What is meant by re-creating the organization?  Why do organizations need to be continually re-created? The answer is that they quickly become obsolete unless they continue to change. Ask students to help you list some organizations that have recently failed, or are about to fail.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Information technology is at the heart of information systems. Although organization and management are important too, it</a:t>
            </a:r>
            <a:r>
              <a:rPr lang="ja-JP" altLang="en-US" dirty="0" smtClean="0"/>
              <a:t>’</a:t>
            </a:r>
            <a:r>
              <a:rPr lang="en-US" altLang="ja-JP" dirty="0" smtClean="0"/>
              <a:t>s the technology that enables the systems and the organizations and managers who use the technology.  </a:t>
            </a:r>
          </a:p>
          <a:p>
            <a:endParaRPr lang="en-US" altLang="en-US" dirty="0" smtClean="0"/>
          </a:p>
          <a:p>
            <a:r>
              <a:rPr lang="en-US" altLang="en-US" dirty="0" smtClean="0"/>
              <a:t>The distinction between the Internet and intranets and extranets has to do with their scope. Intranets are private networks used by corporations and extranets are similar except that they are directed at external users (such as customers and suppliers). In contrast, the Internet connects millions of different networks across the globe. Students may not immediately understand this distinction.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UPS is a good example of a company that successfully uses information systems to enhance their business.</a:t>
            </a:r>
          </a:p>
          <a:p>
            <a:endParaRPr lang="en-US" altLang="en-US" dirty="0" smtClean="0"/>
          </a:p>
          <a:p>
            <a:r>
              <a:rPr lang="en-US" altLang="en-US" dirty="0" smtClean="0"/>
              <a:t>Discuss the Delivery Information Acquisition Device (DIAD) and its various uses. Why is it an excellent example of an information system affected by a firm</a:t>
            </a:r>
            <a:r>
              <a:rPr lang="ja-JP" altLang="en-US" dirty="0" smtClean="0"/>
              <a:t>’</a:t>
            </a:r>
            <a:r>
              <a:rPr lang="en-US" altLang="ja-JP" dirty="0" smtClean="0"/>
              <a:t>s business and vice versa? Do students think UPS does a good job with its information systems? What might they improve?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Discuss what the consequences would be if any one of the three dimensions of information systems were lacking at UPS. With poor technology, good management and organizational procedures would not significantly increase efficiency; without good organizational procedures, even the highest-quality technology wouldn</a:t>
            </a:r>
            <a:r>
              <a:rPr lang="en-US" altLang="ja-JP" dirty="0" smtClean="0"/>
              <a:t>’t prevent frequent errors and data loss; and without good management, the company would not make appropriate decisions about how to use the technology and what procedures to use.</a:t>
            </a:r>
            <a:endParaRPr lang="en-US" alt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could ask students to consider how this view of information systems might contrast with the sociotechnical view or other views. You could also ask them to consider the circumstances under which information systems might not result in increased productivity and revenue.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During this and the next slide, emphasize that the end result of the business information value chain will always be profitability.</a:t>
            </a:r>
          </a:p>
          <a:p>
            <a:r>
              <a:rPr lang="en-US" altLang="en-US" dirty="0" smtClean="0"/>
              <a:t>Questions for students: What aspects of the business perspective might be lacking? Are there other perspectives that might provide a different picture? (sociotechnical)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Connect this slide to the previous slide. Many firms make significant investments in IT for very little benefit to the bottom line. Discuss why companies experience a wide variety of outcomes in their efforts to invest in IT.  Consider the factors we use in this book: organizational and management factors.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Figure 1.7, Page 25.</a:t>
            </a:r>
          </a:p>
          <a:p>
            <a:r>
              <a:rPr lang="en-US" sz="1200" b="0" i="0" u="none" strike="noStrike" kern="1200" cap="none" baseline="0" dirty="0" smtClean="0">
                <a:solidFill>
                  <a:schemeClr val="tx1"/>
                </a:solidFill>
                <a:latin typeface="+mn-lt"/>
                <a:ea typeface="Arial"/>
                <a:cs typeface="Arial"/>
                <a:sym typeface="Arial"/>
              </a:rPr>
              <a:t>From a business perspective, information systems are part of a series of value-adding activities for acquiring, transforming, and distributing information that managers can use to improve decision making, enhance organizational performance, and, ultimately, increase firm profitability.</a:t>
            </a:r>
          </a:p>
          <a:p>
            <a:endParaRPr lang="en-US" altLang="en-US" dirty="0" smtClean="0"/>
          </a:p>
          <a:p>
            <a:r>
              <a:rPr lang="en-US" altLang="en-US" dirty="0" smtClean="0"/>
              <a:t>The information value chain is one way to visualize the relationship among information activities, business processes, and management activities. You could also ask students if they could imagine any reason to create an information system besides profitability or strategic positioning (it</a:t>
            </a:r>
            <a:r>
              <a:rPr lang="ja-JP" altLang="en-US" dirty="0" smtClean="0"/>
              <a:t>’</a:t>
            </a:r>
            <a:r>
              <a:rPr lang="en-US" altLang="ja-JP" dirty="0" smtClean="0"/>
              <a:t>s not likely that they will think of one, which will prove the point). One reason to create a system that is not primarily profit-oriented is to meet the information reporting requirements of government and other authorities. </a:t>
            </a:r>
          </a:p>
          <a:p>
            <a:endParaRPr lang="en-US" altLang="ja-JP" dirty="0" smtClean="0"/>
          </a:p>
          <a:p>
            <a:r>
              <a:rPr lang="en-US" altLang="ja-JP" dirty="0" smtClean="0"/>
              <a:t>Full description:</a:t>
            </a:r>
            <a:r>
              <a:rPr lang="en-US" altLang="ja-JP" baseline="0" dirty="0" smtClean="0"/>
              <a:t> A diagram depicts the components of a business information value chain. In the diagram, information processing activities are labeled as follows. Data collection and storage. Transformation into business systems. Dissemination. This dissemination flows into two areas, with increases in business value along the way. The first of the areas is, Business Processes, which includes the following items. Supply chain management. Enterprise management. Customer management. Knowledge management. The other area is Management Activities, which includes the following items. Planning, Coordinating, Controlling, Modeling and Decision making. The result of all these value adding activities is firm profitability and strategic position.</a:t>
            </a:r>
            <a:endParaRPr lang="en-US" altLang="ja-JP"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Figure</a:t>
            </a:r>
            <a:r>
              <a:rPr lang="en-US" altLang="en-US" baseline="0" dirty="0" smtClean="0"/>
              <a:t> 1.8, Page 26.</a:t>
            </a:r>
          </a:p>
          <a:p>
            <a:r>
              <a:rPr lang="en-US" sz="1200" b="0" i="0" u="none" strike="noStrike" kern="1200" cap="none" baseline="0" dirty="0" smtClean="0">
                <a:solidFill>
                  <a:schemeClr val="tx1"/>
                </a:solidFill>
                <a:latin typeface="+mn-lt"/>
                <a:ea typeface="Arial"/>
                <a:cs typeface="Arial"/>
                <a:sym typeface="Arial"/>
              </a:rPr>
              <a:t>Although, on average, investments in information technology produce returns far above those returned by other investments, there is considerable variation across firms.</a:t>
            </a:r>
          </a:p>
          <a:p>
            <a:endParaRPr lang="en-US" sz="1200" b="0" i="0" u="none" strike="noStrike" kern="1200" cap="none" baseline="0" dirty="0" smtClean="0">
              <a:solidFill>
                <a:schemeClr val="tx1"/>
              </a:solidFill>
              <a:latin typeface="+mn-lt"/>
              <a:ea typeface="Arial"/>
              <a:cs typeface="Arial"/>
              <a:sym typeface="Arial"/>
            </a:endParaRPr>
          </a:p>
          <a:p>
            <a:r>
              <a:rPr lang="en-US" sz="1200" b="0" i="0" u="none" strike="noStrike" kern="1200" cap="none" baseline="0" dirty="0" smtClean="0">
                <a:solidFill>
                  <a:schemeClr val="tx1"/>
                </a:solidFill>
                <a:latin typeface="+mn-lt"/>
                <a:ea typeface="Arial"/>
                <a:cs typeface="Arial"/>
                <a:sym typeface="Arial"/>
              </a:rPr>
              <a:t>Source: </a:t>
            </a:r>
            <a:r>
              <a:rPr lang="en-US" sz="1200" b="0" i="0" u="none" strike="noStrike" kern="1200" cap="none" baseline="0" dirty="0" err="1" smtClean="0">
                <a:solidFill>
                  <a:schemeClr val="dk1"/>
                </a:solidFill>
                <a:latin typeface="+mn-lt"/>
                <a:ea typeface="Arial"/>
                <a:cs typeface="Arial"/>
                <a:sym typeface="Arial"/>
              </a:rPr>
              <a:t>Brynjolfsson</a:t>
            </a:r>
            <a:r>
              <a:rPr lang="en-US" sz="1200" b="0" i="0" u="none" strike="noStrike" kern="1200" cap="none" baseline="0" dirty="0" smtClean="0">
                <a:solidFill>
                  <a:schemeClr val="dk1"/>
                </a:solidFill>
                <a:latin typeface="+mn-lt"/>
                <a:ea typeface="Arial"/>
                <a:cs typeface="Arial"/>
                <a:sym typeface="Arial"/>
              </a:rPr>
              <a:t>, Erik and </a:t>
            </a:r>
            <a:r>
              <a:rPr lang="en-US" sz="1200" b="0" i="0" u="none" strike="noStrike" kern="1200" cap="none" baseline="0" dirty="0" err="1" smtClean="0">
                <a:solidFill>
                  <a:schemeClr val="dk1"/>
                </a:solidFill>
                <a:latin typeface="+mn-lt"/>
                <a:ea typeface="Arial"/>
                <a:cs typeface="Arial"/>
                <a:sym typeface="Arial"/>
              </a:rPr>
              <a:t>Lorin</a:t>
            </a:r>
            <a:r>
              <a:rPr lang="en-US" sz="1200" b="0" i="0" u="none" strike="noStrike" kern="1200" cap="none" baseline="0" dirty="0" smtClean="0">
                <a:solidFill>
                  <a:schemeClr val="dk1"/>
                </a:solidFill>
                <a:latin typeface="+mn-lt"/>
                <a:ea typeface="Arial"/>
                <a:cs typeface="Arial"/>
                <a:sym typeface="Arial"/>
              </a:rPr>
              <a:t> M. Hitt. “Beyond Computation: Information Technology, Organizational Transformation, and Business Performance.” Journal of Economic Perspectives 14, No. 4 (2000).</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Emphasize that each quadrant of the graph represents a different type of firm.</a:t>
            </a:r>
          </a:p>
          <a:p>
            <a:r>
              <a:rPr lang="en-US" altLang="en-US" dirty="0" smtClean="0"/>
              <a:t>Quadrant 1 represents firms that invest much less in IT but still receive strong returns.</a:t>
            </a:r>
          </a:p>
          <a:p>
            <a:r>
              <a:rPr lang="en-US" altLang="en-US" dirty="0" smtClean="0"/>
              <a:t>Quadrant 2 represents firms that invest a great deal in IT and receive a great deal in returns.</a:t>
            </a:r>
          </a:p>
          <a:p>
            <a:r>
              <a:rPr lang="en-US" altLang="en-US" dirty="0" smtClean="0"/>
              <a:t>Quadrant 3 represents firms that invest much less in IT and receive poor returns.</a:t>
            </a:r>
          </a:p>
          <a:p>
            <a:r>
              <a:rPr lang="en-US" altLang="en-US" dirty="0" smtClean="0"/>
              <a:t>Quadrant 4 represents firms that invest a great deal in IT but receive poor returns.</a:t>
            </a:r>
          </a:p>
          <a:p>
            <a:r>
              <a:rPr lang="en-US" altLang="en-US" dirty="0" smtClean="0"/>
              <a:t>Ask students where they want their firms to show up?  The purpose of the course and book is to show students how to end up in top quadrant (2). </a:t>
            </a:r>
          </a:p>
          <a:p>
            <a:endParaRPr lang="en-US" altLang="en-US" dirty="0" smtClean="0"/>
          </a:p>
          <a:p>
            <a:r>
              <a:rPr lang="en-US" altLang="en-US" dirty="0" smtClean="0"/>
              <a:t>Full</a:t>
            </a:r>
            <a:r>
              <a:rPr lang="en-US" altLang="en-US" baseline="0" dirty="0" smtClean="0"/>
              <a:t> description: In the scatter diagram, I T capital stock is indicated on the horizontal axis and productivity is plotted on the vertical axis. Both variables are noted relative to industry averages. Most of the data points are found near the center of the graph, reflecting the ratio between I T capital stock and productivity is one to one. The trend line fitted to the data points shows the relationship to trend to be upward sloping.</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 example used in the book for complementary assets is for automobile companies: these companies rely on investments in highways, other roads, gas stations, repair facilities, and so on to maximize the value of their primary investment. Ask students to provide a different example of another company</a:t>
            </a:r>
            <a:r>
              <a:rPr lang="ja-JP" altLang="en-US" dirty="0" smtClean="0"/>
              <a:t>’</a:t>
            </a:r>
            <a:r>
              <a:rPr lang="en-US" altLang="ja-JP" dirty="0" smtClean="0"/>
              <a:t>s or industries complementary assets.</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Emphasize that firms that make significant investment in complementary assets tend to derive greater benefit from information technology investment than those that do not. Consideration of complementary assets should be a part of any firm</a:t>
            </a:r>
            <a:r>
              <a:rPr lang="ja-JP" altLang="en-US" dirty="0" smtClean="0"/>
              <a:t>’</a:t>
            </a:r>
            <a:r>
              <a:rPr lang="en-US" altLang="ja-JP" dirty="0" smtClean="0"/>
              <a:t>s broader view of how to create and implement their information systems. Stress to students that managers must consider dimensions such as complementary assets in order to derive benefit from information systems and be successful.</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Figure</a:t>
            </a:r>
            <a:r>
              <a:rPr lang="en-US" altLang="en-US" baseline="0" dirty="0" smtClean="0"/>
              <a:t> 1.9, Page 28.</a:t>
            </a:r>
          </a:p>
          <a:p>
            <a:r>
              <a:rPr lang="en-US" sz="1200" b="0" i="0" u="none" strike="noStrike" kern="1200" cap="none" baseline="0" dirty="0" smtClean="0">
                <a:solidFill>
                  <a:schemeClr val="tx1"/>
                </a:solidFill>
                <a:latin typeface="+mn-lt"/>
                <a:ea typeface="Arial"/>
                <a:cs typeface="Arial"/>
                <a:sym typeface="Arial"/>
              </a:rPr>
              <a:t>The study of information systems deals with issues and insights contributed from technical and behavioral disciplines.</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Ask students which of the two major types of approaches, behavioral and technical, they find to be most appropriate or accurate. Why do they feel this way? Emphasize that the technical approach does not ignore behavior and the behavioral approach does not ignore technology, but that they are indeed two distinct approaches.</a:t>
            </a:r>
          </a:p>
          <a:p>
            <a:endParaRPr lang="en-US" altLang="en-US" dirty="0" smtClean="0"/>
          </a:p>
          <a:p>
            <a:r>
              <a:rPr lang="en-US" altLang="en-US" dirty="0" smtClean="0"/>
              <a:t>Full description: A diagram depicts the technical and behavioral approaches taken to information systems. At the center of the diagram are management information systems. One half of the circle surrounding the M I S are the technical approaches of management science, computer science, and operations research. The other half of the circle consists of behavioral approaches, which include economics, sociology, and psychology.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You might ask the students whether they think it</a:t>
            </a:r>
            <a:r>
              <a:rPr lang="ja-JP" altLang="en-US" dirty="0" smtClean="0"/>
              <a:t>’</a:t>
            </a:r>
            <a:r>
              <a:rPr lang="en-US" altLang="ja-JP" dirty="0" smtClean="0"/>
              <a:t>s possible to adopt only one of the two approaches to information systems and be successful. Then emphasize that the most accurate position is that there is no single approach that can truly capture the full scope and importance of information systems by itself.</a:t>
            </a:r>
            <a:endParaRPr lang="en-US" alt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Ask students to describe some of the relationships between the four main actors. For example, business firms look to acquire the components of their information systems from suppliers of hardware and software. The firm</a:t>
            </a:r>
            <a:r>
              <a:rPr lang="ja-JP" altLang="en-US" dirty="0" smtClean="0"/>
              <a:t>’</a:t>
            </a:r>
            <a:r>
              <a:rPr lang="en-US" altLang="ja-JP" dirty="0" smtClean="0"/>
              <a:t>s environment may dictate the type of software a company uses as well as the kind of employees that work there.</a:t>
            </a: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51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The sociotechnical systems perspective was also discussed briefly in slide 3, which you could revisit to give students a refresher. The critical aspect of this view is the balance between technological and social/behavioral concerns. Sometimes a lesser form of technology may be the best option because it is more suited to the personal needs of the individual, for example.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smtClean="0"/>
              <a:t>Figure 1.10, page 31.</a:t>
            </a:r>
          </a:p>
          <a:p>
            <a:r>
              <a:rPr lang="en-US" sz="1200" b="0" i="0" u="none" strike="noStrike" kern="1200" cap="none" baseline="0" dirty="0" smtClean="0">
                <a:solidFill>
                  <a:schemeClr val="tx1"/>
                </a:solidFill>
                <a:latin typeface="+mn-lt"/>
                <a:ea typeface="Arial"/>
                <a:cs typeface="Arial"/>
                <a:sym typeface="Arial"/>
              </a:rPr>
              <a:t>In a sociotechnical perspective, the performance of a system is optimized when both the technology and the organization mutually adjust to one another until a satisfactory fit is obtained.</a:t>
            </a:r>
          </a:p>
          <a:p>
            <a:endParaRPr lang="en-US" altLang="en-US" sz="1200" b="0" i="0" u="none" strike="noStrike" kern="1200" cap="none" baseline="0" dirty="0" smtClean="0">
              <a:solidFill>
                <a:schemeClr val="tx1"/>
              </a:solidFill>
              <a:latin typeface="+mn-lt"/>
              <a:ea typeface="Arial"/>
              <a:cs typeface="Arial"/>
              <a:sym typeface="Arial"/>
            </a:endParaRPr>
          </a:p>
          <a:p>
            <a:r>
              <a:rPr lang="en-US" altLang="en-US" dirty="0" smtClean="0"/>
              <a:t>This graphic illustrates the interplay between technology and the organization. The two continue to grow closer together until an approach satisfying both perspectives is reached. Ensure that students understand that the two sides do not always need to form an equal compromise. Sometimes highly advanced technology may be more acceptable than at other times. As they will see with packaged software solutions and enterprise systems, firms are often required to change greatly in order to make the software applications work.  </a:t>
            </a:r>
          </a:p>
          <a:p>
            <a:endParaRPr lang="en-US" altLang="en-US" dirty="0" smtClean="0"/>
          </a:p>
          <a:p>
            <a:r>
              <a:rPr lang="en-US" altLang="en-US" dirty="0" smtClean="0"/>
              <a:t>Full description: A diagram depicts a matchup of alternatives in a sociotechnical perspective on information systems. In the diagram, the final design of technology presents three alternatives. The final design of organization also presents three alternatives. Performance of an information system occurs within Alternative 1 for technology matches up with Alternative 1 for organization, Alternative 2 for technology matches up with Alternative 2 for organization, and Alternative 3 for technology matches up with Alternative 3 for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54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New federal security and accounting laws that require companies to store e-mail for 5 years have spurred the growth of digital information, which is increasing at a rate of 5 </a:t>
            </a:r>
            <a:r>
              <a:rPr lang="en-US" altLang="en-US" dirty="0" err="1" smtClean="0"/>
              <a:t>exabytes</a:t>
            </a:r>
            <a:r>
              <a:rPr lang="en-US" altLang="en-US" dirty="0" smtClean="0"/>
              <a:t> annually. Students may be surprised to learn that 5 </a:t>
            </a:r>
            <a:r>
              <a:rPr lang="en-US" altLang="en-US" dirty="0" err="1" smtClean="0"/>
              <a:t>exabytes</a:t>
            </a:r>
            <a:r>
              <a:rPr lang="en-US" altLang="en-US" dirty="0" smtClean="0"/>
              <a:t> of data is equivalent to 37,000 Libraries of Congress. Ask the students to think about what difference it makes to the world economy, or the U.S. economy, if global operations become much less expensive? What are the challenges to American suppliers of goods and services, and to labor?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New federal security and accounting laws that require companies to store e-mail for 5 years have spurred the growth of digital information, which is increasing at a rate of 5 </a:t>
            </a:r>
            <a:r>
              <a:rPr lang="en-US" altLang="en-US" dirty="0" err="1" smtClean="0"/>
              <a:t>exabytes</a:t>
            </a:r>
            <a:r>
              <a:rPr lang="en-US" altLang="en-US" dirty="0" smtClean="0"/>
              <a:t> annually. Students may be surprised to learn that 5 </a:t>
            </a:r>
            <a:r>
              <a:rPr lang="en-US" altLang="en-US" dirty="0" err="1" smtClean="0"/>
              <a:t>exabytes</a:t>
            </a:r>
            <a:r>
              <a:rPr lang="en-US" altLang="en-US" dirty="0" smtClean="0"/>
              <a:t> of data is equivalent to 37,000 Libraries of Congress. Ask the students to think about what difference it makes to the world economy, or the U.S. economy, if global operations become much less expensive? What are the challenges to American suppliers of goods and services, and to labor?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Figure 1.1,</a:t>
            </a:r>
            <a:r>
              <a:rPr lang="en-US" sz="1200" baseline="0" dirty="0" smtClean="0"/>
              <a:t> Page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Information technology capital investment, defined as hardware, software, and communications equipment, grew from 21 to 33 percent of all invested capital between 1999 and 2017.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sz="1200" b="0" i="0" u="none" strike="noStrike" kern="1200" cap="none" baseline="0" dirty="0" smtClean="0">
                <a:solidFill>
                  <a:schemeClr val="tx1"/>
                </a:solidFill>
                <a:latin typeface="+mn-lt"/>
                <a:ea typeface="Arial"/>
                <a:cs typeface="Arial"/>
                <a:sym typeface="Arial"/>
              </a:rPr>
              <a:t>Source: </a:t>
            </a:r>
            <a:r>
              <a:rPr lang="en-US" sz="1200" b="0" i="0" u="none" strike="noStrike" kern="1200" cap="none" baseline="0" dirty="0" smtClean="0">
                <a:solidFill>
                  <a:schemeClr val="dk1"/>
                </a:solidFill>
                <a:latin typeface="+mn-lt"/>
                <a:ea typeface="Arial"/>
                <a:cs typeface="Arial"/>
                <a:sym typeface="Arial"/>
              </a:rPr>
              <a:t>Based on data in U.S. Department of Commerce, Bureau of Economic Analysis, </a:t>
            </a:r>
            <a:r>
              <a:rPr lang="en-US" sz="1200" b="0" i="1" u="none" strike="noStrike" kern="1200" cap="none" baseline="0" dirty="0" smtClean="0">
                <a:solidFill>
                  <a:schemeClr val="dk1"/>
                </a:solidFill>
                <a:latin typeface="+mn-lt"/>
                <a:ea typeface="Arial"/>
                <a:cs typeface="Arial"/>
                <a:sym typeface="Arial"/>
              </a:rPr>
              <a:t>National Income and Product Accounts</a:t>
            </a:r>
            <a:r>
              <a:rPr lang="en-US" sz="1200" b="0" i="0" u="none" strike="noStrike" kern="1200" cap="none" baseline="0" dirty="0" smtClean="0">
                <a:solidFill>
                  <a:schemeClr val="dk1"/>
                </a:solidFill>
                <a:latin typeface="+mn-lt"/>
                <a:ea typeface="Arial"/>
                <a:cs typeface="Arial"/>
                <a:sym typeface="Arial"/>
              </a:rPr>
              <a:t>, Table 5.3.6. Real Private Fixed Investment by Type, Chained Dollars (2018).</a:t>
            </a:r>
            <a:endParaRPr lang="en-US" altLang="en-US" dirty="0" smtClean="0"/>
          </a:p>
          <a:p>
            <a:endParaRPr lang="en-US" altLang="en-US" dirty="0" smtClean="0"/>
          </a:p>
          <a:p>
            <a:r>
              <a:rPr lang="en-US" altLang="en-US" dirty="0" smtClean="0"/>
              <a:t>Emphasize to students that total investment is more than 2 trillion dollars in 2017, and that more than 540 billion dollars of that was invested in information technology. You could ask them why it is that the percentage of total investment devoted to IT has increased so much since 1980. Other kinds of capital investment are machinery and buildings.  Why would firms increase IT investment faster than machinery and buildings?  Part of the answer is capital substitution: the price of IT capital has been falling exponentially, whereas the price of machine and buildings has been growing at slightly more than the rate of inflation. Wherever possible, firms would much rather invest in more IT than machinery or buildings because the returns on the investment are greater.</a:t>
            </a:r>
          </a:p>
          <a:p>
            <a:endParaRPr lang="en-US" altLang="en-US" dirty="0" smtClean="0"/>
          </a:p>
          <a:p>
            <a:r>
              <a:rPr lang="en-US" altLang="en-US" dirty="0" smtClean="0"/>
              <a:t>Full description: A line graph, with years 1999 to 2017 on the horizontal access and investment, 0 to 3 trillion dollars, on the vertical axis, two lines show all invested capital for U S businesses and information technology capital investment. Total invested capital grew from about 2.2 trillion dollars in 1999 to about 2.7 trillion dollars in 2006. It then declined to about 2 trillion dollars in 2009 before increasing to about 2.8 trillion dollars by 2015. It declined again to about 2.2 trillion in 2016, rising to 2.4 trillion in 2017. Total information technology capital investment grew steadily from about 500 billion dollars in 1999, which was 21 percent of total capital invested, to about 1 trillion dollars by 2015. It declined to about .6 trillion in 2016, rising slightly to about .7 trillion in 2017, or about 33 percent of total capital invested.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3/14/2019</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 Placeholder 22"/>
          <p:cNvSpPr>
            <a:spLocks noGrp="1"/>
          </p:cNvSpPr>
          <p:nvPr>
            <p:ph type="body" sz="quarter" idx="16" hasCustomPrompt="1"/>
          </p:nvPr>
        </p:nvSpPr>
        <p:spPr>
          <a:xfrm>
            <a:off x="2834640" y="6400800"/>
            <a:ext cx="59283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3/14/2019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3/14/2019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3/14/2019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3/14/2019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3/14/2019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6400800"/>
            <a:ext cx="65532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5"/>
            <a:ext cx="8229600" cy="1107996"/>
          </a:xfrm>
        </p:spPr>
        <p:txBody>
          <a:bodyPr wrap="square" anchor="b">
            <a:spAutoFit/>
          </a:bodyPr>
          <a:lstStyle/>
          <a:p>
            <a:r>
              <a:rPr lang="en-IN" dirty="0"/>
              <a:t>Management Information Systems: Managing the Digital Firm</a:t>
            </a:r>
            <a:endParaRPr lang="en-IN" sz="3600" dirty="0">
              <a:latin typeface="+mj-lt"/>
            </a:endParaRPr>
          </a:p>
        </p:txBody>
      </p:sp>
      <p:sp>
        <p:nvSpPr>
          <p:cNvPr id="3" name="Text Placeholder 2"/>
          <p:cNvSpPr>
            <a:spLocks noGrp="1"/>
          </p:cNvSpPr>
          <p:nvPr>
            <p:ph type="body" sz="quarter" idx="13"/>
          </p:nvPr>
        </p:nvSpPr>
        <p:spPr>
          <a:xfrm>
            <a:off x="457200" y="1269455"/>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4" y="2792478"/>
            <a:ext cx="4117765" cy="492443"/>
          </a:xfrm>
        </p:spPr>
        <p:txBody>
          <a:bodyPr wrap="square">
            <a:spAutoFit/>
          </a:bodyPr>
          <a:lstStyle/>
          <a:p>
            <a:r>
              <a:rPr lang="en-IN" sz="3200" dirty="0" smtClean="0"/>
              <a:t>Chapter 1</a:t>
            </a:r>
            <a:endParaRPr lang="en-IN" sz="3200" dirty="0"/>
          </a:p>
        </p:txBody>
      </p:sp>
      <p:sp>
        <p:nvSpPr>
          <p:cNvPr id="5" name="Text Placeholder 4"/>
          <p:cNvSpPr>
            <a:spLocks noGrp="1"/>
          </p:cNvSpPr>
          <p:nvPr>
            <p:ph type="body" sz="quarter" idx="15"/>
          </p:nvPr>
        </p:nvSpPr>
        <p:spPr>
          <a:xfrm>
            <a:off x="4569034" y="3429000"/>
            <a:ext cx="4117765" cy="615553"/>
          </a:xfrm>
        </p:spPr>
        <p:txBody>
          <a:bodyPr wrap="square">
            <a:spAutoFit/>
          </a:bodyPr>
          <a:lstStyle/>
          <a:p>
            <a:r>
              <a:rPr lang="en-IN" altLang="en-US" sz="2000" dirty="0"/>
              <a:t>Information Systems in Global Business Today</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59" y="1635840"/>
            <a:ext cx="3718071" cy="47594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6444733"/>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Systems </a:t>
            </a:r>
            <a:r>
              <a:rPr lang="en-IN" altLang="en-US" sz="2800" dirty="0" smtClean="0"/>
              <a:t>(2 </a:t>
            </a:r>
            <a:r>
              <a:rPr lang="en-IN" altLang="en-US" sz="2800" dirty="0"/>
              <a:t>of 3)</a:t>
            </a:r>
            <a:endParaRPr lang="en-US" sz="2800" dirty="0"/>
          </a:p>
        </p:txBody>
      </p:sp>
      <p:sp>
        <p:nvSpPr>
          <p:cNvPr id="5" name="Content Placeholder 4"/>
          <p:cNvSpPr>
            <a:spLocks noGrp="1"/>
          </p:cNvSpPr>
          <p:nvPr>
            <p:ph idx="1"/>
          </p:nvPr>
        </p:nvSpPr>
        <p:spPr>
          <a:xfrm>
            <a:off x="457200" y="1828800"/>
            <a:ext cx="8229600" cy="4054956"/>
          </a:xfrm>
        </p:spPr>
        <p:txBody>
          <a:bodyPr>
            <a:spAutoFit/>
          </a:bodyPr>
          <a:lstStyle/>
          <a:p>
            <a:r>
              <a:rPr lang="en-US" dirty="0"/>
              <a:t>E-commerce Expansion</a:t>
            </a:r>
          </a:p>
          <a:p>
            <a:pPr lvl="1"/>
            <a:r>
              <a:rPr lang="en-US" sz="2400" dirty="0"/>
              <a:t>E-commerce expands to nearly $1 trillion in 2018</a:t>
            </a:r>
          </a:p>
          <a:p>
            <a:pPr lvl="1"/>
            <a:r>
              <a:rPr lang="en-US" sz="2400" dirty="0"/>
              <a:t>Netflix now has more than 125 million </a:t>
            </a:r>
            <a:r>
              <a:rPr lang="en-US" sz="2400" spc="-300" dirty="0" smtClean="0"/>
              <a:t>U </a:t>
            </a:r>
            <a:r>
              <a:rPr lang="en-US" sz="2400" dirty="0" smtClean="0"/>
              <a:t>S </a:t>
            </a:r>
            <a:r>
              <a:rPr lang="en-US" sz="2400" dirty="0"/>
              <a:t>subscribers</a:t>
            </a:r>
          </a:p>
          <a:p>
            <a:pPr lvl="1"/>
            <a:r>
              <a:rPr lang="en-US" sz="2400" dirty="0"/>
              <a:t>Online services now approach online retail in revenue</a:t>
            </a:r>
          </a:p>
          <a:p>
            <a:pPr lvl="1"/>
            <a:r>
              <a:rPr lang="en-US" sz="2400" dirty="0"/>
              <a:t>Online mobile advertising now larger than desktop </a:t>
            </a:r>
          </a:p>
          <a:p>
            <a:r>
              <a:rPr lang="en-US" dirty="0"/>
              <a:t> Management Changes</a:t>
            </a:r>
          </a:p>
          <a:p>
            <a:pPr lvl="1"/>
            <a:r>
              <a:rPr lang="en-US" sz="2400" dirty="0"/>
              <a:t>Managers use social networks, collaboration tools</a:t>
            </a:r>
          </a:p>
          <a:p>
            <a:pPr lvl="1"/>
            <a:r>
              <a:rPr lang="en-US" sz="2400" dirty="0"/>
              <a:t>Business intelligence applications accelerate</a:t>
            </a:r>
          </a:p>
          <a:p>
            <a:pPr lvl="1"/>
            <a:r>
              <a:rPr lang="en-US" sz="2400" dirty="0"/>
              <a:t>Virtual meetings proliferate</a:t>
            </a:r>
          </a:p>
        </p:txBody>
      </p:sp>
    </p:spTree>
    <p:extLst>
      <p:ext uri="{BB962C8B-B14F-4D97-AF65-F5344CB8AC3E}">
        <p14:creationId xmlns:p14="http://schemas.microsoft.com/office/powerpoint/2010/main" val="376731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Systems </a:t>
            </a:r>
            <a:r>
              <a:rPr lang="en-IN" altLang="en-US" sz="2800" dirty="0" smtClean="0"/>
              <a:t>(3 </a:t>
            </a:r>
            <a:r>
              <a:rPr lang="en-IN" altLang="en-US" sz="2800" dirty="0"/>
              <a:t>of 3)</a:t>
            </a:r>
            <a:endParaRPr lang="en-US" sz="2800" dirty="0"/>
          </a:p>
        </p:txBody>
      </p:sp>
      <p:sp>
        <p:nvSpPr>
          <p:cNvPr id="5" name="Content Placeholder 4"/>
          <p:cNvSpPr>
            <a:spLocks noGrp="1"/>
          </p:cNvSpPr>
          <p:nvPr>
            <p:ph idx="1"/>
          </p:nvPr>
        </p:nvSpPr>
        <p:spPr>
          <a:xfrm>
            <a:off x="457200" y="1828800"/>
            <a:ext cx="8229600" cy="3708708"/>
          </a:xfrm>
        </p:spPr>
        <p:txBody>
          <a:bodyPr>
            <a:spAutoFit/>
          </a:bodyPr>
          <a:lstStyle/>
          <a:p>
            <a:r>
              <a:rPr lang="en-US" dirty="0"/>
              <a:t>Firms and Organizations Change</a:t>
            </a:r>
          </a:p>
          <a:p>
            <a:pPr lvl="1"/>
            <a:r>
              <a:rPr lang="en-US" sz="2400" dirty="0"/>
              <a:t>More collaborative, less emphasis on hierarchy and structure</a:t>
            </a:r>
          </a:p>
          <a:p>
            <a:pPr lvl="1"/>
            <a:r>
              <a:rPr lang="en-US" sz="2400" dirty="0"/>
              <a:t>Greater emphasis on competencies and skills</a:t>
            </a:r>
          </a:p>
          <a:p>
            <a:pPr lvl="1"/>
            <a:r>
              <a:rPr lang="en-US" sz="2400" dirty="0"/>
              <a:t>Higher-speed/more accurate decision making based on data and analysis</a:t>
            </a:r>
          </a:p>
          <a:p>
            <a:pPr lvl="1"/>
            <a:r>
              <a:rPr lang="en-US" sz="2400" dirty="0"/>
              <a:t>More willingness to interact with consumers (social media)</a:t>
            </a:r>
          </a:p>
          <a:p>
            <a:pPr lvl="1"/>
            <a:r>
              <a:rPr lang="en-US" sz="2400" dirty="0"/>
              <a:t>Better understanding of the importance of </a:t>
            </a:r>
            <a:r>
              <a:rPr lang="en-US" sz="2400" spc="-300" dirty="0" smtClean="0"/>
              <a:t>I </a:t>
            </a:r>
            <a:r>
              <a:rPr lang="en-US" sz="2400" dirty="0" smtClean="0"/>
              <a:t>T</a:t>
            </a:r>
            <a:endParaRPr lang="en-US" sz="2400" dirty="0"/>
          </a:p>
        </p:txBody>
      </p:sp>
    </p:spTree>
    <p:extLst>
      <p:ext uri="{BB962C8B-B14F-4D97-AF65-F5344CB8AC3E}">
        <p14:creationId xmlns:p14="http://schemas.microsoft.com/office/powerpoint/2010/main" val="318768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226"/>
            <a:ext cx="8229600" cy="1661993"/>
          </a:xfrm>
        </p:spPr>
        <p:txBody>
          <a:bodyPr>
            <a:spAutoFit/>
          </a:bodyPr>
          <a:lstStyle/>
          <a:p>
            <a:r>
              <a:rPr lang="en-IN" altLang="en-US" dirty="0"/>
              <a:t>Interactive Session: Management: Can You Run the Company with Your iPhone? </a:t>
            </a:r>
            <a:r>
              <a:rPr lang="en-IN" altLang="en-US" sz="2800" dirty="0"/>
              <a:t>(1 of 2)</a:t>
            </a:r>
            <a:endParaRPr lang="en-US" sz="2800" dirty="0"/>
          </a:p>
        </p:txBody>
      </p:sp>
      <p:sp>
        <p:nvSpPr>
          <p:cNvPr id="5" name="Content Placeholder 4"/>
          <p:cNvSpPr>
            <a:spLocks noGrp="1"/>
          </p:cNvSpPr>
          <p:nvPr>
            <p:ph idx="1"/>
          </p:nvPr>
        </p:nvSpPr>
        <p:spPr>
          <a:xfrm>
            <a:off x="457200" y="2352675"/>
            <a:ext cx="8229600" cy="2369880"/>
          </a:xfrm>
        </p:spPr>
        <p:txBody>
          <a:bodyPr>
            <a:spAutoFit/>
          </a:bodyPr>
          <a:lstStyle/>
          <a:p>
            <a:r>
              <a:rPr lang="en-IN" dirty="0"/>
              <a:t>Class Discussion</a:t>
            </a:r>
          </a:p>
          <a:p>
            <a:pPr lvl="1"/>
            <a:r>
              <a:rPr lang="en-IN" sz="2400" dirty="0"/>
              <a:t>What kinds of applications are described here? What business functions do they support? How do they improve operational efficiency and decision making?</a:t>
            </a:r>
          </a:p>
          <a:p>
            <a:pPr lvl="1"/>
            <a:r>
              <a:rPr lang="en-IN" sz="2400" dirty="0"/>
              <a:t>Identify the problems that the business in this case study solved by using mobile digital devices.</a:t>
            </a:r>
          </a:p>
        </p:txBody>
      </p:sp>
    </p:spTree>
    <p:extLst>
      <p:ext uri="{BB962C8B-B14F-4D97-AF65-F5344CB8AC3E}">
        <p14:creationId xmlns:p14="http://schemas.microsoft.com/office/powerpoint/2010/main" val="46191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226"/>
            <a:ext cx="8229600" cy="1661993"/>
          </a:xfrm>
        </p:spPr>
        <p:txBody>
          <a:bodyPr>
            <a:spAutoFit/>
          </a:bodyPr>
          <a:lstStyle/>
          <a:p>
            <a:r>
              <a:rPr lang="en-IN" altLang="en-US" dirty="0"/>
              <a:t>Interactive Session: Management: Can You Run the Company with Your iPhone?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2352675"/>
            <a:ext cx="8229600" cy="3539430"/>
          </a:xfrm>
        </p:spPr>
        <p:txBody>
          <a:bodyPr>
            <a:spAutoFit/>
          </a:bodyPr>
          <a:lstStyle/>
          <a:p>
            <a:r>
              <a:rPr lang="en-US" dirty="0"/>
              <a:t>Class Discussion</a:t>
            </a:r>
          </a:p>
          <a:p>
            <a:pPr lvl="1"/>
            <a:r>
              <a:rPr lang="en-US" sz="2400" dirty="0"/>
              <a:t>What kinds of businesses are most likely to benefit from equipping their employees with mobile digital devices such as iPhones and </a:t>
            </a:r>
            <a:r>
              <a:rPr lang="en-US" sz="2400" dirty="0" err="1"/>
              <a:t>iPads</a:t>
            </a:r>
            <a:r>
              <a:rPr lang="en-US" sz="2400" dirty="0"/>
              <a:t>?</a:t>
            </a:r>
          </a:p>
          <a:p>
            <a:pPr lvl="1"/>
            <a:r>
              <a:rPr lang="en-US" sz="2400" dirty="0"/>
              <a:t>One company deploying iPhones has stated, “The iPhone is not a game changer, it’s an industry changer. It changes the way that you can interact with your customers” and “with your suppliers.” Discuss the implications of this statement.</a:t>
            </a:r>
          </a:p>
        </p:txBody>
      </p:sp>
    </p:spTree>
    <p:extLst>
      <p:ext uri="{BB962C8B-B14F-4D97-AF65-F5344CB8AC3E}">
        <p14:creationId xmlns:p14="http://schemas.microsoft.com/office/powerpoint/2010/main" val="330108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0986"/>
            <a:ext cx="8229600" cy="1538883"/>
          </a:xfrm>
        </p:spPr>
        <p:txBody>
          <a:bodyPr>
            <a:spAutoFit/>
          </a:bodyPr>
          <a:lstStyle/>
          <a:p>
            <a:r>
              <a:rPr lang="en-IN" altLang="en-US" dirty="0"/>
              <a:t>Globalization Challenges and Opportunities: A Flattened World </a:t>
            </a:r>
            <a:r>
              <a:rPr lang="en-IN" altLang="en-US" dirty="0" smtClean="0"/>
              <a:t>                  </a:t>
            </a:r>
            <a:r>
              <a:rPr lang="en-IN" altLang="en-US" sz="2800" dirty="0" smtClean="0"/>
              <a:t>(</a:t>
            </a:r>
            <a:r>
              <a:rPr lang="en-IN" altLang="en-US" sz="2800" dirty="0"/>
              <a:t>1 of 2)</a:t>
            </a:r>
            <a:endParaRPr lang="en-US" sz="2800" dirty="0"/>
          </a:p>
        </p:txBody>
      </p:sp>
      <p:sp>
        <p:nvSpPr>
          <p:cNvPr id="5" name="Content Placeholder 4"/>
          <p:cNvSpPr>
            <a:spLocks noGrp="1"/>
          </p:cNvSpPr>
          <p:nvPr>
            <p:ph idx="1"/>
          </p:nvPr>
        </p:nvSpPr>
        <p:spPr>
          <a:xfrm>
            <a:off x="457200" y="2352675"/>
            <a:ext cx="8229600" cy="2446824"/>
          </a:xfrm>
        </p:spPr>
        <p:txBody>
          <a:bodyPr>
            <a:spAutoFit/>
          </a:bodyPr>
          <a:lstStyle/>
          <a:p>
            <a:r>
              <a:rPr lang="en-US" b="1" dirty="0"/>
              <a:t>Internet and global communications have greatly changed how and where business is done </a:t>
            </a:r>
          </a:p>
          <a:p>
            <a:pPr lvl="1"/>
            <a:r>
              <a:rPr lang="en-US" sz="2400" dirty="0"/>
              <a:t>Drastic reduction of costs of operating and transacting on global scale</a:t>
            </a:r>
          </a:p>
          <a:p>
            <a:pPr lvl="1"/>
            <a:r>
              <a:rPr lang="en-US" sz="2400" dirty="0"/>
              <a:t>Competition for jobs, markets, resources, ideas</a:t>
            </a:r>
          </a:p>
          <a:p>
            <a:pPr lvl="1"/>
            <a:r>
              <a:rPr lang="en-US" sz="2400" dirty="0"/>
              <a:t>Growing interdependence of global economies </a:t>
            </a:r>
          </a:p>
        </p:txBody>
      </p:sp>
    </p:spTree>
    <p:extLst>
      <p:ext uri="{BB962C8B-B14F-4D97-AF65-F5344CB8AC3E}">
        <p14:creationId xmlns:p14="http://schemas.microsoft.com/office/powerpoint/2010/main" val="199242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0986"/>
            <a:ext cx="8229600" cy="1538883"/>
          </a:xfrm>
        </p:spPr>
        <p:txBody>
          <a:bodyPr>
            <a:spAutoFit/>
          </a:bodyPr>
          <a:lstStyle/>
          <a:p>
            <a:r>
              <a:rPr lang="en-IN" altLang="en-US" dirty="0"/>
              <a:t>Globalization Challenges and Opportunities: A Flattened World </a:t>
            </a:r>
            <a:r>
              <a:rPr lang="en-IN" altLang="en-US" dirty="0" smtClean="0"/>
              <a:t>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2352675"/>
            <a:ext cx="8229600" cy="2446824"/>
          </a:xfrm>
        </p:spPr>
        <p:txBody>
          <a:bodyPr>
            <a:spAutoFit/>
          </a:bodyPr>
          <a:lstStyle/>
          <a:p>
            <a:pPr lvl="1"/>
            <a:r>
              <a:rPr lang="en-IN" sz="2400" dirty="0"/>
              <a:t>Requires new understandings of skills, markets, opportunities</a:t>
            </a:r>
          </a:p>
          <a:p>
            <a:pPr lvl="1"/>
            <a:r>
              <a:rPr lang="en-IN" sz="2400" dirty="0"/>
              <a:t>Challenges yes, but opportunities as well</a:t>
            </a:r>
          </a:p>
          <a:p>
            <a:pPr lvl="1"/>
            <a:r>
              <a:rPr lang="en-IN" sz="2400" dirty="0"/>
              <a:t>Over half of the revenue of S&amp;P 500 US firms is generated off shore</a:t>
            </a:r>
          </a:p>
          <a:p>
            <a:pPr lvl="1"/>
            <a:r>
              <a:rPr lang="en-IN" sz="2400" dirty="0"/>
              <a:t>Information systems enable globalization of commerce</a:t>
            </a:r>
          </a:p>
        </p:txBody>
      </p:sp>
    </p:spTree>
    <p:extLst>
      <p:ext uri="{BB962C8B-B14F-4D97-AF65-F5344CB8AC3E}">
        <p14:creationId xmlns:p14="http://schemas.microsoft.com/office/powerpoint/2010/main" val="64348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The Emerging Digital Firm</a:t>
            </a:r>
            <a:endParaRPr lang="en-US" sz="2800" dirty="0"/>
          </a:p>
        </p:txBody>
      </p:sp>
      <p:sp>
        <p:nvSpPr>
          <p:cNvPr id="5" name="Content Placeholder 4"/>
          <p:cNvSpPr>
            <a:spLocks noGrp="1"/>
          </p:cNvSpPr>
          <p:nvPr>
            <p:ph idx="1"/>
          </p:nvPr>
        </p:nvSpPr>
        <p:spPr>
          <a:xfrm>
            <a:off x="457200" y="1285875"/>
            <a:ext cx="8229600" cy="3931846"/>
          </a:xfrm>
        </p:spPr>
        <p:txBody>
          <a:bodyPr>
            <a:spAutoFit/>
          </a:bodyPr>
          <a:lstStyle/>
          <a:p>
            <a:pPr indent="-255600"/>
            <a:r>
              <a:rPr lang="en-IN" dirty="0"/>
              <a:t>In a fully digital firm:</a:t>
            </a:r>
          </a:p>
          <a:p>
            <a:pPr lvl="1" indent="-255600"/>
            <a:r>
              <a:rPr lang="en-IN" sz="2400" dirty="0"/>
              <a:t>Significant business relationships are digitally enabled and mediated</a:t>
            </a:r>
          </a:p>
          <a:p>
            <a:pPr lvl="1" indent="-255600"/>
            <a:r>
              <a:rPr lang="en-IN" sz="2400" dirty="0"/>
              <a:t>Core business processes are accomplished through digital networks</a:t>
            </a:r>
          </a:p>
          <a:p>
            <a:pPr lvl="1" indent="-255600"/>
            <a:r>
              <a:rPr lang="en-IN" sz="2400" dirty="0"/>
              <a:t>Key corporate assets are managed digitally</a:t>
            </a:r>
          </a:p>
          <a:p>
            <a:pPr indent="-255600"/>
            <a:r>
              <a:rPr lang="en-IN" dirty="0"/>
              <a:t>Digital firms offer greater flexibility in organization and management</a:t>
            </a:r>
          </a:p>
          <a:p>
            <a:pPr lvl="1" indent="-255600"/>
            <a:r>
              <a:rPr lang="en-IN" sz="2400" dirty="0"/>
              <a:t>Time shifting, space shifting</a:t>
            </a:r>
          </a:p>
        </p:txBody>
      </p:sp>
    </p:spTree>
    <p:extLst>
      <p:ext uri="{BB962C8B-B14F-4D97-AF65-F5344CB8AC3E}">
        <p14:creationId xmlns:p14="http://schemas.microsoft.com/office/powerpoint/2010/main" val="426201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dirty="0"/>
              <a:t>Strategic Business Objectives of Information Systems </a:t>
            </a:r>
            <a:r>
              <a:rPr lang="en-IN" sz="2800" dirty="0"/>
              <a:t>(1 of 2)</a:t>
            </a:r>
            <a:endParaRPr lang="en-US" sz="2800" dirty="0"/>
          </a:p>
        </p:txBody>
      </p:sp>
      <p:sp>
        <p:nvSpPr>
          <p:cNvPr id="5" name="Content Placeholder 4"/>
          <p:cNvSpPr>
            <a:spLocks noGrp="1"/>
          </p:cNvSpPr>
          <p:nvPr>
            <p:ph idx="1"/>
          </p:nvPr>
        </p:nvSpPr>
        <p:spPr>
          <a:xfrm>
            <a:off x="457200" y="1828800"/>
            <a:ext cx="8229600" cy="1631216"/>
          </a:xfrm>
        </p:spPr>
        <p:txBody>
          <a:bodyPr>
            <a:spAutoFit/>
          </a:bodyPr>
          <a:lstStyle/>
          <a:p>
            <a:r>
              <a:rPr lang="en-US" dirty="0"/>
              <a:t>Growing interdependence between:</a:t>
            </a:r>
          </a:p>
          <a:p>
            <a:pPr lvl="1"/>
            <a:r>
              <a:rPr lang="en-US" sz="2400" dirty="0"/>
              <a:t>Ability to use information technology</a:t>
            </a:r>
          </a:p>
          <a:p>
            <a:pPr lvl="1"/>
            <a:r>
              <a:rPr lang="en-US" sz="2400" dirty="0"/>
              <a:t>Ability to implement corporate strategies and achieve corporate goals</a:t>
            </a:r>
          </a:p>
        </p:txBody>
      </p:sp>
    </p:spTree>
    <p:extLst>
      <p:ext uri="{BB962C8B-B14F-4D97-AF65-F5344CB8AC3E}">
        <p14:creationId xmlns:p14="http://schemas.microsoft.com/office/powerpoint/2010/main" val="311840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dirty="0"/>
              <a:t>Strategic Business Objectives of Information Systems </a:t>
            </a:r>
            <a:r>
              <a:rPr lang="en-IN" sz="2800" dirty="0" smtClean="0"/>
              <a:t>(2 </a:t>
            </a:r>
            <a:r>
              <a:rPr lang="en-IN" sz="2800" dirty="0"/>
              <a:t>of 2)</a:t>
            </a:r>
            <a:endParaRPr lang="en-US" sz="2800" dirty="0"/>
          </a:p>
        </p:txBody>
      </p:sp>
      <p:sp>
        <p:nvSpPr>
          <p:cNvPr id="5" name="Content Placeholder 4"/>
          <p:cNvSpPr>
            <a:spLocks noGrp="1"/>
          </p:cNvSpPr>
          <p:nvPr>
            <p:ph idx="1"/>
          </p:nvPr>
        </p:nvSpPr>
        <p:spPr>
          <a:xfrm>
            <a:off x="457200" y="1828800"/>
            <a:ext cx="8229600" cy="3416320"/>
          </a:xfrm>
        </p:spPr>
        <p:txBody>
          <a:bodyPr>
            <a:spAutoFit/>
          </a:bodyPr>
          <a:lstStyle/>
          <a:p>
            <a:r>
              <a:rPr lang="en-US" dirty="0"/>
              <a:t>Firms invest heavily in information systems to achieve six strategic business objectives</a:t>
            </a:r>
            <a:r>
              <a:rPr lang="en-US" dirty="0" smtClean="0"/>
              <a:t>:</a:t>
            </a:r>
          </a:p>
          <a:p>
            <a:pPr marL="941832" lvl="1" indent="-457200">
              <a:buFont typeface="+mj-lt"/>
              <a:buAutoNum type="arabicPeriod"/>
            </a:pPr>
            <a:r>
              <a:rPr lang="en-IN" sz="2400" dirty="0"/>
              <a:t>Operational excellence</a:t>
            </a:r>
          </a:p>
          <a:p>
            <a:pPr marL="941832" lvl="1" indent="-457200">
              <a:buFont typeface="+mj-lt"/>
              <a:buAutoNum type="arabicPeriod"/>
            </a:pPr>
            <a:r>
              <a:rPr lang="en-IN" sz="2400" dirty="0"/>
              <a:t>New products, services, and business models</a:t>
            </a:r>
          </a:p>
          <a:p>
            <a:pPr marL="941832" lvl="1" indent="-457200">
              <a:buFont typeface="+mj-lt"/>
              <a:buAutoNum type="arabicPeriod"/>
            </a:pPr>
            <a:r>
              <a:rPr lang="en-IN" sz="2400" dirty="0"/>
              <a:t>Customer and supplier intimacy</a:t>
            </a:r>
          </a:p>
          <a:p>
            <a:pPr marL="941832" lvl="1" indent="-457200">
              <a:buFont typeface="+mj-lt"/>
              <a:buAutoNum type="arabicPeriod"/>
            </a:pPr>
            <a:r>
              <a:rPr lang="en-IN" sz="2400" dirty="0"/>
              <a:t>Improved decision making</a:t>
            </a:r>
          </a:p>
          <a:p>
            <a:pPr marL="941832" lvl="1" indent="-457200">
              <a:buFont typeface="+mj-lt"/>
              <a:buAutoNum type="arabicPeriod"/>
            </a:pPr>
            <a:r>
              <a:rPr lang="en-IN" sz="2400" dirty="0"/>
              <a:t>Competitive advantage</a:t>
            </a:r>
          </a:p>
          <a:p>
            <a:pPr marL="941832" lvl="1" indent="-457200">
              <a:buFont typeface="+mj-lt"/>
              <a:buAutoNum type="arabicPeriod"/>
            </a:pPr>
            <a:r>
              <a:rPr lang="en-IN" sz="2400" dirty="0" smtClean="0"/>
              <a:t>Survival</a:t>
            </a:r>
            <a:endParaRPr lang="en-IN" sz="2400" dirty="0"/>
          </a:p>
        </p:txBody>
      </p:sp>
    </p:spTree>
    <p:extLst>
      <p:ext uri="{BB962C8B-B14F-4D97-AF65-F5344CB8AC3E}">
        <p14:creationId xmlns:p14="http://schemas.microsoft.com/office/powerpoint/2010/main" val="314075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1234"/>
            <a:ext cx="8229600" cy="1661993"/>
          </a:xfrm>
        </p:spPr>
        <p:txBody>
          <a:bodyPr wrap="square">
            <a:spAutoFit/>
          </a:bodyPr>
          <a:lstStyle/>
          <a:p>
            <a:r>
              <a:rPr lang="en-US" dirty="0"/>
              <a:t>Figure </a:t>
            </a:r>
            <a:r>
              <a:rPr lang="en-US" dirty="0" smtClean="0"/>
              <a:t>1.2 </a:t>
            </a:r>
            <a:r>
              <a:rPr lang="en-US" altLang="en-US" dirty="0"/>
              <a:t>The Interdependence Between Organizations and Information Systems</a:t>
            </a:r>
            <a:endParaRPr lang="en-US" sz="2800" dirty="0"/>
          </a:p>
        </p:txBody>
      </p:sp>
      <p:pic>
        <p:nvPicPr>
          <p:cNvPr id="1026" name="Picture 2" descr="The different stages of the flow chart are as follows:&#10;1. Business Firm: &#10;• Business strategic objectives&#10;• Business processes&#10;2. A bi-directional arrow points to software, comprising:&#10;• Hardware&#10;• Data management&#10;• Telecommunications&#10;The software is part of the information system.&#10;"/>
          <p:cNvPicPr>
            <a:picLocks noChangeAspect="1" noChangeArrowheads="1"/>
          </p:cNvPicPr>
          <p:nvPr/>
        </p:nvPicPr>
        <p:blipFill rotWithShape="1">
          <a:blip r:embed="rId3">
            <a:extLst>
              <a:ext uri="{28A0092B-C50C-407E-A947-70E740481C1C}">
                <a14:useLocalDpi xmlns:a14="http://schemas.microsoft.com/office/drawing/2010/main" val="0"/>
              </a:ext>
            </a:extLst>
          </a:blip>
          <a:srcRect b="5973"/>
          <a:stretch/>
        </p:blipFill>
        <p:spPr bwMode="auto">
          <a:xfrm>
            <a:off x="929021" y="2324104"/>
            <a:ext cx="7285956" cy="386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6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7490"/>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1381116"/>
            <a:ext cx="8229600" cy="5009064"/>
          </a:xfrm>
        </p:spPr>
        <p:txBody>
          <a:bodyPr vert="horz" lIns="0" tIns="0" rIns="0" bIns="0" rtlCol="0" anchor="t">
            <a:spAutoFit/>
          </a:bodyPr>
          <a:lstStyle/>
          <a:p>
            <a:pPr marL="542925" indent="-542925">
              <a:buNone/>
              <a:tabLst>
                <a:tab pos="514350" algn="l"/>
              </a:tabLst>
            </a:pPr>
            <a:r>
              <a:rPr lang="en-US" altLang="en-US" b="1" dirty="0" smtClean="0">
                <a:solidFill>
                  <a:schemeClr val="bg2"/>
                </a:solidFill>
              </a:rPr>
              <a:t>1.1</a:t>
            </a:r>
            <a:r>
              <a:rPr lang="en-US" altLang="en-US" b="1" dirty="0" smtClean="0"/>
              <a:t> </a:t>
            </a:r>
            <a:r>
              <a:rPr lang="en-IN" altLang="en-US" dirty="0" smtClean="0"/>
              <a:t>How are information systems transforming business, and why are they so essential for running and managing a business today?</a:t>
            </a:r>
          </a:p>
          <a:p>
            <a:pPr marL="542925" indent="-542925">
              <a:buNone/>
              <a:tabLst>
                <a:tab pos="485775" algn="l"/>
              </a:tabLst>
            </a:pPr>
            <a:r>
              <a:rPr lang="en-US" altLang="en-US" b="1" dirty="0" smtClean="0">
                <a:solidFill>
                  <a:schemeClr val="bg2"/>
                </a:solidFill>
              </a:rPr>
              <a:t>1.2</a:t>
            </a:r>
            <a:r>
              <a:rPr lang="en-US" altLang="en-US" b="1" dirty="0" smtClean="0"/>
              <a:t> </a:t>
            </a:r>
            <a:r>
              <a:rPr lang="en-IN" altLang="en-US" dirty="0" smtClean="0"/>
              <a:t>What is an information system? How does it work? What are its management, organization, and technology components? Why are complementary assets essential for ensuring that information systems provide genuine value for organizations?</a:t>
            </a:r>
          </a:p>
          <a:p>
            <a:pPr marL="542925" indent="-542925">
              <a:buNone/>
              <a:tabLst>
                <a:tab pos="542925" algn="l"/>
              </a:tabLst>
            </a:pPr>
            <a:r>
              <a:rPr lang="en-US" altLang="en-US" b="1" dirty="0" smtClean="0">
                <a:solidFill>
                  <a:schemeClr val="bg2"/>
                </a:solidFill>
              </a:rPr>
              <a:t>1.3</a:t>
            </a:r>
            <a:r>
              <a:rPr lang="en-US" altLang="en-US" b="1" dirty="0" smtClean="0"/>
              <a:t> </a:t>
            </a:r>
            <a:r>
              <a:rPr lang="en-IN" altLang="en-US" dirty="0" smtClean="0"/>
              <a:t>What academic disciplines are used to study information systems, and how does each contribute to an understanding of information systems?</a:t>
            </a:r>
          </a:p>
          <a:p>
            <a:pPr marL="0" indent="0">
              <a:buNone/>
            </a:pPr>
            <a:r>
              <a:rPr lang="en-US" altLang="en-US" b="1" dirty="0" smtClean="0">
                <a:solidFill>
                  <a:schemeClr val="bg2"/>
                </a:solidFill>
              </a:rPr>
              <a:t>1.4</a:t>
            </a:r>
            <a:r>
              <a:rPr lang="en-US" altLang="en-US" dirty="0" smtClean="0">
                <a:cs typeface="Arial"/>
              </a:rPr>
              <a:t> </a:t>
            </a:r>
            <a:r>
              <a:rPr lang="en-IN" altLang="en-US" dirty="0" smtClean="0">
                <a:cs typeface="Arial"/>
              </a:rPr>
              <a:t>How will MIS help my career?</a:t>
            </a:r>
            <a:endParaRPr lang="en-IN" altLang="en-US" dirty="0">
              <a:cs typeface="Arial"/>
            </a:endParaRP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Operational Excellence</a:t>
            </a:r>
            <a:endParaRPr lang="en-US" sz="2800" dirty="0"/>
          </a:p>
        </p:txBody>
      </p:sp>
      <p:sp>
        <p:nvSpPr>
          <p:cNvPr id="5" name="Content Placeholder 4"/>
          <p:cNvSpPr>
            <a:spLocks noGrp="1"/>
          </p:cNvSpPr>
          <p:nvPr>
            <p:ph idx="1"/>
          </p:nvPr>
        </p:nvSpPr>
        <p:spPr>
          <a:xfrm>
            <a:off x="457200" y="1285875"/>
            <a:ext cx="8229600" cy="3931846"/>
          </a:xfrm>
        </p:spPr>
        <p:txBody>
          <a:bodyPr>
            <a:spAutoFit/>
          </a:bodyPr>
          <a:lstStyle/>
          <a:p>
            <a:r>
              <a:rPr lang="en-US" dirty="0"/>
              <a:t>Improved efficiency results in higher profits</a:t>
            </a:r>
          </a:p>
          <a:p>
            <a:r>
              <a:rPr lang="en-US" dirty="0"/>
              <a:t>Information systems and technologies help improve efficiency and productivity</a:t>
            </a:r>
          </a:p>
          <a:p>
            <a:r>
              <a:rPr lang="en-US" dirty="0"/>
              <a:t>Example: </a:t>
            </a:r>
            <a:r>
              <a:rPr lang="en-US" dirty="0" err="1"/>
              <a:t>Walmart</a:t>
            </a:r>
            <a:r>
              <a:rPr lang="en-US" dirty="0"/>
              <a:t> </a:t>
            </a:r>
          </a:p>
          <a:p>
            <a:pPr lvl="1"/>
            <a:r>
              <a:rPr lang="en-US" sz="2400" dirty="0"/>
              <a:t>Power of combining information systems and best business practices to achieve operational efficiency—and over $485 billion in sales in 2017</a:t>
            </a:r>
          </a:p>
          <a:p>
            <a:pPr lvl="1"/>
            <a:r>
              <a:rPr lang="en-US" sz="2400" dirty="0"/>
              <a:t>Most efficient retail store in world as result of digital links between suppliers and stores</a:t>
            </a:r>
            <a:endParaRPr lang="en-US" altLang="ja-JP" sz="2400" dirty="0"/>
          </a:p>
        </p:txBody>
      </p:sp>
    </p:spTree>
    <p:extLst>
      <p:ext uri="{BB962C8B-B14F-4D97-AF65-F5344CB8AC3E}">
        <p14:creationId xmlns:p14="http://schemas.microsoft.com/office/powerpoint/2010/main" val="187282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203"/>
            <a:ext cx="8229600" cy="1107996"/>
          </a:xfrm>
        </p:spPr>
        <p:txBody>
          <a:bodyPr>
            <a:spAutoFit/>
          </a:bodyPr>
          <a:lstStyle/>
          <a:p>
            <a:r>
              <a:rPr lang="en-US" dirty="0"/>
              <a:t>New Products, Services, and Business Models</a:t>
            </a:r>
            <a:endParaRPr lang="en-US" sz="2800" dirty="0"/>
          </a:p>
        </p:txBody>
      </p:sp>
      <p:sp>
        <p:nvSpPr>
          <p:cNvPr id="5" name="Content Placeholder 4"/>
          <p:cNvSpPr>
            <a:spLocks noGrp="1"/>
          </p:cNvSpPr>
          <p:nvPr>
            <p:ph idx="1"/>
          </p:nvPr>
        </p:nvSpPr>
        <p:spPr>
          <a:xfrm>
            <a:off x="457200" y="1819296"/>
            <a:ext cx="8229600" cy="3493264"/>
          </a:xfrm>
        </p:spPr>
        <p:txBody>
          <a:bodyPr>
            <a:spAutoFit/>
          </a:bodyPr>
          <a:lstStyle/>
          <a:p>
            <a:r>
              <a:rPr lang="en-US" dirty="0"/>
              <a:t>Information systems and technologies enable firms to create new products, services, and business models</a:t>
            </a:r>
          </a:p>
          <a:p>
            <a:r>
              <a:rPr lang="en-US" dirty="0"/>
              <a:t>Business model: how a company produces, delivers, and sells its products and services</a:t>
            </a:r>
          </a:p>
          <a:p>
            <a:r>
              <a:rPr lang="en-US" dirty="0"/>
              <a:t>Example: Apple</a:t>
            </a:r>
          </a:p>
          <a:p>
            <a:pPr lvl="1"/>
            <a:r>
              <a:rPr lang="en-US" sz="2400" dirty="0"/>
              <a:t>Transformed old model of music distribution with iTunes</a:t>
            </a:r>
          </a:p>
          <a:p>
            <a:pPr lvl="1"/>
            <a:r>
              <a:rPr lang="en-US" sz="2400" dirty="0"/>
              <a:t>Constant innovations—iPod, iPhone, </a:t>
            </a:r>
            <a:r>
              <a:rPr lang="en-US" sz="2400" dirty="0" err="1"/>
              <a:t>iPad</a:t>
            </a:r>
            <a:r>
              <a:rPr lang="en-US" sz="2400" dirty="0"/>
              <a:t>, etc.</a:t>
            </a:r>
          </a:p>
        </p:txBody>
      </p:sp>
    </p:spTree>
    <p:extLst>
      <p:ext uri="{BB962C8B-B14F-4D97-AF65-F5344CB8AC3E}">
        <p14:creationId xmlns:p14="http://schemas.microsoft.com/office/powerpoint/2010/main" val="49508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Customer and Supplier Intimacy</a:t>
            </a:r>
            <a:endParaRPr lang="en-US" sz="2800" dirty="0"/>
          </a:p>
        </p:txBody>
      </p:sp>
      <p:sp>
        <p:nvSpPr>
          <p:cNvPr id="5" name="Content Placeholder 4"/>
          <p:cNvSpPr>
            <a:spLocks noGrp="1"/>
          </p:cNvSpPr>
          <p:nvPr>
            <p:ph idx="1"/>
          </p:nvPr>
        </p:nvSpPr>
        <p:spPr>
          <a:xfrm>
            <a:off x="457200" y="1294342"/>
            <a:ext cx="8229600" cy="4193456"/>
          </a:xfrm>
        </p:spPr>
        <p:txBody>
          <a:bodyPr>
            <a:spAutoFit/>
          </a:bodyPr>
          <a:lstStyle/>
          <a:p>
            <a:r>
              <a:rPr lang="en-US" dirty="0"/>
              <a:t>Customers who are served well become repeat customers who purchase more</a:t>
            </a:r>
          </a:p>
          <a:p>
            <a:pPr lvl="1"/>
            <a:r>
              <a:rPr lang="en-US" sz="2400" dirty="0"/>
              <a:t>Example: Mandarin Oriental Hotel</a:t>
            </a:r>
          </a:p>
          <a:p>
            <a:pPr lvl="1"/>
            <a:r>
              <a:rPr lang="en-US" sz="2400" dirty="0"/>
              <a:t>Uses </a:t>
            </a:r>
            <a:r>
              <a:rPr lang="en-US" sz="2400" spc="-300" dirty="0" smtClean="0"/>
              <a:t>I </a:t>
            </a:r>
            <a:r>
              <a:rPr lang="en-US" sz="2400" dirty="0" smtClean="0"/>
              <a:t>T </a:t>
            </a:r>
            <a:r>
              <a:rPr lang="en-US" sz="2400" dirty="0"/>
              <a:t>to foster an intimate relationship with its customers, keeping track of preferences, etc.</a:t>
            </a:r>
          </a:p>
          <a:p>
            <a:r>
              <a:rPr lang="en-US" dirty="0"/>
              <a:t>Close relationships with suppliers result in lower costs</a:t>
            </a:r>
          </a:p>
          <a:p>
            <a:pPr lvl="1"/>
            <a:r>
              <a:rPr lang="en-US" sz="2400" dirty="0"/>
              <a:t>Examples: Mandarin Oriental Hotel and </a:t>
            </a:r>
            <a:r>
              <a:rPr lang="en-US" sz="2400" spc="-350" dirty="0"/>
              <a:t>J </a:t>
            </a:r>
            <a:r>
              <a:rPr lang="en-US" sz="2400" dirty="0" smtClean="0"/>
              <a:t>C </a:t>
            </a:r>
            <a:r>
              <a:rPr lang="en-US" sz="2400" dirty="0"/>
              <a:t>Penney (in text)</a:t>
            </a:r>
          </a:p>
          <a:p>
            <a:pPr lvl="1"/>
            <a:r>
              <a:rPr lang="en-US" sz="2400" spc="-350" dirty="0" smtClean="0"/>
              <a:t>J </a:t>
            </a:r>
            <a:r>
              <a:rPr lang="en-US" sz="2400" dirty="0" smtClean="0"/>
              <a:t>C </a:t>
            </a:r>
            <a:r>
              <a:rPr lang="en-US" sz="2400" dirty="0"/>
              <a:t>Penney uses </a:t>
            </a:r>
            <a:r>
              <a:rPr lang="en-US" sz="2400" spc="-300" dirty="0" smtClean="0"/>
              <a:t>I </a:t>
            </a:r>
            <a:r>
              <a:rPr lang="en-US" sz="2400" dirty="0" smtClean="0"/>
              <a:t>T </a:t>
            </a:r>
            <a:r>
              <a:rPr lang="en-US" sz="2400" dirty="0"/>
              <a:t>to enhance relationship with supplier in Hong Kong</a:t>
            </a:r>
            <a:endParaRPr lang="en-US" altLang="ja-JP" sz="2400" dirty="0"/>
          </a:p>
        </p:txBody>
      </p:sp>
    </p:spTree>
    <p:extLst>
      <p:ext uri="{BB962C8B-B14F-4D97-AF65-F5344CB8AC3E}">
        <p14:creationId xmlns:p14="http://schemas.microsoft.com/office/powerpoint/2010/main" val="427121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dirty="0"/>
              <a:t>Improved Decision Making </a:t>
            </a:r>
            <a:r>
              <a:rPr lang="en-IN" sz="2800" dirty="0"/>
              <a:t>(1 of 2)</a:t>
            </a:r>
            <a:endParaRPr lang="en-US" sz="2800" dirty="0"/>
          </a:p>
        </p:txBody>
      </p:sp>
      <p:sp>
        <p:nvSpPr>
          <p:cNvPr id="5" name="Content Placeholder 4"/>
          <p:cNvSpPr>
            <a:spLocks noGrp="1"/>
          </p:cNvSpPr>
          <p:nvPr>
            <p:ph idx="1"/>
          </p:nvPr>
        </p:nvSpPr>
        <p:spPr>
          <a:xfrm>
            <a:off x="457200" y="1294342"/>
            <a:ext cx="8229600" cy="2600712"/>
          </a:xfrm>
        </p:spPr>
        <p:txBody>
          <a:bodyPr>
            <a:spAutoFit/>
          </a:bodyPr>
          <a:lstStyle/>
          <a:p>
            <a:r>
              <a:rPr lang="en-US" altLang="en-US" dirty="0"/>
              <a:t>Without accurate information:</a:t>
            </a:r>
          </a:p>
          <a:p>
            <a:pPr lvl="1"/>
            <a:r>
              <a:rPr lang="en-US" altLang="en-US" sz="2400" dirty="0"/>
              <a:t>Managers must use forecasts, best guesses, luck</a:t>
            </a:r>
          </a:p>
          <a:p>
            <a:pPr lvl="1"/>
            <a:r>
              <a:rPr lang="en-US" altLang="en-US" sz="2400" dirty="0"/>
              <a:t>Results in:</a:t>
            </a:r>
          </a:p>
          <a:p>
            <a:pPr lvl="2"/>
            <a:r>
              <a:rPr lang="en-US" altLang="en-US" sz="2400" dirty="0"/>
              <a:t>Overproduction, underproduction</a:t>
            </a:r>
          </a:p>
          <a:p>
            <a:pPr lvl="2"/>
            <a:r>
              <a:rPr lang="en-US" altLang="en-US" sz="2400" dirty="0"/>
              <a:t>Misallocation of resources</a:t>
            </a:r>
          </a:p>
          <a:p>
            <a:pPr lvl="2"/>
            <a:r>
              <a:rPr lang="en-US" altLang="en-US" sz="2400" dirty="0"/>
              <a:t>Poor response times</a:t>
            </a:r>
          </a:p>
        </p:txBody>
      </p:sp>
    </p:spTree>
    <p:extLst>
      <p:ext uri="{BB962C8B-B14F-4D97-AF65-F5344CB8AC3E}">
        <p14:creationId xmlns:p14="http://schemas.microsoft.com/office/powerpoint/2010/main" val="238961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dirty="0"/>
              <a:t>Improved Decision Making </a:t>
            </a:r>
            <a:r>
              <a:rPr lang="en-IN" sz="2800" dirty="0" smtClean="0"/>
              <a:t>(2 </a:t>
            </a:r>
            <a:r>
              <a:rPr lang="en-IN" sz="2800" dirty="0"/>
              <a:t>of 2)</a:t>
            </a:r>
            <a:endParaRPr lang="en-US" sz="2800" dirty="0"/>
          </a:p>
        </p:txBody>
      </p:sp>
      <p:sp>
        <p:nvSpPr>
          <p:cNvPr id="5" name="Content Placeholder 4"/>
          <p:cNvSpPr>
            <a:spLocks noGrp="1"/>
          </p:cNvSpPr>
          <p:nvPr>
            <p:ph idx="1"/>
          </p:nvPr>
        </p:nvSpPr>
        <p:spPr>
          <a:xfrm>
            <a:off x="457200" y="1294342"/>
            <a:ext cx="8229600" cy="2600712"/>
          </a:xfrm>
        </p:spPr>
        <p:txBody>
          <a:bodyPr>
            <a:spAutoFit/>
          </a:bodyPr>
          <a:lstStyle/>
          <a:p>
            <a:r>
              <a:rPr lang="en-US" altLang="en-US" dirty="0"/>
              <a:t>Poor outcomes raise costs, lose customers</a:t>
            </a:r>
          </a:p>
          <a:p>
            <a:r>
              <a:rPr lang="en-US" dirty="0"/>
              <a:t>Real-time data improves ability of managers to make decisions.</a:t>
            </a:r>
            <a:endParaRPr lang="en-US" altLang="en-US" dirty="0"/>
          </a:p>
          <a:p>
            <a:r>
              <a:rPr lang="en-US" altLang="en-US" dirty="0"/>
              <a:t>Example: Verizon</a:t>
            </a:r>
            <a:r>
              <a:rPr lang="en-US" altLang="ja-JP" dirty="0"/>
              <a:t>’s web-based digital dashboard to provide managers with real-time data on customer complaints, network performance, line outages, etc.</a:t>
            </a:r>
            <a:endParaRPr lang="en-US" altLang="en-US" dirty="0"/>
          </a:p>
        </p:txBody>
      </p:sp>
    </p:spTree>
    <p:extLst>
      <p:ext uri="{BB962C8B-B14F-4D97-AF65-F5344CB8AC3E}">
        <p14:creationId xmlns:p14="http://schemas.microsoft.com/office/powerpoint/2010/main" val="220652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Competitive Advantage</a:t>
            </a:r>
            <a:endParaRPr lang="en-US" sz="2800" dirty="0"/>
          </a:p>
        </p:txBody>
      </p:sp>
      <p:sp>
        <p:nvSpPr>
          <p:cNvPr id="5" name="Content Placeholder 4"/>
          <p:cNvSpPr>
            <a:spLocks noGrp="1"/>
          </p:cNvSpPr>
          <p:nvPr>
            <p:ph idx="1"/>
          </p:nvPr>
        </p:nvSpPr>
        <p:spPr>
          <a:xfrm>
            <a:off x="457200" y="1294342"/>
            <a:ext cx="8229600" cy="3162404"/>
          </a:xfrm>
        </p:spPr>
        <p:txBody>
          <a:bodyPr>
            <a:spAutoFit/>
          </a:bodyPr>
          <a:lstStyle/>
          <a:p>
            <a:r>
              <a:rPr lang="en-US" dirty="0"/>
              <a:t>Often results from achieving previous business objectives</a:t>
            </a:r>
          </a:p>
          <a:p>
            <a:r>
              <a:rPr lang="en-US" dirty="0"/>
              <a:t>Advantages over competitors</a:t>
            </a:r>
          </a:p>
          <a:p>
            <a:r>
              <a:rPr lang="en-US" dirty="0"/>
              <a:t>Charging less for superior products, better performance, and better response to suppliers and customers</a:t>
            </a:r>
          </a:p>
          <a:p>
            <a:r>
              <a:rPr lang="en-US" dirty="0"/>
              <a:t>Examples: Apple, </a:t>
            </a:r>
            <a:r>
              <a:rPr lang="en-US" dirty="0" err="1"/>
              <a:t>Walmart</a:t>
            </a:r>
            <a:r>
              <a:rPr lang="en-US" dirty="0"/>
              <a:t>, </a:t>
            </a:r>
            <a:r>
              <a:rPr lang="en-US" spc="-300" dirty="0" smtClean="0"/>
              <a:t>U P </a:t>
            </a:r>
            <a:r>
              <a:rPr lang="en-US" dirty="0" smtClean="0"/>
              <a:t>S </a:t>
            </a:r>
            <a:r>
              <a:rPr lang="en-US" dirty="0"/>
              <a:t>are industry leaders because they know how to use information systems for this purpose</a:t>
            </a:r>
          </a:p>
        </p:txBody>
      </p:sp>
    </p:spTree>
    <p:extLst>
      <p:ext uri="{BB962C8B-B14F-4D97-AF65-F5344CB8AC3E}">
        <p14:creationId xmlns:p14="http://schemas.microsoft.com/office/powerpoint/2010/main" val="147335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Survival</a:t>
            </a:r>
            <a:endParaRPr lang="en-US" sz="2800" dirty="0"/>
          </a:p>
        </p:txBody>
      </p:sp>
      <p:sp>
        <p:nvSpPr>
          <p:cNvPr id="5" name="Content Placeholder 4"/>
          <p:cNvSpPr>
            <a:spLocks noGrp="1"/>
          </p:cNvSpPr>
          <p:nvPr>
            <p:ph idx="1"/>
          </p:nvPr>
        </p:nvSpPr>
        <p:spPr>
          <a:xfrm>
            <a:off x="457200" y="1294342"/>
            <a:ext cx="8229600" cy="3162404"/>
          </a:xfrm>
        </p:spPr>
        <p:txBody>
          <a:bodyPr>
            <a:spAutoFit/>
          </a:bodyPr>
          <a:lstStyle/>
          <a:p>
            <a:r>
              <a:rPr lang="en-US" dirty="0"/>
              <a:t>Businesses may need to invest in information systems out of necessity; simply the cost of doing business</a:t>
            </a:r>
          </a:p>
          <a:p>
            <a:r>
              <a:rPr lang="en-US" dirty="0"/>
              <a:t>Keeping up with competitors</a:t>
            </a:r>
          </a:p>
          <a:p>
            <a:pPr lvl="1"/>
            <a:r>
              <a:rPr lang="en-US" sz="2400" dirty="0"/>
              <a:t>Citibank’s introduction of </a:t>
            </a:r>
            <a:r>
              <a:rPr lang="en-US" sz="2400" spc="-300" dirty="0"/>
              <a:t>A T </a:t>
            </a:r>
            <a:r>
              <a:rPr lang="en-US" sz="2400" dirty="0" err="1" smtClean="0"/>
              <a:t>Ms</a:t>
            </a:r>
            <a:endParaRPr lang="en-US" sz="2400" dirty="0"/>
          </a:p>
          <a:p>
            <a:r>
              <a:rPr lang="en-US" dirty="0"/>
              <a:t>Federal and state regulations and reporting requirements</a:t>
            </a:r>
          </a:p>
          <a:p>
            <a:pPr lvl="1"/>
            <a:r>
              <a:rPr lang="en-US" sz="2400" dirty="0"/>
              <a:t>Toxic Substances Control Act and the Sarbanes-Oxley Act</a:t>
            </a:r>
            <a:endParaRPr lang="en-US" altLang="en-US" sz="2400" dirty="0"/>
          </a:p>
        </p:txBody>
      </p:sp>
    </p:spTree>
    <p:extLst>
      <p:ext uri="{BB962C8B-B14F-4D97-AF65-F5344CB8AC3E}">
        <p14:creationId xmlns:p14="http://schemas.microsoft.com/office/powerpoint/2010/main" val="3322851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5996"/>
            <a:ext cx="8229600" cy="984885"/>
          </a:xfrm>
        </p:spPr>
        <p:txBody>
          <a:bodyPr>
            <a:spAutoFit/>
          </a:bodyPr>
          <a:lstStyle/>
          <a:p>
            <a:r>
              <a:rPr lang="en-IN" dirty="0"/>
              <a:t>What Is an Information System? </a:t>
            </a:r>
            <a:r>
              <a:rPr lang="en-IN" dirty="0" smtClean="0"/>
              <a:t>                   </a:t>
            </a:r>
            <a:r>
              <a:rPr lang="en-IN" sz="2800" dirty="0" smtClean="0"/>
              <a:t>(</a:t>
            </a:r>
            <a:r>
              <a:rPr lang="en-IN" sz="2800" dirty="0"/>
              <a:t>1 of 3)</a:t>
            </a:r>
            <a:endParaRPr lang="en-US" sz="2800" dirty="0"/>
          </a:p>
        </p:txBody>
      </p:sp>
      <p:sp>
        <p:nvSpPr>
          <p:cNvPr id="5" name="Content Placeholder 4"/>
          <p:cNvSpPr>
            <a:spLocks noGrp="1"/>
          </p:cNvSpPr>
          <p:nvPr>
            <p:ph idx="1"/>
          </p:nvPr>
        </p:nvSpPr>
        <p:spPr>
          <a:xfrm>
            <a:off x="457200" y="1827763"/>
            <a:ext cx="8229600" cy="3685624"/>
          </a:xfrm>
        </p:spPr>
        <p:txBody>
          <a:bodyPr>
            <a:spAutoFit/>
          </a:bodyPr>
          <a:lstStyle/>
          <a:p>
            <a:r>
              <a:rPr lang="en-US" dirty="0"/>
              <a:t>Information technology: the hardware and software a business uses to achieve objectives</a:t>
            </a:r>
          </a:p>
          <a:p>
            <a:r>
              <a:rPr lang="en-US" dirty="0"/>
              <a:t>Information system: interrelated components </a:t>
            </a:r>
            <a:r>
              <a:rPr lang="en-US" dirty="0" smtClean="0"/>
              <a:t>that manage </a:t>
            </a:r>
            <a:r>
              <a:rPr lang="en-US" dirty="0"/>
              <a:t>information to:</a:t>
            </a:r>
          </a:p>
          <a:p>
            <a:pPr lvl="1"/>
            <a:r>
              <a:rPr lang="en-US" sz="2400" dirty="0"/>
              <a:t>Support decision making and control</a:t>
            </a:r>
          </a:p>
          <a:p>
            <a:pPr lvl="1"/>
            <a:r>
              <a:rPr lang="en-US" sz="2400" dirty="0"/>
              <a:t>Help with analysis, visualization, and product creation</a:t>
            </a:r>
          </a:p>
          <a:p>
            <a:r>
              <a:rPr lang="en-US" dirty="0"/>
              <a:t>Data: streams of raw facts</a:t>
            </a:r>
          </a:p>
          <a:p>
            <a:r>
              <a:rPr lang="en-US" dirty="0"/>
              <a:t>Information: data shaped into meaningful, useful form</a:t>
            </a:r>
          </a:p>
        </p:txBody>
      </p:sp>
    </p:spTree>
    <p:extLst>
      <p:ext uri="{BB962C8B-B14F-4D97-AF65-F5344CB8AC3E}">
        <p14:creationId xmlns:p14="http://schemas.microsoft.com/office/powerpoint/2010/main" val="2053857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8519"/>
            <a:ext cx="8229600" cy="553998"/>
          </a:xfrm>
        </p:spPr>
        <p:txBody>
          <a:bodyPr wrap="square">
            <a:spAutoFit/>
          </a:bodyPr>
          <a:lstStyle/>
          <a:p>
            <a:r>
              <a:rPr lang="en-US" dirty="0"/>
              <a:t>Figure </a:t>
            </a:r>
            <a:r>
              <a:rPr lang="en-US" dirty="0" smtClean="0"/>
              <a:t>1.3 </a:t>
            </a:r>
            <a:r>
              <a:rPr lang="en-US" altLang="en-US" dirty="0"/>
              <a:t>Data and Information</a:t>
            </a:r>
            <a:endParaRPr lang="en-US" sz="2800" dirty="0"/>
          </a:p>
        </p:txBody>
      </p:sp>
      <p:pic>
        <p:nvPicPr>
          <p:cNvPr id="2050" name="Picture 2" descr="Information system:&#10;1. Input: Data&#10;• 331 Brite Dish soap 1.29&#10;• 863 B L Hill coffee 4.69&#10;• 173 Meow cat 0.79&#10;• 331 Brite dish soap 1.29&#10;• 663 Country ham 3.29&#10;• 524 Fiery mustard 1.49&#10;• 113 Ginger root 0.85&#10;• 331 Brite dish soap 1.29&#10;2. Output: Information&#10;• Sales region: Northwest&#10;• Store: superstore number 122&#10;• Item no: 331&#10;• Description: Brite dish soap&#10;• Units sold: 7,156&#10;• Y T D Sales: $9,231.24&#10;"/>
          <p:cNvPicPr>
            <a:picLocks noChangeAspect="1" noChangeArrowheads="1"/>
          </p:cNvPicPr>
          <p:nvPr/>
        </p:nvPicPr>
        <p:blipFill rotWithShape="1">
          <a:blip r:embed="rId3">
            <a:extLst>
              <a:ext uri="{28A0092B-C50C-407E-A947-70E740481C1C}">
                <a14:useLocalDpi xmlns:a14="http://schemas.microsoft.com/office/drawing/2010/main" val="0"/>
              </a:ext>
            </a:extLst>
          </a:blip>
          <a:srcRect b="7601"/>
          <a:stretch/>
        </p:blipFill>
        <p:spPr bwMode="auto">
          <a:xfrm>
            <a:off x="535276" y="1757107"/>
            <a:ext cx="8073446" cy="334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2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5996"/>
            <a:ext cx="8229600" cy="984885"/>
          </a:xfrm>
        </p:spPr>
        <p:txBody>
          <a:bodyPr>
            <a:spAutoFit/>
          </a:bodyPr>
          <a:lstStyle/>
          <a:p>
            <a:r>
              <a:rPr lang="en-IN" dirty="0"/>
              <a:t>What Is an Information System? </a:t>
            </a:r>
            <a:r>
              <a:rPr lang="en-IN" dirty="0" smtClean="0"/>
              <a:t>                </a:t>
            </a:r>
            <a:r>
              <a:rPr lang="en-IN" sz="2800" dirty="0" smtClean="0"/>
              <a:t>(</a:t>
            </a:r>
            <a:r>
              <a:rPr lang="en-IN" sz="2800" dirty="0"/>
              <a:t>2 of 3)</a:t>
            </a:r>
            <a:endParaRPr lang="en-US" sz="2800" dirty="0"/>
          </a:p>
        </p:txBody>
      </p:sp>
      <p:sp>
        <p:nvSpPr>
          <p:cNvPr id="5" name="Content Placeholder 4"/>
          <p:cNvSpPr>
            <a:spLocks noGrp="1"/>
          </p:cNvSpPr>
          <p:nvPr>
            <p:ph idx="1"/>
          </p:nvPr>
        </p:nvSpPr>
        <p:spPr>
          <a:xfrm>
            <a:off x="457200" y="1827763"/>
            <a:ext cx="8229600" cy="3454792"/>
          </a:xfrm>
        </p:spPr>
        <p:txBody>
          <a:bodyPr>
            <a:spAutoFit/>
          </a:bodyPr>
          <a:lstStyle/>
          <a:p>
            <a:r>
              <a:rPr lang="en-US" dirty="0"/>
              <a:t>Activities in an information system that produce information:</a:t>
            </a:r>
          </a:p>
          <a:p>
            <a:pPr lvl="1"/>
            <a:r>
              <a:rPr lang="en-US" sz="2400" dirty="0"/>
              <a:t>Input</a:t>
            </a:r>
          </a:p>
          <a:p>
            <a:pPr lvl="1"/>
            <a:r>
              <a:rPr lang="en-US" sz="2400" dirty="0"/>
              <a:t>Processing</a:t>
            </a:r>
          </a:p>
          <a:p>
            <a:pPr lvl="1"/>
            <a:r>
              <a:rPr lang="en-US" sz="2400" dirty="0"/>
              <a:t>Output</a:t>
            </a:r>
          </a:p>
          <a:p>
            <a:pPr lvl="1"/>
            <a:r>
              <a:rPr lang="en-US" sz="2400" dirty="0"/>
              <a:t>Feedback</a:t>
            </a:r>
          </a:p>
          <a:p>
            <a:r>
              <a:rPr lang="en-US" dirty="0"/>
              <a:t>Sharp distinction between computer or computer program versus information system</a:t>
            </a:r>
          </a:p>
        </p:txBody>
      </p:sp>
    </p:spTree>
    <p:extLst>
      <p:ext uri="{BB962C8B-B14F-4D97-AF65-F5344CB8AC3E}">
        <p14:creationId xmlns:p14="http://schemas.microsoft.com/office/powerpoint/2010/main" val="382739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1285875"/>
            <a:ext cx="8229600" cy="1862048"/>
          </a:xfrm>
        </p:spPr>
        <p:txBody>
          <a:bodyPr>
            <a:spAutoFit/>
          </a:bodyPr>
          <a:lstStyle/>
          <a:p>
            <a:pPr indent="-255600"/>
            <a:r>
              <a:rPr lang="en-IN" dirty="0"/>
              <a:t>Case 1: Business in the Cloud: Facebook and eBay Data </a:t>
            </a:r>
            <a:r>
              <a:rPr lang="en-IN" dirty="0" err="1"/>
              <a:t>Centers</a:t>
            </a:r>
            <a:r>
              <a:rPr lang="en-IN" dirty="0"/>
              <a:t> </a:t>
            </a:r>
          </a:p>
          <a:p>
            <a:pPr indent="-255600"/>
            <a:r>
              <a:rPr lang="en-IN" dirty="0"/>
              <a:t>Case 2: </a:t>
            </a:r>
            <a:r>
              <a:rPr lang="en-IN" spc="-300" dirty="0"/>
              <a:t>U P </a:t>
            </a:r>
            <a:r>
              <a:rPr lang="en-IN" dirty="0"/>
              <a:t>S Global Operations with the </a:t>
            </a:r>
            <a:r>
              <a:rPr lang="en-IN" spc="-300" dirty="0"/>
              <a:t>D I A </a:t>
            </a:r>
            <a:r>
              <a:rPr lang="en-IN" dirty="0"/>
              <a:t>D </a:t>
            </a:r>
          </a:p>
          <a:p>
            <a:pPr indent="-255600"/>
            <a:r>
              <a:rPr lang="en-IN" dirty="0"/>
              <a:t>Instructional Video: Tour </a:t>
            </a:r>
            <a:r>
              <a:rPr lang="en-IN" spc="-300" dirty="0"/>
              <a:t>I B </a:t>
            </a:r>
            <a:r>
              <a:rPr lang="en-IN" dirty="0"/>
              <a:t>M’s Raleigh Data </a:t>
            </a:r>
            <a:r>
              <a:rPr lang="en-IN" dirty="0" err="1"/>
              <a:t>Center</a:t>
            </a:r>
            <a:endParaRPr lang="en-IN" dirty="0"/>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5898"/>
            <a:ext cx="8229600" cy="984885"/>
          </a:xfrm>
        </p:spPr>
        <p:txBody>
          <a:bodyPr>
            <a:spAutoFit/>
          </a:bodyPr>
          <a:lstStyle/>
          <a:p>
            <a:r>
              <a:rPr lang="en-IN" dirty="0"/>
              <a:t>What is an Information System? </a:t>
            </a:r>
            <a:r>
              <a:rPr lang="en-IN" dirty="0" smtClean="0"/>
              <a:t>                </a:t>
            </a:r>
            <a:r>
              <a:rPr lang="en-IN" sz="2800" dirty="0" smtClean="0"/>
              <a:t>(</a:t>
            </a:r>
            <a:r>
              <a:rPr lang="en-IN" sz="2800" dirty="0"/>
              <a:t>3 of 3)</a:t>
            </a:r>
            <a:endParaRPr lang="en-US" sz="2800" dirty="0"/>
          </a:p>
        </p:txBody>
      </p:sp>
      <p:sp>
        <p:nvSpPr>
          <p:cNvPr id="5" name="Content Placeholder 4"/>
          <p:cNvSpPr>
            <a:spLocks noGrp="1"/>
          </p:cNvSpPr>
          <p:nvPr>
            <p:ph idx="1"/>
          </p:nvPr>
        </p:nvSpPr>
        <p:spPr>
          <a:xfrm>
            <a:off x="457200" y="1827763"/>
            <a:ext cx="8229600" cy="2931572"/>
          </a:xfrm>
        </p:spPr>
        <p:txBody>
          <a:bodyPr>
            <a:spAutoFit/>
          </a:bodyPr>
          <a:lstStyle/>
          <a:p>
            <a:r>
              <a:rPr lang="en-US" dirty="0"/>
              <a:t>Feedback </a:t>
            </a:r>
          </a:p>
          <a:p>
            <a:pPr lvl="1"/>
            <a:r>
              <a:rPr lang="en-US" sz="2400" dirty="0"/>
              <a:t>Output is returned to appropriate members of organization to help evaluate or correct input stage</a:t>
            </a:r>
          </a:p>
          <a:p>
            <a:r>
              <a:rPr lang="en-US" dirty="0"/>
              <a:t>Computer/computer program vs. information system</a:t>
            </a:r>
          </a:p>
          <a:p>
            <a:pPr lvl="1"/>
            <a:r>
              <a:rPr lang="en-US" sz="2400" dirty="0"/>
              <a:t>Computers and software are technical foundation and tools, similar to the material and tools used to build a house</a:t>
            </a:r>
          </a:p>
        </p:txBody>
      </p:sp>
    </p:spTree>
    <p:extLst>
      <p:ext uri="{BB962C8B-B14F-4D97-AF65-F5344CB8AC3E}">
        <p14:creationId xmlns:p14="http://schemas.microsoft.com/office/powerpoint/2010/main" val="422603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1.4 </a:t>
            </a:r>
            <a:r>
              <a:rPr lang="en-US" altLang="en-US" dirty="0"/>
              <a:t>Functions of an Information System</a:t>
            </a:r>
            <a:endParaRPr lang="en-US" sz="2800" dirty="0"/>
          </a:p>
        </p:txBody>
      </p:sp>
      <p:pic>
        <p:nvPicPr>
          <p:cNvPr id="3074" name="Picture 2" descr="Elements of the environment:&#10;• Suppliers&#10;• Customers&#10;• Regulatory agencies&#10;• Stockholders&#10;• Competitors&#10;Bi-directional arrows points from these elements to the organization information system, which consists of:&#10;1. Stage 1: Input; arrow points to&#10;2. Stage 2&#10;• Processing &#10;• Classify&#10;• Arrange&#10;• Calculate&#10;3. Arrow points to stage 3: Output&#10;4. Arrow labelled Feedback points back to Input&#10;"/>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871348" y="1668258"/>
            <a:ext cx="7401304" cy="472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3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Dimensions of Information Systems</a:t>
            </a:r>
            <a:endParaRPr lang="en-US" sz="2800" dirty="0"/>
          </a:p>
        </p:txBody>
      </p:sp>
      <p:sp>
        <p:nvSpPr>
          <p:cNvPr id="5" name="Content Placeholder 4"/>
          <p:cNvSpPr>
            <a:spLocks noGrp="1"/>
          </p:cNvSpPr>
          <p:nvPr>
            <p:ph idx="1"/>
          </p:nvPr>
        </p:nvSpPr>
        <p:spPr>
          <a:xfrm>
            <a:off x="457200" y="1294342"/>
            <a:ext cx="8229600" cy="1492716"/>
          </a:xfrm>
        </p:spPr>
        <p:txBody>
          <a:bodyPr>
            <a:spAutoFit/>
          </a:bodyPr>
          <a:lstStyle/>
          <a:p>
            <a:r>
              <a:rPr lang="en-US" dirty="0"/>
              <a:t>Organizations</a:t>
            </a:r>
          </a:p>
          <a:p>
            <a:r>
              <a:rPr lang="en-US" dirty="0"/>
              <a:t>Management</a:t>
            </a:r>
          </a:p>
          <a:p>
            <a:r>
              <a:rPr lang="en-US" dirty="0"/>
              <a:t>Technology</a:t>
            </a:r>
          </a:p>
        </p:txBody>
      </p:sp>
    </p:spTree>
    <p:extLst>
      <p:ext uri="{BB962C8B-B14F-4D97-AF65-F5344CB8AC3E}">
        <p14:creationId xmlns:p14="http://schemas.microsoft.com/office/powerpoint/2010/main" val="3204313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1.5 </a:t>
            </a:r>
            <a:r>
              <a:rPr lang="en-US" altLang="en-US" dirty="0"/>
              <a:t>Information Systems Are More Than Computers</a:t>
            </a:r>
            <a:endParaRPr lang="en-US" sz="2800" dirty="0"/>
          </a:p>
        </p:txBody>
      </p:sp>
      <p:pic>
        <p:nvPicPr>
          <p:cNvPr id="4098" name="Picture 2" descr="A pie chart shows the different dimensions of information systems as being: organizations; technology; and management."/>
          <p:cNvPicPr>
            <a:picLocks noChangeAspect="1" noChangeArrowheads="1"/>
          </p:cNvPicPr>
          <p:nvPr/>
        </p:nvPicPr>
        <p:blipFill rotWithShape="1">
          <a:blip r:embed="rId3">
            <a:extLst>
              <a:ext uri="{28A0092B-C50C-407E-A947-70E740481C1C}">
                <a14:useLocalDpi xmlns:a14="http://schemas.microsoft.com/office/drawing/2010/main" val="0"/>
              </a:ext>
            </a:extLst>
          </a:blip>
          <a:srcRect b="4478"/>
          <a:stretch/>
        </p:blipFill>
        <p:spPr bwMode="auto">
          <a:xfrm>
            <a:off x="1680692" y="1692939"/>
            <a:ext cx="5757478" cy="469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75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Dimensions of Information Systems: Organizations </a:t>
            </a:r>
            <a:r>
              <a:rPr lang="en-IN" sz="2800" dirty="0"/>
              <a:t>(1 of 2)</a:t>
            </a:r>
            <a:endParaRPr lang="en-US" sz="2800" dirty="0"/>
          </a:p>
        </p:txBody>
      </p:sp>
      <p:sp>
        <p:nvSpPr>
          <p:cNvPr id="5" name="Content Placeholder 4"/>
          <p:cNvSpPr>
            <a:spLocks noGrp="1"/>
          </p:cNvSpPr>
          <p:nvPr>
            <p:ph idx="1"/>
          </p:nvPr>
        </p:nvSpPr>
        <p:spPr>
          <a:xfrm>
            <a:off x="457200" y="1828800"/>
            <a:ext cx="8229600" cy="3046988"/>
          </a:xfrm>
        </p:spPr>
        <p:txBody>
          <a:bodyPr>
            <a:spAutoFit/>
          </a:bodyPr>
          <a:lstStyle/>
          <a:p>
            <a:r>
              <a:rPr lang="en-US" dirty="0"/>
              <a:t>Hierarchy of authority, responsibility</a:t>
            </a:r>
          </a:p>
          <a:p>
            <a:pPr lvl="1"/>
            <a:r>
              <a:rPr lang="en-US" sz="2400" dirty="0"/>
              <a:t>Senior management</a:t>
            </a:r>
          </a:p>
          <a:p>
            <a:pPr lvl="1"/>
            <a:r>
              <a:rPr lang="en-US" sz="2400" dirty="0"/>
              <a:t>Middle management</a:t>
            </a:r>
          </a:p>
          <a:p>
            <a:pPr lvl="1"/>
            <a:r>
              <a:rPr lang="en-US" sz="2400" dirty="0"/>
              <a:t>Operational management</a:t>
            </a:r>
          </a:p>
          <a:p>
            <a:pPr lvl="1"/>
            <a:r>
              <a:rPr lang="en-US" sz="2400" dirty="0"/>
              <a:t>Knowledge workers</a:t>
            </a:r>
          </a:p>
          <a:p>
            <a:pPr lvl="1"/>
            <a:r>
              <a:rPr lang="en-US" sz="2400" dirty="0"/>
              <a:t>Data workers</a:t>
            </a:r>
          </a:p>
          <a:p>
            <a:pPr lvl="1"/>
            <a:r>
              <a:rPr lang="en-US" sz="2400" dirty="0"/>
              <a:t>Production or service workers</a:t>
            </a:r>
          </a:p>
        </p:txBody>
      </p:sp>
    </p:spTree>
    <p:extLst>
      <p:ext uri="{BB962C8B-B14F-4D97-AF65-F5344CB8AC3E}">
        <p14:creationId xmlns:p14="http://schemas.microsoft.com/office/powerpoint/2010/main" val="1386918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8421"/>
            <a:ext cx="8229600" cy="553998"/>
          </a:xfrm>
        </p:spPr>
        <p:txBody>
          <a:bodyPr wrap="square">
            <a:spAutoFit/>
          </a:bodyPr>
          <a:lstStyle/>
          <a:p>
            <a:r>
              <a:rPr lang="en-US" dirty="0"/>
              <a:t>Figure </a:t>
            </a:r>
            <a:r>
              <a:rPr lang="en-US" dirty="0" smtClean="0"/>
              <a:t>1.6 </a:t>
            </a:r>
            <a:r>
              <a:rPr lang="en-US" altLang="en-US" dirty="0"/>
              <a:t>Levels in a Firm</a:t>
            </a:r>
            <a:endParaRPr lang="en-US" sz="2800" dirty="0"/>
          </a:p>
        </p:txBody>
      </p:sp>
      <p:pic>
        <p:nvPicPr>
          <p:cNvPr id="5122" name="Picture 2" descr="• Bottom level: operational management&#10;• Production and service workers&#10;• Data workers&#10;• Middle level: Middle management&#10;• Scientists and knowledge workers&#10;• Top level: Senior management&#10;"/>
          <p:cNvPicPr>
            <a:picLocks noChangeAspect="1" noChangeArrowheads="1"/>
          </p:cNvPicPr>
          <p:nvPr/>
        </p:nvPicPr>
        <p:blipFill rotWithShape="1">
          <a:blip r:embed="rId3">
            <a:extLst>
              <a:ext uri="{28A0092B-C50C-407E-A947-70E740481C1C}">
                <a14:useLocalDpi xmlns:a14="http://schemas.microsoft.com/office/drawing/2010/main" val="0"/>
              </a:ext>
            </a:extLst>
          </a:blip>
          <a:srcRect b="4347"/>
          <a:stretch/>
        </p:blipFill>
        <p:spPr bwMode="auto">
          <a:xfrm>
            <a:off x="1677287" y="1126364"/>
            <a:ext cx="5789425" cy="525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36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Dimensions of Information Systems: Organizations </a:t>
            </a:r>
            <a:r>
              <a:rPr lang="en-IN" sz="2800" dirty="0"/>
              <a:t>(2 of 2)</a:t>
            </a:r>
            <a:endParaRPr lang="en-US" sz="2800" dirty="0"/>
          </a:p>
        </p:txBody>
      </p:sp>
      <p:sp>
        <p:nvSpPr>
          <p:cNvPr id="5" name="Content Placeholder 4"/>
          <p:cNvSpPr>
            <a:spLocks noGrp="1"/>
          </p:cNvSpPr>
          <p:nvPr>
            <p:ph idx="1"/>
          </p:nvPr>
        </p:nvSpPr>
        <p:spPr>
          <a:xfrm>
            <a:off x="457200" y="1831681"/>
            <a:ext cx="8229600" cy="3839513"/>
          </a:xfrm>
        </p:spPr>
        <p:txBody>
          <a:bodyPr>
            <a:spAutoFit/>
          </a:bodyPr>
          <a:lstStyle/>
          <a:p>
            <a:r>
              <a:rPr lang="en-US" dirty="0"/>
              <a:t>Separation of business functions</a:t>
            </a:r>
          </a:p>
          <a:p>
            <a:pPr lvl="1"/>
            <a:r>
              <a:rPr lang="en-US" sz="2400" dirty="0"/>
              <a:t>Sales and marketing</a:t>
            </a:r>
          </a:p>
          <a:p>
            <a:pPr lvl="1"/>
            <a:r>
              <a:rPr lang="en-US" sz="2400" dirty="0"/>
              <a:t>Human resources</a:t>
            </a:r>
          </a:p>
          <a:p>
            <a:pPr lvl="1"/>
            <a:r>
              <a:rPr lang="en-US" sz="2400" dirty="0"/>
              <a:t>Finance and accounting</a:t>
            </a:r>
          </a:p>
          <a:p>
            <a:pPr lvl="1"/>
            <a:r>
              <a:rPr lang="en-US" sz="2400" dirty="0"/>
              <a:t>Manufacturing and production</a:t>
            </a:r>
          </a:p>
          <a:p>
            <a:r>
              <a:rPr lang="en-US" dirty="0"/>
              <a:t>Unique business processes</a:t>
            </a:r>
          </a:p>
          <a:p>
            <a:r>
              <a:rPr lang="en-US" dirty="0"/>
              <a:t>Unique business culture</a:t>
            </a:r>
          </a:p>
          <a:p>
            <a:r>
              <a:rPr lang="en-US" dirty="0"/>
              <a:t>Organizational politics</a:t>
            </a:r>
          </a:p>
        </p:txBody>
      </p:sp>
    </p:spTree>
    <p:extLst>
      <p:ext uri="{BB962C8B-B14F-4D97-AF65-F5344CB8AC3E}">
        <p14:creationId xmlns:p14="http://schemas.microsoft.com/office/powerpoint/2010/main" val="4115920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US" dirty="0"/>
              <a:t>Dimensions of Information Systems: Management</a:t>
            </a:r>
            <a:endParaRPr lang="en-US" sz="2800" dirty="0"/>
          </a:p>
        </p:txBody>
      </p:sp>
      <p:sp>
        <p:nvSpPr>
          <p:cNvPr id="5" name="Content Placeholder 4"/>
          <p:cNvSpPr>
            <a:spLocks noGrp="1"/>
          </p:cNvSpPr>
          <p:nvPr>
            <p:ph idx="1"/>
          </p:nvPr>
        </p:nvSpPr>
        <p:spPr>
          <a:xfrm>
            <a:off x="457200" y="1831681"/>
            <a:ext cx="8229600" cy="2192908"/>
          </a:xfrm>
        </p:spPr>
        <p:txBody>
          <a:bodyPr>
            <a:spAutoFit/>
          </a:bodyPr>
          <a:lstStyle/>
          <a:p>
            <a:r>
              <a:rPr lang="en-US" dirty="0"/>
              <a:t>Managers set organizational strategy for responding to business challenges</a:t>
            </a:r>
          </a:p>
          <a:p>
            <a:r>
              <a:rPr lang="en-US" dirty="0"/>
              <a:t>In addition, managers must act creatively</a:t>
            </a:r>
          </a:p>
          <a:p>
            <a:pPr lvl="1"/>
            <a:r>
              <a:rPr lang="en-US" sz="2400" dirty="0"/>
              <a:t>Creation of new products and services</a:t>
            </a:r>
          </a:p>
          <a:p>
            <a:pPr lvl="1"/>
            <a:r>
              <a:rPr lang="en-US" sz="2400" dirty="0"/>
              <a:t>Occasionally re-creating the organization</a:t>
            </a:r>
          </a:p>
        </p:txBody>
      </p:sp>
    </p:spTree>
    <p:extLst>
      <p:ext uri="{BB962C8B-B14F-4D97-AF65-F5344CB8AC3E}">
        <p14:creationId xmlns:p14="http://schemas.microsoft.com/office/powerpoint/2010/main" val="3164879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US" dirty="0"/>
              <a:t>Dimensions of Information Systems: Technology</a:t>
            </a:r>
            <a:endParaRPr lang="en-US" sz="2800" dirty="0"/>
          </a:p>
        </p:txBody>
      </p:sp>
      <p:sp>
        <p:nvSpPr>
          <p:cNvPr id="5" name="Content Placeholder 4"/>
          <p:cNvSpPr>
            <a:spLocks noGrp="1"/>
          </p:cNvSpPr>
          <p:nvPr>
            <p:ph idx="1"/>
          </p:nvPr>
        </p:nvSpPr>
        <p:spPr>
          <a:xfrm>
            <a:off x="457200" y="1831681"/>
            <a:ext cx="8229600" cy="2870016"/>
          </a:xfrm>
        </p:spPr>
        <p:txBody>
          <a:bodyPr>
            <a:spAutoFit/>
          </a:bodyPr>
          <a:lstStyle/>
          <a:p>
            <a:r>
              <a:rPr lang="en-US" dirty="0"/>
              <a:t>Computer hardware and software</a:t>
            </a:r>
          </a:p>
          <a:p>
            <a:r>
              <a:rPr lang="en-US" dirty="0"/>
              <a:t>Data management technology</a:t>
            </a:r>
          </a:p>
          <a:p>
            <a:r>
              <a:rPr lang="en-US" dirty="0"/>
              <a:t>Networking and telecommunications technology</a:t>
            </a:r>
          </a:p>
          <a:p>
            <a:pPr lvl="1"/>
            <a:r>
              <a:rPr lang="en-US" sz="2400" dirty="0"/>
              <a:t>Networks, the Internet, intranets and extranets, World Wide Web</a:t>
            </a:r>
          </a:p>
          <a:p>
            <a:r>
              <a:rPr lang="en-US" spc="-300" dirty="0"/>
              <a:t>I </a:t>
            </a:r>
            <a:r>
              <a:rPr lang="en-US" dirty="0" smtClean="0"/>
              <a:t>T </a:t>
            </a:r>
            <a:r>
              <a:rPr lang="en-US" dirty="0"/>
              <a:t>infrastructure: provides platform that system is built on</a:t>
            </a:r>
          </a:p>
        </p:txBody>
      </p:sp>
    </p:spTree>
    <p:extLst>
      <p:ext uri="{BB962C8B-B14F-4D97-AF65-F5344CB8AC3E}">
        <p14:creationId xmlns:p14="http://schemas.microsoft.com/office/powerpoint/2010/main" val="169124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9285"/>
            <a:ext cx="8229600" cy="1661993"/>
          </a:xfrm>
        </p:spPr>
        <p:txBody>
          <a:bodyPr>
            <a:spAutoFit/>
          </a:bodyPr>
          <a:lstStyle/>
          <a:p>
            <a:r>
              <a:rPr lang="en-US" dirty="0"/>
              <a:t>Interactive Session: Technology: </a:t>
            </a:r>
            <a:r>
              <a:rPr lang="en-US" spc="-450" dirty="0" smtClean="0"/>
              <a:t>U </a:t>
            </a:r>
            <a:r>
              <a:rPr lang="en-US" spc="-450" dirty="0"/>
              <a:t>P S</a:t>
            </a:r>
            <a:r>
              <a:rPr lang="en-US" dirty="0"/>
              <a:t> Competes Globally with Information Technology</a:t>
            </a:r>
            <a:endParaRPr lang="en-US" sz="2800" dirty="0"/>
          </a:p>
        </p:txBody>
      </p:sp>
      <p:sp>
        <p:nvSpPr>
          <p:cNvPr id="5" name="Content Placeholder 4"/>
          <p:cNvSpPr>
            <a:spLocks noGrp="1"/>
          </p:cNvSpPr>
          <p:nvPr>
            <p:ph idx="1"/>
          </p:nvPr>
        </p:nvSpPr>
        <p:spPr>
          <a:xfrm>
            <a:off x="457200" y="2369020"/>
            <a:ext cx="8229600" cy="3631763"/>
          </a:xfrm>
        </p:spPr>
        <p:txBody>
          <a:bodyPr>
            <a:spAutoFit/>
          </a:bodyPr>
          <a:lstStyle/>
          <a:p>
            <a:r>
              <a:rPr lang="en-US" dirty="0"/>
              <a:t>Class Discussion</a:t>
            </a:r>
          </a:p>
          <a:p>
            <a:pPr lvl="1"/>
            <a:r>
              <a:rPr lang="en-US" sz="2400" dirty="0"/>
              <a:t>What are the inputs, processing, and outputs of </a:t>
            </a:r>
            <a:r>
              <a:rPr lang="en-US" sz="2400" spc="-300" dirty="0"/>
              <a:t>U P </a:t>
            </a:r>
            <a:r>
              <a:rPr lang="en-US" sz="2400" dirty="0"/>
              <a:t>S’s package tracking system?</a:t>
            </a:r>
          </a:p>
          <a:p>
            <a:pPr lvl="1"/>
            <a:r>
              <a:rPr lang="en-US" sz="2400" dirty="0"/>
              <a:t>What technologies are used by </a:t>
            </a:r>
            <a:r>
              <a:rPr lang="en-US" sz="2400" spc="-300" dirty="0"/>
              <a:t>U P </a:t>
            </a:r>
            <a:r>
              <a:rPr lang="en-US" sz="2400" dirty="0"/>
              <a:t>S? How are these technologies related to </a:t>
            </a:r>
            <a:r>
              <a:rPr lang="en-US" sz="2400" spc="-300" dirty="0"/>
              <a:t>U P </a:t>
            </a:r>
            <a:r>
              <a:rPr lang="en-US" sz="2400" dirty="0"/>
              <a:t>S’s business strategy?</a:t>
            </a:r>
          </a:p>
          <a:p>
            <a:pPr lvl="1"/>
            <a:r>
              <a:rPr lang="en-US" sz="2400" dirty="0"/>
              <a:t>What strategic business objectives do </a:t>
            </a:r>
            <a:r>
              <a:rPr lang="en-US" sz="2400" spc="-300" dirty="0"/>
              <a:t>U P </a:t>
            </a:r>
            <a:r>
              <a:rPr lang="en-US" sz="2400" dirty="0" smtClean="0"/>
              <a:t>S’s </a:t>
            </a:r>
            <a:r>
              <a:rPr lang="en-US" sz="2400" dirty="0"/>
              <a:t>information systems address?</a:t>
            </a:r>
          </a:p>
          <a:p>
            <a:pPr lvl="1"/>
            <a:r>
              <a:rPr lang="en-US" sz="2400" dirty="0"/>
              <a:t>What would happen if </a:t>
            </a:r>
            <a:r>
              <a:rPr lang="en-US" sz="2400" spc="-300" dirty="0"/>
              <a:t>U P </a:t>
            </a:r>
            <a:r>
              <a:rPr lang="en-US" sz="2400" dirty="0"/>
              <a:t>S’s information systems were not available?</a:t>
            </a:r>
          </a:p>
        </p:txBody>
      </p:sp>
    </p:spTree>
    <p:extLst>
      <p:ext uri="{BB962C8B-B14F-4D97-AF65-F5344CB8AC3E}">
        <p14:creationId xmlns:p14="http://schemas.microsoft.com/office/powerpoint/2010/main" val="225959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PCL Construction: The New Digital Firm </a:t>
            </a:r>
            <a:r>
              <a:rPr lang="en-IN" altLang="en-US" sz="2800" dirty="0" smtClean="0"/>
              <a:t>(</a:t>
            </a:r>
            <a:r>
              <a:rPr lang="en-IN" altLang="en-US" sz="2800" dirty="0"/>
              <a:t>1 of 2)</a:t>
            </a:r>
            <a:endParaRPr lang="en-US" sz="2800" dirty="0"/>
          </a:p>
        </p:txBody>
      </p:sp>
      <p:sp>
        <p:nvSpPr>
          <p:cNvPr id="5" name="Content Placeholder 4"/>
          <p:cNvSpPr>
            <a:spLocks noGrp="1"/>
          </p:cNvSpPr>
          <p:nvPr>
            <p:ph idx="1"/>
          </p:nvPr>
        </p:nvSpPr>
        <p:spPr>
          <a:xfrm>
            <a:off x="457200" y="1828800"/>
            <a:ext cx="8229600" cy="4054956"/>
          </a:xfrm>
        </p:spPr>
        <p:txBody>
          <a:bodyPr>
            <a:spAutoFit/>
          </a:bodyPr>
          <a:lstStyle/>
          <a:p>
            <a:r>
              <a:rPr lang="en-US" dirty="0"/>
              <a:t>Business Challenges</a:t>
            </a:r>
          </a:p>
          <a:p>
            <a:pPr lvl="1"/>
            <a:r>
              <a:rPr lang="en-US" sz="2400" dirty="0"/>
              <a:t>Widespread operations</a:t>
            </a:r>
            <a:endParaRPr lang="en-US" altLang="en-US" sz="2400" dirty="0"/>
          </a:p>
          <a:p>
            <a:pPr lvl="1"/>
            <a:r>
              <a:rPr lang="en-US" sz="2400" dirty="0"/>
              <a:t>Paper intensive processes</a:t>
            </a:r>
            <a:r>
              <a:rPr lang="en-US" altLang="en-US" sz="2400" dirty="0"/>
              <a:t> </a:t>
            </a:r>
          </a:p>
          <a:p>
            <a:r>
              <a:rPr lang="en-US" altLang="en-US" dirty="0"/>
              <a:t>Solutions  </a:t>
            </a:r>
          </a:p>
          <a:p>
            <a:pPr lvl="1"/>
            <a:r>
              <a:rPr lang="en-US" sz="2400" dirty="0"/>
              <a:t>Mobile devices</a:t>
            </a:r>
          </a:p>
          <a:p>
            <a:pPr lvl="1"/>
            <a:r>
              <a:rPr lang="en-US" sz="2400" dirty="0"/>
              <a:t>Touch screen kiosks</a:t>
            </a:r>
          </a:p>
          <a:p>
            <a:pPr lvl="1"/>
            <a:r>
              <a:rPr lang="en-US" sz="2400" dirty="0"/>
              <a:t>Microsoft Azure Cloud</a:t>
            </a:r>
          </a:p>
          <a:p>
            <a:pPr lvl="1"/>
            <a:r>
              <a:rPr lang="en-US" sz="2400" dirty="0"/>
              <a:t>Virtual design and project management</a:t>
            </a:r>
          </a:p>
          <a:p>
            <a:pPr lvl="1"/>
            <a:r>
              <a:rPr lang="en-US" sz="2400" dirty="0"/>
              <a:t>Analytics dashboard</a:t>
            </a:r>
            <a:endParaRPr lang="en-US" altLang="en-US" sz="2400" dirty="0"/>
          </a:p>
        </p:txBody>
      </p:sp>
    </p:spTree>
    <p:extLst>
      <p:ext uri="{BB962C8B-B14F-4D97-AF65-F5344CB8AC3E}">
        <p14:creationId xmlns:p14="http://schemas.microsoft.com/office/powerpoint/2010/main" val="16674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Dimensions of </a:t>
            </a:r>
            <a:r>
              <a:rPr lang="en-US" spc="-450" dirty="0"/>
              <a:t>U P </a:t>
            </a:r>
            <a:r>
              <a:rPr lang="en-US" dirty="0"/>
              <a:t>S Tracking System</a:t>
            </a:r>
          </a:p>
        </p:txBody>
      </p:sp>
      <p:sp>
        <p:nvSpPr>
          <p:cNvPr id="5" name="Content Placeholder 4"/>
          <p:cNvSpPr>
            <a:spLocks noGrp="1"/>
          </p:cNvSpPr>
          <p:nvPr>
            <p:ph idx="1"/>
          </p:nvPr>
        </p:nvSpPr>
        <p:spPr>
          <a:xfrm>
            <a:off x="457200" y="1294342"/>
            <a:ext cx="8229600" cy="3570208"/>
          </a:xfrm>
        </p:spPr>
        <p:txBody>
          <a:bodyPr>
            <a:spAutoFit/>
          </a:bodyPr>
          <a:lstStyle/>
          <a:p>
            <a:r>
              <a:rPr lang="en-US" dirty="0"/>
              <a:t>Organizational </a:t>
            </a:r>
          </a:p>
          <a:p>
            <a:pPr lvl="1"/>
            <a:r>
              <a:rPr lang="en-US" sz="2400" dirty="0"/>
              <a:t>Procedures for tracking packages and managing inventory and provide information</a:t>
            </a:r>
          </a:p>
          <a:p>
            <a:r>
              <a:rPr lang="en-US" dirty="0"/>
              <a:t>Management </a:t>
            </a:r>
          </a:p>
          <a:p>
            <a:pPr lvl="1"/>
            <a:r>
              <a:rPr lang="en-US" sz="2400" dirty="0"/>
              <a:t>Monitoring service levels and costs</a:t>
            </a:r>
          </a:p>
          <a:p>
            <a:r>
              <a:rPr lang="en-US" dirty="0"/>
              <a:t>Technology </a:t>
            </a:r>
          </a:p>
          <a:p>
            <a:pPr lvl="1"/>
            <a:r>
              <a:rPr lang="en-US" sz="2400" dirty="0"/>
              <a:t>Handheld computers, bar-code scanners, networks, desktop computers, and so on</a:t>
            </a:r>
          </a:p>
        </p:txBody>
      </p:sp>
    </p:spTree>
    <p:extLst>
      <p:ext uri="{BB962C8B-B14F-4D97-AF65-F5344CB8AC3E}">
        <p14:creationId xmlns:p14="http://schemas.microsoft.com/office/powerpoint/2010/main" val="711509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9844"/>
            <a:ext cx="8229600" cy="1538883"/>
          </a:xfrm>
        </p:spPr>
        <p:txBody>
          <a:bodyPr>
            <a:spAutoFit/>
          </a:bodyPr>
          <a:lstStyle/>
          <a:p>
            <a:r>
              <a:rPr lang="en-IN" dirty="0"/>
              <a:t>It Isn’t Just Technology: A Business Perspective on Information Systems </a:t>
            </a:r>
            <a:r>
              <a:rPr lang="en-IN" sz="2800" dirty="0"/>
              <a:t>(1 of 3)</a:t>
            </a:r>
            <a:endParaRPr lang="en-US" sz="2800" dirty="0"/>
          </a:p>
        </p:txBody>
      </p:sp>
      <p:sp>
        <p:nvSpPr>
          <p:cNvPr id="5" name="Content Placeholder 4"/>
          <p:cNvSpPr>
            <a:spLocks noGrp="1"/>
          </p:cNvSpPr>
          <p:nvPr>
            <p:ph idx="1"/>
          </p:nvPr>
        </p:nvSpPr>
        <p:spPr>
          <a:xfrm>
            <a:off x="457200" y="2363937"/>
            <a:ext cx="8229600" cy="2639184"/>
          </a:xfrm>
        </p:spPr>
        <p:txBody>
          <a:bodyPr>
            <a:spAutoFit/>
          </a:bodyPr>
          <a:lstStyle/>
          <a:p>
            <a:pPr>
              <a:defRPr/>
            </a:pPr>
            <a:r>
              <a:rPr lang="en-US" dirty="0"/>
              <a:t>Information system is instrument for creating value</a:t>
            </a:r>
          </a:p>
          <a:p>
            <a:pPr>
              <a:defRPr/>
            </a:pPr>
            <a:r>
              <a:rPr lang="en-US" dirty="0"/>
              <a:t>Investments in information technology will result in superior returns</a:t>
            </a:r>
          </a:p>
          <a:p>
            <a:pPr lvl="1">
              <a:defRPr/>
            </a:pPr>
            <a:r>
              <a:rPr lang="en-US" sz="2400" dirty="0"/>
              <a:t>Productivity increases</a:t>
            </a:r>
          </a:p>
          <a:p>
            <a:pPr lvl="1">
              <a:defRPr/>
            </a:pPr>
            <a:r>
              <a:rPr lang="en-US" sz="2400" dirty="0"/>
              <a:t>Revenue increases</a:t>
            </a:r>
          </a:p>
          <a:p>
            <a:pPr lvl="1">
              <a:defRPr/>
            </a:pPr>
            <a:r>
              <a:rPr lang="en-US" sz="2400" dirty="0"/>
              <a:t>Superior long-term strategic positioning</a:t>
            </a:r>
          </a:p>
        </p:txBody>
      </p:sp>
    </p:spTree>
    <p:extLst>
      <p:ext uri="{BB962C8B-B14F-4D97-AF65-F5344CB8AC3E}">
        <p14:creationId xmlns:p14="http://schemas.microsoft.com/office/powerpoint/2010/main" val="3069562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9844"/>
            <a:ext cx="8229600" cy="1538883"/>
          </a:xfrm>
        </p:spPr>
        <p:txBody>
          <a:bodyPr>
            <a:spAutoFit/>
          </a:bodyPr>
          <a:lstStyle/>
          <a:p>
            <a:r>
              <a:rPr lang="en-IN" dirty="0"/>
              <a:t>It Isn’t Just Technology: A Business Perspective on Information Systems </a:t>
            </a:r>
            <a:r>
              <a:rPr lang="en-IN" sz="2800" dirty="0" smtClean="0"/>
              <a:t>(2 </a:t>
            </a:r>
            <a:r>
              <a:rPr lang="en-IN" sz="2800" dirty="0"/>
              <a:t>of 3)</a:t>
            </a:r>
            <a:endParaRPr lang="en-US" sz="2800" dirty="0"/>
          </a:p>
        </p:txBody>
      </p:sp>
      <p:sp>
        <p:nvSpPr>
          <p:cNvPr id="5" name="Content Placeholder 4"/>
          <p:cNvSpPr>
            <a:spLocks noGrp="1"/>
          </p:cNvSpPr>
          <p:nvPr>
            <p:ph idx="1"/>
          </p:nvPr>
        </p:nvSpPr>
        <p:spPr>
          <a:xfrm>
            <a:off x="457200" y="2363937"/>
            <a:ext cx="8229600" cy="3747180"/>
          </a:xfrm>
        </p:spPr>
        <p:txBody>
          <a:bodyPr>
            <a:spAutoFit/>
          </a:bodyPr>
          <a:lstStyle/>
          <a:p>
            <a:r>
              <a:rPr lang="en-US" dirty="0"/>
              <a:t>Business information value chain</a:t>
            </a:r>
          </a:p>
          <a:p>
            <a:pPr lvl="1"/>
            <a:r>
              <a:rPr lang="en-US" sz="2400" dirty="0"/>
              <a:t>Raw data acquired and transformed through stages that add value to that information</a:t>
            </a:r>
          </a:p>
          <a:p>
            <a:pPr lvl="1"/>
            <a:r>
              <a:rPr lang="en-US" sz="2400" dirty="0"/>
              <a:t>Value of information system determined in part by extent to which it leads to better decisions, greater efficiency, and higher profits</a:t>
            </a:r>
          </a:p>
          <a:p>
            <a:r>
              <a:rPr lang="en-US" dirty="0"/>
              <a:t>Business perspective </a:t>
            </a:r>
          </a:p>
          <a:p>
            <a:pPr lvl="1"/>
            <a:r>
              <a:rPr lang="en-US" sz="2400" dirty="0"/>
              <a:t>Calls attention to organizational and managerial nature of information systems</a:t>
            </a:r>
          </a:p>
        </p:txBody>
      </p:sp>
    </p:spTree>
    <p:extLst>
      <p:ext uri="{BB962C8B-B14F-4D97-AF65-F5344CB8AC3E}">
        <p14:creationId xmlns:p14="http://schemas.microsoft.com/office/powerpoint/2010/main" val="1965207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9844"/>
            <a:ext cx="8229600" cy="1538883"/>
          </a:xfrm>
        </p:spPr>
        <p:txBody>
          <a:bodyPr>
            <a:spAutoFit/>
          </a:bodyPr>
          <a:lstStyle/>
          <a:p>
            <a:r>
              <a:rPr lang="en-IN" dirty="0" smtClean="0"/>
              <a:t>It Isn’t Just Technology: A Business Perspective on Information Systems </a:t>
            </a:r>
            <a:r>
              <a:rPr lang="en-IN" sz="2800" dirty="0" smtClean="0"/>
              <a:t>(3 of 3)</a:t>
            </a:r>
            <a:endParaRPr lang="en-US" sz="2800" dirty="0"/>
          </a:p>
        </p:txBody>
      </p:sp>
      <p:sp>
        <p:nvSpPr>
          <p:cNvPr id="5" name="Content Placeholder 4"/>
          <p:cNvSpPr>
            <a:spLocks noGrp="1"/>
          </p:cNvSpPr>
          <p:nvPr>
            <p:ph idx="1"/>
          </p:nvPr>
        </p:nvSpPr>
        <p:spPr>
          <a:xfrm>
            <a:off x="457200" y="2363937"/>
            <a:ext cx="8229600" cy="3493264"/>
          </a:xfrm>
        </p:spPr>
        <p:txBody>
          <a:bodyPr>
            <a:spAutoFit/>
          </a:bodyPr>
          <a:lstStyle/>
          <a:p>
            <a:r>
              <a:rPr lang="en-US" dirty="0"/>
              <a:t>Investing in information technology does not guarantee good returns</a:t>
            </a:r>
          </a:p>
          <a:p>
            <a:r>
              <a:rPr lang="en-US" dirty="0"/>
              <a:t>There is considerable variation in the returns firms receive from systems investments</a:t>
            </a:r>
          </a:p>
          <a:p>
            <a:r>
              <a:rPr lang="en-US" dirty="0"/>
              <a:t>Factors </a:t>
            </a:r>
          </a:p>
          <a:p>
            <a:pPr lvl="1"/>
            <a:r>
              <a:rPr lang="en-US" sz="2400" dirty="0"/>
              <a:t>Adopting the right business model</a:t>
            </a:r>
          </a:p>
          <a:p>
            <a:pPr lvl="1"/>
            <a:r>
              <a:rPr lang="en-US" sz="2400" dirty="0"/>
              <a:t>Investing in complementary assets (organizational and management capital)</a:t>
            </a:r>
          </a:p>
        </p:txBody>
      </p:sp>
    </p:spTree>
    <p:extLst>
      <p:ext uri="{BB962C8B-B14F-4D97-AF65-F5344CB8AC3E}">
        <p14:creationId xmlns:p14="http://schemas.microsoft.com/office/powerpoint/2010/main" val="4267205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1.7 </a:t>
            </a:r>
            <a:r>
              <a:rPr lang="en-US" altLang="en-US" dirty="0"/>
              <a:t>The Business Information Value Chain</a:t>
            </a:r>
            <a:endParaRPr lang="en-US" sz="2800" dirty="0"/>
          </a:p>
        </p:txBody>
      </p:sp>
      <p:pic>
        <p:nvPicPr>
          <p:cNvPr id="6146" name="Picture 2" descr="1. Information processing activities&#10;• Data collection and storage&#10;• Transformation into business systems&#10;• Dissemination&#10;2. A. Business processes&#10;• Supply chain management&#10;• Enterprise management&#10;• Customer management&#10;• Knowledge management&#10;B. Management activities &#10;• Planning &#10;• Coordinating&#10;• Controlling&#10;• Modeling and decision making&#10;3. Firm profitability and strategic position&#10;A rightward arrow points labelled Business Value points from Information processing activities on the extreme left to firm profitability and strategic position on the extreme right.&#10;"/>
          <p:cNvPicPr>
            <a:picLocks noChangeAspect="1" noChangeArrowheads="1"/>
          </p:cNvPicPr>
          <p:nvPr/>
        </p:nvPicPr>
        <p:blipFill rotWithShape="1">
          <a:blip r:embed="rId3">
            <a:extLst>
              <a:ext uri="{28A0092B-C50C-407E-A947-70E740481C1C}">
                <a14:useLocalDpi xmlns:a14="http://schemas.microsoft.com/office/drawing/2010/main" val="0"/>
              </a:ext>
            </a:extLst>
          </a:blip>
          <a:srcRect b="4910"/>
          <a:stretch/>
        </p:blipFill>
        <p:spPr bwMode="auto">
          <a:xfrm>
            <a:off x="660121" y="1650720"/>
            <a:ext cx="7823758" cy="467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596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6196"/>
            <a:ext cx="8229600" cy="1107996"/>
          </a:xfrm>
        </p:spPr>
        <p:txBody>
          <a:bodyPr>
            <a:spAutoFit/>
          </a:bodyPr>
          <a:lstStyle/>
          <a:p>
            <a:r>
              <a:rPr lang="en-IN" dirty="0"/>
              <a:t>Figure 1.8 Variation in Returns on Information Technology</a:t>
            </a:r>
            <a:endParaRPr lang="en-US" sz="2800" dirty="0"/>
          </a:p>
        </p:txBody>
      </p:sp>
      <p:pic>
        <p:nvPicPr>
          <p:cNvPr id="5" name="Picture 2" descr="The horizontal axis shows the I T capital stock, relative to industry average. Five points are marked from the left to the right as 0.12, 0.25, 1.0, 4.0, and 8.0.&#10;The vertical axis shows productivity, relative to industry average. Five points are marked from the bottom to the top as 0.25, 0.5, 1.0, 2.0, and 4.0.&#10;A vertical line and a horizontal line are drawn from both axes at points 1.0, respectively.&#10;Four quadrants are marked from the top left in a clockwise direction, and numbered 1, 2, 3, and 4, respectively.&#10;The line of best fit starts from point 0.5 on the vertical axis, passing through the point of intersection of the 1.0, 1.0 lines and extends into the second quadrant.&#10;A large cluster of dots are observed in the center of the diagram, equally dispersed among three quadrants, with quadrant 1 having a lesser number. &#10;"/>
          <p:cNvPicPr>
            <a:picLocks noChangeAspect="1" noChangeArrowheads="1"/>
          </p:cNvPicPr>
          <p:nvPr/>
        </p:nvPicPr>
        <p:blipFill rotWithShape="1">
          <a:blip r:embed="rId3">
            <a:extLst>
              <a:ext uri="{28A0092B-C50C-407E-A947-70E740481C1C}">
                <a14:useLocalDpi xmlns:a14="http://schemas.microsoft.com/office/drawing/2010/main" val="0"/>
              </a:ext>
            </a:extLst>
          </a:blip>
          <a:srcRect b="8051"/>
          <a:stretch/>
        </p:blipFill>
        <p:spPr bwMode="auto">
          <a:xfrm>
            <a:off x="1486217" y="1920513"/>
            <a:ext cx="6171566" cy="432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30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559"/>
            <a:ext cx="8229600" cy="1661993"/>
          </a:xfrm>
        </p:spPr>
        <p:txBody>
          <a:bodyPr>
            <a:spAutoFit/>
          </a:bodyPr>
          <a:lstStyle/>
          <a:p>
            <a:r>
              <a:rPr lang="en-IN" dirty="0"/>
              <a:t>Complementary Assets: Organizational Capital and the Right Business Model </a:t>
            </a:r>
            <a:r>
              <a:rPr lang="en-IN" sz="2800" dirty="0"/>
              <a:t>(1 of 2)</a:t>
            </a:r>
            <a:endParaRPr lang="en-US" sz="2800" dirty="0"/>
          </a:p>
        </p:txBody>
      </p:sp>
      <p:sp>
        <p:nvSpPr>
          <p:cNvPr id="5" name="Content Placeholder 4"/>
          <p:cNvSpPr>
            <a:spLocks noGrp="1"/>
          </p:cNvSpPr>
          <p:nvPr>
            <p:ph idx="1"/>
          </p:nvPr>
        </p:nvSpPr>
        <p:spPr>
          <a:xfrm>
            <a:off x="457200" y="2363937"/>
            <a:ext cx="8229600" cy="2231380"/>
          </a:xfrm>
        </p:spPr>
        <p:txBody>
          <a:bodyPr>
            <a:spAutoFit/>
          </a:bodyPr>
          <a:lstStyle/>
          <a:p>
            <a:r>
              <a:rPr lang="en-US" dirty="0"/>
              <a:t>Assets required to derive value from a primary investment</a:t>
            </a:r>
          </a:p>
          <a:p>
            <a:r>
              <a:rPr lang="en-US" dirty="0"/>
              <a:t>Firms supporting technology investments with investment in complementary assets receive superior returns</a:t>
            </a:r>
          </a:p>
          <a:p>
            <a:r>
              <a:rPr lang="en-US" dirty="0"/>
              <a:t>Example: Invest in technology and the people to make it work properly</a:t>
            </a:r>
          </a:p>
        </p:txBody>
      </p:sp>
    </p:spTree>
    <p:extLst>
      <p:ext uri="{BB962C8B-B14F-4D97-AF65-F5344CB8AC3E}">
        <p14:creationId xmlns:p14="http://schemas.microsoft.com/office/powerpoint/2010/main" val="134956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0559"/>
            <a:ext cx="8229600" cy="1661993"/>
          </a:xfrm>
        </p:spPr>
        <p:txBody>
          <a:bodyPr>
            <a:spAutoFit/>
          </a:bodyPr>
          <a:lstStyle/>
          <a:p>
            <a:r>
              <a:rPr lang="en-IN" dirty="0"/>
              <a:t>Complementary Assets: Organizational Capital and the Right Business Model </a:t>
            </a:r>
            <a:r>
              <a:rPr lang="en-IN" sz="2800" dirty="0" smtClean="0"/>
              <a:t>(2 </a:t>
            </a:r>
            <a:r>
              <a:rPr lang="en-IN" sz="2800" dirty="0"/>
              <a:t>of 2)</a:t>
            </a:r>
            <a:endParaRPr lang="en-US" sz="2800" dirty="0"/>
          </a:p>
        </p:txBody>
      </p:sp>
      <p:sp>
        <p:nvSpPr>
          <p:cNvPr id="5" name="Content Placeholder 4"/>
          <p:cNvSpPr>
            <a:spLocks noGrp="1"/>
          </p:cNvSpPr>
          <p:nvPr>
            <p:ph idx="1"/>
          </p:nvPr>
        </p:nvSpPr>
        <p:spPr>
          <a:xfrm>
            <a:off x="457200" y="2355844"/>
            <a:ext cx="8229600" cy="4037662"/>
          </a:xfrm>
        </p:spPr>
        <p:txBody>
          <a:bodyPr>
            <a:spAutoFit/>
          </a:bodyPr>
          <a:lstStyle/>
          <a:p>
            <a:r>
              <a:rPr lang="en-US" sz="2200" dirty="0"/>
              <a:t>Complementary assets </a:t>
            </a:r>
          </a:p>
          <a:p>
            <a:pPr lvl="1"/>
            <a:r>
              <a:rPr lang="en-US" dirty="0"/>
              <a:t>Examples of organizational assets</a:t>
            </a:r>
          </a:p>
          <a:p>
            <a:pPr lvl="2"/>
            <a:r>
              <a:rPr lang="en-US" sz="2200" dirty="0"/>
              <a:t>Appropriate business model</a:t>
            </a:r>
          </a:p>
          <a:p>
            <a:pPr lvl="2"/>
            <a:r>
              <a:rPr lang="en-US" sz="2200" dirty="0"/>
              <a:t>Efficient business processes</a:t>
            </a:r>
          </a:p>
          <a:p>
            <a:pPr lvl="1"/>
            <a:r>
              <a:rPr lang="en-US" dirty="0"/>
              <a:t>Examples of managerial assets</a:t>
            </a:r>
          </a:p>
          <a:p>
            <a:pPr lvl="2"/>
            <a:r>
              <a:rPr lang="en-US" sz="2200" dirty="0"/>
              <a:t>Incentives for management innovation</a:t>
            </a:r>
          </a:p>
          <a:p>
            <a:pPr lvl="2"/>
            <a:r>
              <a:rPr lang="en-US" sz="2200" dirty="0"/>
              <a:t>Teamwork and collaborative work environments</a:t>
            </a:r>
          </a:p>
          <a:p>
            <a:pPr lvl="1"/>
            <a:r>
              <a:rPr lang="en-US" dirty="0"/>
              <a:t>Examples of social assets</a:t>
            </a:r>
          </a:p>
          <a:p>
            <a:pPr lvl="2"/>
            <a:r>
              <a:rPr lang="en-US" sz="2200" dirty="0"/>
              <a:t>The Internet and telecommunications infrastructure</a:t>
            </a:r>
          </a:p>
          <a:p>
            <a:pPr lvl="2"/>
            <a:r>
              <a:rPr lang="en-US" sz="2200" dirty="0"/>
              <a:t>Technology standards</a:t>
            </a:r>
          </a:p>
        </p:txBody>
      </p:sp>
    </p:spTree>
    <p:extLst>
      <p:ext uri="{BB962C8B-B14F-4D97-AF65-F5344CB8AC3E}">
        <p14:creationId xmlns:p14="http://schemas.microsoft.com/office/powerpoint/2010/main" val="2338399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1.9 </a:t>
            </a:r>
            <a:r>
              <a:rPr lang="en-US" altLang="en-US" dirty="0"/>
              <a:t>Contemporary Approaches to Information Systems</a:t>
            </a:r>
            <a:endParaRPr lang="en-US" sz="2800" dirty="0"/>
          </a:p>
        </p:txBody>
      </p:sp>
      <p:pic>
        <p:nvPicPr>
          <p:cNvPr id="8194" name="Picture 2" descr="M I S&#10;1. Behavioral approaches&#10;• Sociology&#10;• Economics&#10;• Psychology&#10;2. Technical approaches&#10;• Management science&#10;• Computer science&#10;• Operations research &#10;"/>
          <p:cNvPicPr>
            <a:picLocks noChangeAspect="1" noChangeArrowheads="1"/>
          </p:cNvPicPr>
          <p:nvPr/>
        </p:nvPicPr>
        <p:blipFill rotWithShape="1">
          <a:blip r:embed="rId3">
            <a:extLst>
              <a:ext uri="{28A0092B-C50C-407E-A947-70E740481C1C}">
                <a14:useLocalDpi xmlns:a14="http://schemas.microsoft.com/office/drawing/2010/main" val="0"/>
              </a:ext>
            </a:extLst>
          </a:blip>
          <a:srcRect b="5500"/>
          <a:stretch/>
        </p:blipFill>
        <p:spPr bwMode="auto">
          <a:xfrm>
            <a:off x="598189" y="1653008"/>
            <a:ext cx="7947622" cy="473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941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Technical Approach</a:t>
            </a:r>
            <a:endParaRPr lang="en-US" sz="2800" dirty="0"/>
          </a:p>
        </p:txBody>
      </p:sp>
      <p:sp>
        <p:nvSpPr>
          <p:cNvPr id="5" name="Content Placeholder 4"/>
          <p:cNvSpPr>
            <a:spLocks noGrp="1"/>
          </p:cNvSpPr>
          <p:nvPr>
            <p:ph idx="1"/>
          </p:nvPr>
        </p:nvSpPr>
        <p:spPr>
          <a:xfrm>
            <a:off x="457200" y="1294342"/>
            <a:ext cx="8229600" cy="1300356"/>
          </a:xfrm>
        </p:spPr>
        <p:txBody>
          <a:bodyPr>
            <a:spAutoFit/>
          </a:bodyPr>
          <a:lstStyle/>
          <a:p>
            <a:r>
              <a:rPr lang="en-US" dirty="0"/>
              <a:t>Emphasizes mathematically based models</a:t>
            </a:r>
          </a:p>
          <a:p>
            <a:r>
              <a:rPr lang="en-US" dirty="0"/>
              <a:t>Computer science, management science, operations research</a:t>
            </a:r>
          </a:p>
        </p:txBody>
      </p:sp>
    </p:spTree>
    <p:extLst>
      <p:ext uri="{BB962C8B-B14F-4D97-AF65-F5344CB8AC3E}">
        <p14:creationId xmlns:p14="http://schemas.microsoft.com/office/powerpoint/2010/main" val="354420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PCL Construction: The New Digital Firm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1828800"/>
            <a:ext cx="8229600" cy="2600712"/>
          </a:xfrm>
        </p:spPr>
        <p:txBody>
          <a:bodyPr>
            <a:spAutoFit/>
          </a:bodyPr>
          <a:lstStyle/>
          <a:p>
            <a:r>
              <a:rPr lang="en-US" dirty="0"/>
              <a:t>Illustrates how information technology has changed how PCL runs its business </a:t>
            </a:r>
          </a:p>
          <a:p>
            <a:r>
              <a:rPr lang="en-US" altLang="en-US" dirty="0"/>
              <a:t>Demonstrates </a:t>
            </a:r>
            <a:r>
              <a:rPr lang="en-US" altLang="en-US" spc="-300" dirty="0"/>
              <a:t>I </a:t>
            </a:r>
            <a:r>
              <a:rPr lang="en-US" altLang="en-US" dirty="0"/>
              <a:t>T</a:t>
            </a:r>
            <a:r>
              <a:rPr lang="en-US" altLang="ja-JP" dirty="0"/>
              <a:t>’s role in </a:t>
            </a:r>
            <a:r>
              <a:rPr lang="en-US" dirty="0"/>
              <a:t>redesigning jobs and business processes </a:t>
            </a:r>
            <a:endParaRPr lang="en-US" altLang="ja-JP" dirty="0"/>
          </a:p>
          <a:p>
            <a:r>
              <a:rPr lang="en-US" altLang="en-US" dirty="0"/>
              <a:t>Illustrates the potential for technology to improve </a:t>
            </a:r>
            <a:r>
              <a:rPr lang="en-US" dirty="0"/>
              <a:t>operational efficiency and </a:t>
            </a:r>
            <a:r>
              <a:rPr lang="en-US" altLang="en-US" dirty="0"/>
              <a:t>customer experience</a:t>
            </a:r>
          </a:p>
        </p:txBody>
      </p:sp>
    </p:spTree>
    <p:extLst>
      <p:ext uri="{BB962C8B-B14F-4D97-AF65-F5344CB8AC3E}">
        <p14:creationId xmlns:p14="http://schemas.microsoft.com/office/powerpoint/2010/main" val="2123242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846"/>
            <a:ext cx="8229600" cy="553998"/>
          </a:xfrm>
        </p:spPr>
        <p:txBody>
          <a:bodyPr>
            <a:spAutoFit/>
          </a:bodyPr>
          <a:lstStyle/>
          <a:p>
            <a:r>
              <a:rPr lang="en-US" dirty="0"/>
              <a:t>Behavioral Approach</a:t>
            </a:r>
            <a:endParaRPr lang="en-US" sz="2800" dirty="0"/>
          </a:p>
        </p:txBody>
      </p:sp>
      <p:sp>
        <p:nvSpPr>
          <p:cNvPr id="5" name="Content Placeholder 4"/>
          <p:cNvSpPr>
            <a:spLocks noGrp="1"/>
          </p:cNvSpPr>
          <p:nvPr>
            <p:ph idx="1"/>
          </p:nvPr>
        </p:nvSpPr>
        <p:spPr>
          <a:xfrm>
            <a:off x="457200" y="1294342"/>
            <a:ext cx="8229600" cy="1300356"/>
          </a:xfrm>
        </p:spPr>
        <p:txBody>
          <a:bodyPr>
            <a:spAutoFit/>
          </a:bodyPr>
          <a:lstStyle/>
          <a:p>
            <a:r>
              <a:rPr lang="en-US" dirty="0"/>
              <a:t>Behavioral issues (strategic business integration, implementation, etc.)</a:t>
            </a:r>
          </a:p>
          <a:p>
            <a:r>
              <a:rPr lang="en-US" dirty="0"/>
              <a:t>Psychology, economics, sociology</a:t>
            </a:r>
          </a:p>
        </p:txBody>
      </p:sp>
    </p:spTree>
    <p:extLst>
      <p:ext uri="{BB962C8B-B14F-4D97-AF65-F5344CB8AC3E}">
        <p14:creationId xmlns:p14="http://schemas.microsoft.com/office/powerpoint/2010/main" val="3894313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Approach of This Text: Sociotechnical Systems </a:t>
            </a:r>
            <a:r>
              <a:rPr lang="en-IN" sz="2800" dirty="0"/>
              <a:t>(1 of 2)</a:t>
            </a:r>
            <a:endParaRPr lang="en-US" sz="2800" dirty="0"/>
          </a:p>
        </p:txBody>
      </p:sp>
      <p:sp>
        <p:nvSpPr>
          <p:cNvPr id="5" name="Content Placeholder 4"/>
          <p:cNvSpPr>
            <a:spLocks noGrp="1"/>
          </p:cNvSpPr>
          <p:nvPr>
            <p:ph idx="1"/>
          </p:nvPr>
        </p:nvSpPr>
        <p:spPr>
          <a:xfrm>
            <a:off x="457200" y="1827932"/>
            <a:ext cx="8229600" cy="4037662"/>
          </a:xfrm>
        </p:spPr>
        <p:txBody>
          <a:bodyPr>
            <a:spAutoFit/>
          </a:bodyPr>
          <a:lstStyle/>
          <a:p>
            <a:r>
              <a:rPr lang="en-US" altLang="en-US" dirty="0"/>
              <a:t>Management information systems</a:t>
            </a:r>
          </a:p>
          <a:p>
            <a:pPr lvl="1"/>
            <a:r>
              <a:rPr lang="en-US" altLang="en-US" sz="2400" dirty="0"/>
              <a:t>Combine computer science, management science, operations research, and practical orientation with behavioral issues</a:t>
            </a:r>
          </a:p>
          <a:p>
            <a:r>
              <a:rPr lang="en-US" altLang="en-US" dirty="0"/>
              <a:t>Four main actors</a:t>
            </a:r>
          </a:p>
          <a:p>
            <a:pPr lvl="1"/>
            <a:r>
              <a:rPr lang="en-US" altLang="en-US" sz="2400" dirty="0"/>
              <a:t>Suppliers of hardware and software</a:t>
            </a:r>
          </a:p>
          <a:p>
            <a:pPr lvl="1"/>
            <a:r>
              <a:rPr lang="en-US" altLang="en-US" sz="2400" dirty="0"/>
              <a:t>Business firms</a:t>
            </a:r>
          </a:p>
          <a:p>
            <a:pPr lvl="1"/>
            <a:r>
              <a:rPr lang="en-US" altLang="en-US" sz="2400" dirty="0"/>
              <a:t>Managers and employees</a:t>
            </a:r>
          </a:p>
          <a:p>
            <a:pPr lvl="1"/>
            <a:r>
              <a:rPr lang="en-US" altLang="en-US" sz="2400" dirty="0"/>
              <a:t>Firm</a:t>
            </a:r>
            <a:r>
              <a:rPr lang="en-US" altLang="ja-JP" sz="2400" dirty="0"/>
              <a:t>’s environment (legal, social, cultural context)</a:t>
            </a:r>
            <a:endParaRPr lang="en-US" altLang="en-US" sz="2400" dirty="0"/>
          </a:p>
        </p:txBody>
      </p:sp>
    </p:spTree>
    <p:extLst>
      <p:ext uri="{BB962C8B-B14F-4D97-AF65-F5344CB8AC3E}">
        <p14:creationId xmlns:p14="http://schemas.microsoft.com/office/powerpoint/2010/main" val="3370851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6614"/>
            <a:ext cx="8229600" cy="1107996"/>
          </a:xfrm>
        </p:spPr>
        <p:txBody>
          <a:bodyPr>
            <a:spAutoFit/>
          </a:bodyPr>
          <a:lstStyle/>
          <a:p>
            <a:r>
              <a:rPr lang="en-IN" dirty="0"/>
              <a:t>Approach of This Text: Sociotechnical Systems </a:t>
            </a:r>
            <a:r>
              <a:rPr lang="en-IN" sz="2800" dirty="0" smtClean="0"/>
              <a:t>(2 </a:t>
            </a:r>
            <a:r>
              <a:rPr lang="en-IN" sz="2800" dirty="0"/>
              <a:t>of 2)</a:t>
            </a:r>
            <a:endParaRPr lang="en-US" sz="2800" dirty="0"/>
          </a:p>
        </p:txBody>
      </p:sp>
      <p:sp>
        <p:nvSpPr>
          <p:cNvPr id="5" name="Content Placeholder 4"/>
          <p:cNvSpPr>
            <a:spLocks noGrp="1"/>
          </p:cNvSpPr>
          <p:nvPr>
            <p:ph idx="1"/>
          </p:nvPr>
        </p:nvSpPr>
        <p:spPr>
          <a:xfrm>
            <a:off x="457200" y="1827932"/>
            <a:ext cx="8229600" cy="2000548"/>
          </a:xfrm>
        </p:spPr>
        <p:txBody>
          <a:bodyPr>
            <a:spAutoFit/>
          </a:bodyPr>
          <a:lstStyle/>
          <a:p>
            <a:r>
              <a:rPr lang="en-US" dirty="0"/>
              <a:t>Sociotechnical view</a:t>
            </a:r>
          </a:p>
          <a:p>
            <a:pPr lvl="1"/>
            <a:r>
              <a:rPr lang="en-US" sz="2400" dirty="0"/>
              <a:t>Optimal organizational performance achieved by jointly optimizing both social and technical systems used in production</a:t>
            </a:r>
          </a:p>
          <a:p>
            <a:pPr lvl="1"/>
            <a:r>
              <a:rPr lang="en-US" sz="2400" dirty="0"/>
              <a:t>Helps avoid purely technological approach</a:t>
            </a:r>
          </a:p>
        </p:txBody>
      </p:sp>
    </p:spTree>
    <p:extLst>
      <p:ext uri="{BB962C8B-B14F-4D97-AF65-F5344CB8AC3E}">
        <p14:creationId xmlns:p14="http://schemas.microsoft.com/office/powerpoint/2010/main" val="1570254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0714"/>
            <a:ext cx="8229600" cy="1107996"/>
          </a:xfrm>
        </p:spPr>
        <p:txBody>
          <a:bodyPr wrap="square">
            <a:spAutoFit/>
          </a:bodyPr>
          <a:lstStyle/>
          <a:p>
            <a:r>
              <a:rPr lang="en-US" dirty="0"/>
              <a:t>Figure </a:t>
            </a:r>
            <a:r>
              <a:rPr lang="en-US" dirty="0" smtClean="0"/>
              <a:t>1.10 </a:t>
            </a:r>
            <a:r>
              <a:rPr lang="en-US" altLang="en-US" dirty="0"/>
              <a:t>A Sociotechnical Perspective on Information Systems</a:t>
            </a:r>
            <a:endParaRPr lang="en-US" sz="2800" dirty="0"/>
          </a:p>
        </p:txBody>
      </p:sp>
      <p:pic>
        <p:nvPicPr>
          <p:cNvPr id="9218" name="Picture 2" descr="Diagram shows four levels of technology and organization coming together.&#10;Level 1: A bi-directional arrow connects Alternative 1 of Technology with Alternative 1 of organization.&#10;Level 2:  A bi-directional arrow connects Alternative 2 of Technology with Alternative 2 of organization.&#10;Level 3: A bi-directional arrow connects Alternative 3 of Technology with Alternative 3 of organization.&#10;Level 4: Box labelled Final design of technology is placed alongside box labelled final design of organization.&#10;"/>
          <p:cNvPicPr>
            <a:picLocks noChangeAspect="1" noChangeArrowheads="1"/>
          </p:cNvPicPr>
          <p:nvPr/>
        </p:nvPicPr>
        <p:blipFill rotWithShape="1">
          <a:blip r:embed="rId3">
            <a:extLst>
              <a:ext uri="{28A0092B-C50C-407E-A947-70E740481C1C}">
                <a14:useLocalDpi xmlns:a14="http://schemas.microsoft.com/office/drawing/2010/main" val="0"/>
              </a:ext>
            </a:extLst>
          </a:blip>
          <a:srcRect b="5993"/>
          <a:stretch/>
        </p:blipFill>
        <p:spPr bwMode="auto">
          <a:xfrm>
            <a:off x="494498" y="1898195"/>
            <a:ext cx="8154180" cy="350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70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984"/>
            <a:ext cx="8229600" cy="553998"/>
          </a:xfrm>
        </p:spPr>
        <p:txBody>
          <a:bodyPr>
            <a:spAutoFit/>
          </a:bodyPr>
          <a:lstStyle/>
          <a:p>
            <a:r>
              <a:rPr lang="en-US" dirty="0"/>
              <a:t>How Will MIS Help My Career?</a:t>
            </a:r>
            <a:endParaRPr lang="en-US" sz="2800" dirty="0"/>
          </a:p>
        </p:txBody>
      </p:sp>
      <p:sp>
        <p:nvSpPr>
          <p:cNvPr id="5" name="Content Placeholder 4"/>
          <p:cNvSpPr>
            <a:spLocks noGrp="1"/>
          </p:cNvSpPr>
          <p:nvPr>
            <p:ph idx="1"/>
          </p:nvPr>
        </p:nvSpPr>
        <p:spPr>
          <a:xfrm>
            <a:off x="457200" y="1300020"/>
            <a:ext cx="8229600" cy="2616101"/>
          </a:xfrm>
        </p:spPr>
        <p:txBody>
          <a:bodyPr>
            <a:spAutoFit/>
          </a:bodyPr>
          <a:lstStyle/>
          <a:p>
            <a:r>
              <a:rPr lang="en-US" dirty="0"/>
              <a:t>The Company: Power Financial Analytics Data Services</a:t>
            </a:r>
          </a:p>
          <a:p>
            <a:r>
              <a:rPr lang="en-US" dirty="0"/>
              <a:t>Position: Financial client support and sales assistant</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1954111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1" y="453533"/>
            <a:ext cx="8214779" cy="553998"/>
          </a:xfrm>
        </p:spPr>
        <p:txBody>
          <a:bodyPr wrap="square" lIns="0" tIns="0" rIns="0" bIns="0">
            <a:spAutoFit/>
          </a:bodyPr>
          <a:lstStyle/>
          <a:p>
            <a:r>
              <a:rPr lang="en-US" dirty="0"/>
              <a:t>Copyright</a:t>
            </a: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2" y="2317359"/>
            <a:ext cx="1277815" cy="1434026"/>
          </a:xfrm>
          <a:prstGeom prst="rect">
            <a:avLst/>
          </a:prstGeom>
        </p:spPr>
      </p:pic>
      <p:sp>
        <p:nvSpPr>
          <p:cNvPr id="9" name="Text Placeholder 1">
            <a:extLst>
              <a:ext uri="{FF2B5EF4-FFF2-40B4-BE49-F238E27FC236}">
                <a16:creationId xmlns="" xmlns:a16="http://schemas.microsoft.com/office/drawing/2014/main" id="{AD5FAE7B-F718-4307-B112-AD6256157E8F}"/>
              </a:ext>
            </a:extLst>
          </p:cNvPr>
          <p:cNvSpPr txBox="1">
            <a:spLocks/>
          </p:cNvSpPr>
          <p:nvPr/>
        </p:nvSpPr>
        <p:spPr>
          <a:xfrm>
            <a:off x="180974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200031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How Information Systems Are Transforming Business </a:t>
            </a:r>
            <a:r>
              <a:rPr lang="en-IN" altLang="en-US" sz="2800" dirty="0"/>
              <a:t>(1 of 2)</a:t>
            </a:r>
            <a:endParaRPr lang="en-US" sz="2800" dirty="0"/>
          </a:p>
        </p:txBody>
      </p:sp>
      <p:sp>
        <p:nvSpPr>
          <p:cNvPr id="5" name="Content Placeholder 4"/>
          <p:cNvSpPr>
            <a:spLocks noGrp="1"/>
          </p:cNvSpPr>
          <p:nvPr>
            <p:ph idx="1"/>
          </p:nvPr>
        </p:nvSpPr>
        <p:spPr>
          <a:xfrm>
            <a:off x="457200" y="1828800"/>
            <a:ext cx="8229600" cy="2793072"/>
          </a:xfrm>
        </p:spPr>
        <p:txBody>
          <a:bodyPr>
            <a:spAutoFit/>
          </a:bodyPr>
          <a:lstStyle/>
          <a:p>
            <a:r>
              <a:rPr lang="en-US" dirty="0"/>
              <a:t>In 2017, more than 140 million businesses had dot-com addresses registered</a:t>
            </a:r>
          </a:p>
          <a:p>
            <a:r>
              <a:rPr lang="en-US" dirty="0"/>
              <a:t>273 million adult Americans online; 190 million purchased online</a:t>
            </a:r>
          </a:p>
          <a:p>
            <a:r>
              <a:rPr lang="en-US" dirty="0"/>
              <a:t>269 million Americans have mobile phones</a:t>
            </a:r>
          </a:p>
          <a:p>
            <a:r>
              <a:rPr lang="en-US" dirty="0"/>
              <a:t>200 million use social networks</a:t>
            </a:r>
          </a:p>
        </p:txBody>
      </p:sp>
    </p:spTree>
    <p:extLst>
      <p:ext uri="{BB962C8B-B14F-4D97-AF65-F5344CB8AC3E}">
        <p14:creationId xmlns:p14="http://schemas.microsoft.com/office/powerpoint/2010/main" val="18831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How Information Systems Are Transforming Business </a:t>
            </a:r>
            <a:r>
              <a:rPr lang="en-IN" altLang="en-US" sz="2800" dirty="0" smtClean="0"/>
              <a:t>(2 </a:t>
            </a:r>
            <a:r>
              <a:rPr lang="en-IN" altLang="en-US" sz="2800" dirty="0"/>
              <a:t>of 2)</a:t>
            </a:r>
            <a:endParaRPr lang="en-US" sz="2800" dirty="0"/>
          </a:p>
        </p:txBody>
      </p:sp>
      <p:sp>
        <p:nvSpPr>
          <p:cNvPr id="5" name="Content Placeholder 4"/>
          <p:cNvSpPr>
            <a:spLocks noGrp="1"/>
          </p:cNvSpPr>
          <p:nvPr>
            <p:ph idx="1"/>
          </p:nvPr>
        </p:nvSpPr>
        <p:spPr>
          <a:xfrm>
            <a:off x="457200" y="1828800"/>
            <a:ext cx="8229600" cy="3162404"/>
          </a:xfrm>
        </p:spPr>
        <p:txBody>
          <a:bodyPr>
            <a:spAutoFit/>
          </a:bodyPr>
          <a:lstStyle/>
          <a:p>
            <a:r>
              <a:rPr lang="en-US" dirty="0"/>
              <a:t>Social networking tools being used by businesses to connect </a:t>
            </a:r>
            <a:r>
              <a:rPr lang="en-US" dirty="0" smtClean="0"/>
              <a:t>employees, customers</a:t>
            </a:r>
            <a:r>
              <a:rPr lang="en-US" dirty="0"/>
              <a:t>, and managers</a:t>
            </a:r>
          </a:p>
          <a:p>
            <a:r>
              <a:rPr lang="en-US" dirty="0"/>
              <a:t>Internet advertising continues to grow at more than 20 percent per year</a:t>
            </a:r>
          </a:p>
          <a:p>
            <a:r>
              <a:rPr lang="en-US" dirty="0"/>
              <a:t>New laws require businesses to store more data for longer periods</a:t>
            </a:r>
          </a:p>
          <a:p>
            <a:r>
              <a:rPr lang="en-US" dirty="0"/>
              <a:t>Changes in business result in changes in jobs and careers</a:t>
            </a:r>
            <a:endParaRPr lang="en-US" altLang="en-US" dirty="0"/>
          </a:p>
        </p:txBody>
      </p:sp>
    </p:spTree>
    <p:extLst>
      <p:ext uri="{BB962C8B-B14F-4D97-AF65-F5344CB8AC3E}">
        <p14:creationId xmlns:p14="http://schemas.microsoft.com/office/powerpoint/2010/main" val="18014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3497"/>
            <a:ext cx="8229600" cy="1097280"/>
          </a:xfrm>
        </p:spPr>
        <p:txBody>
          <a:bodyPr wrap="square">
            <a:spAutoFit/>
          </a:bodyPr>
          <a:lstStyle/>
          <a:p>
            <a:r>
              <a:rPr lang="en-IN" altLang="en-US" dirty="0"/>
              <a:t>Figure </a:t>
            </a:r>
            <a:r>
              <a:rPr lang="en-IN" altLang="en-US" dirty="0" smtClean="0"/>
              <a:t>1.1 </a:t>
            </a:r>
            <a:r>
              <a:rPr lang="en-IN" altLang="en-US" dirty="0"/>
              <a:t>Information Technology Capital Investment</a:t>
            </a:r>
            <a:endParaRPr lang="en-US" sz="2800" dirty="0"/>
          </a:p>
        </p:txBody>
      </p:sp>
      <p:pic>
        <p:nvPicPr>
          <p:cNvPr id="3074" name="Picture 2" descr="The horizontal axis shows the years from 1999 through 2017 while the vertical axis shows the investment in billions of dollars from 0 to 3000.&#10;The line representing total investment is an undulating curve, staying within 2000 and 2500 until 2002, after which it rises steadily to cross 2500 in 2006. The line drops to a low of below 2000 in 2009, before rising gradually to reach around 2750 in 2015. In 2016 the total investment drops to around 2250, and in 2017 it shows about 2500.&#10;The line representing I T investment is a gradually rising line, starting at below 500 in 1999 and reaching a maximum of about 1000 in 2015. In 2016, it drops to about 750 before rising slightly in 2017.&#10;Two points are marked along this line. The first labelled 21 percent corresponds to the year 2000 and investment of about 500 billion. The second labelled 33 percent corresponds to the year 2017 and investment of about 750 billion.&#10;"/>
          <p:cNvPicPr>
            <a:picLocks noChangeAspect="1" noChangeArrowheads="1"/>
          </p:cNvPicPr>
          <p:nvPr/>
        </p:nvPicPr>
        <p:blipFill rotWithShape="1">
          <a:blip r:embed="rId3">
            <a:extLst>
              <a:ext uri="{28A0092B-C50C-407E-A947-70E740481C1C}">
                <a14:useLocalDpi xmlns:a14="http://schemas.microsoft.com/office/drawing/2010/main" val="0"/>
              </a:ext>
            </a:extLst>
          </a:blip>
          <a:srcRect b="10120"/>
          <a:stretch/>
        </p:blipFill>
        <p:spPr bwMode="auto">
          <a:xfrm>
            <a:off x="1003108" y="1668273"/>
            <a:ext cx="7112508" cy="386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7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2773"/>
            <a:ext cx="8229600" cy="1107996"/>
          </a:xfrm>
        </p:spPr>
        <p:txBody>
          <a:bodyPr>
            <a:spAutoFit/>
          </a:bodyPr>
          <a:lstStyle/>
          <a:p>
            <a:r>
              <a:rPr lang="en-IN" altLang="en-US" dirty="0"/>
              <a:t>What’s New in Management Information Systems </a:t>
            </a:r>
            <a:r>
              <a:rPr lang="en-IN" altLang="en-US" sz="2800" dirty="0"/>
              <a:t>(1 of 3)</a:t>
            </a:r>
            <a:endParaRPr lang="en-US" sz="2800" dirty="0"/>
          </a:p>
        </p:txBody>
      </p:sp>
      <p:sp>
        <p:nvSpPr>
          <p:cNvPr id="5" name="Content Placeholder 4"/>
          <p:cNvSpPr>
            <a:spLocks noGrp="1"/>
          </p:cNvSpPr>
          <p:nvPr>
            <p:ph idx="1"/>
          </p:nvPr>
        </p:nvSpPr>
        <p:spPr>
          <a:xfrm>
            <a:off x="457200" y="1828800"/>
            <a:ext cx="8229600" cy="3162404"/>
          </a:xfrm>
        </p:spPr>
        <p:txBody>
          <a:bodyPr>
            <a:spAutoFit/>
          </a:bodyPr>
          <a:lstStyle/>
          <a:p>
            <a:r>
              <a:rPr lang="en-IN" spc="-300" dirty="0" smtClean="0"/>
              <a:t>I </a:t>
            </a:r>
            <a:r>
              <a:rPr lang="en-IN" dirty="0" smtClean="0"/>
              <a:t>T </a:t>
            </a:r>
            <a:r>
              <a:rPr lang="en-IN" dirty="0"/>
              <a:t>Innovations </a:t>
            </a:r>
          </a:p>
          <a:p>
            <a:pPr lvl="1"/>
            <a:r>
              <a:rPr lang="en-IN" sz="2400" dirty="0"/>
              <a:t>Cloud computing, big data, Internet of Things</a:t>
            </a:r>
          </a:p>
          <a:p>
            <a:pPr lvl="1"/>
            <a:r>
              <a:rPr lang="en-IN" sz="2400" dirty="0"/>
              <a:t>Mobile digital platform</a:t>
            </a:r>
          </a:p>
          <a:p>
            <a:pPr lvl="1"/>
            <a:r>
              <a:rPr lang="en-IN" sz="2400" dirty="0"/>
              <a:t>AI and machine learning</a:t>
            </a:r>
          </a:p>
          <a:p>
            <a:r>
              <a:rPr lang="en-IN" dirty="0"/>
              <a:t>New Business Models </a:t>
            </a:r>
          </a:p>
          <a:p>
            <a:pPr lvl="1"/>
            <a:r>
              <a:rPr lang="en-IN" sz="2400" dirty="0"/>
              <a:t>Online streaming music and video</a:t>
            </a:r>
          </a:p>
          <a:p>
            <a:pPr lvl="1"/>
            <a:r>
              <a:rPr lang="en-IN" sz="2400" dirty="0"/>
              <a:t>On-demand e-commerce services </a:t>
            </a:r>
          </a:p>
        </p:txBody>
      </p:sp>
    </p:spTree>
    <p:extLst>
      <p:ext uri="{BB962C8B-B14F-4D97-AF65-F5344CB8AC3E}">
        <p14:creationId xmlns:p14="http://schemas.microsoft.com/office/powerpoint/2010/main" val="1870567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0" ma:contentTypeDescription="Create a new document." ma:contentTypeScope="" ma:versionID="2035d53c08d6a5eaa72ac5f87fa6f0d9">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F747F0-3D0A-4B84-B18E-CE3F11C1B473}"/>
</file>

<file path=customXml/itemProps2.xml><?xml version="1.0" encoding="utf-8"?>
<ds:datastoreItem xmlns:ds="http://schemas.openxmlformats.org/officeDocument/2006/customXml" ds:itemID="{34A5EBA9-12FC-4626-8014-A4E3BAAEBFD0}"/>
</file>

<file path=customXml/itemProps3.xml><?xml version="1.0" encoding="utf-8"?>
<ds:datastoreItem xmlns:ds="http://schemas.openxmlformats.org/officeDocument/2006/customXml" ds:itemID="{FF48A710-134B-4EBE-85B7-AAC0FF7E0BD0}"/>
</file>

<file path=docProps/app.xml><?xml version="1.0" encoding="utf-8"?>
<Properties xmlns="http://schemas.openxmlformats.org/officeDocument/2006/extended-properties" xmlns:vt="http://schemas.openxmlformats.org/officeDocument/2006/docPropsVTypes">
  <Template>Horizon</Template>
  <TotalTime>3955</TotalTime>
  <Words>6927</Words>
  <Application>Microsoft Office PowerPoint</Application>
  <PresentationFormat>On-screen Show (4:3)</PresentationFormat>
  <Paragraphs>441</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508 Lecture</vt:lpstr>
      <vt:lpstr>Management Information Systems: Managing the Digital Firm</vt:lpstr>
      <vt:lpstr>Learning Objectives</vt:lpstr>
      <vt:lpstr>Video Cases</vt:lpstr>
      <vt:lpstr>PCL Construction: The New Digital Firm (1 of 2)</vt:lpstr>
      <vt:lpstr>PCL Construction: The New Digital Firm (2 of 2)</vt:lpstr>
      <vt:lpstr>How Information Systems Are Transforming Business (1 of 2)</vt:lpstr>
      <vt:lpstr>How Information Systems Are Transforming Business (2 of 2)</vt:lpstr>
      <vt:lpstr>Figure 1.1 Information Technology Capital Investment</vt:lpstr>
      <vt:lpstr>What’s New in Management Information Systems (1 of 3)</vt:lpstr>
      <vt:lpstr>What’s New in Management Information Systems (2 of 3)</vt:lpstr>
      <vt:lpstr>What’s New in Management Information Systems (3 of 3)</vt:lpstr>
      <vt:lpstr>Interactive Session: Management: Can You Run the Company with Your iPhone? (1 of 2)</vt:lpstr>
      <vt:lpstr>Interactive Session: Management: Can You Run the Company with Your iPhone? (2 of 2)</vt:lpstr>
      <vt:lpstr>Globalization Challenges and Opportunities: A Flattened World                   (1 of 2)</vt:lpstr>
      <vt:lpstr>Globalization Challenges and Opportunities: A Flattened World                   (2 of 2)</vt:lpstr>
      <vt:lpstr>The Emerging Digital Firm</vt:lpstr>
      <vt:lpstr>Strategic Business Objectives of Information Systems (1 of 2)</vt:lpstr>
      <vt:lpstr>Strategic Business Objectives of Information Systems (2 of 2)</vt:lpstr>
      <vt:lpstr>Figure 1.2 The Interdependence Between Organizations and Information Systems</vt:lpstr>
      <vt:lpstr>Operational Excellence</vt:lpstr>
      <vt:lpstr>New Products, Services, and Business Models</vt:lpstr>
      <vt:lpstr>Customer and Supplier Intimacy</vt:lpstr>
      <vt:lpstr>Improved Decision Making (1 of 2)</vt:lpstr>
      <vt:lpstr>Improved Decision Making (2 of 2)</vt:lpstr>
      <vt:lpstr>Competitive Advantage</vt:lpstr>
      <vt:lpstr>Survival</vt:lpstr>
      <vt:lpstr>What Is an Information System?                    (1 of 3)</vt:lpstr>
      <vt:lpstr>Figure 1.3 Data and Information</vt:lpstr>
      <vt:lpstr>What Is an Information System?                 (2 of 3)</vt:lpstr>
      <vt:lpstr>What is an Information System?                 (3 of 3)</vt:lpstr>
      <vt:lpstr>Figure 1.4 Functions of an Information System</vt:lpstr>
      <vt:lpstr>Dimensions of Information Systems</vt:lpstr>
      <vt:lpstr>Figure 1.5 Information Systems Are More Than Computers</vt:lpstr>
      <vt:lpstr>Dimensions of Information Systems: Organizations (1 of 2)</vt:lpstr>
      <vt:lpstr>Figure 1.6 Levels in a Firm</vt:lpstr>
      <vt:lpstr>Dimensions of Information Systems: Organizations (2 of 2)</vt:lpstr>
      <vt:lpstr>Dimensions of Information Systems: Management</vt:lpstr>
      <vt:lpstr>Dimensions of Information Systems: Technology</vt:lpstr>
      <vt:lpstr>Interactive Session: Technology: U P S Competes Globally with Information Technology</vt:lpstr>
      <vt:lpstr>Dimensions of U P S Tracking System</vt:lpstr>
      <vt:lpstr>It Isn’t Just Technology: A Business Perspective on Information Systems (1 of 3)</vt:lpstr>
      <vt:lpstr>It Isn’t Just Technology: A Business Perspective on Information Systems (2 of 3)</vt:lpstr>
      <vt:lpstr>It Isn’t Just Technology: A Business Perspective on Information Systems (3 of 3)</vt:lpstr>
      <vt:lpstr>Figure 1.7 The Business Information Value Chain</vt:lpstr>
      <vt:lpstr>Figure 1.8 Variation in Returns on Information Technology</vt:lpstr>
      <vt:lpstr>Complementary Assets: Organizational Capital and the Right Business Model (1 of 2)</vt:lpstr>
      <vt:lpstr>Complementary Assets: Organizational Capital and the Right Business Model (2 of 2)</vt:lpstr>
      <vt:lpstr>Figure 1.9 Contemporary Approaches to Information Systems</vt:lpstr>
      <vt:lpstr>Technical Approach</vt:lpstr>
      <vt:lpstr>Behavioral Approach</vt:lpstr>
      <vt:lpstr>Approach of This Text: Sociotechnical Systems (1 of 2)</vt:lpstr>
      <vt:lpstr>Approach of This Text: Sociotechnical Systems (2 of 2)</vt:lpstr>
      <vt:lpstr>Figure 1.10 A Sociotechnical Perspective on Information Systems</vt:lpstr>
      <vt:lpstr>How Will MIS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dc:description/>
  <cp:lastModifiedBy>Tamilmani Sandirasegaran</cp:lastModifiedBy>
  <cp:revision>986</cp:revision>
  <dcterms:created xsi:type="dcterms:W3CDTF">2014-07-14T20:04:21Z</dcterms:created>
  <dcterms:modified xsi:type="dcterms:W3CDTF">2019-03-14T06:55:12Z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