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33.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39.xml" ContentType="application/vnd.openxmlformats-officedocument.presentationml.slide+xml"/>
  <Override PartName="/ppt/slides/slide37.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12.xml" ContentType="application/vnd.openxmlformats-officedocument.presentationml.slideLayout+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slideLayouts/slideLayout11.xml" ContentType="application/vnd.openxmlformats-officedocument.presentationml.slideLayout+xml"/>
  <Override PartName="/ppt/notesSlides/notesSlide21.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slideLayouts/slideLayout14.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Layouts/slideLayout13.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4.xml" ContentType="application/vnd.openxmlformats-officedocument.presentationml.notesSlide+xml"/>
  <Override PartName="/ppt/notesSlides/notesSlide2.xml" ContentType="application/vnd.openxmlformats-officedocument.presentationml.notesSlide+xml"/>
  <Override PartName="/ppt/notesSlides/notesSlide33.xml" ContentType="application/vnd.openxmlformats-officedocument.presentationml.notesSlide+xml"/>
  <Override PartName="/ppt/slideLayouts/slideLayout8.xml" ContentType="application/vnd.openxmlformats-officedocument.presentationml.slideLayout+xml"/>
  <Override PartName="/ppt/notesSlides/notesSlide32.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506" r:id="rId2"/>
    <p:sldId id="380" r:id="rId3"/>
    <p:sldId id="518" r:id="rId4"/>
    <p:sldId id="519" r:id="rId5"/>
    <p:sldId id="520" r:id="rId6"/>
    <p:sldId id="521" r:id="rId7"/>
    <p:sldId id="522" r:id="rId8"/>
    <p:sldId id="555" r:id="rId9"/>
    <p:sldId id="524" r:id="rId10"/>
    <p:sldId id="525" r:id="rId11"/>
    <p:sldId id="556" r:id="rId12"/>
    <p:sldId id="527" r:id="rId13"/>
    <p:sldId id="528" r:id="rId14"/>
    <p:sldId id="557" r:id="rId15"/>
    <p:sldId id="530" r:id="rId16"/>
    <p:sldId id="531" r:id="rId17"/>
    <p:sldId id="532" r:id="rId18"/>
    <p:sldId id="533" r:id="rId19"/>
    <p:sldId id="534" r:id="rId20"/>
    <p:sldId id="535" r:id="rId21"/>
    <p:sldId id="558" r:id="rId22"/>
    <p:sldId id="537" r:id="rId23"/>
    <p:sldId id="538" r:id="rId24"/>
    <p:sldId id="539" r:id="rId25"/>
    <p:sldId id="540" r:id="rId26"/>
    <p:sldId id="541" r:id="rId27"/>
    <p:sldId id="542" r:id="rId28"/>
    <p:sldId id="543" r:id="rId29"/>
    <p:sldId id="544" r:id="rId30"/>
    <p:sldId id="545" r:id="rId31"/>
    <p:sldId id="559" r:id="rId32"/>
    <p:sldId id="547" r:id="rId33"/>
    <p:sldId id="548" r:id="rId34"/>
    <p:sldId id="549" r:id="rId35"/>
    <p:sldId id="550" r:id="rId36"/>
    <p:sldId id="560" r:id="rId37"/>
    <p:sldId id="552" r:id="rId38"/>
    <p:sldId id="553" r:id="rId39"/>
    <p:sldId id="554" r:id="rId40"/>
    <p:sldId id="514" r:id="rId41"/>
  </p:sldIdLst>
  <p:sldSz cx="9144000" cy="5143500" type="screen16x9"/>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guide id="5" orient="horz" pos="3024" userDrawn="1">
          <p15:clr>
            <a:srgbClr val="A4A3A4"/>
          </p15:clr>
        </p15:guide>
        <p15:guide id="6" orient="horz" pos="792" userDrawn="1">
          <p15:clr>
            <a:srgbClr val="A4A3A4"/>
          </p15:clr>
        </p15:guide>
        <p15:guide id="7" pos="288" userDrawn="1">
          <p15:clr>
            <a:srgbClr val="A4A3A4"/>
          </p15:clr>
        </p15:guide>
        <p15:guide id="8" pos="5472" userDrawn="1">
          <p15:clr>
            <a:srgbClr val="A4A3A4"/>
          </p15:clr>
        </p15:guide>
        <p15:guide id="9" orient="horz" pos="699" userDrawn="1">
          <p15:clr>
            <a:srgbClr val="A4A3A4"/>
          </p15:clr>
        </p15:guide>
        <p15:guide id="10" orient="horz" pos="900" userDrawn="1">
          <p15:clr>
            <a:srgbClr val="A4A3A4"/>
          </p15:clr>
        </p15:guide>
        <p15:guide id="11" orient="horz" pos="1152" userDrawn="1">
          <p15:clr>
            <a:srgbClr val="A4A3A4"/>
          </p15:clr>
        </p15:guide>
        <p15:guide id="13" orient="horz" pos="324"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5721E-C80B-4E26-9CED-0EBFDBA28B49}" v="48" dt="2019-01-02T20:47:52.85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38" autoAdjust="0"/>
    <p:restoredTop sz="84571" autoAdjust="0"/>
  </p:normalViewPr>
  <p:slideViewPr>
    <p:cSldViewPr>
      <p:cViewPr>
        <p:scale>
          <a:sx n="73" d="100"/>
          <a:sy n="73" d="100"/>
        </p:scale>
        <p:origin x="-978" y="-342"/>
      </p:cViewPr>
      <p:guideLst>
        <p:guide orient="horz" pos="1620"/>
        <p:guide orient="horz" pos="3024"/>
        <p:guide orient="horz" pos="792"/>
        <p:guide orient="horz" pos="699"/>
        <p:guide orient="horz" pos="900"/>
        <p:guide orient="horz" pos="1152"/>
        <p:guide orient="horz" pos="324"/>
        <p:guide pos="2880"/>
        <p:guide pos="288"/>
        <p:guide pos="5472"/>
      </p:guideLst>
    </p:cSldViewPr>
  </p:slideViewPr>
  <p:outlineViewPr>
    <p:cViewPr>
      <p:scale>
        <a:sx n="33" d="100"/>
        <a:sy n="33" d="100"/>
      </p:scale>
      <p:origin x="0" y="-26814"/>
    </p:cViewPr>
  </p:outlineViewPr>
  <p:notesTextViewPr>
    <p:cViewPr>
      <p:scale>
        <a:sx n="1" d="1"/>
        <a:sy n="1" d="1"/>
      </p:scale>
      <p:origin x="0" y="0"/>
    </p:cViewPr>
  </p:notesText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enden, William T" userId="39be296b-370a-4fd2-bcd8-af7be7247de8" providerId="ADAL" clId="{9223A8FA-20BB-482D-AE20-49BE45C3A641}"/>
    <pc:docChg chg="modSld">
      <pc:chgData name="Chittenden, William T" userId="39be296b-370a-4fd2-bcd8-af7be7247de8" providerId="ADAL" clId="{9223A8FA-20BB-482D-AE20-49BE45C3A641}" dt="2018-12-12T23:38:13.598" v="19" actId="255"/>
      <pc:docMkLst>
        <pc:docMk/>
      </pc:docMkLst>
      <pc:sldChg chg="modSp">
        <pc:chgData name="Chittenden, William T" userId="39be296b-370a-4fd2-bcd8-af7be7247de8" providerId="ADAL" clId="{9223A8FA-20BB-482D-AE20-49BE45C3A641}" dt="2018-12-12T23:35:25.278" v="1" actId="255"/>
        <pc:sldMkLst>
          <pc:docMk/>
          <pc:sldMk cId="1837123398" sldId="472"/>
        </pc:sldMkLst>
        <pc:spChg chg="mod">
          <ac:chgData name="Chittenden, William T" userId="39be296b-370a-4fd2-bcd8-af7be7247de8" providerId="ADAL" clId="{9223A8FA-20BB-482D-AE20-49BE45C3A641}" dt="2018-12-12T23:35:25.278" v="1" actId="255"/>
          <ac:spMkLst>
            <pc:docMk/>
            <pc:sldMk cId="1837123398" sldId="472"/>
            <ac:spMk id="4" creationId="{00000000-0000-0000-0000-000000000000}"/>
          </ac:spMkLst>
        </pc:spChg>
      </pc:sldChg>
      <pc:sldChg chg="modSp">
        <pc:chgData name="Chittenden, William T" userId="39be296b-370a-4fd2-bcd8-af7be7247de8" providerId="ADAL" clId="{9223A8FA-20BB-482D-AE20-49BE45C3A641}" dt="2018-12-12T23:35:37.913" v="2" actId="255"/>
        <pc:sldMkLst>
          <pc:docMk/>
          <pc:sldMk cId="536558607" sldId="476"/>
        </pc:sldMkLst>
        <pc:spChg chg="mod">
          <ac:chgData name="Chittenden, William T" userId="39be296b-370a-4fd2-bcd8-af7be7247de8" providerId="ADAL" clId="{9223A8FA-20BB-482D-AE20-49BE45C3A641}" dt="2018-12-12T23:35:37.913" v="2" actId="255"/>
          <ac:spMkLst>
            <pc:docMk/>
            <pc:sldMk cId="536558607" sldId="476"/>
            <ac:spMk id="3" creationId="{00000000-0000-0000-0000-000000000000}"/>
          </ac:spMkLst>
        </pc:spChg>
      </pc:sldChg>
      <pc:sldChg chg="modSp">
        <pc:chgData name="Chittenden, William T" userId="39be296b-370a-4fd2-bcd8-af7be7247de8" providerId="ADAL" clId="{9223A8FA-20BB-482D-AE20-49BE45C3A641}" dt="2018-12-12T23:35:59.482" v="3" actId="255"/>
        <pc:sldMkLst>
          <pc:docMk/>
          <pc:sldMk cId="1238810651" sldId="477"/>
        </pc:sldMkLst>
        <pc:spChg chg="mod">
          <ac:chgData name="Chittenden, William T" userId="39be296b-370a-4fd2-bcd8-af7be7247de8" providerId="ADAL" clId="{9223A8FA-20BB-482D-AE20-49BE45C3A641}" dt="2018-12-12T23:35:59.482" v="3" actId="255"/>
          <ac:spMkLst>
            <pc:docMk/>
            <pc:sldMk cId="1238810651" sldId="477"/>
            <ac:spMk id="3" creationId="{00000000-0000-0000-0000-000000000000}"/>
          </ac:spMkLst>
        </pc:spChg>
      </pc:sldChg>
      <pc:sldChg chg="modSp">
        <pc:chgData name="Chittenden, William T" userId="39be296b-370a-4fd2-bcd8-af7be7247de8" providerId="ADAL" clId="{9223A8FA-20BB-482D-AE20-49BE45C3A641}" dt="2018-12-12T23:36:12.381" v="5" actId="255"/>
        <pc:sldMkLst>
          <pc:docMk/>
          <pc:sldMk cId="2815965317" sldId="479"/>
        </pc:sldMkLst>
        <pc:spChg chg="mod">
          <ac:chgData name="Chittenden, William T" userId="39be296b-370a-4fd2-bcd8-af7be7247de8" providerId="ADAL" clId="{9223A8FA-20BB-482D-AE20-49BE45C3A641}" dt="2018-12-12T23:36:12.381" v="5" actId="255"/>
          <ac:spMkLst>
            <pc:docMk/>
            <pc:sldMk cId="2815965317" sldId="479"/>
            <ac:spMk id="3" creationId="{00000000-0000-0000-0000-000000000000}"/>
          </ac:spMkLst>
        </pc:spChg>
      </pc:sldChg>
      <pc:sldChg chg="modSp">
        <pc:chgData name="Chittenden, William T" userId="39be296b-370a-4fd2-bcd8-af7be7247de8" providerId="ADAL" clId="{9223A8FA-20BB-482D-AE20-49BE45C3A641}" dt="2018-12-12T23:36:29.325" v="7" actId="255"/>
        <pc:sldMkLst>
          <pc:docMk/>
          <pc:sldMk cId="2757511981" sldId="488"/>
        </pc:sldMkLst>
        <pc:spChg chg="mod">
          <ac:chgData name="Chittenden, William T" userId="39be296b-370a-4fd2-bcd8-af7be7247de8" providerId="ADAL" clId="{9223A8FA-20BB-482D-AE20-49BE45C3A641}" dt="2018-12-12T23:36:29.325" v="7" actId="255"/>
          <ac:spMkLst>
            <pc:docMk/>
            <pc:sldMk cId="2757511981" sldId="488"/>
            <ac:spMk id="3" creationId="{00000000-0000-0000-0000-000000000000}"/>
          </ac:spMkLst>
        </pc:spChg>
      </pc:sldChg>
      <pc:sldChg chg="modSp">
        <pc:chgData name="Chittenden, William T" userId="39be296b-370a-4fd2-bcd8-af7be7247de8" providerId="ADAL" clId="{9223A8FA-20BB-482D-AE20-49BE45C3A641}" dt="2018-12-12T23:36:35.501" v="8" actId="255"/>
        <pc:sldMkLst>
          <pc:docMk/>
          <pc:sldMk cId="1727286237" sldId="490"/>
        </pc:sldMkLst>
        <pc:spChg chg="mod">
          <ac:chgData name="Chittenden, William T" userId="39be296b-370a-4fd2-bcd8-af7be7247de8" providerId="ADAL" clId="{9223A8FA-20BB-482D-AE20-49BE45C3A641}" dt="2018-12-12T23:36:35.501" v="8" actId="255"/>
          <ac:spMkLst>
            <pc:docMk/>
            <pc:sldMk cId="1727286237" sldId="490"/>
            <ac:spMk id="3" creationId="{00000000-0000-0000-0000-000000000000}"/>
          </ac:spMkLst>
        </pc:spChg>
      </pc:sldChg>
      <pc:sldChg chg="modSp">
        <pc:chgData name="Chittenden, William T" userId="39be296b-370a-4fd2-bcd8-af7be7247de8" providerId="ADAL" clId="{9223A8FA-20BB-482D-AE20-49BE45C3A641}" dt="2018-12-12T23:36:43.636" v="9" actId="255"/>
        <pc:sldMkLst>
          <pc:docMk/>
          <pc:sldMk cId="337818403" sldId="493"/>
        </pc:sldMkLst>
        <pc:spChg chg="mod">
          <ac:chgData name="Chittenden, William T" userId="39be296b-370a-4fd2-bcd8-af7be7247de8" providerId="ADAL" clId="{9223A8FA-20BB-482D-AE20-49BE45C3A641}" dt="2018-12-12T23:36:43.636" v="9" actId="255"/>
          <ac:spMkLst>
            <pc:docMk/>
            <pc:sldMk cId="337818403" sldId="493"/>
            <ac:spMk id="3" creationId="{00000000-0000-0000-0000-000000000000}"/>
          </ac:spMkLst>
        </pc:spChg>
      </pc:sldChg>
      <pc:sldChg chg="modSp">
        <pc:chgData name="Chittenden, William T" userId="39be296b-370a-4fd2-bcd8-af7be7247de8" providerId="ADAL" clId="{9223A8FA-20BB-482D-AE20-49BE45C3A641}" dt="2018-12-12T23:36:52.318" v="10" actId="255"/>
        <pc:sldMkLst>
          <pc:docMk/>
          <pc:sldMk cId="2245314995" sldId="494"/>
        </pc:sldMkLst>
        <pc:spChg chg="mod">
          <ac:chgData name="Chittenden, William T" userId="39be296b-370a-4fd2-bcd8-af7be7247de8" providerId="ADAL" clId="{9223A8FA-20BB-482D-AE20-49BE45C3A641}" dt="2018-12-12T23:36:52.318" v="10" actId="255"/>
          <ac:spMkLst>
            <pc:docMk/>
            <pc:sldMk cId="2245314995" sldId="494"/>
            <ac:spMk id="3" creationId="{00000000-0000-0000-0000-000000000000}"/>
          </ac:spMkLst>
        </pc:spChg>
      </pc:sldChg>
      <pc:sldChg chg="modSp">
        <pc:chgData name="Chittenden, William T" userId="39be296b-370a-4fd2-bcd8-af7be7247de8" providerId="ADAL" clId="{9223A8FA-20BB-482D-AE20-49BE45C3A641}" dt="2018-12-12T23:37:00.286" v="11" actId="255"/>
        <pc:sldMkLst>
          <pc:docMk/>
          <pc:sldMk cId="137989241" sldId="496"/>
        </pc:sldMkLst>
        <pc:spChg chg="mod">
          <ac:chgData name="Chittenden, William T" userId="39be296b-370a-4fd2-bcd8-af7be7247de8" providerId="ADAL" clId="{9223A8FA-20BB-482D-AE20-49BE45C3A641}" dt="2018-12-12T23:37:00.286" v="11" actId="255"/>
          <ac:spMkLst>
            <pc:docMk/>
            <pc:sldMk cId="137989241" sldId="496"/>
            <ac:spMk id="3" creationId="{00000000-0000-0000-0000-000000000000}"/>
          </ac:spMkLst>
        </pc:spChg>
      </pc:sldChg>
      <pc:sldChg chg="modSp">
        <pc:chgData name="Chittenden, William T" userId="39be296b-370a-4fd2-bcd8-af7be7247de8" providerId="ADAL" clId="{9223A8FA-20BB-482D-AE20-49BE45C3A641}" dt="2018-12-12T23:37:28.398" v="12" actId="255"/>
        <pc:sldMkLst>
          <pc:docMk/>
          <pc:sldMk cId="3866309726" sldId="508"/>
        </pc:sldMkLst>
        <pc:spChg chg="mod">
          <ac:chgData name="Chittenden, William T" userId="39be296b-370a-4fd2-bcd8-af7be7247de8" providerId="ADAL" clId="{9223A8FA-20BB-482D-AE20-49BE45C3A641}" dt="2018-12-12T23:37:28.398" v="12" actId="255"/>
          <ac:spMkLst>
            <pc:docMk/>
            <pc:sldMk cId="3866309726" sldId="508"/>
            <ac:spMk id="3" creationId="{00000000-0000-0000-0000-000000000000}"/>
          </ac:spMkLst>
        </pc:spChg>
      </pc:sldChg>
      <pc:sldChg chg="modSp">
        <pc:chgData name="Chittenden, William T" userId="39be296b-370a-4fd2-bcd8-af7be7247de8" providerId="ADAL" clId="{9223A8FA-20BB-482D-AE20-49BE45C3A641}" dt="2018-12-12T23:37:53.423" v="16" actId="255"/>
        <pc:sldMkLst>
          <pc:docMk/>
          <pc:sldMk cId="605075027" sldId="509"/>
        </pc:sldMkLst>
        <pc:spChg chg="mod">
          <ac:chgData name="Chittenden, William T" userId="39be296b-370a-4fd2-bcd8-af7be7247de8" providerId="ADAL" clId="{9223A8FA-20BB-482D-AE20-49BE45C3A641}" dt="2018-12-12T23:37:53.423" v="16" actId="255"/>
          <ac:spMkLst>
            <pc:docMk/>
            <pc:sldMk cId="605075027" sldId="509"/>
            <ac:spMk id="3" creationId="{00000000-0000-0000-0000-000000000000}"/>
          </ac:spMkLst>
        </pc:spChg>
      </pc:sldChg>
      <pc:sldChg chg="modSp">
        <pc:chgData name="Chittenden, William T" userId="39be296b-370a-4fd2-bcd8-af7be7247de8" providerId="ADAL" clId="{9223A8FA-20BB-482D-AE20-49BE45C3A641}" dt="2018-12-12T23:37:58.831" v="17" actId="255"/>
        <pc:sldMkLst>
          <pc:docMk/>
          <pc:sldMk cId="692420920" sldId="510"/>
        </pc:sldMkLst>
        <pc:spChg chg="mod">
          <ac:chgData name="Chittenden, William T" userId="39be296b-370a-4fd2-bcd8-af7be7247de8" providerId="ADAL" clId="{9223A8FA-20BB-482D-AE20-49BE45C3A641}" dt="2018-12-12T23:37:58.831" v="17" actId="255"/>
          <ac:spMkLst>
            <pc:docMk/>
            <pc:sldMk cId="692420920" sldId="510"/>
            <ac:spMk id="3" creationId="{00000000-0000-0000-0000-000000000000}"/>
          </ac:spMkLst>
        </pc:spChg>
      </pc:sldChg>
      <pc:sldChg chg="modSp">
        <pc:chgData name="Chittenden, William T" userId="39be296b-370a-4fd2-bcd8-af7be7247de8" providerId="ADAL" clId="{9223A8FA-20BB-482D-AE20-49BE45C3A641}" dt="2018-12-12T23:38:06.831" v="18" actId="255"/>
        <pc:sldMkLst>
          <pc:docMk/>
          <pc:sldMk cId="629861722" sldId="511"/>
        </pc:sldMkLst>
        <pc:spChg chg="mod">
          <ac:chgData name="Chittenden, William T" userId="39be296b-370a-4fd2-bcd8-af7be7247de8" providerId="ADAL" clId="{9223A8FA-20BB-482D-AE20-49BE45C3A641}" dt="2018-12-12T23:38:06.831" v="18" actId="255"/>
          <ac:spMkLst>
            <pc:docMk/>
            <pc:sldMk cId="629861722" sldId="511"/>
            <ac:spMk id="3" creationId="{00000000-0000-0000-0000-000000000000}"/>
          </ac:spMkLst>
        </pc:spChg>
      </pc:sldChg>
      <pc:sldChg chg="modSp">
        <pc:chgData name="Chittenden, William T" userId="39be296b-370a-4fd2-bcd8-af7be7247de8" providerId="ADAL" clId="{9223A8FA-20BB-482D-AE20-49BE45C3A641}" dt="2018-12-12T23:38:13.598" v="19" actId="255"/>
        <pc:sldMkLst>
          <pc:docMk/>
          <pc:sldMk cId="4204234706" sldId="512"/>
        </pc:sldMkLst>
        <pc:spChg chg="mod">
          <ac:chgData name="Chittenden, William T" userId="39be296b-370a-4fd2-bcd8-af7be7247de8" providerId="ADAL" clId="{9223A8FA-20BB-482D-AE20-49BE45C3A641}" dt="2018-12-12T23:38:13.598" v="19" actId="255"/>
          <ac:spMkLst>
            <pc:docMk/>
            <pc:sldMk cId="4204234706" sldId="512"/>
            <ac:spMk id="3" creationId="{00000000-0000-0000-0000-000000000000}"/>
          </ac:spMkLst>
        </pc:spChg>
      </pc:sldChg>
    </pc:docChg>
  </pc:docChgLst>
  <pc:docChgLst>
    <pc:chgData name="Chittenden, William T" userId="39be296b-370a-4fd2-bcd8-af7be7247de8" providerId="ADAL" clId="{58C5721E-C80B-4E26-9CED-0EBFDBA28B49}"/>
    <pc:docChg chg="undo custSel addSld delSld modSld sldOrd">
      <pc:chgData name="Chittenden, William T" userId="39be296b-370a-4fd2-bcd8-af7be7247de8" providerId="ADAL" clId="{58C5721E-C80B-4E26-9CED-0EBFDBA28B49}" dt="2019-01-02T20:47:55.155" v="223" actId="14"/>
      <pc:docMkLst>
        <pc:docMk/>
      </pc:docMkLst>
      <pc:sldChg chg="modSp">
        <pc:chgData name="Chittenden, William T" userId="39be296b-370a-4fd2-bcd8-af7be7247de8" providerId="ADAL" clId="{58C5721E-C80B-4E26-9CED-0EBFDBA28B49}" dt="2019-01-02T20:05:37.984" v="5" actId="20577"/>
        <pc:sldMkLst>
          <pc:docMk/>
          <pc:sldMk cId="926055914" sldId="469"/>
        </pc:sldMkLst>
        <pc:spChg chg="mod">
          <ac:chgData name="Chittenden, William T" userId="39be296b-370a-4fd2-bcd8-af7be7247de8" providerId="ADAL" clId="{58C5721E-C80B-4E26-9CED-0EBFDBA28B49}" dt="2019-01-02T20:05:37.984" v="5" actId="20577"/>
          <ac:spMkLst>
            <pc:docMk/>
            <pc:sldMk cId="926055914" sldId="469"/>
            <ac:spMk id="3" creationId="{00000000-0000-0000-0000-000000000000}"/>
          </ac:spMkLst>
        </pc:spChg>
      </pc:sldChg>
      <pc:sldChg chg="modSp">
        <pc:chgData name="Chittenden, William T" userId="39be296b-370a-4fd2-bcd8-af7be7247de8" providerId="ADAL" clId="{58C5721E-C80B-4E26-9CED-0EBFDBA28B49}" dt="2019-01-02T20:06:37.989" v="10" actId="6549"/>
        <pc:sldMkLst>
          <pc:docMk/>
          <pc:sldMk cId="1837123398" sldId="472"/>
        </pc:sldMkLst>
        <pc:spChg chg="mod">
          <ac:chgData name="Chittenden, William T" userId="39be296b-370a-4fd2-bcd8-af7be7247de8" providerId="ADAL" clId="{58C5721E-C80B-4E26-9CED-0EBFDBA28B49}" dt="2019-01-02T20:06:37.989" v="10" actId="6549"/>
          <ac:spMkLst>
            <pc:docMk/>
            <pc:sldMk cId="1837123398" sldId="472"/>
            <ac:spMk id="2" creationId="{00000000-0000-0000-0000-000000000000}"/>
          </ac:spMkLst>
        </pc:spChg>
        <pc:spChg chg="mod">
          <ac:chgData name="Chittenden, William T" userId="39be296b-370a-4fd2-bcd8-af7be7247de8" providerId="ADAL" clId="{58C5721E-C80B-4E26-9CED-0EBFDBA28B49}" dt="2019-01-02T20:06:31.561" v="9" actId="14"/>
          <ac:spMkLst>
            <pc:docMk/>
            <pc:sldMk cId="1837123398" sldId="472"/>
            <ac:spMk id="4" creationId="{00000000-0000-0000-0000-000000000000}"/>
          </ac:spMkLst>
        </pc:spChg>
      </pc:sldChg>
      <pc:sldChg chg="modSp">
        <pc:chgData name="Chittenden, William T" userId="39be296b-370a-4fd2-bcd8-af7be7247de8" providerId="ADAL" clId="{58C5721E-C80B-4E26-9CED-0EBFDBA28B49}" dt="2019-01-02T20:08:03.752" v="31" actId="20577"/>
        <pc:sldMkLst>
          <pc:docMk/>
          <pc:sldMk cId="2170913533" sldId="473"/>
        </pc:sldMkLst>
        <pc:spChg chg="mod">
          <ac:chgData name="Chittenden, William T" userId="39be296b-370a-4fd2-bcd8-af7be7247de8" providerId="ADAL" clId="{58C5721E-C80B-4E26-9CED-0EBFDBA28B49}" dt="2019-01-02T20:08:03.752" v="31" actId="20577"/>
          <ac:spMkLst>
            <pc:docMk/>
            <pc:sldMk cId="2170913533" sldId="473"/>
            <ac:spMk id="2" creationId="{00000000-0000-0000-0000-000000000000}"/>
          </ac:spMkLst>
        </pc:spChg>
        <pc:spChg chg="mod">
          <ac:chgData name="Chittenden, William T" userId="39be296b-370a-4fd2-bcd8-af7be7247de8" providerId="ADAL" clId="{58C5721E-C80B-4E26-9CED-0EBFDBA28B49}" dt="2019-01-02T20:06:53.396" v="15" actId="20577"/>
          <ac:spMkLst>
            <pc:docMk/>
            <pc:sldMk cId="2170913533" sldId="473"/>
            <ac:spMk id="3" creationId="{00000000-0000-0000-0000-000000000000}"/>
          </ac:spMkLst>
        </pc:spChg>
      </pc:sldChg>
      <pc:sldChg chg="modSp">
        <pc:chgData name="Chittenden, William T" userId="39be296b-370a-4fd2-bcd8-af7be7247de8" providerId="ADAL" clId="{58C5721E-C80B-4E26-9CED-0EBFDBA28B49}" dt="2019-01-02T20:08:08.048" v="35" actId="20577"/>
        <pc:sldMkLst>
          <pc:docMk/>
          <pc:sldMk cId="3428981699" sldId="474"/>
        </pc:sldMkLst>
        <pc:spChg chg="mod">
          <ac:chgData name="Chittenden, William T" userId="39be296b-370a-4fd2-bcd8-af7be7247de8" providerId="ADAL" clId="{58C5721E-C80B-4E26-9CED-0EBFDBA28B49}" dt="2019-01-02T20:08:08.048" v="35" actId="20577"/>
          <ac:spMkLst>
            <pc:docMk/>
            <pc:sldMk cId="3428981699" sldId="474"/>
            <ac:spMk id="2" creationId="{00000000-0000-0000-0000-000000000000}"/>
          </ac:spMkLst>
        </pc:spChg>
        <pc:spChg chg="mod">
          <ac:chgData name="Chittenden, William T" userId="39be296b-370a-4fd2-bcd8-af7be7247de8" providerId="ADAL" clId="{58C5721E-C80B-4E26-9CED-0EBFDBA28B49}" dt="2019-01-02T20:07:54.323" v="27" actId="14"/>
          <ac:spMkLst>
            <pc:docMk/>
            <pc:sldMk cId="3428981699" sldId="474"/>
            <ac:spMk id="3" creationId="{00000000-0000-0000-0000-000000000000}"/>
          </ac:spMkLst>
        </pc:spChg>
      </pc:sldChg>
      <pc:sldChg chg="modSp">
        <pc:chgData name="Chittenden, William T" userId="39be296b-370a-4fd2-bcd8-af7be7247de8" providerId="ADAL" clId="{58C5721E-C80B-4E26-9CED-0EBFDBA28B49}" dt="2019-01-02T20:08:29.801" v="40" actId="20577"/>
        <pc:sldMkLst>
          <pc:docMk/>
          <pc:sldMk cId="1569299190" sldId="475"/>
        </pc:sldMkLst>
        <pc:spChg chg="mod">
          <ac:chgData name="Chittenden, William T" userId="39be296b-370a-4fd2-bcd8-af7be7247de8" providerId="ADAL" clId="{58C5721E-C80B-4E26-9CED-0EBFDBA28B49}" dt="2019-01-02T20:08:17.824" v="36"/>
          <ac:spMkLst>
            <pc:docMk/>
            <pc:sldMk cId="1569299190" sldId="475"/>
            <ac:spMk id="2" creationId="{00000000-0000-0000-0000-000000000000}"/>
          </ac:spMkLst>
        </pc:spChg>
        <pc:spChg chg="mod">
          <ac:chgData name="Chittenden, William T" userId="39be296b-370a-4fd2-bcd8-af7be7247de8" providerId="ADAL" clId="{58C5721E-C80B-4E26-9CED-0EBFDBA28B49}" dt="2019-01-02T20:08:29.801" v="40" actId="20577"/>
          <ac:spMkLst>
            <pc:docMk/>
            <pc:sldMk cId="1569299190" sldId="475"/>
            <ac:spMk id="3" creationId="{00000000-0000-0000-0000-000000000000}"/>
          </ac:spMkLst>
        </pc:spChg>
      </pc:sldChg>
      <pc:sldChg chg="modSp">
        <pc:chgData name="Chittenden, William T" userId="39be296b-370a-4fd2-bcd8-af7be7247de8" providerId="ADAL" clId="{58C5721E-C80B-4E26-9CED-0EBFDBA28B49}" dt="2019-01-02T20:15:21.807" v="122" actId="20577"/>
        <pc:sldMkLst>
          <pc:docMk/>
          <pc:sldMk cId="536558607" sldId="476"/>
        </pc:sldMkLst>
        <pc:spChg chg="mod">
          <ac:chgData name="Chittenden, William T" userId="39be296b-370a-4fd2-bcd8-af7be7247de8" providerId="ADAL" clId="{58C5721E-C80B-4E26-9CED-0EBFDBA28B49}" dt="2019-01-02T20:15:21.807" v="122" actId="20577"/>
          <ac:spMkLst>
            <pc:docMk/>
            <pc:sldMk cId="536558607" sldId="476"/>
            <ac:spMk id="2" creationId="{00000000-0000-0000-0000-000000000000}"/>
          </ac:spMkLst>
        </pc:spChg>
        <pc:spChg chg="mod">
          <ac:chgData name="Chittenden, William T" userId="39be296b-370a-4fd2-bcd8-af7be7247de8" providerId="ADAL" clId="{58C5721E-C80B-4E26-9CED-0EBFDBA28B49}" dt="2019-01-02T20:08:54.783" v="46" actId="20577"/>
          <ac:spMkLst>
            <pc:docMk/>
            <pc:sldMk cId="536558607" sldId="476"/>
            <ac:spMk id="3" creationId="{00000000-0000-0000-0000-000000000000}"/>
          </ac:spMkLst>
        </pc:spChg>
      </pc:sldChg>
      <pc:sldChg chg="modSp">
        <pc:chgData name="Chittenden, William T" userId="39be296b-370a-4fd2-bcd8-af7be7247de8" providerId="ADAL" clId="{58C5721E-C80B-4E26-9CED-0EBFDBA28B49}" dt="2019-01-02T20:15:24.375" v="124" actId="20577"/>
        <pc:sldMkLst>
          <pc:docMk/>
          <pc:sldMk cId="1238810651" sldId="477"/>
        </pc:sldMkLst>
        <pc:spChg chg="mod">
          <ac:chgData name="Chittenden, William T" userId="39be296b-370a-4fd2-bcd8-af7be7247de8" providerId="ADAL" clId="{58C5721E-C80B-4E26-9CED-0EBFDBA28B49}" dt="2019-01-02T20:15:24.375" v="124" actId="20577"/>
          <ac:spMkLst>
            <pc:docMk/>
            <pc:sldMk cId="1238810651" sldId="477"/>
            <ac:spMk id="2" creationId="{00000000-0000-0000-0000-000000000000}"/>
          </ac:spMkLst>
        </pc:spChg>
        <pc:spChg chg="mod">
          <ac:chgData name="Chittenden, William T" userId="39be296b-370a-4fd2-bcd8-af7be7247de8" providerId="ADAL" clId="{58C5721E-C80B-4E26-9CED-0EBFDBA28B49}" dt="2019-01-02T20:09:17.819" v="54" actId="6549"/>
          <ac:spMkLst>
            <pc:docMk/>
            <pc:sldMk cId="1238810651" sldId="477"/>
            <ac:spMk id="3" creationId="{00000000-0000-0000-0000-000000000000}"/>
          </ac:spMkLst>
        </pc:spChg>
      </pc:sldChg>
      <pc:sldChg chg="modSp">
        <pc:chgData name="Chittenden, William T" userId="39be296b-370a-4fd2-bcd8-af7be7247de8" providerId="ADAL" clId="{58C5721E-C80B-4E26-9CED-0EBFDBA28B49}" dt="2019-01-02T20:15:26.519" v="126" actId="20577"/>
        <pc:sldMkLst>
          <pc:docMk/>
          <pc:sldMk cId="4250575157" sldId="478"/>
        </pc:sldMkLst>
        <pc:spChg chg="mod">
          <ac:chgData name="Chittenden, William T" userId="39be296b-370a-4fd2-bcd8-af7be7247de8" providerId="ADAL" clId="{58C5721E-C80B-4E26-9CED-0EBFDBA28B49}" dt="2019-01-02T20:15:26.519" v="126" actId="20577"/>
          <ac:spMkLst>
            <pc:docMk/>
            <pc:sldMk cId="4250575157" sldId="478"/>
            <ac:spMk id="2" creationId="{00000000-0000-0000-0000-000000000000}"/>
          </ac:spMkLst>
        </pc:spChg>
        <pc:spChg chg="mod">
          <ac:chgData name="Chittenden, William T" userId="39be296b-370a-4fd2-bcd8-af7be7247de8" providerId="ADAL" clId="{58C5721E-C80B-4E26-9CED-0EBFDBA28B49}" dt="2019-01-02T20:09:39.579" v="60" actId="20577"/>
          <ac:spMkLst>
            <pc:docMk/>
            <pc:sldMk cId="4250575157" sldId="478"/>
            <ac:spMk id="3" creationId="{00000000-0000-0000-0000-000000000000}"/>
          </ac:spMkLst>
        </pc:spChg>
      </pc:sldChg>
      <pc:sldChg chg="modSp">
        <pc:chgData name="Chittenden, William T" userId="39be296b-370a-4fd2-bcd8-af7be7247de8" providerId="ADAL" clId="{58C5721E-C80B-4E26-9CED-0EBFDBA28B49}" dt="2019-01-02T20:15:00.137" v="120"/>
        <pc:sldMkLst>
          <pc:docMk/>
          <pc:sldMk cId="2815965317" sldId="479"/>
        </pc:sldMkLst>
        <pc:spChg chg="mod">
          <ac:chgData name="Chittenden, William T" userId="39be296b-370a-4fd2-bcd8-af7be7247de8" providerId="ADAL" clId="{58C5721E-C80B-4E26-9CED-0EBFDBA28B49}" dt="2019-01-02T20:15:00.137" v="120"/>
          <ac:spMkLst>
            <pc:docMk/>
            <pc:sldMk cId="2815965317" sldId="479"/>
            <ac:spMk id="2" creationId="{00000000-0000-0000-0000-000000000000}"/>
          </ac:spMkLst>
        </pc:spChg>
        <pc:spChg chg="mod">
          <ac:chgData name="Chittenden, William T" userId="39be296b-370a-4fd2-bcd8-af7be7247de8" providerId="ADAL" clId="{58C5721E-C80B-4E26-9CED-0EBFDBA28B49}" dt="2019-01-02T20:09:55.676" v="65" actId="20577"/>
          <ac:spMkLst>
            <pc:docMk/>
            <pc:sldMk cId="2815965317" sldId="479"/>
            <ac:spMk id="3" creationId="{00000000-0000-0000-0000-000000000000}"/>
          </ac:spMkLst>
        </pc:spChg>
      </pc:sldChg>
      <pc:sldChg chg="modSp">
        <pc:chgData name="Chittenden, William T" userId="39be296b-370a-4fd2-bcd8-af7be7247de8" providerId="ADAL" clId="{58C5721E-C80B-4E26-9CED-0EBFDBA28B49}" dt="2019-01-02T20:11:13.007" v="84" actId="6549"/>
        <pc:sldMkLst>
          <pc:docMk/>
          <pc:sldMk cId="2757511981" sldId="488"/>
        </pc:sldMkLst>
        <pc:spChg chg="mod">
          <ac:chgData name="Chittenden, William T" userId="39be296b-370a-4fd2-bcd8-af7be7247de8" providerId="ADAL" clId="{58C5721E-C80B-4E26-9CED-0EBFDBA28B49}" dt="2019-01-02T20:11:13.007" v="84" actId="6549"/>
          <ac:spMkLst>
            <pc:docMk/>
            <pc:sldMk cId="2757511981" sldId="488"/>
            <ac:spMk id="2" creationId="{00000000-0000-0000-0000-000000000000}"/>
          </ac:spMkLst>
        </pc:spChg>
      </pc:sldChg>
      <pc:sldChg chg="modSp">
        <pc:chgData name="Chittenden, William T" userId="39be296b-370a-4fd2-bcd8-af7be7247de8" providerId="ADAL" clId="{58C5721E-C80B-4E26-9CED-0EBFDBA28B49}" dt="2019-01-02T20:11:27.731" v="87" actId="14"/>
        <pc:sldMkLst>
          <pc:docMk/>
          <pc:sldMk cId="1727286237" sldId="490"/>
        </pc:sldMkLst>
        <pc:spChg chg="mod">
          <ac:chgData name="Chittenden, William T" userId="39be296b-370a-4fd2-bcd8-af7be7247de8" providerId="ADAL" clId="{58C5721E-C80B-4E26-9CED-0EBFDBA28B49}" dt="2019-01-02T20:11:21.721" v="85"/>
          <ac:spMkLst>
            <pc:docMk/>
            <pc:sldMk cId="1727286237" sldId="490"/>
            <ac:spMk id="2" creationId="{00000000-0000-0000-0000-000000000000}"/>
          </ac:spMkLst>
        </pc:spChg>
        <pc:spChg chg="mod">
          <ac:chgData name="Chittenden, William T" userId="39be296b-370a-4fd2-bcd8-af7be7247de8" providerId="ADAL" clId="{58C5721E-C80B-4E26-9CED-0EBFDBA28B49}" dt="2019-01-02T20:11:27.731" v="87" actId="14"/>
          <ac:spMkLst>
            <pc:docMk/>
            <pc:sldMk cId="1727286237" sldId="490"/>
            <ac:spMk id="3" creationId="{00000000-0000-0000-0000-000000000000}"/>
          </ac:spMkLst>
        </pc:spChg>
      </pc:sldChg>
      <pc:sldChg chg="modSp">
        <pc:chgData name="Chittenden, William T" userId="39be296b-370a-4fd2-bcd8-af7be7247de8" providerId="ADAL" clId="{58C5721E-C80B-4E26-9CED-0EBFDBA28B49}" dt="2019-01-02T20:12:01.296" v="94" actId="20577"/>
        <pc:sldMkLst>
          <pc:docMk/>
          <pc:sldMk cId="944185276" sldId="491"/>
        </pc:sldMkLst>
        <pc:spChg chg="mod">
          <ac:chgData name="Chittenden, William T" userId="39be296b-370a-4fd2-bcd8-af7be7247de8" providerId="ADAL" clId="{58C5721E-C80B-4E26-9CED-0EBFDBA28B49}" dt="2019-01-02T20:11:34.457" v="89"/>
          <ac:spMkLst>
            <pc:docMk/>
            <pc:sldMk cId="944185276" sldId="491"/>
            <ac:spMk id="2" creationId="{00000000-0000-0000-0000-000000000000}"/>
          </ac:spMkLst>
        </pc:spChg>
        <pc:spChg chg="mod">
          <ac:chgData name="Chittenden, William T" userId="39be296b-370a-4fd2-bcd8-af7be7247de8" providerId="ADAL" clId="{58C5721E-C80B-4E26-9CED-0EBFDBA28B49}" dt="2019-01-02T20:12:01.296" v="94" actId="20577"/>
          <ac:spMkLst>
            <pc:docMk/>
            <pc:sldMk cId="944185276" sldId="491"/>
            <ac:spMk id="3" creationId="{00000000-0000-0000-0000-000000000000}"/>
          </ac:spMkLst>
        </pc:spChg>
      </pc:sldChg>
      <pc:sldChg chg="modSp">
        <pc:chgData name="Chittenden, William T" userId="39be296b-370a-4fd2-bcd8-af7be7247de8" providerId="ADAL" clId="{58C5721E-C80B-4E26-9CED-0EBFDBA28B49}" dt="2019-01-02T20:12:05.665" v="97" actId="20577"/>
        <pc:sldMkLst>
          <pc:docMk/>
          <pc:sldMk cId="2216043726" sldId="492"/>
        </pc:sldMkLst>
        <pc:spChg chg="mod">
          <ac:chgData name="Chittenden, William T" userId="39be296b-370a-4fd2-bcd8-af7be7247de8" providerId="ADAL" clId="{58C5721E-C80B-4E26-9CED-0EBFDBA28B49}" dt="2019-01-02T20:11:52.602" v="92"/>
          <ac:spMkLst>
            <pc:docMk/>
            <pc:sldMk cId="2216043726" sldId="492"/>
            <ac:spMk id="2" creationId="{00000000-0000-0000-0000-000000000000}"/>
          </ac:spMkLst>
        </pc:spChg>
        <pc:spChg chg="mod">
          <ac:chgData name="Chittenden, William T" userId="39be296b-370a-4fd2-bcd8-af7be7247de8" providerId="ADAL" clId="{58C5721E-C80B-4E26-9CED-0EBFDBA28B49}" dt="2019-01-02T20:12:05.665" v="97" actId="20577"/>
          <ac:spMkLst>
            <pc:docMk/>
            <pc:sldMk cId="2216043726" sldId="492"/>
            <ac:spMk id="3" creationId="{00000000-0000-0000-0000-000000000000}"/>
          </ac:spMkLst>
        </pc:spChg>
      </pc:sldChg>
      <pc:sldChg chg="modSp">
        <pc:chgData name="Chittenden, William T" userId="39be296b-370a-4fd2-bcd8-af7be7247de8" providerId="ADAL" clId="{58C5721E-C80B-4E26-9CED-0EBFDBA28B49}" dt="2019-01-02T20:17:29.306" v="185" actId="20577"/>
        <pc:sldMkLst>
          <pc:docMk/>
          <pc:sldMk cId="337818403" sldId="493"/>
        </pc:sldMkLst>
        <pc:spChg chg="mod">
          <ac:chgData name="Chittenden, William T" userId="39be296b-370a-4fd2-bcd8-af7be7247de8" providerId="ADAL" clId="{58C5721E-C80B-4E26-9CED-0EBFDBA28B49}" dt="2019-01-02T20:13:54.581" v="118" actId="20577"/>
          <ac:spMkLst>
            <pc:docMk/>
            <pc:sldMk cId="337818403" sldId="493"/>
            <ac:spMk id="2" creationId="{00000000-0000-0000-0000-000000000000}"/>
          </ac:spMkLst>
        </pc:spChg>
        <pc:spChg chg="mod">
          <ac:chgData name="Chittenden, William T" userId="39be296b-370a-4fd2-bcd8-af7be7247de8" providerId="ADAL" clId="{58C5721E-C80B-4E26-9CED-0EBFDBA28B49}" dt="2019-01-02T20:17:29.306" v="185" actId="20577"/>
          <ac:spMkLst>
            <pc:docMk/>
            <pc:sldMk cId="337818403" sldId="493"/>
            <ac:spMk id="3" creationId="{00000000-0000-0000-0000-000000000000}"/>
          </ac:spMkLst>
        </pc:spChg>
      </pc:sldChg>
      <pc:sldChg chg="modSp">
        <pc:chgData name="Chittenden, William T" userId="39be296b-370a-4fd2-bcd8-af7be7247de8" providerId="ADAL" clId="{58C5721E-C80B-4E26-9CED-0EBFDBA28B49}" dt="2019-01-02T20:17:25.898" v="183" actId="20577"/>
        <pc:sldMkLst>
          <pc:docMk/>
          <pc:sldMk cId="2245314995" sldId="494"/>
        </pc:sldMkLst>
        <pc:spChg chg="mod">
          <ac:chgData name="Chittenden, William T" userId="39be296b-370a-4fd2-bcd8-af7be7247de8" providerId="ADAL" clId="{58C5721E-C80B-4E26-9CED-0EBFDBA28B49}" dt="2019-01-02T20:13:41.684" v="115" actId="20577"/>
          <ac:spMkLst>
            <pc:docMk/>
            <pc:sldMk cId="2245314995" sldId="494"/>
            <ac:spMk id="2" creationId="{00000000-0000-0000-0000-000000000000}"/>
          </ac:spMkLst>
        </pc:spChg>
        <pc:spChg chg="mod">
          <ac:chgData name="Chittenden, William T" userId="39be296b-370a-4fd2-bcd8-af7be7247de8" providerId="ADAL" clId="{58C5721E-C80B-4E26-9CED-0EBFDBA28B49}" dt="2019-01-02T20:17:25.898" v="183" actId="20577"/>
          <ac:spMkLst>
            <pc:docMk/>
            <pc:sldMk cId="2245314995" sldId="494"/>
            <ac:spMk id="3" creationId="{00000000-0000-0000-0000-000000000000}"/>
          </ac:spMkLst>
        </pc:spChg>
      </pc:sldChg>
      <pc:sldChg chg="modSp">
        <pc:chgData name="Chittenden, William T" userId="39be296b-370a-4fd2-bcd8-af7be7247de8" providerId="ADAL" clId="{58C5721E-C80B-4E26-9CED-0EBFDBA28B49}" dt="2019-01-02T20:13:29.652" v="107" actId="20577"/>
        <pc:sldMkLst>
          <pc:docMk/>
          <pc:sldMk cId="3817700637" sldId="495"/>
        </pc:sldMkLst>
        <pc:spChg chg="mod">
          <ac:chgData name="Chittenden, William T" userId="39be296b-370a-4fd2-bcd8-af7be7247de8" providerId="ADAL" clId="{58C5721E-C80B-4E26-9CED-0EBFDBA28B49}" dt="2019-01-02T20:13:29.652" v="107" actId="20577"/>
          <ac:spMkLst>
            <pc:docMk/>
            <pc:sldMk cId="3817700637" sldId="495"/>
            <ac:spMk id="2" creationId="{00000000-0000-0000-0000-000000000000}"/>
          </ac:spMkLst>
        </pc:spChg>
      </pc:sldChg>
      <pc:sldChg chg="modSp">
        <pc:chgData name="Chittenden, William T" userId="39be296b-370a-4fd2-bcd8-af7be7247de8" providerId="ADAL" clId="{58C5721E-C80B-4E26-9CED-0EBFDBA28B49}" dt="2019-01-02T20:17:19.258" v="180" actId="20577"/>
        <pc:sldMkLst>
          <pc:docMk/>
          <pc:sldMk cId="137989241" sldId="496"/>
        </pc:sldMkLst>
        <pc:spChg chg="mod">
          <ac:chgData name="Chittenden, William T" userId="39be296b-370a-4fd2-bcd8-af7be7247de8" providerId="ADAL" clId="{58C5721E-C80B-4E26-9CED-0EBFDBA28B49}" dt="2019-01-02T20:16:17.160" v="128" actId="20577"/>
          <ac:spMkLst>
            <pc:docMk/>
            <pc:sldMk cId="137989241" sldId="496"/>
            <ac:spMk id="2" creationId="{00000000-0000-0000-0000-000000000000}"/>
          </ac:spMkLst>
        </pc:spChg>
        <pc:spChg chg="mod">
          <ac:chgData name="Chittenden, William T" userId="39be296b-370a-4fd2-bcd8-af7be7247de8" providerId="ADAL" clId="{58C5721E-C80B-4E26-9CED-0EBFDBA28B49}" dt="2019-01-02T20:17:19.258" v="180" actId="20577"/>
          <ac:spMkLst>
            <pc:docMk/>
            <pc:sldMk cId="137989241" sldId="496"/>
            <ac:spMk id="3" creationId="{00000000-0000-0000-0000-000000000000}"/>
          </ac:spMkLst>
        </pc:spChg>
      </pc:sldChg>
      <pc:sldChg chg="modSp">
        <pc:chgData name="Chittenden, William T" userId="39be296b-370a-4fd2-bcd8-af7be7247de8" providerId="ADAL" clId="{58C5721E-C80B-4E26-9CED-0EBFDBA28B49}" dt="2019-01-02T20:17:15.305" v="178" actId="20577"/>
        <pc:sldMkLst>
          <pc:docMk/>
          <pc:sldMk cId="3710070758" sldId="497"/>
        </pc:sldMkLst>
        <pc:spChg chg="mod">
          <ac:chgData name="Chittenden, William T" userId="39be296b-370a-4fd2-bcd8-af7be7247de8" providerId="ADAL" clId="{58C5721E-C80B-4E26-9CED-0EBFDBA28B49}" dt="2019-01-02T20:16:20.402" v="130" actId="20577"/>
          <ac:spMkLst>
            <pc:docMk/>
            <pc:sldMk cId="3710070758" sldId="497"/>
            <ac:spMk id="2" creationId="{00000000-0000-0000-0000-000000000000}"/>
          </ac:spMkLst>
        </pc:spChg>
        <pc:spChg chg="mod">
          <ac:chgData name="Chittenden, William T" userId="39be296b-370a-4fd2-bcd8-af7be7247de8" providerId="ADAL" clId="{58C5721E-C80B-4E26-9CED-0EBFDBA28B49}" dt="2019-01-02T20:17:15.305" v="178" actId="20577"/>
          <ac:spMkLst>
            <pc:docMk/>
            <pc:sldMk cId="3710070758" sldId="497"/>
            <ac:spMk id="3" creationId="{00000000-0000-0000-0000-000000000000}"/>
          </ac:spMkLst>
        </pc:spChg>
      </pc:sldChg>
      <pc:sldChg chg="modSp">
        <pc:chgData name="Chittenden, William T" userId="39be296b-370a-4fd2-bcd8-af7be7247de8" providerId="ADAL" clId="{58C5721E-C80B-4E26-9CED-0EBFDBA28B49}" dt="2019-01-02T20:17:09.450" v="176" actId="20577"/>
        <pc:sldMkLst>
          <pc:docMk/>
          <pc:sldMk cId="1328772669" sldId="498"/>
        </pc:sldMkLst>
        <pc:spChg chg="mod">
          <ac:chgData name="Chittenden, William T" userId="39be296b-370a-4fd2-bcd8-af7be7247de8" providerId="ADAL" clId="{58C5721E-C80B-4E26-9CED-0EBFDBA28B49}" dt="2019-01-02T20:16:32.872" v="165" actId="20577"/>
          <ac:spMkLst>
            <pc:docMk/>
            <pc:sldMk cId="1328772669" sldId="498"/>
            <ac:spMk id="2" creationId="{00000000-0000-0000-0000-000000000000}"/>
          </ac:spMkLst>
        </pc:spChg>
        <pc:spChg chg="mod">
          <ac:chgData name="Chittenden, William T" userId="39be296b-370a-4fd2-bcd8-af7be7247de8" providerId="ADAL" clId="{58C5721E-C80B-4E26-9CED-0EBFDBA28B49}" dt="2019-01-02T20:17:09.450" v="176" actId="20577"/>
          <ac:spMkLst>
            <pc:docMk/>
            <pc:sldMk cId="1328772669" sldId="498"/>
            <ac:spMk id="3" creationId="{00000000-0000-0000-0000-000000000000}"/>
          </ac:spMkLst>
        </pc:spChg>
      </pc:sldChg>
      <pc:sldChg chg="modSp">
        <pc:chgData name="Chittenden, William T" userId="39be296b-370a-4fd2-bcd8-af7be7247de8" providerId="ADAL" clId="{58C5721E-C80B-4E26-9CED-0EBFDBA28B49}" dt="2019-01-02T20:17:06.153" v="174" actId="20577"/>
        <pc:sldMkLst>
          <pc:docMk/>
          <pc:sldMk cId="538236869" sldId="499"/>
        </pc:sldMkLst>
        <pc:spChg chg="mod">
          <ac:chgData name="Chittenden, William T" userId="39be296b-370a-4fd2-bcd8-af7be7247de8" providerId="ADAL" clId="{58C5721E-C80B-4E26-9CED-0EBFDBA28B49}" dt="2019-01-02T20:16:42.513" v="167"/>
          <ac:spMkLst>
            <pc:docMk/>
            <pc:sldMk cId="538236869" sldId="499"/>
            <ac:spMk id="2" creationId="{00000000-0000-0000-0000-000000000000}"/>
          </ac:spMkLst>
        </pc:spChg>
        <pc:spChg chg="mod">
          <ac:chgData name="Chittenden, William T" userId="39be296b-370a-4fd2-bcd8-af7be7247de8" providerId="ADAL" clId="{58C5721E-C80B-4E26-9CED-0EBFDBA28B49}" dt="2019-01-02T20:17:06.153" v="174" actId="20577"/>
          <ac:spMkLst>
            <pc:docMk/>
            <pc:sldMk cId="538236869" sldId="499"/>
            <ac:spMk id="3" creationId="{00000000-0000-0000-0000-000000000000}"/>
          </ac:spMkLst>
        </pc:spChg>
      </pc:sldChg>
      <pc:sldChg chg="modSp">
        <pc:chgData name="Chittenden, William T" userId="39be296b-370a-4fd2-bcd8-af7be7247de8" providerId="ADAL" clId="{58C5721E-C80B-4E26-9CED-0EBFDBA28B49}" dt="2019-01-02T20:18:35.771" v="193" actId="20577"/>
        <pc:sldMkLst>
          <pc:docMk/>
          <pc:sldMk cId="78967734" sldId="500"/>
        </pc:sldMkLst>
        <pc:spChg chg="mod">
          <ac:chgData name="Chittenden, William T" userId="39be296b-370a-4fd2-bcd8-af7be7247de8" providerId="ADAL" clId="{58C5721E-C80B-4E26-9CED-0EBFDBA28B49}" dt="2019-01-02T20:18:35.771" v="193" actId="20577"/>
          <ac:spMkLst>
            <pc:docMk/>
            <pc:sldMk cId="78967734" sldId="500"/>
            <ac:spMk id="2" creationId="{00000000-0000-0000-0000-000000000000}"/>
          </ac:spMkLst>
        </pc:spChg>
        <pc:spChg chg="mod">
          <ac:chgData name="Chittenden, William T" userId="39be296b-370a-4fd2-bcd8-af7be7247de8" providerId="ADAL" clId="{58C5721E-C80B-4E26-9CED-0EBFDBA28B49}" dt="2019-01-02T20:17:03.882" v="173" actId="20577"/>
          <ac:spMkLst>
            <pc:docMk/>
            <pc:sldMk cId="78967734" sldId="500"/>
            <ac:spMk id="3" creationId="{00000000-0000-0000-0000-000000000000}"/>
          </ac:spMkLst>
        </pc:spChg>
      </pc:sldChg>
      <pc:sldChg chg="modSp">
        <pc:chgData name="Chittenden, William T" userId="39be296b-370a-4fd2-bcd8-af7be7247de8" providerId="ADAL" clId="{58C5721E-C80B-4E26-9CED-0EBFDBA28B49}" dt="2019-01-02T20:18:23.914" v="190" actId="20577"/>
        <pc:sldMkLst>
          <pc:docMk/>
          <pc:sldMk cId="3106583599" sldId="503"/>
        </pc:sldMkLst>
        <pc:spChg chg="mod">
          <ac:chgData name="Chittenden, William T" userId="39be296b-370a-4fd2-bcd8-af7be7247de8" providerId="ADAL" clId="{58C5721E-C80B-4E26-9CED-0EBFDBA28B49}" dt="2019-01-02T20:18:23.914" v="190" actId="20577"/>
          <ac:spMkLst>
            <pc:docMk/>
            <pc:sldMk cId="3106583599" sldId="503"/>
            <ac:spMk id="2" creationId="{00000000-0000-0000-0000-000000000000}"/>
          </ac:spMkLst>
        </pc:spChg>
      </pc:sldChg>
      <pc:sldChg chg="modSp">
        <pc:chgData name="Chittenden, William T" userId="39be296b-370a-4fd2-bcd8-af7be7247de8" providerId="ADAL" clId="{58C5721E-C80B-4E26-9CED-0EBFDBA28B49}" dt="2019-01-02T20:18:57.517" v="199" actId="20577"/>
        <pc:sldMkLst>
          <pc:docMk/>
          <pc:sldMk cId="364095774" sldId="504"/>
        </pc:sldMkLst>
        <pc:spChg chg="mod">
          <ac:chgData name="Chittenden, William T" userId="39be296b-370a-4fd2-bcd8-af7be7247de8" providerId="ADAL" clId="{58C5721E-C80B-4E26-9CED-0EBFDBA28B49}" dt="2019-01-02T20:18:50.435" v="195"/>
          <ac:spMkLst>
            <pc:docMk/>
            <pc:sldMk cId="364095774" sldId="504"/>
            <ac:spMk id="2" creationId="{00000000-0000-0000-0000-000000000000}"/>
          </ac:spMkLst>
        </pc:spChg>
        <pc:spChg chg="mod">
          <ac:chgData name="Chittenden, William T" userId="39be296b-370a-4fd2-bcd8-af7be7247de8" providerId="ADAL" clId="{58C5721E-C80B-4E26-9CED-0EBFDBA28B49}" dt="2019-01-02T20:18:57.517" v="199" actId="20577"/>
          <ac:spMkLst>
            <pc:docMk/>
            <pc:sldMk cId="364095774" sldId="504"/>
            <ac:spMk id="3" creationId="{00000000-0000-0000-0000-000000000000}"/>
          </ac:spMkLst>
        </pc:spChg>
      </pc:sldChg>
      <pc:sldChg chg="modSp">
        <pc:chgData name="Chittenden, William T" userId="39be296b-370a-4fd2-bcd8-af7be7247de8" providerId="ADAL" clId="{58C5721E-C80B-4E26-9CED-0EBFDBA28B49}" dt="2019-01-02T20:46:56.794" v="209" actId="14"/>
        <pc:sldMkLst>
          <pc:docMk/>
          <pc:sldMk cId="3866309726" sldId="508"/>
        </pc:sldMkLst>
        <pc:spChg chg="mod">
          <ac:chgData name="Chittenden, William T" userId="39be296b-370a-4fd2-bcd8-af7be7247de8" providerId="ADAL" clId="{58C5721E-C80B-4E26-9CED-0EBFDBA28B49}" dt="2019-01-02T20:46:54.250" v="208"/>
          <ac:spMkLst>
            <pc:docMk/>
            <pc:sldMk cId="3866309726" sldId="508"/>
            <ac:spMk id="2" creationId="{00000000-0000-0000-0000-000000000000}"/>
          </ac:spMkLst>
        </pc:spChg>
        <pc:spChg chg="mod">
          <ac:chgData name="Chittenden, William T" userId="39be296b-370a-4fd2-bcd8-af7be7247de8" providerId="ADAL" clId="{58C5721E-C80B-4E26-9CED-0EBFDBA28B49}" dt="2019-01-02T20:46:56.794" v="209" actId="14"/>
          <ac:spMkLst>
            <pc:docMk/>
            <pc:sldMk cId="3866309726" sldId="508"/>
            <ac:spMk id="3" creationId="{00000000-0000-0000-0000-000000000000}"/>
          </ac:spMkLst>
        </pc:spChg>
      </pc:sldChg>
      <pc:sldChg chg="modSp">
        <pc:chgData name="Chittenden, William T" userId="39be296b-370a-4fd2-bcd8-af7be7247de8" providerId="ADAL" clId="{58C5721E-C80B-4E26-9CED-0EBFDBA28B49}" dt="2019-01-02T20:47:19.673" v="214" actId="14"/>
        <pc:sldMkLst>
          <pc:docMk/>
          <pc:sldMk cId="605075027" sldId="509"/>
        </pc:sldMkLst>
        <pc:spChg chg="mod">
          <ac:chgData name="Chittenden, William T" userId="39be296b-370a-4fd2-bcd8-af7be7247de8" providerId="ADAL" clId="{58C5721E-C80B-4E26-9CED-0EBFDBA28B49}" dt="2019-01-02T20:47:16.939" v="213"/>
          <ac:spMkLst>
            <pc:docMk/>
            <pc:sldMk cId="605075027" sldId="509"/>
            <ac:spMk id="2" creationId="{00000000-0000-0000-0000-000000000000}"/>
          </ac:spMkLst>
        </pc:spChg>
        <pc:spChg chg="mod">
          <ac:chgData name="Chittenden, William T" userId="39be296b-370a-4fd2-bcd8-af7be7247de8" providerId="ADAL" clId="{58C5721E-C80B-4E26-9CED-0EBFDBA28B49}" dt="2019-01-02T20:47:19.673" v="214" actId="14"/>
          <ac:spMkLst>
            <pc:docMk/>
            <pc:sldMk cId="605075027" sldId="509"/>
            <ac:spMk id="3" creationId="{00000000-0000-0000-0000-000000000000}"/>
          </ac:spMkLst>
        </pc:spChg>
      </pc:sldChg>
      <pc:sldChg chg="modSp">
        <pc:chgData name="Chittenden, William T" userId="39be296b-370a-4fd2-bcd8-af7be7247de8" providerId="ADAL" clId="{58C5721E-C80B-4E26-9CED-0EBFDBA28B49}" dt="2019-01-02T20:47:31.316" v="217" actId="14"/>
        <pc:sldMkLst>
          <pc:docMk/>
          <pc:sldMk cId="692420920" sldId="510"/>
        </pc:sldMkLst>
        <pc:spChg chg="mod">
          <ac:chgData name="Chittenden, William T" userId="39be296b-370a-4fd2-bcd8-af7be7247de8" providerId="ADAL" clId="{58C5721E-C80B-4E26-9CED-0EBFDBA28B49}" dt="2019-01-02T20:47:29.307" v="216"/>
          <ac:spMkLst>
            <pc:docMk/>
            <pc:sldMk cId="692420920" sldId="510"/>
            <ac:spMk id="2" creationId="{00000000-0000-0000-0000-000000000000}"/>
          </ac:spMkLst>
        </pc:spChg>
        <pc:spChg chg="mod">
          <ac:chgData name="Chittenden, William T" userId="39be296b-370a-4fd2-bcd8-af7be7247de8" providerId="ADAL" clId="{58C5721E-C80B-4E26-9CED-0EBFDBA28B49}" dt="2019-01-02T20:47:31.316" v="217" actId="14"/>
          <ac:spMkLst>
            <pc:docMk/>
            <pc:sldMk cId="692420920" sldId="510"/>
            <ac:spMk id="3" creationId="{00000000-0000-0000-0000-000000000000}"/>
          </ac:spMkLst>
        </pc:spChg>
      </pc:sldChg>
      <pc:sldChg chg="modSp">
        <pc:chgData name="Chittenden, William T" userId="39be296b-370a-4fd2-bcd8-af7be7247de8" providerId="ADAL" clId="{58C5721E-C80B-4E26-9CED-0EBFDBA28B49}" dt="2019-01-02T20:47:43.477" v="220" actId="14"/>
        <pc:sldMkLst>
          <pc:docMk/>
          <pc:sldMk cId="629861722" sldId="511"/>
        </pc:sldMkLst>
        <pc:spChg chg="mod">
          <ac:chgData name="Chittenden, William T" userId="39be296b-370a-4fd2-bcd8-af7be7247de8" providerId="ADAL" clId="{58C5721E-C80B-4E26-9CED-0EBFDBA28B49}" dt="2019-01-02T20:47:40.842" v="219"/>
          <ac:spMkLst>
            <pc:docMk/>
            <pc:sldMk cId="629861722" sldId="511"/>
            <ac:spMk id="2" creationId="{00000000-0000-0000-0000-000000000000}"/>
          </ac:spMkLst>
        </pc:spChg>
        <pc:spChg chg="mod">
          <ac:chgData name="Chittenden, William T" userId="39be296b-370a-4fd2-bcd8-af7be7247de8" providerId="ADAL" clId="{58C5721E-C80B-4E26-9CED-0EBFDBA28B49}" dt="2019-01-02T20:47:43.477" v="220" actId="14"/>
          <ac:spMkLst>
            <pc:docMk/>
            <pc:sldMk cId="629861722" sldId="511"/>
            <ac:spMk id="3" creationId="{00000000-0000-0000-0000-000000000000}"/>
          </ac:spMkLst>
        </pc:spChg>
      </pc:sldChg>
      <pc:sldChg chg="modSp">
        <pc:chgData name="Chittenden, William T" userId="39be296b-370a-4fd2-bcd8-af7be7247de8" providerId="ADAL" clId="{58C5721E-C80B-4E26-9CED-0EBFDBA28B49}" dt="2019-01-02T20:47:55.155" v="223" actId="14"/>
        <pc:sldMkLst>
          <pc:docMk/>
          <pc:sldMk cId="4204234706" sldId="512"/>
        </pc:sldMkLst>
        <pc:spChg chg="mod">
          <ac:chgData name="Chittenden, William T" userId="39be296b-370a-4fd2-bcd8-af7be7247de8" providerId="ADAL" clId="{58C5721E-C80B-4E26-9CED-0EBFDBA28B49}" dt="2019-01-02T20:47:52.858" v="222"/>
          <ac:spMkLst>
            <pc:docMk/>
            <pc:sldMk cId="4204234706" sldId="512"/>
            <ac:spMk id="2" creationId="{00000000-0000-0000-0000-000000000000}"/>
          </ac:spMkLst>
        </pc:spChg>
        <pc:spChg chg="mod">
          <ac:chgData name="Chittenden, William T" userId="39be296b-370a-4fd2-bcd8-af7be7247de8" providerId="ADAL" clId="{58C5721E-C80B-4E26-9CED-0EBFDBA28B49}" dt="2019-01-02T20:47:55.155" v="223" actId="14"/>
          <ac:spMkLst>
            <pc:docMk/>
            <pc:sldMk cId="4204234706" sldId="512"/>
            <ac:spMk id="3" creationId="{00000000-0000-0000-0000-000000000000}"/>
          </ac:spMkLst>
        </pc:spChg>
      </pc:sldChg>
      <pc:sldChg chg="add del">
        <pc:chgData name="Chittenden, William T" userId="39be296b-370a-4fd2-bcd8-af7be7247de8" providerId="ADAL" clId="{58C5721E-C80B-4E26-9CED-0EBFDBA28B49}" dt="2019-01-02T20:46:35.161" v="202"/>
        <pc:sldMkLst>
          <pc:docMk/>
          <pc:sldMk cId="2410538916" sldId="513"/>
        </pc:sldMkLst>
      </pc:sldChg>
      <pc:sldChg chg="modSp add ord">
        <pc:chgData name="Chittenden, William T" userId="39be296b-370a-4fd2-bcd8-af7be7247de8" providerId="ADAL" clId="{58C5721E-C80B-4E26-9CED-0EBFDBA28B49}" dt="2019-01-02T20:46:46.298" v="205"/>
        <pc:sldMkLst>
          <pc:docMk/>
          <pc:sldMk cId="3994616740" sldId="513"/>
        </pc:sldMkLst>
        <pc:spChg chg="mod">
          <ac:chgData name="Chittenden, William T" userId="39be296b-370a-4fd2-bcd8-af7be7247de8" providerId="ADAL" clId="{58C5721E-C80B-4E26-9CED-0EBFDBA28B49}" dt="2019-01-02T20:46:42.695" v="204" actId="6549"/>
          <ac:spMkLst>
            <pc:docMk/>
            <pc:sldMk cId="3994616740" sldId="51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8/22/2020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8/22/2020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684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The purpose of these systems is to answer routine questions about the flow of transactions through the organization. These systems are a necessity for any business.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2.2,</a:t>
            </a:r>
            <a:r>
              <a:rPr lang="en-US" altLang="en-US" baseline="0" dirty="0"/>
              <a:t> Page 47.</a:t>
            </a:r>
          </a:p>
          <a:p>
            <a:r>
              <a:rPr lang="en-US" sz="1200" b="0" i="0" u="none" strike="noStrike" kern="1200" cap="none" baseline="0" dirty="0">
                <a:solidFill>
                  <a:schemeClr val="tx1"/>
                </a:solidFill>
                <a:latin typeface="+mn-lt"/>
                <a:ea typeface="Arial"/>
                <a:cs typeface="Arial"/>
                <a:sym typeface="Arial"/>
              </a:rPr>
              <a:t>A TPS for payroll processing captures employee payment transaction data (such as a time card). System outputs include online and hard-copy reports for management and employee paychecks.</a:t>
            </a:r>
          </a:p>
          <a:p>
            <a:endParaRPr lang="en-US" sz="1200" b="0" i="0" u="none" strike="noStrike" kern="1200" cap="none" baseline="0" dirty="0">
              <a:solidFill>
                <a:schemeClr val="tx1"/>
              </a:solidFill>
              <a:latin typeface="+mn-lt"/>
              <a:ea typeface="Arial"/>
              <a:cs typeface="Arial"/>
              <a:sym typeface="Arial"/>
            </a:endParaRPr>
          </a:p>
          <a:p>
            <a:pPr eaLnBrk="1" hangingPunct="1"/>
            <a:r>
              <a:rPr lang="en-US" altLang="en-US" dirty="0"/>
              <a:t>Note that the outputs of the payroll system are useful not only within the company to managers, but also to regulatory agencies and other entities relying on the accuracy of the reported data.</a:t>
            </a:r>
          </a:p>
          <a:p>
            <a:pPr eaLnBrk="1" hangingPunct="1"/>
            <a:endParaRPr lang="en-US" altLang="en-US" dirty="0"/>
          </a:p>
          <a:p>
            <a:pPr eaLnBrk="1" hangingPunct="1"/>
            <a:r>
              <a:rPr lang="en-US" altLang="en-US" dirty="0"/>
              <a:t>Full description: A diagram depicts the inputs and outputs of a transaction processing system for payroll. At the center is the Payroll System. A main input to this system is employee data. The payroll system receives input from the employee file database as well as provides updates to this database. The system also has a reciprocal relationship with users and online queries. Payroll data in a master file, or database, would include, for example, the following items. Employee Number. Name. Address. Pay rate. Gross pay. Federal tax. F I C A. Medicare. State tax. Net pay. Earnings, Y T D. Data from the payroll system would then create output in the following various forms. To General Ledger. Management reports. To government agencies. Employee paychecks.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This slide emphasizes the relationship between the class of software called </a:t>
            </a:r>
            <a:r>
              <a:rPr lang="ja-JP" altLang="en-US" dirty="0"/>
              <a:t>“</a:t>
            </a:r>
            <a:r>
              <a:rPr lang="en-US" altLang="ja-JP" dirty="0"/>
              <a:t>business intelligence</a:t>
            </a:r>
            <a:r>
              <a:rPr lang="ja-JP" altLang="en-US" dirty="0"/>
              <a:t>”</a:t>
            </a:r>
            <a:r>
              <a:rPr lang="en-US" altLang="ja-JP" dirty="0"/>
              <a:t> and the decision support systems used by middle and senior management, DSS and ESS. Business intelligence is a type of software used in analyzing data.</a:t>
            </a:r>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Emphasize to students that management information systems is a specific category of information systems for middle management. It has the same name, but a very different meaning from the term introduced in Chapter 1 (the study of information systems in business and management). In other words, the study of management information systems involves looking at all the systems used in business. An MIS system is a specific type of an IS.  It</a:t>
            </a:r>
            <a:r>
              <a:rPr lang="en-US" altLang="ja-JP" dirty="0"/>
              <a:t>’s easy to get the two confused.</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2.3,</a:t>
            </a:r>
            <a:r>
              <a:rPr lang="en-US" altLang="en-US" baseline="0" dirty="0"/>
              <a:t> Page 48. </a:t>
            </a:r>
          </a:p>
          <a:p>
            <a:r>
              <a:rPr lang="en-US" sz="1200" b="0" i="0" u="none" strike="noStrike" kern="1200" cap="none" baseline="0" dirty="0">
                <a:solidFill>
                  <a:schemeClr val="tx1"/>
                </a:solidFill>
                <a:latin typeface="+mn-lt"/>
                <a:ea typeface="Arial"/>
                <a:cs typeface="Arial"/>
                <a:sym typeface="Arial"/>
              </a:rPr>
              <a:t>In the system illustrated by this diagram, three TPS supply summarized transaction data to the MIS reporting system at the end of the time period. Managers gain access to the organizational data through the MIS, which provides them with the appropriate reports.</a:t>
            </a:r>
          </a:p>
          <a:p>
            <a:pPr eaLnBrk="1" hangingPunct="1"/>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Emphasize the relationship between TPS and MIS here. MIS receive data from an organization</a:t>
            </a:r>
            <a:r>
              <a:rPr lang="en-US" altLang="ja-JP" dirty="0"/>
              <a:t>’s TPS systems and create outputs that management can use to make strategic decisions.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mn-lt"/>
                <a:ea typeface="Arial"/>
                <a:cs typeface="Arial"/>
                <a:sym typeface="Arial"/>
              </a:rPr>
              <a:t>Full description: A Diagram depicts the data outputs from an organization’s transaction processing system. On the left side of the diagram are the transaction processing systems, labeled as follows. Order processing system, which receives and transmits data to order files. Materials resource planning system, which receives and transmits data to production master file. General ledger system, which receives and transmits data to accounting files. On the right side of the diagram are the management information systems, listed as follows. Sales data are received from the order processing system. Unit product cost data and product change data are received from the materials resource planning system. Expense data are received from the general ledger system. These outputs of the M I S systems form the reports, often in the form of online displays and dashboards, to managers.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2.4,</a:t>
            </a:r>
            <a:r>
              <a:rPr lang="en-US" altLang="en-US" baseline="0" dirty="0"/>
              <a:t> Page 48.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mn-lt"/>
                <a:ea typeface="Arial"/>
                <a:cs typeface="Arial"/>
                <a:sym typeface="Arial"/>
              </a:rPr>
              <a:t>This report, showing summarized annual sales data, was produced by the MIS in Figure 2.3.</a:t>
            </a:r>
            <a:r>
              <a:rPr lang="en-US" alt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graphic represents the </a:t>
            </a:r>
            <a:r>
              <a:rPr lang="ja-JP" altLang="en-US" dirty="0"/>
              <a:t>“</a:t>
            </a:r>
            <a:r>
              <a:rPr lang="en-US" altLang="ja-JP" dirty="0"/>
              <a:t>reports</a:t>
            </a:r>
            <a:r>
              <a:rPr lang="ja-JP" altLang="en-US" dirty="0"/>
              <a:t>”</a:t>
            </a:r>
            <a:r>
              <a:rPr lang="en-US" altLang="ja-JP" dirty="0"/>
              <a:t> portion of the Figure 2-3. Emphasize this to students, perhaps referencing that slide again to drive home that point. Students may not understand the decimals in the </a:t>
            </a:r>
            <a:r>
              <a:rPr lang="ja-JP" altLang="en-US" dirty="0"/>
              <a:t>“</a:t>
            </a:r>
            <a:r>
              <a:rPr lang="en-US" altLang="ja-JP" dirty="0"/>
              <a:t>ACTUAL versus PLANNED</a:t>
            </a:r>
            <a:r>
              <a:rPr lang="ja-JP" altLang="en-US" dirty="0"/>
              <a:t>”</a:t>
            </a:r>
            <a:r>
              <a:rPr lang="en-US" altLang="ja-JP" dirty="0"/>
              <a:t> category, where anything above 1.00 represents more sales than planned and anything less represents a disappointing result of fewer sales than planned.</a:t>
            </a:r>
            <a:endParaRPr lang="en-US" altLang="en-US" baseline="0"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You could ask whether or not students understand what is meant by </a:t>
            </a:r>
            <a:r>
              <a:rPr lang="en-US" altLang="en-US" dirty="0" err="1"/>
              <a:t>nonroutine</a:t>
            </a:r>
            <a:r>
              <a:rPr lang="en-US" altLang="en-US" dirty="0"/>
              <a:t> decision making, as opposed to routine decision making, and why DSS are specifically designed to assist managers in making that type of decision. Ask students for examples of </a:t>
            </a:r>
            <a:r>
              <a:rPr lang="en-US" altLang="en-US" dirty="0" err="1"/>
              <a:t>nonroutine</a:t>
            </a:r>
            <a:r>
              <a:rPr lang="en-US" altLang="en-US" dirty="0"/>
              <a:t> decisions they make or have made in the past as managers or employees.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2.5,</a:t>
            </a:r>
            <a:r>
              <a:rPr lang="en-US" altLang="en-US" baseline="0" dirty="0"/>
              <a:t> Page 50.</a:t>
            </a:r>
          </a:p>
          <a:p>
            <a:r>
              <a:rPr lang="en-US" sz="1200" b="0" i="0" u="none" strike="noStrike" kern="1200" cap="none" baseline="0" dirty="0">
                <a:solidFill>
                  <a:schemeClr val="tx1"/>
                </a:solidFill>
                <a:latin typeface="+mn-lt"/>
                <a:ea typeface="Arial"/>
                <a:cs typeface="Arial"/>
                <a:sym typeface="Arial"/>
              </a:rPr>
              <a:t>This DSS operates on a powerful PC. It is used daily by managers who must develop bids on shipping contracts.</a:t>
            </a:r>
          </a:p>
          <a:p>
            <a:endParaRPr lang="en-US" altLang="en-US" baseline="0" dirty="0"/>
          </a:p>
          <a:p>
            <a:pPr eaLnBrk="1" hangingPunct="1"/>
            <a:r>
              <a:rPr lang="en-US" altLang="en-US" dirty="0"/>
              <a:t>DSS can rely on either analytical models or large databases to provide valuable information. You could ask which of these two types the above figure best resembles (analytical models). You could also ask them what types of decisions does this system help its users make? Examples include what vessels to send to particular destinations to maximize profit, the optimal loading pattern for cargo, and the optimal rate at which vessels should travel to maximize efficiency while still meeting their schedules, and so forth.</a:t>
            </a:r>
          </a:p>
          <a:p>
            <a:pPr eaLnBrk="1" hangingPunct="1"/>
            <a:endParaRPr lang="en-US" altLang="en-US" sz="1200" b="0" i="0" u="none" strike="noStrike" kern="1200" cap="none" baseline="0" dirty="0">
              <a:solidFill>
                <a:schemeClr val="tx1"/>
              </a:solidFill>
              <a:latin typeface="+mn-lt"/>
              <a:ea typeface="Arial"/>
              <a:cs typeface="Arial"/>
              <a:sym typeface="Arial"/>
            </a:endParaRPr>
          </a:p>
          <a:p>
            <a:pPr eaLnBrk="1" hangingPunct="1"/>
            <a:r>
              <a:rPr lang="en-US" altLang="en-US" sz="1200" b="0" i="0" u="none" strike="noStrike" kern="1200" cap="none" baseline="0" dirty="0">
                <a:solidFill>
                  <a:schemeClr val="tx1"/>
                </a:solidFill>
                <a:latin typeface="+mn-lt"/>
                <a:ea typeface="Arial"/>
                <a:cs typeface="Arial"/>
                <a:sym typeface="Arial"/>
              </a:rPr>
              <a:t>Full description: In the diagram, the inputs to the analytical models database are as follows. Ship file, such as speed or capacity. Port distance restrictions file. Fuel consumption cost file. Ship charter hire history cost file. Port expense file. This database is available via P C's and allows for entry of or obtaining information.</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Emphasize the connection between ESS, MIS, and DSS. ESS rely on accurate inputs from a firm</a:t>
            </a:r>
            <a:r>
              <a:rPr lang="en-US" altLang="ja-JP" dirty="0"/>
              <a:t>’s MIS and DSS to provide useful information to executives. These systems should not exist in isolation from one another.  If they are isolated from one another, it is a kind of organizational dysfunction, probably inherited from the past. Note that the digital dashboard is a common feature of modern-day ESS. Emphasize that a critical feature of ESS is ease of use and simplicity of display. Executives using an ESS want quick access to the most critical data affecting their firm.</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If</a:t>
            </a:r>
            <a:r>
              <a:rPr lang="en-US" altLang="en-US" baseline="0" dirty="0"/>
              <a:t> all teams have access to the NFL Player Tracking System will the system give a competitive advantage to individual teams? Teams may differ in their ability to use the system effectively, their analytic capabilities may differ.  So the competitive advantage would go to those teams with a management capability and culture suitable to the new technology.  The point here is that management and organizational changes are required to make effective use of the technology.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This chapter is designed to provide students a quick overview of the kinds of systems found in a typical corporation. Some of the concepts were introduced in Chapter 1. You could ask students to recall and describe the different levels of management in a business, intranets, and business processes using information from the previous chapter. Some are new—such as enterprise wide systems.</a:t>
            </a:r>
          </a:p>
          <a:p>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Enterprise applications are used to manage the information used in the systems discussed previously. In other words, enterprise applications are used to ensure that TPS, MIS, DSS, and ESS work together smoothly.</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2.6,</a:t>
            </a:r>
            <a:r>
              <a:rPr lang="en-US" altLang="en-US" baseline="0" dirty="0"/>
              <a:t> Page 53.</a:t>
            </a:r>
          </a:p>
          <a:p>
            <a:r>
              <a:rPr lang="en-US" sz="1200" b="0" i="0" u="none" strike="noStrike" kern="1200" cap="none" baseline="0" dirty="0">
                <a:solidFill>
                  <a:schemeClr val="tx1"/>
                </a:solidFill>
                <a:latin typeface="+mn-lt"/>
                <a:ea typeface="Arial"/>
                <a:cs typeface="Arial"/>
                <a:sym typeface="Arial"/>
              </a:rPr>
              <a:t>Enterprise applications automate processes that span multiple business functions and organizational levels and may extend outside the organization.</a:t>
            </a:r>
          </a:p>
          <a:p>
            <a:endParaRPr lang="en-US" sz="1200" b="0" i="0" u="none" strike="noStrike" kern="1200" cap="none" baseline="0" dirty="0">
              <a:solidFill>
                <a:schemeClr val="tx1"/>
              </a:solidFill>
              <a:latin typeface="+mn-lt"/>
              <a:ea typeface="Arial"/>
              <a:cs typeface="Arial"/>
              <a:sym typeface="Arial"/>
            </a:endParaRPr>
          </a:p>
          <a:p>
            <a:pPr eaLnBrk="1" hangingPunct="1"/>
            <a:r>
              <a:rPr lang="en-US" altLang="en-US" dirty="0"/>
              <a:t>The purpose of this graphic is simply to illustrate that enterprise systems are very large and diverse databases that pull information from many parts of the firm and enable processes across the firm at different organizational levels, as well as with suppliers and customers. </a:t>
            </a:r>
          </a:p>
          <a:p>
            <a:pPr eaLnBrk="1" hangingPunct="1"/>
            <a:endParaRPr lang="en-US" altLang="en-US" dirty="0"/>
          </a:p>
          <a:p>
            <a:pPr eaLnBrk="1" hangingPunct="1"/>
            <a:r>
              <a:rPr lang="en-US" altLang="en-US" dirty="0"/>
              <a:t>The triangle represents the organization, with different colors for the four main business functions. The ovals show that an enterprise application architecture incorporates systems used in sales and marketing, enabling these to communicate with each other and externally, with suppliers and customers.  It also incorporates information supplied by knowledge management systems, manufacturing and finance systems, and other enterprise systems. The purpose of incorporating  data and information from all of these sources is to enable and automate cross-functional business processes and supply accurate information to aid decision making.</a:t>
            </a:r>
          </a:p>
          <a:p>
            <a:pPr eaLnBrk="1" hangingPunct="1"/>
            <a:endParaRPr lang="en-US" altLang="en-US" dirty="0"/>
          </a:p>
          <a:p>
            <a:pPr eaLnBrk="1" hangingPunct="1"/>
            <a:r>
              <a:rPr lang="en-US" altLang="en-US" dirty="0"/>
              <a:t>Full</a:t>
            </a:r>
            <a:r>
              <a:rPr lang="en-US" altLang="en-US" baseline="0" dirty="0"/>
              <a:t> description: In the diagram, a triangle representing enterprise applications is divided vertically into four functional areas, Labeled respectively as follows. Sales and marketing. Manufacturing and production. Finance and accounting. Human resources. A vertical oval encompasses most of the manufacturing and production and finance accounting areas contains the Knowledge Management Systems and the Enterprise Systems. A horizontal oval that overlaps the center of the vertical oval contains the central processes of all four functional areas. Within that oval are the Supply Chain Management Systems, which pertain to suppliers and business partners, and the Customer Relationship Management Systems, which pertain to customers and distributors.</a:t>
            </a:r>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t>This slide emphasizes the singularity of enterprise systems (one system) that integrates information flows from a variety of sources and serves a wide variety of groups and purposes in the firm. Remind students of the difference between enterprise applications and enterprise systems: Enterprise applications are any applications that span the enterprise, and types of enterprise applications include CRM, SCM, KMS, and enterprise systems. Enterprise systems refers to the larger database environment within which these applications reside and operate.  </a:t>
            </a:r>
          </a:p>
          <a:p>
            <a:pPr eaLnBrk="1" hangingPunct="1"/>
            <a:r>
              <a:rPr lang="en-US" altLang="en-US" dirty="0"/>
              <a:t>Note that enterprise systems are referred to in some first as </a:t>
            </a:r>
            <a:r>
              <a:rPr lang="en-US" altLang="ja-JP" dirty="0"/>
              <a:t>enterprise resource planning  systems (ERP).</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Emphasize that SCM systems are </a:t>
            </a:r>
            <a:r>
              <a:rPr lang="en-US" altLang="en-US" dirty="0" err="1"/>
              <a:t>interorganizational</a:t>
            </a:r>
            <a:r>
              <a:rPr lang="en-US" altLang="en-US" dirty="0"/>
              <a:t> systems, automating the flow of information across organizational boundaries. This distinction is important because SCM systems must be designed with the business processes of potential partners and suppliers in mind.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CRM systems are extremely important for both marketing and customer service. You could ask students if they</a:t>
            </a:r>
            <a:r>
              <a:rPr lang="ja-JP" altLang="en-US" dirty="0"/>
              <a:t>’</a:t>
            </a:r>
            <a:r>
              <a:rPr lang="en-US" altLang="ja-JP" dirty="0" err="1"/>
              <a:t>ve</a:t>
            </a:r>
            <a:r>
              <a:rPr lang="en-US" altLang="ja-JP" dirty="0"/>
              <a:t> ever filled out a survey for a company. Then connect that to information systems, perhaps explaining that the information they entered was provided as input to a CRM system for analysis.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The idea that business firms are repositories of knowledge may be new to many students. Ask students for examples of firm knowledge, for instance, the knowledge required to run a fast food restaurant, or the knowledge required to operate a website such as Amazon.  Explain that knowledge management systems are useful for helping a firm</a:t>
            </a:r>
            <a:r>
              <a:rPr lang="en-US" altLang="ja-JP" dirty="0"/>
              <a:t>'s employees understand how to perform certain business processes or how to solve problems. What might the consequences be for a firm with poor knowledge management systems?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t>Enterprise applications are typically extremely expensive as well as difficult to implement. Ask students why this would be so:</a:t>
            </a:r>
          </a:p>
          <a:p>
            <a:pPr eaLnBrk="1" hangingPunct="1"/>
            <a:r>
              <a:rPr lang="en-US" altLang="en-US" dirty="0"/>
              <a:t>Intranets and extranets use Internet technology to communicate internally to employees, allow employees to communicate with one another and share documents, and to help communication with vendors. They are essentially password protected websites. The simplest intranets and extranets may use static webpages to relay information, whereas more sophisticated versions may be database-driven and enable key business processes. </a:t>
            </a:r>
          </a:p>
          <a:p>
            <a:pPr eaLnBrk="1" hangingPunct="1"/>
            <a:endParaRPr lang="en-US" altLang="en-US" dirty="0"/>
          </a:p>
          <a:p>
            <a:pPr eaLnBrk="1" hangingPunct="1"/>
            <a:r>
              <a:rPr lang="en-US" altLang="en-US" dirty="0"/>
              <a:t>Ask students if they have used an intranet or extranet before and what services or information it provided. Does their school have an intranet/extranet? Generally universities have a website with different levels of access for the general public, registered students, faculty, and administrators. The public-facing part of the website can be thought of as the </a:t>
            </a:r>
            <a:r>
              <a:rPr lang="ja-JP" altLang="en-US" dirty="0"/>
              <a:t>“</a:t>
            </a:r>
            <a:r>
              <a:rPr lang="en-US" altLang="ja-JP" dirty="0"/>
              <a:t>extranet,</a:t>
            </a:r>
            <a:r>
              <a:rPr lang="ja-JP" altLang="en-US" dirty="0"/>
              <a:t>”</a:t>
            </a:r>
            <a:r>
              <a:rPr lang="en-US" altLang="ja-JP" dirty="0"/>
              <a:t> whereas the part of the website serving students and faculty can be thought of as the </a:t>
            </a:r>
            <a:r>
              <a:rPr lang="ja-JP" altLang="en-US" dirty="0"/>
              <a:t>“</a:t>
            </a:r>
            <a:r>
              <a:rPr lang="en-US" altLang="ja-JP" dirty="0"/>
              <a:t>intranet.</a:t>
            </a:r>
            <a:r>
              <a:rPr lang="ja-JP" altLang="en-US" dirty="0"/>
              <a:t>”</a:t>
            </a:r>
            <a:r>
              <a:rPr lang="en-US" altLang="ja-JP" dirty="0"/>
              <a:t>  These terms (intranet and extranet) are fading from use, but students will occasionally find firms still using them.</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t>The use of Internet technology has transformed and continues to transform businesses and business activity. This slide aims to distinguish different terminology used in the book.  </a:t>
            </a:r>
          </a:p>
          <a:p>
            <a:pPr eaLnBrk="1" hangingPunct="1"/>
            <a:endParaRPr lang="en-US" altLang="en-US" dirty="0"/>
          </a:p>
          <a:p>
            <a:pPr eaLnBrk="1" hangingPunct="1"/>
            <a:r>
              <a:rPr lang="en-US" altLang="en-US" dirty="0"/>
              <a:t>E-business refers to the use of the Internet and networking to enable all parts of the business, whereas e-commerce refers to just that part of business that involves selling goods and services over the Internet. </a:t>
            </a:r>
          </a:p>
          <a:p>
            <a:pPr eaLnBrk="1" hangingPunct="1"/>
            <a:endParaRPr lang="en-US" altLang="en-US" dirty="0"/>
          </a:p>
          <a:p>
            <a:pPr eaLnBrk="1" hangingPunct="1"/>
            <a:r>
              <a:rPr lang="en-US" altLang="en-US" dirty="0"/>
              <a:t>Internet technology has also brought similar changes in the public sector—the use of Internet and networking technologies in government is referred to as e-government. Ask students what changes in businesses or government due to new Internet technologies they have noticed.</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 number of factors are leading to a growing emphasis on collaboration in the firm. Work is changing, requiring more cooperation and coordination. Professions play a larger role in firms than before, and this often requires more consultation among experts. Organizations are flatter, with many more decisions made far down in the hierarchy. Organizations are more far flung around the globe, in multiple locations. There</a:t>
            </a:r>
            <a:r>
              <a:rPr lang="en-US" altLang="ja-JP" dirty="0"/>
              <a:t>’s an emphasis on finding and sharing ideas, which requires collaboration. Finally, what it means to be a </a:t>
            </a:r>
            <a:r>
              <a:rPr lang="ja-JP" altLang="en-US" dirty="0"/>
              <a:t>“</a:t>
            </a:r>
            <a:r>
              <a:rPr lang="en-US" altLang="ja-JP" dirty="0"/>
              <a:t>good</a:t>
            </a:r>
            <a:r>
              <a:rPr lang="ja-JP" altLang="en-US" dirty="0"/>
              <a:t>”</a:t>
            </a:r>
            <a:r>
              <a:rPr lang="en-US" altLang="ja-JP" dirty="0"/>
              <a:t> employee these days is in part an ability to work with others, and collaborate effectively. The culture of work has changed.</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Ask students how they use social sites such as Facebook, and if they have ever used these sites for business purposes. How about Twitter, </a:t>
            </a:r>
            <a:r>
              <a:rPr lang="en-US" altLang="en-US" dirty="0" err="1"/>
              <a:t>Pinterest</a:t>
            </a:r>
            <a:r>
              <a:rPr lang="en-US" altLang="en-US" dirty="0"/>
              <a:t>, or </a:t>
            </a:r>
            <a:r>
              <a:rPr lang="en-US" altLang="en-US" dirty="0" err="1"/>
              <a:t>Tumblr</a:t>
            </a:r>
            <a:r>
              <a:rPr lang="en-US" altLang="en-US" dirty="0"/>
              <a:t>?</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eaLnBrk="1" hangingPunct="1"/>
            <a:r>
              <a:rPr lang="en-US" altLang="en-US" dirty="0"/>
              <a:t>Research regarding the business benefits of collaboration is anecdotal; however, business and academic communities generally regard collaboration as an essential driving factor in business success: Firms that collaborate more make more money.</a:t>
            </a:r>
          </a:p>
          <a:p>
            <a:pPr eaLnBrk="1" hangingPunct="1"/>
            <a:endParaRPr lang="en-US" altLang="en-US" dirty="0"/>
          </a:p>
          <a:p>
            <a:pPr eaLnBrk="1" hangingPunct="1"/>
            <a:r>
              <a:rPr lang="en-US" altLang="en-US" dirty="0"/>
              <a:t>Ask students to give examples of how collaboration can improve productivity, product quality, and customer service. Has anyone had a fruitful collaborative experience in which an aspect of a company they worked at or an organization they were in?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2.7,</a:t>
            </a:r>
            <a:r>
              <a:rPr lang="en-US" altLang="en-US" baseline="0" dirty="0"/>
              <a:t> Page 59.</a:t>
            </a:r>
          </a:p>
          <a:p>
            <a:r>
              <a:rPr lang="en-US" sz="1200" b="0" i="0" u="none" strike="noStrike" kern="1200" cap="none" baseline="0" dirty="0">
                <a:solidFill>
                  <a:schemeClr val="tx1"/>
                </a:solidFill>
                <a:latin typeface="+mn-lt"/>
                <a:ea typeface="Arial"/>
                <a:cs typeface="Arial"/>
                <a:sym typeface="Arial"/>
              </a:rPr>
              <a:t>Successful collaboration requires an appropriate organizational structure and culture along with appropriate collaboration technology.</a:t>
            </a:r>
          </a:p>
          <a:p>
            <a:endParaRPr lang="en-US" sz="1200" b="0" i="0" u="none" strike="noStrike" kern="1200" cap="none" baseline="0" dirty="0">
              <a:solidFill>
                <a:schemeClr val="tx1"/>
              </a:solidFill>
              <a:latin typeface="+mn-lt"/>
              <a:ea typeface="Arial"/>
              <a:cs typeface="Arial"/>
              <a:sym typeface="Arial"/>
            </a:endParaRPr>
          </a:p>
          <a:p>
            <a:pPr eaLnBrk="1" hangingPunct="1"/>
            <a:r>
              <a:rPr lang="en-US" altLang="en-US" dirty="0"/>
              <a:t>This slide graphically describes how collaboration is believed to impact business performance. Two primary ingredients are needed: collaboration capability  (including how much collaboration is possible) and collaboration technology or means. The quality of these two factors directly affects firm performance—the higher quality of collaboration means better firm performance. Ask students how collaboration can be high or low quality? An example of low-quality collaboration could be a team put together to solve a business problem but is unable to effectively work together because of internal politics. Do students have any experience with poor collaboration?</a:t>
            </a:r>
            <a:br>
              <a:rPr lang="en-US" altLang="en-US" dirty="0"/>
            </a:br>
            <a:endParaRPr lang="en-US" altLang="en-US" dirty="0"/>
          </a:p>
          <a:p>
            <a:pPr eaLnBrk="1" hangingPunct="1"/>
            <a:r>
              <a:rPr lang="en-US" altLang="en-US" dirty="0"/>
              <a:t>Full description:</a:t>
            </a:r>
            <a:r>
              <a:rPr lang="en-US" altLang="en-US" baseline="0" dirty="0"/>
              <a:t> A diagram indicates that firm performance is dependent on collaboration quality. Collaboration quality is dependent on both capability and technology. Collaboration capability consists of the following criteria. Open culture. Decentralized structure. Breadth of collaboration. Collaboration technology consists of the following criteria. Use of collaboration and social technology for implementation and operations. Use of collaborative and social technology for strategic planning.</a:t>
            </a: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Collaboration is not something that spontaneously arises—it must be enabled and nurtured. Collaborative culture is an essential factor—simply having collaborative technology will not result in collaboration if it </a:t>
            </a:r>
            <a:r>
              <a:rPr lang="en-US" altLang="en-US" dirty="0" err="1"/>
              <a:t>isn</a:t>
            </a:r>
            <a:r>
              <a:rPr lang="ja-JP" altLang="en-US" dirty="0"/>
              <a:t>’</a:t>
            </a:r>
            <a:r>
              <a:rPr lang="en-US" altLang="ja-JP" dirty="0"/>
              <a:t>t seen as part of the business and rewarded. Have any students worked at </a:t>
            </a:r>
            <a:r>
              <a:rPr lang="ja-JP" altLang="en-US" dirty="0"/>
              <a:t>“</a:t>
            </a:r>
            <a:r>
              <a:rPr lang="en-US" altLang="ja-JP" dirty="0"/>
              <a:t>command and control</a:t>
            </a:r>
            <a:r>
              <a:rPr lang="ja-JP" altLang="en-US" dirty="0"/>
              <a:t>”</a:t>
            </a:r>
            <a:r>
              <a:rPr lang="en-US" altLang="ja-JP" dirty="0"/>
              <a:t> organizations? If so, were they able to see aspects of the business that could be improved but were unable to  make contributions because of the firm's culture? Are there any businesses or business functions that benefit by less collaboration? Are there any disadvantages to collaboration?</a:t>
            </a: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The text goes into more depth on each of these tools. Give an example for each type of tool. Business uses of social networking and collaboration include Facebook accounts for businesses; using wikis</a:t>
            </a:r>
            <a:r>
              <a:rPr lang="en-US" altLang="ja-JP" dirty="0"/>
              <a:t> as extended, more complete FAQs; and virtual worlds to conduct online meetings for employees around the world. Distinguish these individual tools from Internet-based collaboration environments, which are suites of collected collaboration tools, enabling communication and data-sharing between tools. How many of your students used Google Docs? </a:t>
            </a:r>
            <a:endParaRPr lang="en-US" alt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Nearly all the features you see on Facebook are re-created in enterprise social networking software.  Facebook does not have team workspaces, Google+ makes it easier to set these up as communities.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When evaluating collaboration tools for your businesses, the first step is to identify the kind of problem you have. The key problems are time and location. Generally, no one has enough time and often key people are not in the right place. Some teams may need to work together in real-time, whereas others may simply need shared documentation. In analyzing collaboration tools by the space/time dimensions you can determine what types of tools will solve your problem. The six steps in evaluating software are applicable not only for collaboration tools but any software solution for your company. First determine the challenge or problem, look for solutions for this particular problem, and so forth.</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2.8,</a:t>
            </a:r>
            <a:r>
              <a:rPr lang="en-US" altLang="en-US" baseline="0" dirty="0"/>
              <a:t> Page 65.</a:t>
            </a:r>
          </a:p>
          <a:p>
            <a:r>
              <a:rPr lang="en-US" sz="1200" b="0" i="0" u="none" strike="noStrike" kern="1200" cap="none" baseline="0" dirty="0">
                <a:solidFill>
                  <a:schemeClr val="tx1"/>
                </a:solidFill>
                <a:latin typeface="+mn-lt"/>
                <a:ea typeface="Arial"/>
                <a:cs typeface="Arial"/>
                <a:sym typeface="Arial"/>
              </a:rPr>
              <a:t>Collaboration and social technologies can be classified in terms of whether they support interactions at the same or different time or place and whether these interactions are remote or </a:t>
            </a:r>
            <a:r>
              <a:rPr lang="en-US" sz="1200" b="0" i="0" u="none" strike="noStrike" kern="1200" cap="none" baseline="0" dirty="0" err="1">
                <a:solidFill>
                  <a:schemeClr val="tx1"/>
                </a:solidFill>
                <a:latin typeface="+mn-lt"/>
                <a:ea typeface="Arial"/>
                <a:cs typeface="Arial"/>
                <a:sym typeface="Arial"/>
              </a:rPr>
              <a:t>colocated</a:t>
            </a:r>
            <a:r>
              <a:rPr lang="en-US" sz="1200" b="0" i="0" u="none" strike="noStrike" kern="1200" cap="none" baseline="0" dirty="0">
                <a:solidFill>
                  <a:schemeClr val="tx1"/>
                </a:solidFill>
                <a:latin typeface="+mn-lt"/>
                <a:ea typeface="Arial"/>
                <a:cs typeface="Arial"/>
                <a:sym typeface="Arial"/>
              </a:rPr>
              <a:t>.</a:t>
            </a:r>
          </a:p>
          <a:p>
            <a:endParaRPr lang="en-US" sz="1200" b="0" i="0" u="none" strike="noStrike" kern="1200" cap="none" baseline="0" dirty="0">
              <a:solidFill>
                <a:schemeClr val="tx1"/>
              </a:solidFill>
              <a:latin typeface="+mn-lt"/>
              <a:ea typeface="Arial"/>
              <a:cs typeface="Arial"/>
              <a:sym typeface="Arial"/>
            </a:endParaRPr>
          </a:p>
          <a:p>
            <a:pPr eaLnBrk="1" hangingPunct="1"/>
            <a:r>
              <a:rPr lang="en-US" altLang="en-US" dirty="0"/>
              <a:t>You can use this matrix to identify solutions to the time/location issues that face a firm, and to choose specific collaboration technologies.</a:t>
            </a:r>
          </a:p>
          <a:p>
            <a:pPr eaLnBrk="1" hangingPunct="1"/>
            <a:endParaRPr lang="en-US" altLang="en-US" dirty="0"/>
          </a:p>
          <a:p>
            <a:pPr eaLnBrk="1" hangingPunct="1"/>
            <a:r>
              <a:rPr lang="en-US" altLang="en-US" dirty="0"/>
              <a:t>Full description:</a:t>
            </a:r>
            <a:r>
              <a:rPr lang="en-US" altLang="en-US" baseline="0" dirty="0"/>
              <a:t> A diagram depicts a matrix of the time/place relationship of collaboration and social technologies. The matrix contains four areas indicating time and place aspects of collaboration. At the Upper left in the matrix are the labels, Same time, synchronous, Same place, collocated, and, Face to face interactions, decision rooms, single display groupware, shared table, wall displays, </a:t>
            </a:r>
            <a:r>
              <a:rPr lang="en-US" altLang="en-US" baseline="0" dirty="0" err="1"/>
              <a:t>roomware</a:t>
            </a:r>
            <a:r>
              <a:rPr lang="en-US" altLang="en-US" baseline="0" dirty="0"/>
              <a:t>, etcetera. At the Lower left in the matrix are the labels, Same time, synchronous, Different place, remote, and, Remote interactions, video conferencing, instant messaging, charts, M U D's, virtual words, shared screens, multi user editors, etcetera. At the Upper right in the matrix are the labels, Different time, asynchronous, Same place, collocated, and, Continuous task, team rooms, large public display, shift work groupware, project management, etcetera. At the Lower right in the matrix are the labels, Different time, asynchronous, Different place, remote, and, Communication plus coordination, e mail, bulletin boards, blogs, asynchronous conferencing, group calendars, workflow, version control, etcetera.</a:t>
            </a: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Defined simply, the information systems department of a firm is responsible for coordinating all of the systems previously mentioned in this chapter. How the department is organized depends on the nature and size of the business. Small companies may not have a formal department, whereas large companies may have several departments for different business functions, or they have an IT Department in each corporate division. Ask students what types of information systems departments they have had experience with.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As the development of business information systems matures, end users have been increasingly recognized as pivotal to developing a successful system.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 information systems department has also been recognized as a powerful resource for developing new products, services, and efficiencies. As such, IT governance is a central business concern—being able to use IT efficiently and effectively has become more and more essential to a business</a:t>
            </a:r>
            <a:r>
              <a:rPr lang="en-US" altLang="ja-JP" dirty="0"/>
              <a:t>’s success.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Business processes are at the heart of every business. Ask students if they can give any examples of business processes that they come in contact with everyday. This could include anything from ordering a hamburger at McDonalds, to applying for a driver</a:t>
            </a:r>
            <a:r>
              <a:rPr lang="en-US" altLang="ja-JP" dirty="0"/>
              <a:t>'s license at the DMV. Emphasize that studying a firm's business processes is an excellent way to learn a great deal about how that business actually works. How could a business process be a liability? Think of some dysfunctional business processes or ask the students to come up with some really poor business process.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Other examples include checking the product for quality (manufacturing and production), selling the product (sales and marketing), paying creditors (finance and accounting), and evaluating job performance (human resources). You could ask students to contribute other examples of business processes and describe which of the four types they are.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Figure 2.1,</a:t>
            </a:r>
            <a:r>
              <a:rPr lang="en-US" altLang="en-US" baseline="0" dirty="0"/>
              <a:t> Page 43.</a:t>
            </a:r>
          </a:p>
          <a:p>
            <a:r>
              <a:rPr lang="en-US" sz="1200" b="0" i="0" u="none" strike="noStrike" kern="1200" cap="none" baseline="0" dirty="0">
                <a:solidFill>
                  <a:schemeClr val="tx1"/>
                </a:solidFill>
                <a:latin typeface="+mn-lt"/>
                <a:ea typeface="Arial"/>
                <a:cs typeface="Arial"/>
                <a:sym typeface="Arial"/>
              </a:rPr>
              <a:t>Fulfilling a customer order involves a complex set of steps that requires the close coordination of the sales, accounting, and manufacturing functions.</a:t>
            </a:r>
          </a:p>
          <a:p>
            <a:endParaRPr lang="en-US" sz="1200" b="0" i="0" u="none" strike="noStrike" kern="1200" cap="none" baseline="0" dirty="0">
              <a:solidFill>
                <a:schemeClr val="tx1"/>
              </a:solidFill>
              <a:latin typeface="+mn-lt"/>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Emphasize that each rectangle represents one part of the larger business process of order fulfillment. Notice that this business process spans several different functional areas of the business from sales (orders), to accounting, to manufacturing. Important business processes typically span several different functional areas or divisions in a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Full description: A diagram depicts the steps on three different levels that are involved in an order fulfillment process. The first level is labeled, Sales, and the following items are listed. Generate order, Submit order. The next level is labeled, Accounting, and the following items are listed. Check credit, Approve credit, Generate invoice. From the, Approve credit, step of, Accounting, the process also proceeds to the Manufacturing and Production level, under which the following items are listed. Assemble product, Ship product.</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35434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en-US" dirty="0"/>
              <a:t>Examples of entirely new business processes made possible by information technology are downloading a song from iTunes or buying a book or e-book from Amazon. You might also mention the Amazon book reader Kindle which is continuously connected to the Internet and allows customers to download books and pay for them using Amazon’</a:t>
            </a:r>
            <a:r>
              <a:rPr lang="en-US" altLang="ja-JP" dirty="0"/>
              <a:t>s one-click purchase method. Ask students if they can name any other business processes that have been transformed in the last year years.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3543461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291465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685800" y="571502"/>
            <a:ext cx="7772400" cy="2128838"/>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8" y="2971800"/>
            <a:ext cx="7794626" cy="131445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4629152"/>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1" name="TextBox 10"/>
          <p:cNvSpPr txBox="1"/>
          <p:nvPr userDrawn="1"/>
        </p:nvSpPr>
        <p:spPr>
          <a:xfrm>
            <a:off x="2743200" y="4800602"/>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8"/>
            <a:ext cx="918000" cy="209936"/>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085852"/>
            <a:ext cx="7772400" cy="1614488"/>
          </a:xfrm>
        </p:spPr>
        <p:txBody>
          <a:bodyPr anchor="b">
            <a:noAutofit/>
          </a:bodyPr>
          <a:lstStyle>
            <a:lvl1pPr algn="l">
              <a:defRPr sz="36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8" y="2971800"/>
            <a:ext cx="7794627" cy="131445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4629152"/>
            <a:ext cx="8595360" cy="176597"/>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4629152"/>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4825798"/>
            <a:ext cx="918000" cy="209936"/>
          </a:xfrm>
          <a:prstGeom prst="rect">
            <a:avLst/>
          </a:prstGeom>
        </p:spPr>
      </p:pic>
      <p:sp>
        <p:nvSpPr>
          <p:cNvPr id="11" name="TextBox 10"/>
          <p:cNvSpPr txBox="1"/>
          <p:nvPr userDrawn="1"/>
        </p:nvSpPr>
        <p:spPr>
          <a:xfrm>
            <a:off x="95799" y="4828543"/>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3"/>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2"/>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4624005"/>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825798"/>
            <a:ext cx="688622" cy="209973"/>
          </a:xfrm>
          <a:prstGeom prst="rect">
            <a:avLst/>
          </a:prstGeom>
        </p:spPr>
      </p:pic>
    </p:spTree>
    <p:extLst>
      <p:ext uri="{BB962C8B-B14F-4D97-AF65-F5344CB8AC3E}">
        <p14:creationId xmlns:p14="http://schemas.microsoft.com/office/powerpoint/2010/main" val="132180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161530"/>
            <a:ext cx="8229600" cy="82295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71" y="4629150"/>
            <a:ext cx="8595359" cy="176597"/>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4" y="84805"/>
            <a:ext cx="2133599" cy="13715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3" y="84805"/>
            <a:ext cx="551783" cy="13715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lt1"/>
                </a:solidFill>
                <a:ea typeface="Arial"/>
                <a:cs typeface="Arial"/>
                <a:sym typeface="Arial"/>
              </a:rPr>
              <a:pPr>
                <a:buSzPct val="25000"/>
              </a:pPr>
              <a:t>‹#›</a:t>
            </a:fld>
            <a:endParaRPr lang="en-US" dirty="0">
              <a:solidFill>
                <a:schemeClr val="lt1"/>
              </a:solidFill>
              <a:ea typeface="Arial"/>
              <a:cs typeface="Arial"/>
              <a:sym typeface="Arial"/>
            </a:endParaRPr>
          </a:p>
        </p:txBody>
      </p:sp>
      <p:sp>
        <p:nvSpPr>
          <p:cNvPr id="4" name="Content Placeholder 3">
            <a:extLst>
              <a:ext uri="{FF2B5EF4-FFF2-40B4-BE49-F238E27FC236}">
                <a16:creationId xmlns:a16="http://schemas.microsoft.com/office/drawing/2014/main" xmlns="" id="{211BB07C-705F-4113-A2C5-779D6EA64D97}"/>
              </a:ext>
            </a:extLst>
          </p:cNvPr>
          <p:cNvSpPr>
            <a:spLocks noGrp="1"/>
          </p:cNvSpPr>
          <p:nvPr>
            <p:ph sz="quarter" idx="13"/>
          </p:nvPr>
        </p:nvSpPr>
        <p:spPr>
          <a:xfrm>
            <a:off x="457200" y="1167245"/>
            <a:ext cx="8229600" cy="1700646"/>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xmlns="" id="{820D01C0-4FD2-4065-9EC3-96A308398288}"/>
              </a:ext>
            </a:extLst>
          </p:cNvPr>
          <p:cNvSpPr>
            <a:spLocks noGrp="1"/>
          </p:cNvSpPr>
          <p:nvPr>
            <p:ph sz="quarter" idx="14"/>
          </p:nvPr>
        </p:nvSpPr>
        <p:spPr>
          <a:xfrm>
            <a:off x="457200" y="2978946"/>
            <a:ext cx="8229600" cy="1578769"/>
          </a:xfrm>
        </p:spPr>
        <p:txBody>
          <a:bodyPr/>
          <a:lstStyle/>
          <a:p>
            <a:pPr lvl="0"/>
            <a:r>
              <a:rPr lang="en-US" dirty="0"/>
              <a:t>Edit Master text styles</a:t>
            </a:r>
          </a:p>
        </p:txBody>
      </p:sp>
    </p:spTree>
    <p:extLst>
      <p:ext uri="{BB962C8B-B14F-4D97-AF65-F5344CB8AC3E}">
        <p14:creationId xmlns:p14="http://schemas.microsoft.com/office/powerpoint/2010/main" val="11427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612322"/>
            <a:ext cx="8229600" cy="359228"/>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200153"/>
            <a:ext cx="3657600" cy="120014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2400302"/>
            <a:ext cx="3657600" cy="2194322"/>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4825798"/>
            <a:ext cx="918000" cy="209936"/>
          </a:xfrm>
          <a:prstGeom prst="rect">
            <a:avLst/>
          </a:prstGeom>
        </p:spPr>
      </p:pic>
      <p:sp>
        <p:nvSpPr>
          <p:cNvPr id="8" name="Text Placeholder 22"/>
          <p:cNvSpPr>
            <a:spLocks noGrp="1"/>
          </p:cNvSpPr>
          <p:nvPr>
            <p:ph type="body" sz="quarter" idx="16" hasCustomPrompt="1"/>
          </p:nvPr>
        </p:nvSpPr>
        <p:spPr>
          <a:xfrm>
            <a:off x="2834640" y="4800600"/>
            <a:ext cx="5928360" cy="20574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161529"/>
            <a:ext cx="8229600" cy="467121"/>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612322"/>
            <a:ext cx="8229600" cy="302078"/>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200152"/>
            <a:ext cx="8229600" cy="3394472"/>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4629152"/>
            <a:ext cx="8595360" cy="176597"/>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4629152"/>
            <a:ext cx="8595360" cy="176597"/>
          </a:xfrm>
        </p:spPr>
        <p:txBody>
          <a:bodyPr/>
          <a:lstStyle/>
          <a:p>
            <a:endParaRPr lang="en-US" dirty="0"/>
          </a:p>
        </p:txBody>
      </p:sp>
      <p:sp>
        <p:nvSpPr>
          <p:cNvPr id="9" name="Date Placeholder 3"/>
          <p:cNvSpPr>
            <a:spLocks noGrp="1"/>
          </p:cNvSpPr>
          <p:nvPr>
            <p:ph type="dt" sz="half" idx="10"/>
          </p:nvPr>
        </p:nvSpPr>
        <p:spPr>
          <a:xfrm>
            <a:off x="6335713" y="84804"/>
            <a:ext cx="2133600" cy="137160"/>
          </a:xfrm>
        </p:spPr>
        <p:txBody>
          <a:bodyPr/>
          <a:lstStyle/>
          <a:p>
            <a:fld id="{A9DF6EFB-3F44-496C-A842-1E0B3D3B975A}" type="datetimeFigureOut">
              <a:rPr lang="en-US" smtClean="0"/>
              <a:pPr/>
              <a:t>8/22/2020</a:t>
            </a:fld>
            <a:endParaRPr lang="en-US" dirty="0"/>
          </a:p>
        </p:txBody>
      </p:sp>
      <p:sp>
        <p:nvSpPr>
          <p:cNvPr id="10" name="Slide Number Placeholder 5"/>
          <p:cNvSpPr>
            <a:spLocks noGrp="1"/>
          </p:cNvSpPr>
          <p:nvPr>
            <p:ph type="sldNum" sz="quarter" idx="12"/>
          </p:nvPr>
        </p:nvSpPr>
        <p:spPr>
          <a:xfrm>
            <a:off x="8469314" y="84804"/>
            <a:ext cx="551783" cy="13716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56032" indent="-256032">
              <a:buClr>
                <a:srgbClr val="007FA3"/>
              </a:buClr>
              <a:buSzPct val="100000"/>
              <a:defRPr sz="2400"/>
            </a:lvl1pPr>
            <a:lvl2pPr marL="740664" indent="-283464">
              <a:buClr>
                <a:srgbClr val="007FA3"/>
              </a:buClr>
              <a:defRPr sz="2200"/>
            </a:lvl2pPr>
            <a:lvl3pPr>
              <a:buClr>
                <a:srgbClr val="007FA3"/>
              </a:buClr>
              <a:defRPr sz="2000"/>
            </a:lvl3pPr>
            <a:lvl4pPr>
              <a:buClr>
                <a:srgbClr val="007FA3"/>
              </a:buClr>
              <a:defRPr sz="18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4629152"/>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171450"/>
            <a:ext cx="8229600" cy="800100"/>
          </a:xfrm>
        </p:spPr>
        <p:txBody>
          <a:bodyPr anchor="t"/>
          <a:lstStyle>
            <a:lvl1pPr>
              <a:defRPr sz="36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4026120"/>
            <a:ext cx="8229600" cy="687642"/>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4629152"/>
            <a:ext cx="8595360" cy="176597"/>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8/22/2020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4825798"/>
            <a:ext cx="918000" cy="209936"/>
          </a:xfrm>
          <a:prstGeom prst="rect">
            <a:avLst/>
          </a:prstGeom>
        </p:spPr>
      </p:pic>
      <p:sp>
        <p:nvSpPr>
          <p:cNvPr id="9" name="TextBox 8"/>
          <p:cNvSpPr txBox="1"/>
          <p:nvPr userDrawn="1"/>
        </p:nvSpPr>
        <p:spPr>
          <a:xfrm>
            <a:off x="2743200" y="4800602"/>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2017, 2014, 2011</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200152"/>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971802"/>
            <a:ext cx="8229600" cy="1622822"/>
          </a:xfrm>
        </p:spPr>
        <p:txBody>
          <a:bodyPr/>
          <a:lstStyle>
            <a:lvl1pPr>
              <a:defRPr sz="2400"/>
            </a:lvl1pPr>
            <a:lvl2pPr>
              <a:defRPr sz="22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4629152"/>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8/22/2020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161529"/>
            <a:ext cx="8229600" cy="822960"/>
          </a:xfrm>
        </p:spPr>
        <p:txBody>
          <a:bodyPr/>
          <a:lstStyle/>
          <a:p>
            <a:r>
              <a:rPr lang="en-US" dirty="0"/>
              <a:t>Click to edit Master title style</a:t>
            </a:r>
          </a:p>
        </p:txBody>
      </p:sp>
      <p:sp>
        <p:nvSpPr>
          <p:cNvPr id="7" name="Content Placeholder 2"/>
          <p:cNvSpPr>
            <a:spLocks noGrp="1"/>
          </p:cNvSpPr>
          <p:nvPr>
            <p:ph idx="1"/>
          </p:nvPr>
        </p:nvSpPr>
        <p:spPr>
          <a:xfrm>
            <a:off x="457200" y="1200151"/>
            <a:ext cx="8229600" cy="685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000250"/>
            <a:ext cx="3886200" cy="1828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000250"/>
            <a:ext cx="4267200" cy="1828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1529"/>
            <a:ext cx="8229600" cy="82296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200152"/>
            <a:ext cx="8229600" cy="339447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4629152"/>
            <a:ext cx="8595360" cy="176597"/>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84804"/>
            <a:ext cx="2133600" cy="13716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8/22/2020</a:t>
            </a:fld>
            <a:endParaRPr lang="en-US" dirty="0"/>
          </a:p>
        </p:txBody>
      </p:sp>
      <p:sp>
        <p:nvSpPr>
          <p:cNvPr id="6" name="Slide Number Placeholder 5"/>
          <p:cNvSpPr>
            <a:spLocks noGrp="1"/>
          </p:cNvSpPr>
          <p:nvPr>
            <p:ph type="sldNum" sz="quarter" idx="4"/>
          </p:nvPr>
        </p:nvSpPr>
        <p:spPr>
          <a:xfrm>
            <a:off x="8469314" y="84804"/>
            <a:ext cx="551783" cy="13716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226578" y="4800602"/>
            <a:ext cx="65532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4825798"/>
            <a:ext cx="688622" cy="209973"/>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4" r:id="rId14"/>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390"/>
            <a:ext cx="8229600" cy="1107996"/>
          </a:xfrm>
        </p:spPr>
        <p:txBody>
          <a:bodyPr wrap="square" anchor="b">
            <a:spAutoFit/>
          </a:bodyPr>
          <a:lstStyle/>
          <a:p>
            <a:r>
              <a:rPr lang="en-IN" dirty="0"/>
              <a:t>Management Information Systems: Managing the Digital Firm</a:t>
            </a:r>
          </a:p>
        </p:txBody>
      </p:sp>
      <p:sp>
        <p:nvSpPr>
          <p:cNvPr id="3" name="Text Placeholder 2"/>
          <p:cNvSpPr>
            <a:spLocks noGrp="1"/>
          </p:cNvSpPr>
          <p:nvPr>
            <p:ph type="body" sz="quarter" idx="13"/>
          </p:nvPr>
        </p:nvSpPr>
        <p:spPr>
          <a:xfrm>
            <a:off x="457200" y="1288542"/>
            <a:ext cx="8229600" cy="307777"/>
          </a:xfrm>
        </p:spPr>
        <p:txBody>
          <a:bodyPr vert="horz" lIns="0" tIns="0" rIns="0" bIns="0" rtlCol="0" anchor="t">
            <a:spAutoFit/>
          </a:bodyPr>
          <a:lstStyle/>
          <a:p>
            <a:r>
              <a:rPr lang="en-IN" dirty="0"/>
              <a:t>Sixteenth Edition</a:t>
            </a:r>
          </a:p>
        </p:txBody>
      </p:sp>
      <p:sp>
        <p:nvSpPr>
          <p:cNvPr id="4" name="Text Placeholder 3"/>
          <p:cNvSpPr>
            <a:spLocks noGrp="1"/>
          </p:cNvSpPr>
          <p:nvPr>
            <p:ph type="body" sz="quarter" idx="14"/>
          </p:nvPr>
        </p:nvSpPr>
        <p:spPr>
          <a:xfrm>
            <a:off x="4569037" y="1935231"/>
            <a:ext cx="4117765" cy="492443"/>
          </a:xfrm>
        </p:spPr>
        <p:txBody>
          <a:bodyPr wrap="square">
            <a:spAutoFit/>
          </a:bodyPr>
          <a:lstStyle/>
          <a:p>
            <a:r>
              <a:rPr lang="en-IN" sz="3200" dirty="0"/>
              <a:t>Chapter 2</a:t>
            </a:r>
          </a:p>
        </p:txBody>
      </p:sp>
      <p:sp>
        <p:nvSpPr>
          <p:cNvPr id="5" name="Text Placeholder 4"/>
          <p:cNvSpPr>
            <a:spLocks noGrp="1"/>
          </p:cNvSpPr>
          <p:nvPr>
            <p:ph type="body" sz="quarter" idx="15"/>
          </p:nvPr>
        </p:nvSpPr>
        <p:spPr>
          <a:xfrm>
            <a:off x="4569037" y="2571753"/>
            <a:ext cx="4117765" cy="615553"/>
          </a:xfrm>
        </p:spPr>
        <p:txBody>
          <a:bodyPr wrap="square">
            <a:spAutoFit/>
          </a:bodyPr>
          <a:lstStyle/>
          <a:p>
            <a:r>
              <a:rPr lang="en-IN" altLang="en-US" sz="2000" dirty="0"/>
              <a:t>Global E-Business and Collaboration</a:t>
            </a:r>
          </a:p>
        </p:txBody>
      </p:sp>
      <p:pic>
        <p:nvPicPr>
          <p:cNvPr id="1026" name="Picture 2" descr="Front Cover: Management Information Systems: Managing the Digital Firm, Sixteenth Edition by C. Laudon and P. Laud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546" y="1689903"/>
            <a:ext cx="2434499" cy="31160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
          <p:cNvSpPr>
            <a:spLocks noGrp="1"/>
          </p:cNvSpPr>
          <p:nvPr>
            <p:ph type="body" sz="quarter" idx="14"/>
          </p:nvPr>
        </p:nvSpPr>
        <p:spPr>
          <a:xfrm>
            <a:off x="2309414" y="4844687"/>
            <a:ext cx="6385810" cy="184666"/>
          </a:xfrm>
        </p:spPr>
        <p:txBody>
          <a:bodyPr>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2020, 2018, 2016 Pearson Education, Inc.</a:t>
            </a:r>
            <a:r>
              <a:rPr lang="en-US" sz="1200" b="1"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1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7770"/>
            <a:ext cx="8229600" cy="1107996"/>
          </a:xfrm>
        </p:spPr>
        <p:txBody>
          <a:bodyPr>
            <a:spAutoFit/>
          </a:bodyPr>
          <a:lstStyle/>
          <a:p>
            <a:r>
              <a:rPr lang="en-IN" dirty="0"/>
              <a:t>Systems for Different Management Groups </a:t>
            </a:r>
            <a:r>
              <a:rPr lang="en-IN" sz="2800" dirty="0"/>
              <a:t>(1 of 2)</a:t>
            </a:r>
            <a:endParaRPr lang="en-US" sz="2800" dirty="0"/>
          </a:p>
        </p:txBody>
      </p:sp>
      <p:sp>
        <p:nvSpPr>
          <p:cNvPr id="5" name="Content Placeholder 4"/>
          <p:cNvSpPr>
            <a:spLocks noGrp="1"/>
          </p:cNvSpPr>
          <p:nvPr>
            <p:ph idx="1"/>
          </p:nvPr>
        </p:nvSpPr>
        <p:spPr>
          <a:xfrm>
            <a:off x="457200" y="1435412"/>
            <a:ext cx="8229600" cy="3093154"/>
          </a:xfrm>
        </p:spPr>
        <p:txBody>
          <a:bodyPr>
            <a:spAutoFit/>
          </a:bodyPr>
          <a:lstStyle/>
          <a:p>
            <a:r>
              <a:rPr lang="en-US" sz="2200" dirty="0"/>
              <a:t>Transaction processing systems</a:t>
            </a:r>
          </a:p>
          <a:p>
            <a:pPr lvl="1"/>
            <a:r>
              <a:rPr lang="en-US" dirty="0"/>
              <a:t>Serve operational managers and staff</a:t>
            </a:r>
          </a:p>
          <a:p>
            <a:pPr lvl="1"/>
            <a:r>
              <a:rPr lang="en-US" dirty="0"/>
              <a:t>Perform and record daily routine transactions necessary to conduct business</a:t>
            </a:r>
          </a:p>
          <a:p>
            <a:pPr lvl="2"/>
            <a:r>
              <a:rPr lang="en-US" sz="2200" dirty="0"/>
              <a:t>Examples: sales order entry, payroll, shipping</a:t>
            </a:r>
          </a:p>
          <a:p>
            <a:pPr lvl="1"/>
            <a:r>
              <a:rPr lang="en-US" dirty="0"/>
              <a:t>Allow managers to monitor status of operations and relations with external environment</a:t>
            </a:r>
          </a:p>
          <a:p>
            <a:pPr lvl="1"/>
            <a:r>
              <a:rPr lang="en-US" dirty="0"/>
              <a:t>Serve predefined, structured goals and decision making</a:t>
            </a:r>
          </a:p>
        </p:txBody>
      </p:sp>
    </p:spTree>
    <p:extLst>
      <p:ext uri="{BB962C8B-B14F-4D97-AF65-F5344CB8AC3E}">
        <p14:creationId xmlns:p14="http://schemas.microsoft.com/office/powerpoint/2010/main" val="414923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3984"/>
            <a:ext cx="8229600" cy="553998"/>
          </a:xfrm>
        </p:spPr>
        <p:txBody>
          <a:bodyPr>
            <a:spAutoFit/>
          </a:bodyPr>
          <a:lstStyle/>
          <a:p>
            <a:r>
              <a:rPr lang="en-US" dirty="0"/>
              <a:t>Figure 2.2 A Payroll </a:t>
            </a:r>
            <a:r>
              <a:rPr lang="en-US" spc="-450" dirty="0"/>
              <a:t>T P </a:t>
            </a:r>
            <a:r>
              <a:rPr lang="en-US" dirty="0"/>
              <a:t>S</a:t>
            </a:r>
          </a:p>
        </p:txBody>
      </p:sp>
      <p:pic>
        <p:nvPicPr>
          <p:cNvPr id="2050" name="Picture 2" descr="Payroll system receives inputs from: &#10;• Employee data&#10;• Employee/file database&#10;• Online queries&#10;Outputs from the payroll system go to:&#10;• General ledger&#10;• Management reports&#10;• Government agencies&#10;• Employee paychecks&#10;• Back to Online queries&#10;• Back to employee/file database&#10;Payroll data on master file include the following details:&#10;• Employee number&#10;• Name&#10;• Address&#10;• Pay rate&#10;• Gross pay&#10;• Federal tax&#10;• F I C A&#10;• Medicare&#10;• State tax&#10;• Net pay&#10;• Earnings (Y T D)"/>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05258" y="781351"/>
            <a:ext cx="5133485" cy="4024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437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722"/>
            <a:ext cx="8229600" cy="1107996"/>
          </a:xfrm>
        </p:spPr>
        <p:txBody>
          <a:bodyPr>
            <a:spAutoFit/>
          </a:bodyPr>
          <a:lstStyle/>
          <a:p>
            <a:r>
              <a:rPr lang="en-IN" dirty="0"/>
              <a:t>Systems for Different Management Groups </a:t>
            </a:r>
            <a:r>
              <a:rPr lang="en-IN" sz="2800" dirty="0"/>
              <a:t>(2 of 2)</a:t>
            </a:r>
            <a:endParaRPr lang="en-US" sz="2800" dirty="0"/>
          </a:p>
        </p:txBody>
      </p:sp>
      <p:sp>
        <p:nvSpPr>
          <p:cNvPr id="5" name="Content Placeholder 4"/>
          <p:cNvSpPr>
            <a:spLocks noGrp="1"/>
          </p:cNvSpPr>
          <p:nvPr>
            <p:ph idx="1"/>
          </p:nvPr>
        </p:nvSpPr>
        <p:spPr>
          <a:xfrm>
            <a:off x="457200" y="1442174"/>
            <a:ext cx="8229600" cy="3339376"/>
          </a:xfrm>
        </p:spPr>
        <p:txBody>
          <a:bodyPr>
            <a:spAutoFit/>
          </a:bodyPr>
          <a:lstStyle/>
          <a:p>
            <a:pPr>
              <a:defRPr/>
            </a:pPr>
            <a:r>
              <a:rPr lang="en-US" dirty="0">
                <a:cs typeface="ＭＳ Ｐゴシック" charset="0"/>
              </a:rPr>
              <a:t>Systems for business intelligence</a:t>
            </a:r>
          </a:p>
          <a:p>
            <a:pPr lvl="1">
              <a:defRPr/>
            </a:pPr>
            <a:r>
              <a:rPr lang="en-US" sz="2400" dirty="0"/>
              <a:t>Data and software tools for organizing and analyzing data</a:t>
            </a:r>
          </a:p>
          <a:p>
            <a:pPr lvl="1">
              <a:defRPr/>
            </a:pPr>
            <a:r>
              <a:rPr lang="en-US" sz="2400" dirty="0"/>
              <a:t>Used to help managers and users make improved decisions</a:t>
            </a:r>
          </a:p>
          <a:p>
            <a:pPr>
              <a:spcBef>
                <a:spcPts val="600"/>
              </a:spcBef>
              <a:defRPr/>
            </a:pPr>
            <a:r>
              <a:rPr lang="en-US" dirty="0"/>
              <a:t>Management information systems</a:t>
            </a:r>
          </a:p>
          <a:p>
            <a:pPr>
              <a:spcBef>
                <a:spcPts val="600"/>
              </a:spcBef>
              <a:defRPr/>
            </a:pPr>
            <a:r>
              <a:rPr lang="en-US" dirty="0"/>
              <a:t>Decision support systems</a:t>
            </a:r>
          </a:p>
          <a:p>
            <a:pPr>
              <a:spcBef>
                <a:spcPts val="600"/>
              </a:spcBef>
              <a:defRPr/>
            </a:pPr>
            <a:r>
              <a:rPr lang="en-US" dirty="0"/>
              <a:t>Executive support systems</a:t>
            </a:r>
          </a:p>
        </p:txBody>
      </p:sp>
    </p:spTree>
    <p:extLst>
      <p:ext uri="{BB962C8B-B14F-4D97-AF65-F5344CB8AC3E}">
        <p14:creationId xmlns:p14="http://schemas.microsoft.com/office/powerpoint/2010/main" val="346315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dirty="0"/>
              <a:t>Management Information Systems</a:t>
            </a:r>
            <a:endParaRPr lang="en-US" sz="2800" dirty="0"/>
          </a:p>
        </p:txBody>
      </p:sp>
      <p:sp>
        <p:nvSpPr>
          <p:cNvPr id="5" name="Content Placeholder 4"/>
          <p:cNvSpPr>
            <a:spLocks noGrp="1"/>
          </p:cNvSpPr>
          <p:nvPr>
            <p:ph idx="1"/>
          </p:nvPr>
        </p:nvSpPr>
        <p:spPr>
          <a:xfrm>
            <a:off x="457200" y="818046"/>
            <a:ext cx="8229600" cy="2793072"/>
          </a:xfrm>
        </p:spPr>
        <p:txBody>
          <a:bodyPr>
            <a:spAutoFit/>
          </a:bodyPr>
          <a:lstStyle/>
          <a:p>
            <a:r>
              <a:rPr lang="en-US" altLang="en-US" dirty="0"/>
              <a:t>Serve middle management</a:t>
            </a:r>
          </a:p>
          <a:p>
            <a:r>
              <a:rPr lang="en-US" altLang="en-US" dirty="0"/>
              <a:t>Provide reports on firm</a:t>
            </a:r>
            <a:r>
              <a:rPr lang="en-US" altLang="ja-JP" dirty="0"/>
              <a:t>’s current performance, based on data from </a:t>
            </a:r>
            <a:r>
              <a:rPr lang="en-US" altLang="ja-JP" spc="-300" dirty="0"/>
              <a:t>T P </a:t>
            </a:r>
            <a:r>
              <a:rPr lang="en-US" altLang="ja-JP" dirty="0"/>
              <a:t>S</a:t>
            </a:r>
          </a:p>
          <a:p>
            <a:r>
              <a:rPr lang="en-US" altLang="en-US" dirty="0"/>
              <a:t>Provide answers to routine questions with predefined procedure for answering them</a:t>
            </a:r>
          </a:p>
          <a:p>
            <a:r>
              <a:rPr lang="en-US" altLang="en-US" dirty="0"/>
              <a:t>Typically have little analytic capability</a:t>
            </a:r>
            <a:endParaRPr lang="en-US" dirty="0"/>
          </a:p>
        </p:txBody>
      </p:sp>
    </p:spTree>
    <p:extLst>
      <p:ext uri="{BB962C8B-B14F-4D97-AF65-F5344CB8AC3E}">
        <p14:creationId xmlns:p14="http://schemas.microsoft.com/office/powerpoint/2010/main" val="3487976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3822"/>
            <a:ext cx="8229600" cy="1477328"/>
          </a:xfrm>
        </p:spPr>
        <p:txBody>
          <a:bodyPr>
            <a:spAutoFit/>
          </a:bodyPr>
          <a:lstStyle/>
          <a:p>
            <a:r>
              <a:rPr lang="en-US" sz="3200" dirty="0"/>
              <a:t>Figure 2.3 How Management Information Systems Obtain Their Data from the Organization’s </a:t>
            </a:r>
            <a:r>
              <a:rPr lang="en-US" sz="3200" spc="-450" dirty="0"/>
              <a:t>T P </a:t>
            </a:r>
            <a:r>
              <a:rPr lang="en-US" sz="3200" dirty="0"/>
              <a:t>S</a:t>
            </a:r>
          </a:p>
        </p:txBody>
      </p:sp>
      <p:pic>
        <p:nvPicPr>
          <p:cNvPr id="3074" name="Picture 2" descr="Stage 1: Transaction processing systems&#10;• Order file: bi-directional arrow points to order processing system&#10;• Production master file: bi-directional arrow points to materials resource planning system&#10;• Accounting files: bi-directional arrow points to general ledger system&#10;Stage 2: Management information systems&#10;• Sales data receives input from order processing system&#10;• Unit product cost data receives input from materials resource planning system&#10;• Product change data receives input from materials resource planning system&#10;• Expense data receives input from general ledger system&#10;Stage 3: M I S sends output to&#10;• Reports&#10;• Online displays and dashboards&#10;Stage 4:&#10;• Information from reports and online displays and dashboards goes to managers for onward disseminatio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10703" y="1809750"/>
            <a:ext cx="6136357" cy="2896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151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9342"/>
            <a:ext cx="8229600" cy="553998"/>
          </a:xfrm>
        </p:spPr>
        <p:txBody>
          <a:bodyPr>
            <a:spAutoFit/>
          </a:bodyPr>
          <a:lstStyle/>
          <a:p>
            <a:r>
              <a:rPr lang="en-US" dirty="0"/>
              <a:t>Figure 2.4 Sample </a:t>
            </a:r>
            <a:r>
              <a:rPr lang="en-US" spc="-450" dirty="0"/>
              <a:t>M I </a:t>
            </a:r>
            <a:r>
              <a:rPr lang="en-US" dirty="0"/>
              <a:t>S Report</a:t>
            </a:r>
          </a:p>
        </p:txBody>
      </p:sp>
      <p:sp>
        <p:nvSpPr>
          <p:cNvPr id="5" name="Content Placeholder 4"/>
          <p:cNvSpPr>
            <a:spLocks noGrp="1"/>
          </p:cNvSpPr>
          <p:nvPr>
            <p:ph idx="1"/>
          </p:nvPr>
        </p:nvSpPr>
        <p:spPr>
          <a:xfrm>
            <a:off x="457200" y="854678"/>
            <a:ext cx="8229600" cy="738664"/>
          </a:xfrm>
        </p:spPr>
        <p:txBody>
          <a:bodyPr>
            <a:spAutoFit/>
          </a:bodyPr>
          <a:lstStyle/>
          <a:p>
            <a:pPr marL="0" indent="0">
              <a:buNone/>
            </a:pPr>
            <a:r>
              <a:rPr lang="en-IN" dirty="0"/>
              <a:t>Consolidated Consumer Products Corporation Sales by Product and Sales Region: 2019</a:t>
            </a:r>
          </a:p>
        </p:txBody>
      </p:sp>
      <p:graphicFrame>
        <p:nvGraphicFramePr>
          <p:cNvPr id="2" name="Table 1"/>
          <p:cNvGraphicFramePr>
            <a:graphicFrameLocks noGrp="1"/>
          </p:cNvGraphicFramePr>
          <p:nvPr>
            <p:extLst>
              <p:ext uri="{D42A27DB-BD31-4B8C-83A1-F6EECF244321}">
                <p14:modId xmlns:p14="http://schemas.microsoft.com/office/powerpoint/2010/main" val="931263368"/>
              </p:ext>
            </p:extLst>
          </p:nvPr>
        </p:nvGraphicFramePr>
        <p:xfrm>
          <a:off x="609600" y="1745742"/>
          <a:ext cx="7924800" cy="3048000"/>
        </p:xfrm>
        <a:graphic>
          <a:graphicData uri="http://schemas.openxmlformats.org/drawingml/2006/table">
            <a:tbl>
              <a:tblPr firstRow="1" bandRow="1">
                <a:tableStyleId>{2D5ABB26-0587-4C30-8999-92F81FD0307C}</a:tableStyleId>
              </a:tblPr>
              <a:tblGrid>
                <a:gridCol w="1066800">
                  <a:extLst>
                    <a:ext uri="{9D8B030D-6E8A-4147-A177-3AD203B41FA5}">
                      <a16:colId xmlns:a16="http://schemas.microsoft.com/office/drawing/2014/main" xmlns="" val="20000"/>
                    </a:ext>
                  </a:extLst>
                </a:gridCol>
                <a:gridCol w="1574800">
                  <a:extLst>
                    <a:ext uri="{9D8B030D-6E8A-4147-A177-3AD203B41FA5}">
                      <a16:colId xmlns:a16="http://schemas.microsoft.com/office/drawing/2014/main" xmlns="" val="20001"/>
                    </a:ext>
                  </a:extLst>
                </a:gridCol>
                <a:gridCol w="1244600">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20003"/>
                    </a:ext>
                  </a:extLst>
                </a:gridCol>
                <a:gridCol w="1447800">
                  <a:extLst>
                    <a:ext uri="{9D8B030D-6E8A-4147-A177-3AD203B41FA5}">
                      <a16:colId xmlns:a16="http://schemas.microsoft.com/office/drawing/2014/main" xmlns="" val="20004"/>
                    </a:ext>
                  </a:extLst>
                </a:gridCol>
                <a:gridCol w="1371600">
                  <a:extLst>
                    <a:ext uri="{9D8B030D-6E8A-4147-A177-3AD203B41FA5}">
                      <a16:colId xmlns:a16="http://schemas.microsoft.com/office/drawing/2014/main" xmlns="" val="20005"/>
                    </a:ext>
                  </a:extLst>
                </a:gridCol>
              </a:tblGrid>
              <a:tr h="678264">
                <a:tc>
                  <a:txBody>
                    <a:bodyPr/>
                    <a:lstStyle/>
                    <a:p>
                      <a:pPr algn="l"/>
                      <a:r>
                        <a:rPr lang="en-IN" sz="1200" b="1" i="0" u="none" strike="noStrike" cap="none" baseline="0" dirty="0">
                          <a:solidFill>
                            <a:schemeClr val="bg1"/>
                          </a:solidFill>
                          <a:latin typeface="+mn-lt"/>
                          <a:ea typeface="+mn-ea"/>
                          <a:cs typeface="+mn-cs"/>
                          <a:sym typeface="Arial"/>
                        </a:rPr>
                        <a:t>Product Code</a:t>
                      </a:r>
                      <a:endParaRPr lang="en-IN" sz="12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IN" sz="1200" b="1" i="0" u="none" strike="noStrike" cap="none" baseline="0" dirty="0">
                          <a:solidFill>
                            <a:schemeClr val="bg1"/>
                          </a:solidFill>
                          <a:latin typeface="+mn-lt"/>
                          <a:ea typeface="+mn-ea"/>
                          <a:cs typeface="+mn-cs"/>
                          <a:sym typeface="Arial"/>
                        </a:rPr>
                        <a:t>Product Description</a:t>
                      </a:r>
                      <a:endParaRPr lang="en-IN" sz="12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IN" sz="1200" b="1" i="0" u="none" strike="noStrike" cap="none" baseline="0" dirty="0">
                          <a:solidFill>
                            <a:schemeClr val="bg1"/>
                          </a:solidFill>
                          <a:latin typeface="+mn-lt"/>
                          <a:ea typeface="+mn-ea"/>
                          <a:cs typeface="+mn-cs"/>
                          <a:sym typeface="Arial"/>
                        </a:rPr>
                        <a:t>Sales Region</a:t>
                      </a:r>
                      <a:endParaRPr lang="en-IN" sz="12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IN" sz="1200" b="1" i="0" u="none" strike="noStrike" cap="none" baseline="0" dirty="0">
                          <a:solidFill>
                            <a:schemeClr val="bg1"/>
                          </a:solidFill>
                          <a:latin typeface="+mn-lt"/>
                          <a:ea typeface="+mn-ea"/>
                          <a:cs typeface="+mn-cs"/>
                          <a:sym typeface="Arial"/>
                        </a:rPr>
                        <a:t>Actual Sales</a:t>
                      </a:r>
                      <a:endParaRPr lang="en-IN" sz="12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IN" sz="1200" b="1" i="0" u="none" strike="noStrike" cap="none" baseline="0" dirty="0">
                          <a:solidFill>
                            <a:schemeClr val="bg1"/>
                          </a:solidFill>
                          <a:latin typeface="+mn-lt"/>
                          <a:ea typeface="+mn-ea"/>
                          <a:cs typeface="+mn-cs"/>
                          <a:sym typeface="Arial"/>
                        </a:rPr>
                        <a:t>Planned</a:t>
                      </a:r>
                      <a:endParaRPr lang="en-IN" sz="12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IN" sz="1200" b="1" i="0" u="none" strike="noStrike" cap="none" baseline="0" dirty="0">
                          <a:solidFill>
                            <a:schemeClr val="bg1"/>
                          </a:solidFill>
                          <a:latin typeface="+mn-lt"/>
                          <a:ea typeface="+mn-ea"/>
                          <a:cs typeface="+mn-cs"/>
                          <a:sym typeface="Arial"/>
                        </a:rPr>
                        <a:t>Actual Versus Planned</a:t>
                      </a:r>
                      <a:endParaRPr lang="en-IN" sz="12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xmlns="" val="10000"/>
                  </a:ext>
                </a:extLst>
              </a:tr>
              <a:tr h="879231">
                <a:tc>
                  <a:txBody>
                    <a:bodyPr/>
                    <a:lstStyle/>
                    <a:p>
                      <a:pPr algn="l"/>
                      <a:r>
                        <a:rPr lang="en-IN" sz="1200" b="0" i="0" u="none" strike="noStrike" cap="none" baseline="0" dirty="0">
                          <a:solidFill>
                            <a:schemeClr val="tx1"/>
                          </a:solidFill>
                          <a:latin typeface="+mn-lt"/>
                          <a:ea typeface="+mn-ea"/>
                          <a:cs typeface="+mn-cs"/>
                          <a:sym typeface="Arial"/>
                        </a:rPr>
                        <a:t>4469</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r>
                        <a:rPr lang="en-IN" sz="1200" b="0" i="0" u="none" strike="noStrike" cap="none" baseline="0" dirty="0">
                          <a:solidFill>
                            <a:schemeClr val="tx1"/>
                          </a:solidFill>
                          <a:latin typeface="+mn-lt"/>
                          <a:ea typeface="+mn-ea"/>
                          <a:cs typeface="+mn-cs"/>
                          <a:sym typeface="Arial"/>
                        </a:rPr>
                        <a:t>Carpet Cleaner</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r>
                        <a:rPr lang="en-IN" sz="1200" b="0" i="0" u="none" strike="noStrike" cap="none" baseline="0" dirty="0">
                          <a:solidFill>
                            <a:schemeClr val="tx1"/>
                          </a:solidFill>
                          <a:latin typeface="+mn-lt"/>
                          <a:ea typeface="+mn-ea"/>
                          <a:cs typeface="+mn-cs"/>
                          <a:sym typeface="Arial"/>
                        </a:rPr>
                        <a:t>Northeast</a:t>
                      </a:r>
                    </a:p>
                    <a:p>
                      <a:pPr algn="l"/>
                      <a:r>
                        <a:rPr lang="en-IN" sz="1200" b="0" i="0" u="none" strike="noStrike" cap="none" baseline="0" dirty="0">
                          <a:solidFill>
                            <a:schemeClr val="tx1"/>
                          </a:solidFill>
                          <a:latin typeface="+mn-lt"/>
                          <a:ea typeface="+mn-ea"/>
                          <a:cs typeface="+mn-cs"/>
                          <a:sym typeface="Arial"/>
                        </a:rPr>
                        <a:t>South</a:t>
                      </a:r>
                    </a:p>
                    <a:p>
                      <a:pPr algn="l"/>
                      <a:r>
                        <a:rPr lang="en-IN" sz="1200" b="0" i="0" u="none" strike="noStrike" cap="none" baseline="0" dirty="0">
                          <a:solidFill>
                            <a:schemeClr val="tx1"/>
                          </a:solidFill>
                          <a:latin typeface="+mn-lt"/>
                          <a:ea typeface="+mn-ea"/>
                          <a:cs typeface="+mn-cs"/>
                          <a:sym typeface="Arial"/>
                        </a:rPr>
                        <a:t>Midwest</a:t>
                      </a:r>
                    </a:p>
                    <a:p>
                      <a:pPr algn="l"/>
                      <a:r>
                        <a:rPr lang="en-IN" sz="1200" b="0" i="0" u="none" strike="noStrike" cap="none" baseline="0" dirty="0">
                          <a:solidFill>
                            <a:schemeClr val="tx1"/>
                          </a:solidFill>
                          <a:latin typeface="+mn-lt"/>
                          <a:ea typeface="+mn-ea"/>
                          <a:cs typeface="+mn-cs"/>
                          <a:sym typeface="Arial"/>
                        </a:rPr>
                        <a:t>West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200" b="0" i="0" u="none" strike="noStrike" cap="none" baseline="0" dirty="0">
                          <a:solidFill>
                            <a:schemeClr val="tx1"/>
                          </a:solidFill>
                          <a:latin typeface="+mn-lt"/>
                          <a:ea typeface="+mn-ea"/>
                          <a:cs typeface="+mn-cs"/>
                          <a:sym typeface="Arial"/>
                        </a:rPr>
                        <a:t>4,066,700</a:t>
                      </a:r>
                    </a:p>
                    <a:p>
                      <a:pPr algn="ctr"/>
                      <a:r>
                        <a:rPr lang="en-IN" sz="1200" b="0" i="0" u="none" strike="noStrike" cap="none" baseline="0" dirty="0">
                          <a:solidFill>
                            <a:schemeClr val="tx1"/>
                          </a:solidFill>
                          <a:latin typeface="+mn-lt"/>
                          <a:ea typeface="+mn-ea"/>
                          <a:cs typeface="+mn-cs"/>
                          <a:sym typeface="Arial"/>
                        </a:rPr>
                        <a:t>3,778,112</a:t>
                      </a:r>
                    </a:p>
                    <a:p>
                      <a:pPr algn="ctr"/>
                      <a:r>
                        <a:rPr lang="en-IN" sz="1200" b="0" i="0" u="none" strike="noStrike" cap="none" baseline="0" dirty="0">
                          <a:solidFill>
                            <a:schemeClr val="tx1"/>
                          </a:solidFill>
                          <a:latin typeface="+mn-lt"/>
                          <a:ea typeface="+mn-ea"/>
                          <a:cs typeface="+mn-cs"/>
                          <a:sym typeface="Arial"/>
                        </a:rPr>
                        <a:t>4,867,001</a:t>
                      </a:r>
                    </a:p>
                    <a:p>
                      <a:pPr algn="ctr"/>
                      <a:r>
                        <a:rPr lang="en-IN" sz="1200" b="0" i="0" u="none" strike="noStrike" cap="none" baseline="0" dirty="0">
                          <a:solidFill>
                            <a:schemeClr val="tx1"/>
                          </a:solidFill>
                          <a:latin typeface="+mn-lt"/>
                          <a:ea typeface="+mn-ea"/>
                          <a:cs typeface="+mn-cs"/>
                          <a:sym typeface="Arial"/>
                        </a:rPr>
                        <a:t>4,003,440</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200" b="0" i="0" u="none" strike="noStrike" cap="none" baseline="0" dirty="0">
                          <a:solidFill>
                            <a:schemeClr val="tx1"/>
                          </a:solidFill>
                          <a:latin typeface="+mn-lt"/>
                          <a:ea typeface="+mn-ea"/>
                          <a:cs typeface="+mn-cs"/>
                          <a:sym typeface="Arial"/>
                        </a:rPr>
                        <a:t>4,800,000</a:t>
                      </a:r>
                    </a:p>
                    <a:p>
                      <a:pPr algn="ctr"/>
                      <a:r>
                        <a:rPr lang="en-IN" sz="1200" b="0" i="0" u="none" strike="noStrike" cap="none" baseline="0" dirty="0">
                          <a:solidFill>
                            <a:schemeClr val="tx1"/>
                          </a:solidFill>
                          <a:latin typeface="+mn-lt"/>
                          <a:ea typeface="+mn-ea"/>
                          <a:cs typeface="+mn-cs"/>
                          <a:sym typeface="Arial"/>
                        </a:rPr>
                        <a:t>3,750,000</a:t>
                      </a:r>
                    </a:p>
                    <a:p>
                      <a:pPr algn="ctr"/>
                      <a:r>
                        <a:rPr lang="en-IN" sz="1200" b="0" i="0" u="none" strike="noStrike" cap="none" baseline="0" dirty="0">
                          <a:solidFill>
                            <a:schemeClr val="tx1"/>
                          </a:solidFill>
                          <a:latin typeface="+mn-lt"/>
                          <a:ea typeface="+mn-ea"/>
                          <a:cs typeface="+mn-cs"/>
                          <a:sym typeface="Arial"/>
                        </a:rPr>
                        <a:t>4,600,000</a:t>
                      </a:r>
                    </a:p>
                    <a:p>
                      <a:pPr algn="ctr"/>
                      <a:r>
                        <a:rPr lang="en-IN" sz="1200" b="0" i="0" u="none" strike="noStrike" cap="none" baseline="0" dirty="0">
                          <a:solidFill>
                            <a:schemeClr val="tx1"/>
                          </a:solidFill>
                          <a:latin typeface="+mn-lt"/>
                          <a:ea typeface="+mn-ea"/>
                          <a:cs typeface="+mn-cs"/>
                          <a:sym typeface="Arial"/>
                        </a:rPr>
                        <a:t>4,400,000</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200" b="0" i="0" u="none" strike="noStrike" cap="none" baseline="0" dirty="0">
                          <a:solidFill>
                            <a:schemeClr val="tx1"/>
                          </a:solidFill>
                          <a:latin typeface="+mn-lt"/>
                          <a:ea typeface="+mn-ea"/>
                          <a:cs typeface="+mn-cs"/>
                          <a:sym typeface="Arial"/>
                        </a:rPr>
                        <a:t>0.85</a:t>
                      </a:r>
                    </a:p>
                    <a:p>
                      <a:pPr algn="ctr"/>
                      <a:r>
                        <a:rPr lang="en-IN" sz="1200" b="0" i="0" u="none" strike="noStrike" cap="none" baseline="0" dirty="0">
                          <a:solidFill>
                            <a:schemeClr val="tx1"/>
                          </a:solidFill>
                          <a:latin typeface="+mn-lt"/>
                          <a:ea typeface="+mn-ea"/>
                          <a:cs typeface="+mn-cs"/>
                          <a:sym typeface="Arial"/>
                        </a:rPr>
                        <a:t>1.01</a:t>
                      </a:r>
                    </a:p>
                    <a:p>
                      <a:pPr algn="ctr"/>
                      <a:r>
                        <a:rPr lang="en-IN" sz="1200" b="0" i="0" u="none" strike="noStrike" cap="none" baseline="0" dirty="0">
                          <a:solidFill>
                            <a:schemeClr val="tx1"/>
                          </a:solidFill>
                          <a:latin typeface="+mn-lt"/>
                          <a:ea typeface="+mn-ea"/>
                          <a:cs typeface="+mn-cs"/>
                          <a:sym typeface="Arial"/>
                        </a:rPr>
                        <a:t>1.06</a:t>
                      </a:r>
                    </a:p>
                    <a:p>
                      <a:pPr algn="ctr"/>
                      <a:r>
                        <a:rPr lang="en-IN" sz="1200" b="0" i="0" u="none" strike="noStrike" cap="none" baseline="0" dirty="0">
                          <a:solidFill>
                            <a:schemeClr val="tx1"/>
                          </a:solidFill>
                          <a:latin typeface="+mn-lt"/>
                          <a:ea typeface="+mn-ea"/>
                          <a:cs typeface="+mn-cs"/>
                          <a:sym typeface="Arial"/>
                        </a:rPr>
                        <a:t>0.91</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1"/>
                  </a:ext>
                </a:extLst>
              </a:tr>
              <a:tr h="305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rgbClr val="D4EAE4"/>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r>
                        <a:rPr lang="en-IN" sz="1200" b="1" i="0" u="none" strike="noStrike" cap="none" baseline="0" dirty="0">
                          <a:solidFill>
                            <a:schemeClr val="tx1"/>
                          </a:solidFill>
                          <a:latin typeface="+mn-lt"/>
                          <a:ea typeface="+mn-ea"/>
                          <a:cs typeface="+mn-cs"/>
                          <a:sym typeface="Arial"/>
                        </a:rPr>
                        <a:t>Total</a:t>
                      </a:r>
                      <a:endParaRPr lang="en-IN"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r>
                        <a:rPr lang="en-IN" sz="1200" dirty="0">
                          <a:solidFill>
                            <a:srgbClr val="D4EAE4"/>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200" b="0" i="0" u="none" strike="noStrike" cap="none" baseline="0" dirty="0">
                          <a:solidFill>
                            <a:schemeClr val="tx1"/>
                          </a:solidFill>
                          <a:latin typeface="+mn-lt"/>
                          <a:ea typeface="+mn-ea"/>
                          <a:cs typeface="+mn-cs"/>
                          <a:sym typeface="Arial"/>
                        </a:rPr>
                        <a:t>16,715,253</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200" b="0" i="0" u="none" strike="noStrike" cap="none" baseline="0" dirty="0">
                          <a:solidFill>
                            <a:schemeClr val="tx1"/>
                          </a:solidFill>
                          <a:latin typeface="+mn-lt"/>
                          <a:ea typeface="+mn-ea"/>
                          <a:cs typeface="+mn-cs"/>
                          <a:sym typeface="Arial"/>
                        </a:rPr>
                        <a:t>17,550,000</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200" b="0" i="0" u="none" strike="noStrike" cap="none" baseline="0" dirty="0">
                          <a:solidFill>
                            <a:schemeClr val="tx1"/>
                          </a:solidFill>
                          <a:latin typeface="+mn-lt"/>
                          <a:ea typeface="+mn-ea"/>
                          <a:cs typeface="+mn-cs"/>
                          <a:sym typeface="Arial"/>
                        </a:rPr>
                        <a:t>0.95</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2"/>
                  </a:ext>
                </a:extLst>
              </a:tr>
              <a:tr h="879231">
                <a:tc>
                  <a:txBody>
                    <a:bodyPr/>
                    <a:lstStyle/>
                    <a:p>
                      <a:pPr algn="l"/>
                      <a:r>
                        <a:rPr lang="en-IN" sz="1200" b="0" i="0" u="none" strike="noStrike" cap="none" baseline="0" dirty="0">
                          <a:solidFill>
                            <a:schemeClr val="tx1"/>
                          </a:solidFill>
                          <a:latin typeface="+mn-lt"/>
                          <a:ea typeface="+mn-ea"/>
                          <a:cs typeface="+mn-cs"/>
                          <a:sym typeface="Arial"/>
                        </a:rPr>
                        <a:t>5674</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r>
                        <a:rPr lang="en-IN" sz="1200" b="0" i="0" u="none" strike="noStrike" cap="none" baseline="0" dirty="0">
                          <a:solidFill>
                            <a:schemeClr val="tx1"/>
                          </a:solidFill>
                          <a:latin typeface="+mn-lt"/>
                          <a:ea typeface="+mn-ea"/>
                          <a:cs typeface="+mn-cs"/>
                          <a:sym typeface="Arial"/>
                        </a:rPr>
                        <a:t>Room Freshener</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r>
                        <a:rPr lang="en-IN" sz="1200" b="0" i="0" u="none" strike="noStrike" cap="none" baseline="0" dirty="0">
                          <a:solidFill>
                            <a:schemeClr val="tx1"/>
                          </a:solidFill>
                          <a:latin typeface="+mn-lt"/>
                          <a:ea typeface="+mn-ea"/>
                          <a:cs typeface="+mn-cs"/>
                          <a:sym typeface="Arial"/>
                        </a:rPr>
                        <a:t>Northeast</a:t>
                      </a:r>
                    </a:p>
                    <a:p>
                      <a:pPr algn="l"/>
                      <a:r>
                        <a:rPr lang="en-IN" sz="1200" b="0" i="0" u="none" strike="noStrike" cap="none" baseline="0" dirty="0">
                          <a:solidFill>
                            <a:schemeClr val="tx1"/>
                          </a:solidFill>
                          <a:latin typeface="+mn-lt"/>
                          <a:ea typeface="+mn-ea"/>
                          <a:cs typeface="+mn-cs"/>
                          <a:sym typeface="Arial"/>
                        </a:rPr>
                        <a:t>South</a:t>
                      </a:r>
                    </a:p>
                    <a:p>
                      <a:pPr algn="l"/>
                      <a:r>
                        <a:rPr lang="en-IN" sz="1200" b="0" i="0" u="none" strike="noStrike" cap="none" baseline="0" dirty="0">
                          <a:solidFill>
                            <a:schemeClr val="tx1"/>
                          </a:solidFill>
                          <a:latin typeface="+mn-lt"/>
                          <a:ea typeface="+mn-ea"/>
                          <a:cs typeface="+mn-cs"/>
                          <a:sym typeface="Arial"/>
                        </a:rPr>
                        <a:t>Midwest</a:t>
                      </a:r>
                    </a:p>
                    <a:p>
                      <a:pPr algn="l"/>
                      <a:r>
                        <a:rPr lang="en-IN" sz="1200" b="0" i="0" u="none" strike="noStrike" cap="none" baseline="0" dirty="0">
                          <a:solidFill>
                            <a:schemeClr val="tx1"/>
                          </a:solidFill>
                          <a:latin typeface="+mn-lt"/>
                          <a:ea typeface="+mn-ea"/>
                          <a:cs typeface="+mn-cs"/>
                          <a:sym typeface="Arial"/>
                        </a:rPr>
                        <a:t>West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200" b="0" i="0" u="none" strike="noStrike" cap="none" baseline="0" dirty="0">
                          <a:solidFill>
                            <a:schemeClr val="tx1"/>
                          </a:solidFill>
                          <a:latin typeface="+mn-lt"/>
                          <a:ea typeface="+mn-ea"/>
                          <a:cs typeface="+mn-cs"/>
                          <a:sym typeface="Arial"/>
                        </a:rPr>
                        <a:t>3,676,700</a:t>
                      </a:r>
                    </a:p>
                    <a:p>
                      <a:pPr algn="ctr"/>
                      <a:r>
                        <a:rPr lang="en-IN" sz="1200" b="0" i="0" u="none" strike="noStrike" cap="none" baseline="0" dirty="0">
                          <a:solidFill>
                            <a:schemeClr val="tx1"/>
                          </a:solidFill>
                          <a:latin typeface="+mn-lt"/>
                          <a:ea typeface="+mn-ea"/>
                          <a:cs typeface="+mn-cs"/>
                          <a:sym typeface="Arial"/>
                        </a:rPr>
                        <a:t>5,608,112</a:t>
                      </a:r>
                    </a:p>
                    <a:p>
                      <a:pPr algn="ctr"/>
                      <a:r>
                        <a:rPr lang="en-IN" sz="1200" b="0" i="0" u="none" strike="noStrike" cap="none" baseline="0" dirty="0">
                          <a:solidFill>
                            <a:schemeClr val="tx1"/>
                          </a:solidFill>
                          <a:latin typeface="+mn-lt"/>
                          <a:ea typeface="+mn-ea"/>
                          <a:cs typeface="+mn-cs"/>
                          <a:sym typeface="Arial"/>
                        </a:rPr>
                        <a:t>4,711,001</a:t>
                      </a:r>
                    </a:p>
                    <a:p>
                      <a:pPr algn="ctr"/>
                      <a:r>
                        <a:rPr lang="en-IN" sz="1200" b="0" i="0" u="none" strike="noStrike" cap="none" baseline="0" dirty="0">
                          <a:solidFill>
                            <a:schemeClr val="tx1"/>
                          </a:solidFill>
                          <a:latin typeface="+mn-lt"/>
                          <a:ea typeface="+mn-ea"/>
                          <a:cs typeface="+mn-cs"/>
                          <a:sym typeface="Arial"/>
                        </a:rPr>
                        <a:t>4,563,440</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200" b="0" i="0" u="none" strike="noStrike" cap="none" baseline="0" dirty="0">
                          <a:solidFill>
                            <a:schemeClr val="tx1"/>
                          </a:solidFill>
                          <a:latin typeface="+mn-lt"/>
                          <a:ea typeface="+mn-ea"/>
                          <a:cs typeface="+mn-cs"/>
                          <a:sym typeface="Arial"/>
                        </a:rPr>
                        <a:t>3,900,000</a:t>
                      </a:r>
                    </a:p>
                    <a:p>
                      <a:pPr algn="ctr"/>
                      <a:r>
                        <a:rPr lang="en-IN" sz="1200" b="0" i="0" u="none" strike="noStrike" cap="none" baseline="0" dirty="0">
                          <a:solidFill>
                            <a:schemeClr val="tx1"/>
                          </a:solidFill>
                          <a:latin typeface="+mn-lt"/>
                          <a:ea typeface="+mn-ea"/>
                          <a:cs typeface="+mn-cs"/>
                          <a:sym typeface="Arial"/>
                        </a:rPr>
                        <a:t>4,700,000</a:t>
                      </a:r>
                    </a:p>
                    <a:p>
                      <a:pPr algn="ctr"/>
                      <a:r>
                        <a:rPr lang="en-IN" sz="1200" b="0" i="0" u="none" strike="noStrike" cap="none" baseline="0" dirty="0">
                          <a:solidFill>
                            <a:schemeClr val="tx1"/>
                          </a:solidFill>
                          <a:latin typeface="+mn-lt"/>
                          <a:ea typeface="+mn-ea"/>
                          <a:cs typeface="+mn-cs"/>
                          <a:sym typeface="Arial"/>
                        </a:rPr>
                        <a:t>4,200,000</a:t>
                      </a:r>
                    </a:p>
                    <a:p>
                      <a:pPr algn="ctr"/>
                      <a:r>
                        <a:rPr lang="en-IN" sz="1200" b="0" i="0" u="none" strike="noStrike" cap="none" baseline="0" dirty="0">
                          <a:solidFill>
                            <a:schemeClr val="tx1"/>
                          </a:solidFill>
                          <a:latin typeface="+mn-lt"/>
                          <a:ea typeface="+mn-ea"/>
                          <a:cs typeface="+mn-cs"/>
                          <a:sym typeface="Arial"/>
                        </a:rPr>
                        <a:t>4,900,000</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200" b="0" i="0" u="none" strike="noStrike" cap="none" baseline="0" dirty="0">
                          <a:solidFill>
                            <a:schemeClr val="tx1"/>
                          </a:solidFill>
                          <a:latin typeface="+mn-lt"/>
                          <a:ea typeface="+mn-ea"/>
                          <a:cs typeface="+mn-cs"/>
                          <a:sym typeface="Arial"/>
                        </a:rPr>
                        <a:t>0.94</a:t>
                      </a:r>
                    </a:p>
                    <a:p>
                      <a:pPr algn="ctr"/>
                      <a:r>
                        <a:rPr lang="en-IN" sz="1200" b="0" i="0" u="none" strike="noStrike" cap="none" baseline="0" dirty="0">
                          <a:solidFill>
                            <a:schemeClr val="tx1"/>
                          </a:solidFill>
                          <a:latin typeface="+mn-lt"/>
                          <a:ea typeface="+mn-ea"/>
                          <a:cs typeface="+mn-cs"/>
                          <a:sym typeface="Arial"/>
                        </a:rPr>
                        <a:t>1.19</a:t>
                      </a:r>
                    </a:p>
                    <a:p>
                      <a:pPr algn="ctr"/>
                      <a:r>
                        <a:rPr lang="en-IN" sz="1200" b="0" i="0" u="none" strike="noStrike" cap="none" baseline="0" dirty="0">
                          <a:solidFill>
                            <a:schemeClr val="tx1"/>
                          </a:solidFill>
                          <a:latin typeface="+mn-lt"/>
                          <a:ea typeface="+mn-ea"/>
                          <a:cs typeface="+mn-cs"/>
                          <a:sym typeface="Arial"/>
                        </a:rPr>
                        <a:t>1.12</a:t>
                      </a:r>
                    </a:p>
                    <a:p>
                      <a:pPr algn="ctr"/>
                      <a:r>
                        <a:rPr lang="en-IN" sz="1200" b="0" i="0" u="none" strike="noStrike" cap="none" baseline="0" dirty="0">
                          <a:solidFill>
                            <a:schemeClr val="tx1"/>
                          </a:solidFill>
                          <a:latin typeface="+mn-lt"/>
                          <a:ea typeface="+mn-ea"/>
                          <a:cs typeface="+mn-cs"/>
                          <a:sym typeface="Arial"/>
                        </a:rPr>
                        <a:t>0.93</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3"/>
                  </a:ext>
                </a:extLst>
              </a:tr>
              <a:tr h="305637">
                <a:tc>
                  <a:txBody>
                    <a:bodyPr/>
                    <a:lstStyle/>
                    <a:p>
                      <a:pPr algn="l"/>
                      <a:r>
                        <a:rPr lang="en-IN" sz="1200" dirty="0">
                          <a:solidFill>
                            <a:srgbClr val="D4EAE4"/>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r>
                        <a:rPr lang="en-IN" sz="1200" b="1" dirty="0"/>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l"/>
                      <a:r>
                        <a:rPr lang="en-IN" sz="1200" dirty="0">
                          <a:solidFill>
                            <a:srgbClr val="D4EAE4"/>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200" b="0" i="0" u="none" strike="noStrike" cap="none" baseline="0" dirty="0">
                          <a:solidFill>
                            <a:schemeClr val="tx1"/>
                          </a:solidFill>
                          <a:latin typeface="+mn-lt"/>
                          <a:ea typeface="+mn-ea"/>
                          <a:cs typeface="+mn-cs"/>
                          <a:sym typeface="Arial"/>
                        </a:rPr>
                        <a:t>18,559,253</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200" b="0" i="0" u="none" strike="noStrike" cap="none" baseline="0" dirty="0">
                          <a:solidFill>
                            <a:schemeClr val="tx1"/>
                          </a:solidFill>
                          <a:latin typeface="+mn-lt"/>
                          <a:ea typeface="+mn-ea"/>
                          <a:cs typeface="+mn-cs"/>
                          <a:sym typeface="Arial"/>
                        </a:rPr>
                        <a:t>17,700,000</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algn="ctr"/>
                      <a:r>
                        <a:rPr lang="en-IN" sz="1200" b="0" i="0" u="none" strike="noStrike" cap="none" baseline="0" dirty="0">
                          <a:solidFill>
                            <a:schemeClr val="tx1"/>
                          </a:solidFill>
                          <a:latin typeface="+mn-lt"/>
                          <a:ea typeface="+mn-ea"/>
                          <a:cs typeface="+mn-cs"/>
                          <a:sym typeface="Arial"/>
                        </a:rPr>
                        <a:t>1.05</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35053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altLang="en-US" dirty="0"/>
              <a:t>Decision Support Systems</a:t>
            </a:r>
            <a:endParaRPr lang="en-US" sz="2800" dirty="0"/>
          </a:p>
        </p:txBody>
      </p:sp>
      <p:sp>
        <p:nvSpPr>
          <p:cNvPr id="5" name="Content Placeholder 4"/>
          <p:cNvSpPr>
            <a:spLocks noGrp="1"/>
          </p:cNvSpPr>
          <p:nvPr>
            <p:ph idx="1"/>
          </p:nvPr>
        </p:nvSpPr>
        <p:spPr>
          <a:xfrm>
            <a:off x="457200" y="816102"/>
            <a:ext cx="8229600" cy="3323987"/>
          </a:xfrm>
        </p:spPr>
        <p:txBody>
          <a:bodyPr>
            <a:spAutoFit/>
          </a:bodyPr>
          <a:lstStyle/>
          <a:p>
            <a:pPr>
              <a:spcBef>
                <a:spcPct val="0"/>
              </a:spcBef>
            </a:pPr>
            <a:r>
              <a:rPr lang="en-US" altLang="en-US" dirty="0"/>
              <a:t>Serve middle management</a:t>
            </a:r>
          </a:p>
          <a:p>
            <a:pPr>
              <a:spcBef>
                <a:spcPct val="0"/>
              </a:spcBef>
            </a:pPr>
            <a:r>
              <a:rPr lang="en-US" altLang="en-US" dirty="0"/>
              <a:t>Support </a:t>
            </a:r>
            <a:r>
              <a:rPr lang="en-US" altLang="en-US" dirty="0" err="1"/>
              <a:t>nonroutine</a:t>
            </a:r>
            <a:r>
              <a:rPr lang="en-US" altLang="en-US" dirty="0"/>
              <a:t> decision making</a:t>
            </a:r>
          </a:p>
          <a:p>
            <a:pPr lvl="1">
              <a:spcBef>
                <a:spcPct val="0"/>
              </a:spcBef>
            </a:pPr>
            <a:r>
              <a:rPr lang="en-US" altLang="en-US" sz="2400" dirty="0"/>
              <a:t>Example: What is the impact on production schedule if December sales doubled?</a:t>
            </a:r>
          </a:p>
          <a:p>
            <a:pPr>
              <a:spcBef>
                <a:spcPct val="0"/>
              </a:spcBef>
            </a:pPr>
            <a:r>
              <a:rPr lang="en-US" altLang="en-US" dirty="0"/>
              <a:t>May use external information as well </a:t>
            </a:r>
            <a:r>
              <a:rPr lang="en-US" altLang="en-US" spc="-300" dirty="0"/>
              <a:t>T P </a:t>
            </a:r>
            <a:r>
              <a:rPr lang="en-US" altLang="en-US" dirty="0"/>
              <a:t>S / </a:t>
            </a:r>
            <a:r>
              <a:rPr lang="en-US" altLang="en-US" spc="-300" dirty="0"/>
              <a:t>M I </a:t>
            </a:r>
            <a:r>
              <a:rPr lang="en-US" altLang="en-US" dirty="0"/>
              <a:t>S data</a:t>
            </a:r>
          </a:p>
          <a:p>
            <a:pPr>
              <a:spcBef>
                <a:spcPct val="0"/>
              </a:spcBef>
            </a:pPr>
            <a:r>
              <a:rPr lang="en-US" altLang="en-US" dirty="0"/>
              <a:t>Model driven </a:t>
            </a:r>
            <a:r>
              <a:rPr lang="en-US" altLang="en-US" spc="-300" dirty="0"/>
              <a:t>D S </a:t>
            </a:r>
            <a:r>
              <a:rPr lang="en-US" altLang="en-US" dirty="0" err="1"/>
              <a:t>S</a:t>
            </a:r>
            <a:endParaRPr lang="en-US" altLang="en-US" dirty="0"/>
          </a:p>
          <a:p>
            <a:pPr lvl="1">
              <a:spcBef>
                <a:spcPct val="0"/>
              </a:spcBef>
            </a:pPr>
            <a:r>
              <a:rPr lang="en-US" altLang="en-US" sz="2400" dirty="0"/>
              <a:t>Voyage-estimating systems</a:t>
            </a:r>
          </a:p>
          <a:p>
            <a:pPr>
              <a:spcBef>
                <a:spcPct val="0"/>
              </a:spcBef>
            </a:pPr>
            <a:r>
              <a:rPr lang="en-US" altLang="en-US" dirty="0"/>
              <a:t>Data driven </a:t>
            </a:r>
            <a:r>
              <a:rPr lang="en-US" altLang="en-US" spc="-300" dirty="0"/>
              <a:t>D S </a:t>
            </a:r>
            <a:r>
              <a:rPr lang="en-US" altLang="en-US" dirty="0" err="1"/>
              <a:t>S</a:t>
            </a:r>
            <a:endParaRPr lang="en-US" altLang="en-US" dirty="0"/>
          </a:p>
          <a:p>
            <a:pPr lvl="1">
              <a:spcBef>
                <a:spcPct val="0"/>
              </a:spcBef>
            </a:pPr>
            <a:r>
              <a:rPr lang="en-US" altLang="en-US" sz="2400" dirty="0"/>
              <a:t>Intrawest</a:t>
            </a:r>
            <a:r>
              <a:rPr lang="en-US" altLang="ja-JP" sz="2400" dirty="0"/>
              <a:t>’s marketing analysis systems</a:t>
            </a:r>
            <a:endParaRPr lang="en-US" altLang="en-US" sz="2400" dirty="0"/>
          </a:p>
        </p:txBody>
      </p:sp>
    </p:spTree>
    <p:extLst>
      <p:ext uri="{BB962C8B-B14F-4D97-AF65-F5344CB8AC3E}">
        <p14:creationId xmlns:p14="http://schemas.microsoft.com/office/powerpoint/2010/main" val="3599425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4681"/>
            <a:ext cx="8229600" cy="984885"/>
          </a:xfrm>
        </p:spPr>
        <p:txBody>
          <a:bodyPr>
            <a:spAutoFit/>
          </a:bodyPr>
          <a:lstStyle/>
          <a:p>
            <a:r>
              <a:rPr lang="en-US" sz="3200" dirty="0"/>
              <a:t>Figure 2.5 Voyage-Estimating Decision-Support System</a:t>
            </a:r>
          </a:p>
        </p:txBody>
      </p:sp>
      <p:pic>
        <p:nvPicPr>
          <p:cNvPr id="4098" name="Picture 2" descr="1. Analytical models database receives inputs from:&#10;• Ship file: for example, speed, capacity&#10;• Port distance restrictions file&#10;• Fuel consumption cost file&#10;• Ship charter hire history cost file&#10;• Port expense file&#10;2. Analytical models database sends information to P C&#10;3. From P C information is provided to Online querie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21919" y="1290621"/>
            <a:ext cx="5500163" cy="3490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346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3984"/>
            <a:ext cx="8229600" cy="553998"/>
          </a:xfrm>
        </p:spPr>
        <p:txBody>
          <a:bodyPr>
            <a:spAutoFit/>
          </a:bodyPr>
          <a:lstStyle/>
          <a:p>
            <a:r>
              <a:rPr lang="en-US" altLang="en-US" dirty="0"/>
              <a:t>Executive Support Systems</a:t>
            </a:r>
            <a:endParaRPr lang="en-US" sz="2800" dirty="0"/>
          </a:p>
        </p:txBody>
      </p:sp>
      <p:sp>
        <p:nvSpPr>
          <p:cNvPr id="5" name="Content Placeholder 4"/>
          <p:cNvSpPr>
            <a:spLocks noGrp="1"/>
          </p:cNvSpPr>
          <p:nvPr>
            <p:ph idx="1"/>
          </p:nvPr>
        </p:nvSpPr>
        <p:spPr>
          <a:xfrm>
            <a:off x="457200" y="816254"/>
            <a:ext cx="8229600" cy="3608680"/>
          </a:xfrm>
        </p:spPr>
        <p:txBody>
          <a:bodyPr>
            <a:spAutoFit/>
          </a:bodyPr>
          <a:lstStyle/>
          <a:p>
            <a:r>
              <a:rPr lang="en-US" altLang="en-US" dirty="0"/>
              <a:t>Support senior management</a:t>
            </a:r>
          </a:p>
          <a:p>
            <a:r>
              <a:rPr lang="en-US" altLang="en-US" dirty="0"/>
              <a:t>Address </a:t>
            </a:r>
            <a:r>
              <a:rPr lang="en-US" altLang="en-US" dirty="0" err="1"/>
              <a:t>nonroutine</a:t>
            </a:r>
            <a:r>
              <a:rPr lang="en-US" altLang="en-US" dirty="0"/>
              <a:t> decisions</a:t>
            </a:r>
          </a:p>
          <a:p>
            <a:pPr lvl="1"/>
            <a:r>
              <a:rPr lang="en-US" altLang="en-US" sz="2400" dirty="0"/>
              <a:t>Requiring judgment, evaluation, and insight</a:t>
            </a:r>
          </a:p>
          <a:p>
            <a:r>
              <a:rPr lang="en-US" altLang="en-US" dirty="0"/>
              <a:t>Incorporate data about external events (e.g., new tax laws or competitors) as well as summarized information from internal </a:t>
            </a:r>
            <a:r>
              <a:rPr lang="en-US" altLang="en-US" spc="-300" dirty="0"/>
              <a:t>M I </a:t>
            </a:r>
            <a:r>
              <a:rPr lang="en-US" altLang="en-US" dirty="0"/>
              <a:t>S and </a:t>
            </a:r>
            <a:r>
              <a:rPr lang="en-US" altLang="en-US" spc="-300" dirty="0"/>
              <a:t>D S </a:t>
            </a:r>
            <a:r>
              <a:rPr lang="en-US" altLang="en-US" dirty="0" err="1"/>
              <a:t>S</a:t>
            </a:r>
            <a:endParaRPr lang="en-US" altLang="en-US" dirty="0"/>
          </a:p>
          <a:p>
            <a:r>
              <a:rPr lang="en-US" altLang="en-US" dirty="0"/>
              <a:t>Example: Digital dashboard with real-time view of firm</a:t>
            </a:r>
            <a:r>
              <a:rPr lang="en-US" altLang="ja-JP" dirty="0"/>
              <a:t>’s financial performance</a:t>
            </a:r>
            <a:endParaRPr lang="en-US" altLang="en-US" dirty="0"/>
          </a:p>
        </p:txBody>
      </p:sp>
    </p:spTree>
    <p:extLst>
      <p:ext uri="{BB962C8B-B14F-4D97-AF65-F5344CB8AC3E}">
        <p14:creationId xmlns:p14="http://schemas.microsoft.com/office/powerpoint/2010/main" val="3548310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3822"/>
            <a:ext cx="8229600" cy="1477328"/>
          </a:xfrm>
        </p:spPr>
        <p:txBody>
          <a:bodyPr>
            <a:spAutoFit/>
          </a:bodyPr>
          <a:lstStyle/>
          <a:p>
            <a:r>
              <a:rPr lang="en-US" sz="3200" dirty="0"/>
              <a:t>Interactive Session: Management : Data Changes How </a:t>
            </a:r>
            <a:r>
              <a:rPr lang="en-US" sz="3200" spc="-450" dirty="0"/>
              <a:t>N F </a:t>
            </a:r>
            <a:r>
              <a:rPr lang="en-US" sz="3200" dirty="0"/>
              <a:t>L Teams Play the Game and How Fans See It</a:t>
            </a:r>
            <a:endParaRPr lang="en-US" sz="2400" dirty="0"/>
          </a:p>
        </p:txBody>
      </p:sp>
      <p:sp>
        <p:nvSpPr>
          <p:cNvPr id="5" name="Content Placeholder 4"/>
          <p:cNvSpPr>
            <a:spLocks noGrp="1"/>
          </p:cNvSpPr>
          <p:nvPr>
            <p:ph idx="1"/>
          </p:nvPr>
        </p:nvSpPr>
        <p:spPr>
          <a:xfrm>
            <a:off x="457200" y="1728168"/>
            <a:ext cx="8229600" cy="3077766"/>
          </a:xfrm>
        </p:spPr>
        <p:txBody>
          <a:bodyPr>
            <a:spAutoFit/>
          </a:bodyPr>
          <a:lstStyle/>
          <a:p>
            <a:r>
              <a:rPr lang="en-US" sz="1800" dirty="0"/>
              <a:t>Class discussion</a:t>
            </a:r>
          </a:p>
          <a:p>
            <a:pPr lvl="1"/>
            <a:r>
              <a:rPr lang="en-US" sz="1800" dirty="0"/>
              <a:t>What kinds of systems are illustrated in this case study? Where do they obtain their data? What do they do with the data? Describe some of the inputs and outputs of these systems.</a:t>
            </a:r>
          </a:p>
          <a:p>
            <a:pPr lvl="1"/>
            <a:r>
              <a:rPr lang="en-US" sz="1800" dirty="0"/>
              <a:t>What business functions do these systems support? Explain your answer.</a:t>
            </a:r>
          </a:p>
          <a:p>
            <a:pPr lvl="1"/>
            <a:r>
              <a:rPr lang="en-US" sz="1800" dirty="0"/>
              <a:t>How do the data about teams and players captured by the </a:t>
            </a:r>
            <a:r>
              <a:rPr lang="en-US" sz="1800" spc="-300" dirty="0"/>
              <a:t>N F </a:t>
            </a:r>
            <a:r>
              <a:rPr lang="en-US" sz="1800" dirty="0"/>
              <a:t>L help </a:t>
            </a:r>
            <a:r>
              <a:rPr lang="en-US" sz="1800" spc="-300" dirty="0"/>
              <a:t>N F </a:t>
            </a:r>
            <a:r>
              <a:rPr lang="en-US" sz="1800" dirty="0"/>
              <a:t>L football teams and the </a:t>
            </a:r>
            <a:r>
              <a:rPr lang="en-US" sz="1800" spc="-300" dirty="0"/>
              <a:t>N F </a:t>
            </a:r>
            <a:r>
              <a:rPr lang="en-US" sz="1800" dirty="0"/>
              <a:t>L itself make better decisions? Give examples of two decisions that were improved by the systems described in this case.</a:t>
            </a:r>
          </a:p>
          <a:p>
            <a:pPr lvl="1"/>
            <a:r>
              <a:rPr lang="en-US" sz="1800" dirty="0"/>
              <a:t>How did using data help the </a:t>
            </a:r>
            <a:r>
              <a:rPr lang="en-US" sz="1800" spc="-300" dirty="0"/>
              <a:t>N F </a:t>
            </a:r>
            <a:r>
              <a:rPr lang="en-US" sz="1800" dirty="0"/>
              <a:t>L and its teams improve the way they run their business?</a:t>
            </a:r>
          </a:p>
        </p:txBody>
      </p:sp>
    </p:spTree>
    <p:extLst>
      <p:ext uri="{BB962C8B-B14F-4D97-AF65-F5344CB8AC3E}">
        <p14:creationId xmlns:p14="http://schemas.microsoft.com/office/powerpoint/2010/main" val="160666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3984"/>
            <a:ext cx="8229600" cy="553998"/>
          </a:xfrm>
        </p:spPr>
        <p:txBody>
          <a:bodyPr>
            <a:spAutoFit/>
          </a:bodyPr>
          <a:lstStyle/>
          <a:p>
            <a:r>
              <a:rPr lang="en-US" altLang="en-US" dirty="0"/>
              <a:t>Learning Objectives</a:t>
            </a:r>
            <a:endParaRPr lang="en-US" dirty="0"/>
          </a:p>
        </p:txBody>
      </p:sp>
      <p:sp>
        <p:nvSpPr>
          <p:cNvPr id="5" name="Content Placeholder 4"/>
          <p:cNvSpPr>
            <a:spLocks noGrp="1"/>
          </p:cNvSpPr>
          <p:nvPr>
            <p:ph idx="1"/>
          </p:nvPr>
        </p:nvSpPr>
        <p:spPr>
          <a:xfrm>
            <a:off x="457200" y="804839"/>
            <a:ext cx="8229600" cy="4001095"/>
          </a:xfrm>
        </p:spPr>
        <p:txBody>
          <a:bodyPr vert="horz" lIns="0" tIns="0" rIns="0" bIns="0" rtlCol="0" anchor="t">
            <a:spAutoFit/>
          </a:bodyPr>
          <a:lstStyle/>
          <a:p>
            <a:pPr marL="542925" indent="-542925">
              <a:spcBef>
                <a:spcPts val="600"/>
              </a:spcBef>
              <a:buNone/>
              <a:tabLst>
                <a:tab pos="508000" algn="l"/>
              </a:tabLst>
            </a:pPr>
            <a:r>
              <a:rPr lang="en-US" altLang="en-US" b="1" dirty="0">
                <a:solidFill>
                  <a:schemeClr val="bg2"/>
                </a:solidFill>
              </a:rPr>
              <a:t>2.1</a:t>
            </a:r>
            <a:r>
              <a:rPr lang="en-US" altLang="en-US" b="1" dirty="0"/>
              <a:t> </a:t>
            </a:r>
            <a:r>
              <a:rPr lang="en-IN" altLang="en-US" dirty="0"/>
              <a:t>What are business processes? How are they related to information systems?</a:t>
            </a:r>
          </a:p>
          <a:p>
            <a:pPr marL="542925" indent="-542925">
              <a:spcBef>
                <a:spcPts val="600"/>
              </a:spcBef>
              <a:buNone/>
              <a:tabLst>
                <a:tab pos="515938" algn="l"/>
              </a:tabLst>
            </a:pPr>
            <a:r>
              <a:rPr lang="en-US" altLang="en-US" b="1" dirty="0">
                <a:solidFill>
                  <a:schemeClr val="bg2"/>
                </a:solidFill>
              </a:rPr>
              <a:t>2.2</a:t>
            </a:r>
            <a:r>
              <a:rPr lang="en-US" altLang="en-US" b="1" dirty="0"/>
              <a:t> </a:t>
            </a:r>
            <a:r>
              <a:rPr lang="en-IN" altLang="en-US" dirty="0"/>
              <a:t>How do systems serve the different management groups in a business, and how do systems that link the enterprise improve organizational performance?</a:t>
            </a:r>
          </a:p>
          <a:p>
            <a:pPr marL="542925" indent="-542925">
              <a:spcBef>
                <a:spcPts val="600"/>
              </a:spcBef>
              <a:buNone/>
              <a:tabLst>
                <a:tab pos="525463" algn="l"/>
              </a:tabLst>
            </a:pPr>
            <a:r>
              <a:rPr lang="en-US" altLang="en-US" b="1" dirty="0">
                <a:solidFill>
                  <a:schemeClr val="bg2"/>
                </a:solidFill>
              </a:rPr>
              <a:t>2.3</a:t>
            </a:r>
            <a:r>
              <a:rPr lang="en-US" altLang="en-US" b="1" dirty="0"/>
              <a:t> </a:t>
            </a:r>
            <a:r>
              <a:rPr lang="en-IN" altLang="en-US" dirty="0"/>
              <a:t>Why are systems for collaboration and social business so important, and what technologies do they use?</a:t>
            </a:r>
          </a:p>
          <a:p>
            <a:pPr marL="542925" indent="-542925">
              <a:spcBef>
                <a:spcPts val="600"/>
              </a:spcBef>
              <a:buNone/>
              <a:tabLst>
                <a:tab pos="500063" algn="l"/>
              </a:tabLst>
            </a:pPr>
            <a:r>
              <a:rPr lang="en-US" altLang="en-US" b="1" dirty="0">
                <a:solidFill>
                  <a:schemeClr val="bg2"/>
                </a:solidFill>
              </a:rPr>
              <a:t>2.4</a:t>
            </a:r>
            <a:r>
              <a:rPr lang="en-US" altLang="en-US" dirty="0">
                <a:cs typeface="Arial"/>
              </a:rPr>
              <a:t> </a:t>
            </a:r>
            <a:r>
              <a:rPr lang="en-US" dirty="0"/>
              <a:t>What is the role of the information systems function in a business?</a:t>
            </a:r>
          </a:p>
          <a:p>
            <a:pPr marL="0" indent="0">
              <a:spcBef>
                <a:spcPts val="600"/>
              </a:spcBef>
              <a:buNone/>
            </a:pPr>
            <a:r>
              <a:rPr lang="en-US" altLang="en-US" b="1" dirty="0">
                <a:solidFill>
                  <a:schemeClr val="bg2"/>
                </a:solidFill>
              </a:rPr>
              <a:t>2.5</a:t>
            </a:r>
            <a:r>
              <a:rPr lang="en-US" altLang="en-US" dirty="0">
                <a:cs typeface="Arial"/>
              </a:rPr>
              <a:t> </a:t>
            </a:r>
            <a:r>
              <a:rPr lang="en-IN" dirty="0"/>
              <a:t>How will MIS help my career?</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dirty="0"/>
              <a:t>Enterprise Applications</a:t>
            </a:r>
            <a:endParaRPr lang="en-US" sz="2800" dirty="0"/>
          </a:p>
        </p:txBody>
      </p:sp>
      <p:sp>
        <p:nvSpPr>
          <p:cNvPr id="5" name="Content Placeholder 4"/>
          <p:cNvSpPr>
            <a:spLocks noGrp="1"/>
          </p:cNvSpPr>
          <p:nvPr>
            <p:ph idx="1"/>
          </p:nvPr>
        </p:nvSpPr>
        <p:spPr>
          <a:xfrm>
            <a:off x="457200" y="842010"/>
            <a:ext cx="8229600" cy="3939540"/>
          </a:xfrm>
        </p:spPr>
        <p:txBody>
          <a:bodyPr>
            <a:spAutoFit/>
          </a:bodyPr>
          <a:lstStyle/>
          <a:p>
            <a:pPr>
              <a:spcBef>
                <a:spcPts val="600"/>
              </a:spcBef>
              <a:defRPr/>
            </a:pPr>
            <a:r>
              <a:rPr lang="en-US" dirty="0"/>
              <a:t>Systems for linking the enterprise</a:t>
            </a:r>
          </a:p>
          <a:p>
            <a:pPr>
              <a:spcBef>
                <a:spcPts val="600"/>
              </a:spcBef>
              <a:defRPr/>
            </a:pPr>
            <a:r>
              <a:rPr lang="en-US" dirty="0"/>
              <a:t>Span functional areas</a:t>
            </a:r>
          </a:p>
          <a:p>
            <a:pPr>
              <a:spcBef>
                <a:spcPts val="600"/>
              </a:spcBef>
              <a:defRPr/>
            </a:pPr>
            <a:r>
              <a:rPr lang="en-US" dirty="0"/>
              <a:t>Execute business processes across the firm</a:t>
            </a:r>
          </a:p>
          <a:p>
            <a:pPr>
              <a:spcBef>
                <a:spcPts val="600"/>
              </a:spcBef>
              <a:defRPr/>
            </a:pPr>
            <a:r>
              <a:rPr lang="en-US" dirty="0"/>
              <a:t>Include all levels of management</a:t>
            </a:r>
          </a:p>
          <a:p>
            <a:pPr>
              <a:spcBef>
                <a:spcPts val="600"/>
              </a:spcBef>
              <a:defRPr/>
            </a:pPr>
            <a:r>
              <a:rPr lang="en-US" dirty="0"/>
              <a:t>Four major applications</a:t>
            </a:r>
          </a:p>
          <a:p>
            <a:pPr lvl="1">
              <a:defRPr/>
            </a:pPr>
            <a:r>
              <a:rPr lang="en-US" sz="2400" dirty="0"/>
              <a:t>Enterprise systems</a:t>
            </a:r>
          </a:p>
          <a:p>
            <a:pPr lvl="1">
              <a:defRPr/>
            </a:pPr>
            <a:r>
              <a:rPr lang="en-US" sz="2400" dirty="0"/>
              <a:t>Supply chain management systems</a:t>
            </a:r>
          </a:p>
          <a:p>
            <a:pPr lvl="1">
              <a:defRPr/>
            </a:pPr>
            <a:r>
              <a:rPr lang="en-US" sz="2400" dirty="0"/>
              <a:t>Customer relationship management systems</a:t>
            </a:r>
          </a:p>
          <a:p>
            <a:pPr lvl="1">
              <a:defRPr/>
            </a:pPr>
            <a:r>
              <a:rPr lang="en-US" sz="2400" dirty="0"/>
              <a:t>Knowledge management systems</a:t>
            </a:r>
          </a:p>
        </p:txBody>
      </p:sp>
    </p:spTree>
    <p:extLst>
      <p:ext uri="{BB962C8B-B14F-4D97-AF65-F5344CB8AC3E}">
        <p14:creationId xmlns:p14="http://schemas.microsoft.com/office/powerpoint/2010/main" val="211200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855"/>
            <a:ext cx="8229600" cy="430887"/>
          </a:xfrm>
        </p:spPr>
        <p:txBody>
          <a:bodyPr>
            <a:spAutoFit/>
          </a:bodyPr>
          <a:lstStyle/>
          <a:p>
            <a:r>
              <a:rPr lang="en-US" sz="2800" dirty="0"/>
              <a:t>Figure 2.6 Enterprise Application Architecture</a:t>
            </a:r>
          </a:p>
        </p:txBody>
      </p:sp>
      <p:pic>
        <p:nvPicPr>
          <p:cNvPr id="5122" name="Picture 2" descr="The triangle is divided into four equal triangles, with all its apexes meeting at the common vertex on top.&#10;The base of the triangle is labelled Functional Areas; and the four triangles represent, from the left to the right, sales and marketing, manufacturing and production, finance and account, and human resources.&#10;Two ovals are drawn intersecting each other perpendicularly. &#10;The first is along the vertical plane of the triangle, labelled enterprise systems on the top and knowledge management systems at the lower end. &#10;The other oval is along the horizontal plane, labelled supply chain management systems on the left end and customer relationship management systems on the right end, with two dotted bi-directional arrows, labelled processes, drawn horizontally between them. &#10;Another bi-directional arrow points from supply chain management systems to suppliers, business partners, placed outside the triangle. Similarly, another bi-directional arrow points from customer relationship management systems to customer, distributors placed outside the triangle.&#10;A horizontal dotted bi-directional arrow, labelled processes, is drawn between suppliers, business partners on the left and customers, distributors on the right."/>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574455" y="875613"/>
            <a:ext cx="4010299" cy="3933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458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3984"/>
            <a:ext cx="8229600" cy="553998"/>
          </a:xfrm>
        </p:spPr>
        <p:txBody>
          <a:bodyPr>
            <a:spAutoFit/>
          </a:bodyPr>
          <a:lstStyle/>
          <a:p>
            <a:r>
              <a:rPr lang="en-US" dirty="0"/>
              <a:t>Enterprise Systems</a:t>
            </a:r>
            <a:endParaRPr lang="en-US" sz="2800" dirty="0"/>
          </a:p>
        </p:txBody>
      </p:sp>
      <p:sp>
        <p:nvSpPr>
          <p:cNvPr id="5" name="Content Placeholder 4"/>
          <p:cNvSpPr>
            <a:spLocks noGrp="1"/>
          </p:cNvSpPr>
          <p:nvPr>
            <p:ph idx="1"/>
          </p:nvPr>
        </p:nvSpPr>
        <p:spPr>
          <a:xfrm>
            <a:off x="457200" y="817185"/>
            <a:ext cx="8229600" cy="3354765"/>
          </a:xfrm>
        </p:spPr>
        <p:txBody>
          <a:bodyPr>
            <a:spAutoFit/>
          </a:bodyPr>
          <a:lstStyle/>
          <a:p>
            <a:r>
              <a:rPr lang="en-US" dirty="0"/>
              <a:t>Also called enterprise resource planning (</a:t>
            </a:r>
            <a:r>
              <a:rPr lang="en-US" spc="-300" dirty="0"/>
              <a:t>E R </a:t>
            </a:r>
            <a:r>
              <a:rPr lang="en-US" dirty="0"/>
              <a:t>P) systems </a:t>
            </a:r>
          </a:p>
          <a:p>
            <a:r>
              <a:rPr lang="en-US" dirty="0"/>
              <a:t>Integrate data from key business processes into single system. </a:t>
            </a:r>
          </a:p>
          <a:p>
            <a:r>
              <a:rPr lang="en-US" dirty="0"/>
              <a:t>Speed communication of information throughout firm.</a:t>
            </a:r>
          </a:p>
          <a:p>
            <a:r>
              <a:rPr lang="en-US" dirty="0"/>
              <a:t>Enable greater flexibility in responding to customer requests, greater accuracy in order fulfillment.</a:t>
            </a:r>
          </a:p>
          <a:p>
            <a:r>
              <a:rPr lang="en-US" dirty="0"/>
              <a:t>Enable managers to assemble overall view of operations. </a:t>
            </a:r>
          </a:p>
        </p:txBody>
      </p:sp>
    </p:spTree>
    <p:extLst>
      <p:ext uri="{BB962C8B-B14F-4D97-AF65-F5344CB8AC3E}">
        <p14:creationId xmlns:p14="http://schemas.microsoft.com/office/powerpoint/2010/main" val="1498089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150"/>
            <a:ext cx="8229600" cy="1107996"/>
          </a:xfrm>
        </p:spPr>
        <p:txBody>
          <a:bodyPr>
            <a:spAutoFit/>
          </a:bodyPr>
          <a:lstStyle/>
          <a:p>
            <a:r>
              <a:rPr lang="en-US" dirty="0"/>
              <a:t>Supply Chain Management (</a:t>
            </a:r>
            <a:r>
              <a:rPr lang="en-US" spc="-450" dirty="0"/>
              <a:t>S C </a:t>
            </a:r>
            <a:r>
              <a:rPr lang="en-US" dirty="0"/>
              <a:t>M) Systems</a:t>
            </a:r>
          </a:p>
        </p:txBody>
      </p:sp>
      <p:sp>
        <p:nvSpPr>
          <p:cNvPr id="5" name="Content Placeholder 4"/>
          <p:cNvSpPr>
            <a:spLocks noGrp="1"/>
          </p:cNvSpPr>
          <p:nvPr>
            <p:ph idx="1"/>
          </p:nvPr>
        </p:nvSpPr>
        <p:spPr>
          <a:xfrm>
            <a:off x="457200" y="1433852"/>
            <a:ext cx="8229600" cy="2939266"/>
          </a:xfrm>
        </p:spPr>
        <p:txBody>
          <a:bodyPr>
            <a:spAutoFit/>
          </a:bodyPr>
          <a:lstStyle/>
          <a:p>
            <a:pPr>
              <a:spcBef>
                <a:spcPts val="600"/>
              </a:spcBef>
            </a:pPr>
            <a:r>
              <a:rPr lang="en-US" sz="2200" dirty="0"/>
              <a:t>Manage relationships with suppliers, purchasing firms, distributors, and logistics companies.</a:t>
            </a:r>
          </a:p>
          <a:p>
            <a:pPr>
              <a:spcBef>
                <a:spcPts val="600"/>
              </a:spcBef>
            </a:pPr>
            <a:r>
              <a:rPr lang="en-US" sz="2200" dirty="0"/>
              <a:t>Manage shared information about orders, production, inventory levels, and so on.</a:t>
            </a:r>
          </a:p>
          <a:p>
            <a:pPr>
              <a:spcBef>
                <a:spcPts val="600"/>
              </a:spcBef>
            </a:pPr>
            <a:r>
              <a:rPr lang="en-US" sz="2200" dirty="0"/>
              <a:t>Goal is to move correct amount of product from source to point of consumption as quickly as possible and at lowest cost</a:t>
            </a:r>
          </a:p>
          <a:p>
            <a:pPr>
              <a:spcBef>
                <a:spcPts val="600"/>
              </a:spcBef>
            </a:pPr>
            <a:r>
              <a:rPr lang="en-US" sz="2200" dirty="0"/>
              <a:t>Type of </a:t>
            </a:r>
            <a:r>
              <a:rPr lang="en-US" sz="2200" dirty="0" err="1"/>
              <a:t>interorganizational</a:t>
            </a:r>
            <a:r>
              <a:rPr lang="en-US" sz="2200" dirty="0"/>
              <a:t> system: Automating flow of information across organizational boundaries</a:t>
            </a:r>
          </a:p>
        </p:txBody>
      </p:sp>
    </p:spTree>
    <p:extLst>
      <p:ext uri="{BB962C8B-B14F-4D97-AF65-F5344CB8AC3E}">
        <p14:creationId xmlns:p14="http://schemas.microsoft.com/office/powerpoint/2010/main" val="3188593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722"/>
            <a:ext cx="8229600" cy="1107996"/>
          </a:xfrm>
        </p:spPr>
        <p:txBody>
          <a:bodyPr>
            <a:spAutoFit/>
          </a:bodyPr>
          <a:lstStyle/>
          <a:p>
            <a:r>
              <a:rPr lang="en-US" dirty="0"/>
              <a:t>Customer Relationship Management (</a:t>
            </a:r>
            <a:r>
              <a:rPr lang="en-US" spc="-450" dirty="0"/>
              <a:t>C R </a:t>
            </a:r>
            <a:r>
              <a:rPr lang="en-US" dirty="0"/>
              <a:t>M) Systems</a:t>
            </a:r>
          </a:p>
        </p:txBody>
      </p:sp>
      <p:sp>
        <p:nvSpPr>
          <p:cNvPr id="5" name="Content Placeholder 4"/>
          <p:cNvSpPr>
            <a:spLocks noGrp="1"/>
          </p:cNvSpPr>
          <p:nvPr>
            <p:ph idx="1"/>
          </p:nvPr>
        </p:nvSpPr>
        <p:spPr>
          <a:xfrm>
            <a:off x="457200" y="1436376"/>
            <a:ext cx="8229600" cy="3308598"/>
          </a:xfrm>
        </p:spPr>
        <p:txBody>
          <a:bodyPr>
            <a:spAutoFit/>
          </a:bodyPr>
          <a:lstStyle/>
          <a:p>
            <a:pPr>
              <a:spcBef>
                <a:spcPts val="600"/>
              </a:spcBef>
            </a:pPr>
            <a:r>
              <a:rPr lang="en-US" sz="2000" dirty="0"/>
              <a:t>Help manage relationship with customers.</a:t>
            </a:r>
          </a:p>
          <a:p>
            <a:pPr>
              <a:spcBef>
                <a:spcPts val="600"/>
              </a:spcBef>
            </a:pPr>
            <a:r>
              <a:rPr lang="en-US" sz="2000" dirty="0"/>
              <a:t>Coordinate business processes that deal with customers in sales, marketing, and customer service</a:t>
            </a:r>
          </a:p>
          <a:p>
            <a:pPr>
              <a:spcBef>
                <a:spcPts val="600"/>
              </a:spcBef>
            </a:pPr>
            <a:r>
              <a:rPr lang="en-US" sz="2000" dirty="0"/>
              <a:t>Goals:</a:t>
            </a:r>
          </a:p>
          <a:p>
            <a:pPr lvl="1"/>
            <a:r>
              <a:rPr lang="en-US" sz="2000" dirty="0"/>
              <a:t>Optimize revenue</a:t>
            </a:r>
          </a:p>
          <a:p>
            <a:pPr lvl="1"/>
            <a:r>
              <a:rPr lang="en-US" sz="2000" dirty="0"/>
              <a:t>Improve customer satisfaction</a:t>
            </a:r>
          </a:p>
          <a:p>
            <a:pPr lvl="1"/>
            <a:r>
              <a:rPr lang="en-US" sz="2000" dirty="0"/>
              <a:t>Increase customer retention</a:t>
            </a:r>
          </a:p>
          <a:p>
            <a:pPr lvl="1"/>
            <a:r>
              <a:rPr lang="en-US" sz="2000" dirty="0"/>
              <a:t>Identify and retain most profitable customers</a:t>
            </a:r>
          </a:p>
          <a:p>
            <a:pPr lvl="1"/>
            <a:r>
              <a:rPr lang="en-US" sz="2000" dirty="0"/>
              <a:t>Increase sales</a:t>
            </a:r>
          </a:p>
        </p:txBody>
      </p:sp>
    </p:spTree>
    <p:extLst>
      <p:ext uri="{BB962C8B-B14F-4D97-AF65-F5344CB8AC3E}">
        <p14:creationId xmlns:p14="http://schemas.microsoft.com/office/powerpoint/2010/main" val="4242742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722"/>
            <a:ext cx="8229600" cy="1107996"/>
          </a:xfrm>
        </p:spPr>
        <p:txBody>
          <a:bodyPr>
            <a:spAutoFit/>
          </a:bodyPr>
          <a:lstStyle/>
          <a:p>
            <a:r>
              <a:rPr lang="en-IN" dirty="0"/>
              <a:t>Knowledge Management Systems    (</a:t>
            </a:r>
            <a:r>
              <a:rPr lang="en-IN" spc="-450" dirty="0"/>
              <a:t>K M S</a:t>
            </a:r>
            <a:r>
              <a:rPr lang="en-IN" dirty="0"/>
              <a:t>)</a:t>
            </a:r>
            <a:endParaRPr lang="en-US" sz="2800" dirty="0"/>
          </a:p>
        </p:txBody>
      </p:sp>
      <p:sp>
        <p:nvSpPr>
          <p:cNvPr id="5" name="Content Placeholder 4"/>
          <p:cNvSpPr>
            <a:spLocks noGrp="1"/>
          </p:cNvSpPr>
          <p:nvPr>
            <p:ph idx="1"/>
          </p:nvPr>
        </p:nvSpPr>
        <p:spPr>
          <a:xfrm>
            <a:off x="457200" y="1443222"/>
            <a:ext cx="8229600" cy="2600712"/>
          </a:xfrm>
        </p:spPr>
        <p:txBody>
          <a:bodyPr>
            <a:spAutoFit/>
          </a:bodyPr>
          <a:lstStyle/>
          <a:p>
            <a:r>
              <a:rPr lang="en-US" dirty="0"/>
              <a:t>Manage processes for capturing and applying knowledge and expertise</a:t>
            </a:r>
          </a:p>
          <a:p>
            <a:r>
              <a:rPr lang="en-US" dirty="0"/>
              <a:t>Collect relevant knowledge and make it available wherever needed in the enterprise to improve business processes and management decisions.</a:t>
            </a:r>
          </a:p>
          <a:p>
            <a:r>
              <a:rPr lang="en-US" dirty="0"/>
              <a:t>Link firm to external sources of knowledge</a:t>
            </a:r>
          </a:p>
        </p:txBody>
      </p:sp>
    </p:spTree>
    <p:extLst>
      <p:ext uri="{BB962C8B-B14F-4D97-AF65-F5344CB8AC3E}">
        <p14:creationId xmlns:p14="http://schemas.microsoft.com/office/powerpoint/2010/main" val="567746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dirty="0"/>
              <a:t>Intranets and Extranets</a:t>
            </a:r>
            <a:endParaRPr lang="en-US" sz="2800" dirty="0"/>
          </a:p>
        </p:txBody>
      </p:sp>
      <p:sp>
        <p:nvSpPr>
          <p:cNvPr id="5" name="Content Placeholder 4"/>
          <p:cNvSpPr>
            <a:spLocks noGrp="1"/>
          </p:cNvSpPr>
          <p:nvPr>
            <p:ph idx="1"/>
          </p:nvPr>
        </p:nvSpPr>
        <p:spPr>
          <a:xfrm>
            <a:off x="457200" y="819114"/>
            <a:ext cx="8229600" cy="3785652"/>
          </a:xfrm>
        </p:spPr>
        <p:txBody>
          <a:bodyPr>
            <a:spAutoFit/>
          </a:bodyPr>
          <a:lstStyle/>
          <a:p>
            <a:r>
              <a:rPr lang="en-US" dirty="0"/>
              <a:t>Technology platforms that increase integration and expedite the flow of information</a:t>
            </a:r>
          </a:p>
          <a:p>
            <a:pPr>
              <a:spcBef>
                <a:spcPts val="600"/>
              </a:spcBef>
            </a:pPr>
            <a:r>
              <a:rPr lang="en-US" dirty="0"/>
              <a:t>Intranets: </a:t>
            </a:r>
          </a:p>
          <a:p>
            <a:pPr lvl="1"/>
            <a:r>
              <a:rPr lang="en-US" sz="2400" dirty="0"/>
              <a:t>Internal networks based on Internet standards</a:t>
            </a:r>
          </a:p>
          <a:p>
            <a:pPr lvl="1"/>
            <a:r>
              <a:rPr lang="en-US" sz="2400" dirty="0"/>
              <a:t>Often are private access area in company’s Web site</a:t>
            </a:r>
          </a:p>
          <a:p>
            <a:pPr>
              <a:spcBef>
                <a:spcPts val="600"/>
              </a:spcBef>
            </a:pPr>
            <a:r>
              <a:rPr lang="en-US" dirty="0"/>
              <a:t>Extranets: </a:t>
            </a:r>
          </a:p>
          <a:p>
            <a:pPr lvl="1"/>
            <a:r>
              <a:rPr lang="en-US" sz="2400" dirty="0"/>
              <a:t>Company Web sites accessible only to authorized vendors and suppliers</a:t>
            </a:r>
          </a:p>
          <a:p>
            <a:pPr lvl="1"/>
            <a:r>
              <a:rPr lang="en-US" sz="2400" dirty="0"/>
              <a:t>Facilitate collaboration</a:t>
            </a:r>
          </a:p>
        </p:txBody>
      </p:sp>
    </p:spTree>
    <p:extLst>
      <p:ext uri="{BB962C8B-B14F-4D97-AF65-F5344CB8AC3E}">
        <p14:creationId xmlns:p14="http://schemas.microsoft.com/office/powerpoint/2010/main" val="858417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722"/>
            <a:ext cx="8229600" cy="1107996"/>
          </a:xfrm>
        </p:spPr>
        <p:txBody>
          <a:bodyPr>
            <a:spAutoFit/>
          </a:bodyPr>
          <a:lstStyle/>
          <a:p>
            <a:r>
              <a:rPr lang="en-US" dirty="0"/>
              <a:t>E-Business, E-Commerce, and          E-Government</a:t>
            </a:r>
            <a:endParaRPr lang="en-US" sz="2800" dirty="0"/>
          </a:p>
        </p:txBody>
      </p:sp>
      <p:sp>
        <p:nvSpPr>
          <p:cNvPr id="5" name="Content Placeholder 4"/>
          <p:cNvSpPr>
            <a:spLocks noGrp="1"/>
          </p:cNvSpPr>
          <p:nvPr>
            <p:ph idx="1"/>
          </p:nvPr>
        </p:nvSpPr>
        <p:spPr>
          <a:xfrm>
            <a:off x="457200" y="1297281"/>
            <a:ext cx="8229600" cy="3508653"/>
          </a:xfrm>
        </p:spPr>
        <p:txBody>
          <a:bodyPr>
            <a:spAutoFit/>
          </a:bodyPr>
          <a:lstStyle/>
          <a:p>
            <a:r>
              <a:rPr lang="en-US" sz="2200" dirty="0"/>
              <a:t>E-business</a:t>
            </a:r>
          </a:p>
          <a:p>
            <a:pPr lvl="1"/>
            <a:r>
              <a:rPr lang="en-US" dirty="0"/>
              <a:t>Use of digital technology and Internet to drive major business processes</a:t>
            </a:r>
          </a:p>
          <a:p>
            <a:pPr>
              <a:spcBef>
                <a:spcPts val="600"/>
              </a:spcBef>
            </a:pPr>
            <a:r>
              <a:rPr lang="en-US" sz="2200" dirty="0"/>
              <a:t>E-commerce</a:t>
            </a:r>
          </a:p>
          <a:p>
            <a:pPr lvl="1"/>
            <a:r>
              <a:rPr lang="en-US" dirty="0"/>
              <a:t>Subset of e-business</a:t>
            </a:r>
          </a:p>
          <a:p>
            <a:pPr lvl="1"/>
            <a:r>
              <a:rPr lang="en-US" dirty="0"/>
              <a:t>Buying and selling goods and services through Internet</a:t>
            </a:r>
          </a:p>
          <a:p>
            <a:pPr>
              <a:spcBef>
                <a:spcPts val="600"/>
              </a:spcBef>
            </a:pPr>
            <a:r>
              <a:rPr lang="en-US" sz="2200" dirty="0"/>
              <a:t>E-government</a:t>
            </a:r>
          </a:p>
          <a:p>
            <a:pPr lvl="1"/>
            <a:r>
              <a:rPr lang="en-US" dirty="0"/>
              <a:t>Using Internet technology to deliver information and services to citizens, employees, and businesses</a:t>
            </a:r>
          </a:p>
        </p:txBody>
      </p:sp>
    </p:spTree>
    <p:extLst>
      <p:ext uri="{BB962C8B-B14F-4D97-AF65-F5344CB8AC3E}">
        <p14:creationId xmlns:p14="http://schemas.microsoft.com/office/powerpoint/2010/main" val="528178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dirty="0"/>
              <a:t>What is Collaboration?</a:t>
            </a:r>
            <a:endParaRPr lang="en-US" sz="2800" dirty="0"/>
          </a:p>
        </p:txBody>
      </p:sp>
      <p:sp>
        <p:nvSpPr>
          <p:cNvPr id="5" name="Content Placeholder 4"/>
          <p:cNvSpPr>
            <a:spLocks noGrp="1"/>
          </p:cNvSpPr>
          <p:nvPr>
            <p:ph idx="1"/>
          </p:nvPr>
        </p:nvSpPr>
        <p:spPr>
          <a:xfrm>
            <a:off x="457200" y="727895"/>
            <a:ext cx="8229600" cy="4078039"/>
          </a:xfrm>
        </p:spPr>
        <p:txBody>
          <a:bodyPr>
            <a:spAutoFit/>
          </a:bodyPr>
          <a:lstStyle/>
          <a:p>
            <a:r>
              <a:rPr lang="en-US" altLang="en-US" sz="2200" dirty="0"/>
              <a:t>Collaboration</a:t>
            </a:r>
          </a:p>
          <a:p>
            <a:pPr lvl="1"/>
            <a:r>
              <a:rPr lang="en-US" altLang="en-US" dirty="0"/>
              <a:t>Short lived or long term</a:t>
            </a:r>
          </a:p>
          <a:p>
            <a:pPr lvl="1"/>
            <a:r>
              <a:rPr lang="en-US" altLang="en-US" dirty="0"/>
              <a:t>Informal or formal (teams)</a:t>
            </a:r>
          </a:p>
          <a:p>
            <a:pPr>
              <a:spcBef>
                <a:spcPts val="600"/>
              </a:spcBef>
            </a:pPr>
            <a:r>
              <a:rPr lang="en-US" altLang="en-US" sz="2200" dirty="0"/>
              <a:t>Growing importance of collaboration</a:t>
            </a:r>
          </a:p>
          <a:p>
            <a:pPr lvl="1"/>
            <a:r>
              <a:rPr lang="en-US" altLang="en-US" dirty="0"/>
              <a:t>Changing nature of work</a:t>
            </a:r>
          </a:p>
          <a:p>
            <a:pPr lvl="1"/>
            <a:r>
              <a:rPr lang="en-US" altLang="en-US" dirty="0"/>
              <a:t>Growth of professional work—</a:t>
            </a:r>
            <a:r>
              <a:rPr lang="ja-JP" altLang="en-US" dirty="0"/>
              <a:t>“</a:t>
            </a:r>
            <a:r>
              <a:rPr lang="en-US" altLang="ja-JP" dirty="0"/>
              <a:t>interaction jobs</a:t>
            </a:r>
            <a:r>
              <a:rPr lang="ja-JP" altLang="en-US" dirty="0"/>
              <a:t>”</a:t>
            </a:r>
            <a:endParaRPr lang="en-US" altLang="ja-JP" dirty="0"/>
          </a:p>
          <a:p>
            <a:pPr lvl="1"/>
            <a:r>
              <a:rPr lang="en-US" altLang="en-US" dirty="0"/>
              <a:t>Changing organization of the firm</a:t>
            </a:r>
          </a:p>
          <a:p>
            <a:pPr lvl="1"/>
            <a:r>
              <a:rPr lang="en-US" altLang="en-US" dirty="0"/>
              <a:t>Changing scope of the firm</a:t>
            </a:r>
          </a:p>
          <a:p>
            <a:pPr lvl="1"/>
            <a:r>
              <a:rPr lang="en-US" altLang="en-US" dirty="0"/>
              <a:t>Emphasis on innovation</a:t>
            </a:r>
          </a:p>
          <a:p>
            <a:pPr lvl="1"/>
            <a:r>
              <a:rPr lang="en-US" altLang="en-US" dirty="0"/>
              <a:t>Changing culture of work</a:t>
            </a:r>
            <a:endParaRPr lang="en-US" dirty="0"/>
          </a:p>
        </p:txBody>
      </p:sp>
    </p:spTree>
    <p:extLst>
      <p:ext uri="{BB962C8B-B14F-4D97-AF65-F5344CB8AC3E}">
        <p14:creationId xmlns:p14="http://schemas.microsoft.com/office/powerpoint/2010/main" val="2421298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9342"/>
            <a:ext cx="8229600" cy="553998"/>
          </a:xfrm>
        </p:spPr>
        <p:txBody>
          <a:bodyPr>
            <a:spAutoFit/>
          </a:bodyPr>
          <a:lstStyle/>
          <a:p>
            <a:r>
              <a:rPr lang="en-US" dirty="0"/>
              <a:t>What is Social Business?</a:t>
            </a:r>
            <a:endParaRPr lang="en-US" sz="2800" dirty="0"/>
          </a:p>
        </p:txBody>
      </p:sp>
      <p:sp>
        <p:nvSpPr>
          <p:cNvPr id="5" name="Content Placeholder 4"/>
          <p:cNvSpPr>
            <a:spLocks noGrp="1"/>
          </p:cNvSpPr>
          <p:nvPr>
            <p:ph idx="1"/>
          </p:nvPr>
        </p:nvSpPr>
        <p:spPr>
          <a:xfrm>
            <a:off x="457200" y="727895"/>
            <a:ext cx="8229600" cy="4078039"/>
          </a:xfrm>
        </p:spPr>
        <p:txBody>
          <a:bodyPr>
            <a:spAutoFit/>
          </a:bodyPr>
          <a:lstStyle/>
          <a:p>
            <a:r>
              <a:rPr lang="en-US" altLang="en-US" dirty="0">
                <a:solidFill>
                  <a:srgbClr val="0D0D0D"/>
                </a:solidFill>
                <a:latin typeface="+mj-lt"/>
              </a:rPr>
              <a:t>Social business</a:t>
            </a:r>
          </a:p>
          <a:p>
            <a:pPr lvl="1"/>
            <a:r>
              <a:rPr lang="en-US" altLang="en-US" sz="2400" dirty="0">
                <a:latin typeface="+mj-lt"/>
              </a:rPr>
              <a:t>Use of social networking platforms (internal and external) to engage employees, customers, and suppliers</a:t>
            </a:r>
          </a:p>
          <a:p>
            <a:pPr>
              <a:spcBef>
                <a:spcPts val="600"/>
              </a:spcBef>
            </a:pPr>
            <a:r>
              <a:rPr lang="en-US" altLang="en-US" dirty="0">
                <a:latin typeface="+mj-lt"/>
              </a:rPr>
              <a:t>Aims to deepen interactions and expedite information sharing</a:t>
            </a:r>
          </a:p>
          <a:p>
            <a:pPr>
              <a:spcBef>
                <a:spcPts val="600"/>
              </a:spcBef>
            </a:pPr>
            <a:r>
              <a:rPr lang="ja-JP" altLang="en-US" dirty="0">
                <a:latin typeface="+mj-lt"/>
              </a:rPr>
              <a:t>“</a:t>
            </a:r>
            <a:r>
              <a:rPr lang="en-US" altLang="ja-JP" dirty="0">
                <a:latin typeface="+mj-lt"/>
              </a:rPr>
              <a:t>Conversations</a:t>
            </a:r>
            <a:r>
              <a:rPr lang="ja-JP" altLang="en-US" dirty="0">
                <a:latin typeface="+mj-lt"/>
              </a:rPr>
              <a:t>”</a:t>
            </a:r>
            <a:r>
              <a:rPr lang="en-US" dirty="0">
                <a:latin typeface="+mj-lt"/>
              </a:rPr>
              <a:t> to strengthen bonds with customers </a:t>
            </a:r>
            <a:endParaRPr lang="en-US" altLang="ja-JP" dirty="0">
              <a:latin typeface="+mj-lt"/>
            </a:endParaRPr>
          </a:p>
          <a:p>
            <a:pPr>
              <a:spcBef>
                <a:spcPts val="600"/>
              </a:spcBef>
            </a:pPr>
            <a:r>
              <a:rPr lang="en-US" altLang="en-US" dirty="0">
                <a:latin typeface="+mj-lt"/>
              </a:rPr>
              <a:t>Requires information transparency</a:t>
            </a:r>
          </a:p>
          <a:p>
            <a:pPr>
              <a:spcBef>
                <a:spcPts val="600"/>
              </a:spcBef>
            </a:pPr>
            <a:r>
              <a:rPr lang="en-US" dirty="0">
                <a:latin typeface="+mj-lt"/>
              </a:rPr>
              <a:t>Seen as way to drive operational efficiency, spur innovation, accelerate decision making</a:t>
            </a:r>
            <a:endParaRPr lang="en-US" altLang="en-US" dirty="0">
              <a:latin typeface="+mj-lt"/>
            </a:endParaRPr>
          </a:p>
        </p:txBody>
      </p:sp>
    </p:spTree>
    <p:extLst>
      <p:ext uri="{BB962C8B-B14F-4D97-AF65-F5344CB8AC3E}">
        <p14:creationId xmlns:p14="http://schemas.microsoft.com/office/powerpoint/2010/main" val="168679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49"/>
            <a:ext cx="8229600" cy="553998"/>
          </a:xfrm>
        </p:spPr>
        <p:txBody>
          <a:bodyPr>
            <a:spAutoFit/>
          </a:bodyPr>
          <a:lstStyle/>
          <a:p>
            <a:r>
              <a:rPr lang="en-IN" altLang="en-US" dirty="0"/>
              <a:t>Video Cases</a:t>
            </a:r>
            <a:endParaRPr lang="en-US" sz="2800" dirty="0"/>
          </a:p>
        </p:txBody>
      </p:sp>
      <p:sp>
        <p:nvSpPr>
          <p:cNvPr id="5" name="Content Placeholder 4"/>
          <p:cNvSpPr>
            <a:spLocks noGrp="1"/>
          </p:cNvSpPr>
          <p:nvPr>
            <p:ph idx="1"/>
          </p:nvPr>
        </p:nvSpPr>
        <p:spPr>
          <a:xfrm>
            <a:off x="457200" y="813334"/>
            <a:ext cx="8229600" cy="1862048"/>
          </a:xfrm>
        </p:spPr>
        <p:txBody>
          <a:bodyPr>
            <a:spAutoFit/>
          </a:bodyPr>
          <a:lstStyle/>
          <a:p>
            <a:r>
              <a:rPr lang="en-US" dirty="0"/>
              <a:t>Case 1: </a:t>
            </a:r>
            <a:r>
              <a:rPr lang="en-US" dirty="0" err="1"/>
              <a:t>Walmart’s</a:t>
            </a:r>
            <a:r>
              <a:rPr lang="en-US" dirty="0"/>
              <a:t> Retail Link Supply Chain</a:t>
            </a:r>
          </a:p>
          <a:p>
            <a:r>
              <a:rPr lang="en-US" dirty="0"/>
              <a:t>Case 2: </a:t>
            </a:r>
            <a:r>
              <a:rPr lang="en-US" dirty="0" err="1"/>
              <a:t>Cemex</a:t>
            </a:r>
            <a:r>
              <a:rPr lang="en-US" dirty="0"/>
              <a:t>: Becoming a Social Business</a:t>
            </a:r>
          </a:p>
          <a:p>
            <a:r>
              <a:rPr lang="en-US" dirty="0"/>
              <a:t>Instructional Video: </a:t>
            </a:r>
            <a:r>
              <a:rPr lang="en-US" spc="-300" dirty="0"/>
              <a:t>U </a:t>
            </a:r>
            <a:r>
              <a:rPr lang="en-US" dirty="0"/>
              <a:t>S Foodservice Grows Market with Oracle </a:t>
            </a:r>
            <a:r>
              <a:rPr lang="en-US" spc="-300" dirty="0"/>
              <a:t>C R </a:t>
            </a:r>
            <a:r>
              <a:rPr lang="en-US" dirty="0"/>
              <a:t>M on Demand</a:t>
            </a:r>
          </a:p>
        </p:txBody>
      </p:sp>
    </p:spTree>
    <p:extLst>
      <p:ext uri="{BB962C8B-B14F-4D97-AF65-F5344CB8AC3E}">
        <p14:creationId xmlns:p14="http://schemas.microsoft.com/office/powerpoint/2010/main" val="4260939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7770"/>
            <a:ext cx="8229600" cy="1107996"/>
          </a:xfrm>
        </p:spPr>
        <p:txBody>
          <a:bodyPr>
            <a:spAutoFit/>
          </a:bodyPr>
          <a:lstStyle/>
          <a:p>
            <a:r>
              <a:rPr lang="en-US" dirty="0">
                <a:cs typeface="ＭＳ Ｐゴシック" charset="0"/>
              </a:rPr>
              <a:t>Business Benefits of Collaboration and Teamwork</a:t>
            </a:r>
            <a:endParaRPr lang="en-US" sz="2800" dirty="0"/>
          </a:p>
        </p:txBody>
      </p:sp>
      <p:sp>
        <p:nvSpPr>
          <p:cNvPr id="5" name="Content Placeholder 4"/>
          <p:cNvSpPr>
            <a:spLocks noGrp="1"/>
          </p:cNvSpPr>
          <p:nvPr>
            <p:ph idx="1"/>
          </p:nvPr>
        </p:nvSpPr>
        <p:spPr>
          <a:xfrm>
            <a:off x="457200" y="1268587"/>
            <a:ext cx="8229600" cy="3323987"/>
          </a:xfrm>
        </p:spPr>
        <p:txBody>
          <a:bodyPr>
            <a:spAutoFit/>
          </a:bodyPr>
          <a:lstStyle/>
          <a:p>
            <a:pPr>
              <a:spcBef>
                <a:spcPts val="0"/>
              </a:spcBef>
            </a:pPr>
            <a:r>
              <a:rPr lang="en-US" dirty="0"/>
              <a:t>Investment in collaboration technology can return large rewards, especially in sales and marketing, research and development</a:t>
            </a:r>
          </a:p>
          <a:p>
            <a:pPr>
              <a:spcBef>
                <a:spcPts val="0"/>
              </a:spcBef>
            </a:pPr>
            <a:r>
              <a:rPr lang="en-US" dirty="0"/>
              <a:t>Productivity: Sharing knowledge and resolving problems</a:t>
            </a:r>
          </a:p>
          <a:p>
            <a:pPr>
              <a:spcBef>
                <a:spcPts val="0"/>
              </a:spcBef>
            </a:pPr>
            <a:r>
              <a:rPr lang="en-US" dirty="0"/>
              <a:t>Quality: Faster resolution of quality issues</a:t>
            </a:r>
          </a:p>
          <a:p>
            <a:pPr>
              <a:spcBef>
                <a:spcPts val="0"/>
              </a:spcBef>
            </a:pPr>
            <a:r>
              <a:rPr lang="en-US" dirty="0"/>
              <a:t>Innovation: More ideas for products and services</a:t>
            </a:r>
          </a:p>
          <a:p>
            <a:pPr>
              <a:spcBef>
                <a:spcPts val="0"/>
              </a:spcBef>
            </a:pPr>
            <a:r>
              <a:rPr lang="en-US" dirty="0"/>
              <a:t>Customer service: Complaints handled more rapidly</a:t>
            </a:r>
          </a:p>
          <a:p>
            <a:pPr>
              <a:spcBef>
                <a:spcPts val="0"/>
              </a:spcBef>
            </a:pPr>
            <a:r>
              <a:rPr lang="en-US" dirty="0"/>
              <a:t>Financial performance: Generated by improvements in factors above</a:t>
            </a:r>
          </a:p>
        </p:txBody>
      </p:sp>
    </p:spTree>
    <p:extLst>
      <p:ext uri="{BB962C8B-B14F-4D97-AF65-F5344CB8AC3E}">
        <p14:creationId xmlns:p14="http://schemas.microsoft.com/office/powerpoint/2010/main" val="84228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1158"/>
            <a:ext cx="8229600" cy="492443"/>
          </a:xfrm>
        </p:spPr>
        <p:txBody>
          <a:bodyPr>
            <a:spAutoFit/>
          </a:bodyPr>
          <a:lstStyle/>
          <a:p>
            <a:r>
              <a:rPr lang="en-US" sz="3200" dirty="0"/>
              <a:t>Figure 2.7 Requirements for Collaboration</a:t>
            </a:r>
          </a:p>
        </p:txBody>
      </p:sp>
      <p:pic>
        <p:nvPicPr>
          <p:cNvPr id="5" name="Picture 2" descr="1. Collaboration Capability&#10;• Open culture&#10;• Decentralized structure&#10;• Breadth of collaboration&#10;2. Collaboration Technology&#10;• Use of collaboration and social technology for implementation and operations&#10;• Use of collaborative and social technology for strategic planning&#10;&#10;Collaboration capability and collaboration technology together provide the inputs for Collaboration quality, which points toward Firm performanc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21919" y="916125"/>
            <a:ext cx="5500163" cy="3825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311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4722"/>
            <a:ext cx="8229600" cy="1107996"/>
          </a:xfrm>
        </p:spPr>
        <p:txBody>
          <a:bodyPr>
            <a:spAutoFit/>
          </a:bodyPr>
          <a:lstStyle/>
          <a:p>
            <a:r>
              <a:rPr lang="en-US" altLang="en-US" dirty="0"/>
              <a:t>Building a Collaborative Culture and Business Processes</a:t>
            </a:r>
            <a:endParaRPr lang="en-US" sz="2800" dirty="0"/>
          </a:p>
        </p:txBody>
      </p:sp>
      <p:sp>
        <p:nvSpPr>
          <p:cNvPr id="5" name="Content Placeholder 4"/>
          <p:cNvSpPr>
            <a:spLocks noGrp="1"/>
          </p:cNvSpPr>
          <p:nvPr>
            <p:ph idx="1"/>
          </p:nvPr>
        </p:nvSpPr>
        <p:spPr>
          <a:xfrm>
            <a:off x="457200" y="1439534"/>
            <a:ext cx="8229600" cy="3454792"/>
          </a:xfrm>
        </p:spPr>
        <p:txBody>
          <a:bodyPr>
            <a:spAutoFit/>
          </a:bodyPr>
          <a:lstStyle/>
          <a:p>
            <a:r>
              <a:rPr lang="ja-JP" altLang="en-US" dirty="0"/>
              <a:t>“</a:t>
            </a:r>
            <a:r>
              <a:rPr lang="en-US" altLang="ja-JP" dirty="0"/>
              <a:t>Command and control</a:t>
            </a:r>
            <a:r>
              <a:rPr lang="ja-JP" altLang="en-US" dirty="0"/>
              <a:t>”</a:t>
            </a:r>
            <a:r>
              <a:rPr lang="en-US" altLang="ja-JP" dirty="0"/>
              <a:t> organizations</a:t>
            </a:r>
          </a:p>
          <a:p>
            <a:pPr lvl="1"/>
            <a:r>
              <a:rPr lang="en-US" altLang="en-US" sz="2400" dirty="0"/>
              <a:t>No value placed on teamwork or lower-level participation in decisions</a:t>
            </a:r>
          </a:p>
          <a:p>
            <a:pPr>
              <a:spcBef>
                <a:spcPts val="600"/>
              </a:spcBef>
            </a:pPr>
            <a:r>
              <a:rPr lang="en-US" altLang="en-US" dirty="0"/>
              <a:t>Collaborative business culture</a:t>
            </a:r>
          </a:p>
          <a:p>
            <a:pPr lvl="1"/>
            <a:r>
              <a:rPr lang="en-US" altLang="en-US" sz="2400" dirty="0"/>
              <a:t>Senior managers rely on teams of employees</a:t>
            </a:r>
          </a:p>
          <a:p>
            <a:pPr lvl="1"/>
            <a:r>
              <a:rPr lang="en-US" altLang="en-US" sz="2400" dirty="0"/>
              <a:t>Policies, products, designs, processes, and systems rely on teams</a:t>
            </a:r>
          </a:p>
          <a:p>
            <a:pPr lvl="1"/>
            <a:r>
              <a:rPr lang="en-US" altLang="en-US" sz="2400" dirty="0"/>
              <a:t>The managers purpose is to build teams</a:t>
            </a:r>
            <a:endParaRPr lang="en-US" sz="2400" dirty="0"/>
          </a:p>
        </p:txBody>
      </p:sp>
    </p:spTree>
    <p:extLst>
      <p:ext uri="{BB962C8B-B14F-4D97-AF65-F5344CB8AC3E}">
        <p14:creationId xmlns:p14="http://schemas.microsoft.com/office/powerpoint/2010/main" val="3188511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7770"/>
            <a:ext cx="8229600" cy="1107996"/>
          </a:xfrm>
        </p:spPr>
        <p:txBody>
          <a:bodyPr>
            <a:spAutoFit/>
          </a:bodyPr>
          <a:lstStyle/>
          <a:p>
            <a:r>
              <a:rPr lang="en-US" dirty="0"/>
              <a:t>Tools and Technologies for Collaboration and Social Business</a:t>
            </a:r>
            <a:endParaRPr lang="en-US" sz="2800" dirty="0"/>
          </a:p>
        </p:txBody>
      </p:sp>
      <p:sp>
        <p:nvSpPr>
          <p:cNvPr id="5" name="Content Placeholder 4"/>
          <p:cNvSpPr>
            <a:spLocks noGrp="1"/>
          </p:cNvSpPr>
          <p:nvPr>
            <p:ph idx="1"/>
          </p:nvPr>
        </p:nvSpPr>
        <p:spPr>
          <a:xfrm>
            <a:off x="457200" y="1403217"/>
            <a:ext cx="8229600" cy="3406061"/>
          </a:xfrm>
        </p:spPr>
        <p:txBody>
          <a:bodyPr>
            <a:spAutoFit/>
          </a:bodyPr>
          <a:lstStyle/>
          <a:p>
            <a:pPr>
              <a:spcBef>
                <a:spcPts val="400"/>
              </a:spcBef>
              <a:defRPr/>
            </a:pPr>
            <a:r>
              <a:rPr lang="en-US" sz="2200" dirty="0"/>
              <a:t>E-mail and instant messaging (</a:t>
            </a:r>
            <a:r>
              <a:rPr lang="en-US" sz="2200" spc="-300" dirty="0"/>
              <a:t>I </a:t>
            </a:r>
            <a:r>
              <a:rPr lang="en-US" sz="2200" dirty="0"/>
              <a:t>M)</a:t>
            </a:r>
          </a:p>
          <a:p>
            <a:pPr>
              <a:spcBef>
                <a:spcPts val="400"/>
              </a:spcBef>
              <a:defRPr/>
            </a:pPr>
            <a:r>
              <a:rPr lang="en-US" sz="2200" dirty="0"/>
              <a:t>Wikis</a:t>
            </a:r>
          </a:p>
          <a:p>
            <a:pPr>
              <a:spcBef>
                <a:spcPts val="400"/>
              </a:spcBef>
              <a:defRPr/>
            </a:pPr>
            <a:r>
              <a:rPr lang="en-US" sz="2200" dirty="0"/>
              <a:t>Virtual worlds</a:t>
            </a:r>
          </a:p>
          <a:p>
            <a:pPr>
              <a:spcBef>
                <a:spcPts val="400"/>
              </a:spcBef>
              <a:defRPr/>
            </a:pPr>
            <a:r>
              <a:rPr lang="en-US" sz="2200" dirty="0"/>
              <a:t>Collaboration and social business platforms</a:t>
            </a:r>
          </a:p>
          <a:p>
            <a:pPr lvl="1">
              <a:spcBef>
                <a:spcPts val="400"/>
              </a:spcBef>
              <a:defRPr/>
            </a:pPr>
            <a:r>
              <a:rPr lang="en-US" dirty="0"/>
              <a:t>Virtual meeting systems (</a:t>
            </a:r>
            <a:r>
              <a:rPr lang="en-US" dirty="0" err="1"/>
              <a:t>telepresence</a:t>
            </a:r>
            <a:r>
              <a:rPr lang="en-US" dirty="0"/>
              <a:t>)</a:t>
            </a:r>
          </a:p>
          <a:p>
            <a:pPr lvl="1">
              <a:spcBef>
                <a:spcPts val="400"/>
              </a:spcBef>
              <a:defRPr/>
            </a:pPr>
            <a:r>
              <a:rPr lang="en-US" dirty="0"/>
              <a:t>Cloud collaboration services (Google Drive, Google Docs, etc.)</a:t>
            </a:r>
          </a:p>
          <a:p>
            <a:pPr lvl="1">
              <a:spcBef>
                <a:spcPts val="400"/>
              </a:spcBef>
              <a:defRPr/>
            </a:pPr>
            <a:r>
              <a:rPr lang="en-US" dirty="0"/>
              <a:t>Microsoft SharePoint and </a:t>
            </a:r>
            <a:r>
              <a:rPr lang="en-US" spc="-300" dirty="0"/>
              <a:t>I B </a:t>
            </a:r>
            <a:r>
              <a:rPr lang="en-US" dirty="0"/>
              <a:t>M Notes</a:t>
            </a:r>
          </a:p>
          <a:p>
            <a:pPr lvl="1">
              <a:spcBef>
                <a:spcPts val="400"/>
              </a:spcBef>
              <a:defRPr/>
            </a:pPr>
            <a:r>
              <a:rPr lang="en-US" dirty="0"/>
              <a:t>Enterprise social networking tools</a:t>
            </a:r>
          </a:p>
        </p:txBody>
      </p:sp>
    </p:spTree>
    <p:extLst>
      <p:ext uri="{BB962C8B-B14F-4D97-AF65-F5344CB8AC3E}">
        <p14:creationId xmlns:p14="http://schemas.microsoft.com/office/powerpoint/2010/main" val="3015651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3350"/>
            <a:ext cx="8229600" cy="923330"/>
          </a:xfrm>
        </p:spPr>
        <p:txBody>
          <a:bodyPr>
            <a:spAutoFit/>
          </a:bodyPr>
          <a:lstStyle/>
          <a:p>
            <a:r>
              <a:rPr lang="en-US" sz="3000" dirty="0"/>
              <a:t>Interactive Session: Technology: Videoconferencing: Something for Everyone</a:t>
            </a:r>
          </a:p>
        </p:txBody>
      </p:sp>
      <p:sp>
        <p:nvSpPr>
          <p:cNvPr id="5" name="Content Placeholder 4"/>
          <p:cNvSpPr>
            <a:spLocks noGrp="1"/>
          </p:cNvSpPr>
          <p:nvPr>
            <p:ph idx="1"/>
          </p:nvPr>
        </p:nvSpPr>
        <p:spPr>
          <a:xfrm>
            <a:off x="457200" y="1218053"/>
            <a:ext cx="8229600" cy="3580569"/>
          </a:xfrm>
        </p:spPr>
        <p:txBody>
          <a:bodyPr>
            <a:spAutoFit/>
          </a:bodyPr>
          <a:lstStyle/>
          <a:p>
            <a:r>
              <a:rPr lang="en-US" sz="2000" dirty="0"/>
              <a:t>Class discussion</a:t>
            </a:r>
          </a:p>
          <a:p>
            <a:pPr lvl="1"/>
            <a:r>
              <a:rPr lang="en-US" sz="2000" dirty="0"/>
              <a:t>Compare the capabilities of Cisco’s IX5000 </a:t>
            </a:r>
            <a:r>
              <a:rPr lang="en-US" sz="2000" dirty="0" err="1"/>
              <a:t>telepresence</a:t>
            </a:r>
            <a:r>
              <a:rPr lang="en-US" sz="2000" dirty="0"/>
              <a:t> and the Logitech </a:t>
            </a:r>
            <a:r>
              <a:rPr lang="en-US" sz="2000" dirty="0" err="1"/>
              <a:t>SmartDock</a:t>
            </a:r>
            <a:r>
              <a:rPr lang="en-US" sz="2000" dirty="0"/>
              <a:t> systems. How do they promote collaboration and innovation?</a:t>
            </a:r>
          </a:p>
          <a:p>
            <a:pPr lvl="1"/>
            <a:r>
              <a:rPr lang="en-US" sz="2000" dirty="0"/>
              <a:t>Why would a company like </a:t>
            </a:r>
            <a:r>
              <a:rPr lang="en-US" sz="2000" dirty="0" err="1"/>
              <a:t>Produban</a:t>
            </a:r>
            <a:r>
              <a:rPr lang="en-US" sz="2000" dirty="0"/>
              <a:t> want to invest in a high-end </a:t>
            </a:r>
            <a:r>
              <a:rPr lang="en-US" sz="2000" dirty="0" err="1"/>
              <a:t>telepresence</a:t>
            </a:r>
            <a:r>
              <a:rPr lang="en-US" sz="2000" dirty="0"/>
              <a:t> system such as Cisco’s IX5000? How is videoconferencing technology and </a:t>
            </a:r>
            <a:r>
              <a:rPr lang="en-US" sz="2000" dirty="0" err="1"/>
              <a:t>telepresence</a:t>
            </a:r>
            <a:r>
              <a:rPr lang="en-US" sz="2000" dirty="0"/>
              <a:t> related to </a:t>
            </a:r>
            <a:r>
              <a:rPr lang="en-US" sz="2000" dirty="0" err="1"/>
              <a:t>Produban’s</a:t>
            </a:r>
            <a:r>
              <a:rPr lang="en-US" sz="2000" dirty="0"/>
              <a:t> business model and business strategy?</a:t>
            </a:r>
          </a:p>
          <a:p>
            <a:pPr lvl="1"/>
            <a:r>
              <a:rPr lang="en-US" sz="2000" dirty="0"/>
              <a:t>Why would King County, Washington want to implement the Logitech </a:t>
            </a:r>
            <a:r>
              <a:rPr lang="en-US" sz="2000" dirty="0" err="1"/>
              <a:t>SmartDock</a:t>
            </a:r>
            <a:r>
              <a:rPr lang="en-US" sz="2000" dirty="0"/>
              <a:t> system? What business benefits did it obtain from using this technology?</a:t>
            </a:r>
          </a:p>
        </p:txBody>
      </p:sp>
    </p:spTree>
    <p:extLst>
      <p:ext uri="{BB962C8B-B14F-4D97-AF65-F5344CB8AC3E}">
        <p14:creationId xmlns:p14="http://schemas.microsoft.com/office/powerpoint/2010/main" val="2713689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2147"/>
            <a:ext cx="8229600" cy="1384995"/>
          </a:xfrm>
        </p:spPr>
        <p:txBody>
          <a:bodyPr>
            <a:spAutoFit/>
          </a:bodyPr>
          <a:lstStyle/>
          <a:p>
            <a:r>
              <a:rPr lang="en-US" sz="3000" dirty="0"/>
              <a:t>Checklist for Managers: Evaluating and Selecting Collaboration and Social Software Tools</a:t>
            </a:r>
          </a:p>
        </p:txBody>
      </p:sp>
      <p:sp>
        <p:nvSpPr>
          <p:cNvPr id="5" name="Content Placeholder 4"/>
          <p:cNvSpPr>
            <a:spLocks noGrp="1"/>
          </p:cNvSpPr>
          <p:nvPr>
            <p:ph idx="1"/>
          </p:nvPr>
        </p:nvSpPr>
        <p:spPr>
          <a:xfrm>
            <a:off x="457200" y="1772643"/>
            <a:ext cx="8229600" cy="3000821"/>
          </a:xfrm>
        </p:spPr>
        <p:txBody>
          <a:bodyPr>
            <a:spAutoFit/>
          </a:bodyPr>
          <a:lstStyle/>
          <a:p>
            <a:r>
              <a:rPr lang="en-US" altLang="en-US" sz="2000" dirty="0"/>
              <a:t>Time/space matrix</a:t>
            </a:r>
          </a:p>
          <a:p>
            <a:pPr>
              <a:spcBef>
                <a:spcPts val="600"/>
              </a:spcBef>
            </a:pPr>
            <a:r>
              <a:rPr lang="en-US" altLang="en-US" sz="2000" dirty="0"/>
              <a:t>Six steps in evaluating software tools</a:t>
            </a:r>
          </a:p>
          <a:p>
            <a:pPr lvl="1"/>
            <a:r>
              <a:rPr lang="en-US" altLang="en-US" sz="2000" dirty="0"/>
              <a:t>Identify your firm</a:t>
            </a:r>
            <a:r>
              <a:rPr lang="en-US" altLang="ja-JP" sz="2000" dirty="0"/>
              <a:t>’s collaboration challenges</a:t>
            </a:r>
          </a:p>
          <a:p>
            <a:pPr lvl="1"/>
            <a:r>
              <a:rPr lang="en-US" altLang="en-US" sz="2000" dirty="0"/>
              <a:t>Identify what kinds of solutions are available</a:t>
            </a:r>
          </a:p>
          <a:p>
            <a:pPr lvl="1"/>
            <a:r>
              <a:rPr lang="en-US" altLang="en-US" sz="2000" dirty="0"/>
              <a:t>Analyze available products’</a:t>
            </a:r>
            <a:r>
              <a:rPr lang="en-US" altLang="ja-JP" sz="2000" dirty="0"/>
              <a:t> cost and benefits</a:t>
            </a:r>
          </a:p>
          <a:p>
            <a:pPr lvl="1"/>
            <a:r>
              <a:rPr lang="en-US" altLang="en-US" sz="2000" dirty="0"/>
              <a:t>Evaluate security risks</a:t>
            </a:r>
          </a:p>
          <a:p>
            <a:pPr lvl="1"/>
            <a:r>
              <a:rPr lang="en-US" altLang="en-US" sz="2000" dirty="0"/>
              <a:t>Consult users for implementation and training issues</a:t>
            </a:r>
          </a:p>
          <a:p>
            <a:pPr lvl="1"/>
            <a:r>
              <a:rPr lang="en-US" altLang="en-US" sz="2000" dirty="0"/>
              <a:t>Evaluate product vendors</a:t>
            </a:r>
            <a:endParaRPr lang="en-US" sz="2000" dirty="0"/>
          </a:p>
        </p:txBody>
      </p:sp>
    </p:spTree>
    <p:extLst>
      <p:ext uri="{BB962C8B-B14F-4D97-AF65-F5344CB8AC3E}">
        <p14:creationId xmlns:p14="http://schemas.microsoft.com/office/powerpoint/2010/main" val="2772514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7770"/>
            <a:ext cx="8229600" cy="1107996"/>
          </a:xfrm>
        </p:spPr>
        <p:txBody>
          <a:bodyPr>
            <a:spAutoFit/>
          </a:bodyPr>
          <a:lstStyle/>
          <a:p>
            <a:r>
              <a:rPr lang="en-US" dirty="0"/>
              <a:t>Figure 2.8 The Time/Space Collaboration and Social Tool Matrix</a:t>
            </a:r>
          </a:p>
        </p:txBody>
      </p:sp>
      <p:pic>
        <p:nvPicPr>
          <p:cNvPr id="7170" name="Picture 2" descr="Caption: Time/space collaboration and social tool matrix&#10;• The column on the left is labelled: same time, synchronous&#10;• The column on the right is labelled: different time, asynchronous&#10;• The lower row is labelled: different place, remote&#10;• The upper row is labelled: same place, collocated&#10;The details of the four cells, from the top left corner in a clockwise direction, are as follows:&#10;• Same place, same time: Face-to-face interactions: decision rooms, single display groupware, shared table, wall displays, roomware, and so on.&#10;• Different place, same time: Remote interactions: video conferencing, instant messaging, charts/M U Ds/virtual words, shared screens, multi-user editors, and so on.&#10;• Different place, different time: Communication plus coordination: e-mail, bulletin boards, blogs, asynchronous conferencing, group calendars, workflow, version control, wikis, and so on.&#10;• Same place, different time: Continuous task: team rooms, large public display, shift work groupware, project management, and so on."/>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36990" y="1344368"/>
            <a:ext cx="4693750" cy="3382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154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US" dirty="0"/>
              <a:t>The Information Systems Department</a:t>
            </a:r>
            <a:endParaRPr lang="en-US" sz="2800" dirty="0"/>
          </a:p>
        </p:txBody>
      </p:sp>
      <p:sp>
        <p:nvSpPr>
          <p:cNvPr id="5" name="Content Placeholder 4"/>
          <p:cNvSpPr>
            <a:spLocks noGrp="1"/>
          </p:cNvSpPr>
          <p:nvPr>
            <p:ph idx="1"/>
          </p:nvPr>
        </p:nvSpPr>
        <p:spPr>
          <a:xfrm>
            <a:off x="457200" y="815917"/>
            <a:ext cx="8229600" cy="3801041"/>
          </a:xfrm>
        </p:spPr>
        <p:txBody>
          <a:bodyPr>
            <a:spAutoFit/>
          </a:bodyPr>
          <a:lstStyle/>
          <a:p>
            <a:r>
              <a:rPr lang="en-US" dirty="0"/>
              <a:t>Often headed by chief information officer (</a:t>
            </a:r>
            <a:r>
              <a:rPr lang="en-US" spc="-300" dirty="0"/>
              <a:t>C I </a:t>
            </a:r>
            <a:r>
              <a:rPr lang="en-US" dirty="0"/>
              <a:t>O)</a:t>
            </a:r>
          </a:p>
          <a:p>
            <a:pPr lvl="1"/>
            <a:r>
              <a:rPr lang="en-US" sz="2400" dirty="0"/>
              <a:t>Other senior positions include chief security officer      (</a:t>
            </a:r>
            <a:r>
              <a:rPr lang="en-US" sz="2400" spc="-300" dirty="0"/>
              <a:t>C S </a:t>
            </a:r>
            <a:r>
              <a:rPr lang="en-US" sz="2400" dirty="0"/>
              <a:t>O), chief knowledge officer (</a:t>
            </a:r>
            <a:r>
              <a:rPr lang="en-US" sz="2400" spc="-300" dirty="0"/>
              <a:t>C K </a:t>
            </a:r>
            <a:r>
              <a:rPr lang="en-US" sz="2400" dirty="0"/>
              <a:t>O), chief privacy officer (</a:t>
            </a:r>
            <a:r>
              <a:rPr lang="en-US" sz="2400" spc="-300" dirty="0"/>
              <a:t>C P </a:t>
            </a:r>
            <a:r>
              <a:rPr lang="en-US" sz="2400" dirty="0"/>
              <a:t>O), chief data officer (</a:t>
            </a:r>
            <a:r>
              <a:rPr lang="en-US" sz="2400" spc="-300" dirty="0"/>
              <a:t>C D </a:t>
            </a:r>
            <a:r>
              <a:rPr lang="en-US" sz="2400" dirty="0"/>
              <a:t>O)</a:t>
            </a:r>
          </a:p>
          <a:p>
            <a:r>
              <a:rPr lang="en-US" dirty="0"/>
              <a:t>Programmers</a:t>
            </a:r>
          </a:p>
          <a:p>
            <a:r>
              <a:rPr lang="en-US" dirty="0"/>
              <a:t>Systems analysts</a:t>
            </a:r>
          </a:p>
          <a:p>
            <a:r>
              <a:rPr lang="en-US" dirty="0"/>
              <a:t>Information systems managers</a:t>
            </a:r>
          </a:p>
          <a:p>
            <a:r>
              <a:rPr lang="en-US" dirty="0"/>
              <a:t>End users</a:t>
            </a:r>
          </a:p>
        </p:txBody>
      </p:sp>
    </p:spTree>
    <p:extLst>
      <p:ext uri="{BB962C8B-B14F-4D97-AF65-F5344CB8AC3E}">
        <p14:creationId xmlns:p14="http://schemas.microsoft.com/office/powerpoint/2010/main" val="1075177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7770"/>
            <a:ext cx="8229600" cy="1107996"/>
          </a:xfrm>
        </p:spPr>
        <p:txBody>
          <a:bodyPr>
            <a:spAutoFit/>
          </a:bodyPr>
          <a:lstStyle/>
          <a:p>
            <a:r>
              <a:rPr lang="en-US" dirty="0"/>
              <a:t>Organizing the Information Systems Function</a:t>
            </a:r>
            <a:endParaRPr lang="en-US" sz="2800" dirty="0"/>
          </a:p>
        </p:txBody>
      </p:sp>
      <p:sp>
        <p:nvSpPr>
          <p:cNvPr id="5" name="Content Placeholder 4"/>
          <p:cNvSpPr>
            <a:spLocks noGrp="1"/>
          </p:cNvSpPr>
          <p:nvPr>
            <p:ph idx="1"/>
          </p:nvPr>
        </p:nvSpPr>
        <p:spPr>
          <a:xfrm>
            <a:off x="457200" y="1440942"/>
            <a:ext cx="8229600" cy="2600712"/>
          </a:xfrm>
        </p:spPr>
        <p:txBody>
          <a:bodyPr>
            <a:spAutoFit/>
          </a:bodyPr>
          <a:lstStyle/>
          <a:p>
            <a:r>
              <a:rPr lang="en-US" spc="-300" dirty="0"/>
              <a:t>I </a:t>
            </a:r>
            <a:r>
              <a:rPr lang="en-US" dirty="0"/>
              <a:t>T governance</a:t>
            </a:r>
          </a:p>
          <a:p>
            <a:pPr lvl="1"/>
            <a:r>
              <a:rPr lang="en-US" sz="2400" dirty="0"/>
              <a:t>Strategies and policies for using </a:t>
            </a:r>
            <a:r>
              <a:rPr lang="en-US" sz="2400" spc="-300" dirty="0"/>
              <a:t>I </a:t>
            </a:r>
            <a:r>
              <a:rPr lang="en-US" sz="2400" dirty="0"/>
              <a:t>T in the organization</a:t>
            </a:r>
          </a:p>
          <a:p>
            <a:pPr lvl="1"/>
            <a:r>
              <a:rPr lang="en-US" sz="2400" dirty="0"/>
              <a:t>Decision rights</a:t>
            </a:r>
          </a:p>
          <a:p>
            <a:pPr lvl="1"/>
            <a:r>
              <a:rPr lang="en-US" sz="2400" dirty="0"/>
              <a:t>Accountability</a:t>
            </a:r>
          </a:p>
          <a:p>
            <a:pPr lvl="1"/>
            <a:r>
              <a:rPr lang="en-US" sz="2400" dirty="0"/>
              <a:t>Organization of information systems function</a:t>
            </a:r>
          </a:p>
          <a:p>
            <a:pPr lvl="2"/>
            <a:r>
              <a:rPr lang="en-US" sz="2400" dirty="0"/>
              <a:t>Centralized, decentralized, and so on</a:t>
            </a:r>
          </a:p>
        </p:txBody>
      </p:sp>
    </p:spTree>
    <p:extLst>
      <p:ext uri="{BB962C8B-B14F-4D97-AF65-F5344CB8AC3E}">
        <p14:creationId xmlns:p14="http://schemas.microsoft.com/office/powerpoint/2010/main" val="655828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9342"/>
            <a:ext cx="8229600" cy="553998"/>
          </a:xfrm>
        </p:spPr>
        <p:txBody>
          <a:bodyPr>
            <a:spAutoFit/>
          </a:bodyPr>
          <a:lstStyle/>
          <a:p>
            <a:r>
              <a:rPr lang="en-US" dirty="0"/>
              <a:t>How Will MIS Help My Career?</a:t>
            </a:r>
            <a:endParaRPr lang="en-US" sz="2800" dirty="0"/>
          </a:p>
        </p:txBody>
      </p:sp>
      <p:sp>
        <p:nvSpPr>
          <p:cNvPr id="5" name="Content Placeholder 4"/>
          <p:cNvSpPr>
            <a:spLocks noGrp="1"/>
          </p:cNvSpPr>
          <p:nvPr>
            <p:ph idx="1"/>
          </p:nvPr>
        </p:nvSpPr>
        <p:spPr>
          <a:xfrm>
            <a:off x="457200" y="817709"/>
            <a:ext cx="8229600" cy="2985433"/>
          </a:xfrm>
        </p:spPr>
        <p:txBody>
          <a:bodyPr>
            <a:spAutoFit/>
          </a:bodyPr>
          <a:lstStyle/>
          <a:p>
            <a:r>
              <a:rPr lang="en-US" dirty="0"/>
              <a:t>The Company: Comprehensive Supplemental Insurance USA</a:t>
            </a:r>
          </a:p>
          <a:p>
            <a:r>
              <a:rPr lang="en-US" dirty="0"/>
              <a:t>Position: Sales support specialist</a:t>
            </a:r>
          </a:p>
          <a:p>
            <a:r>
              <a:rPr lang="en-US" dirty="0"/>
              <a:t>Job Requirements</a:t>
            </a:r>
          </a:p>
          <a:p>
            <a:r>
              <a:rPr lang="en-US" dirty="0"/>
              <a:t>Interview Questions</a:t>
            </a:r>
          </a:p>
          <a:p>
            <a:r>
              <a:rPr lang="en-US" dirty="0"/>
              <a:t>Author Tips</a:t>
            </a:r>
          </a:p>
        </p:txBody>
      </p:sp>
    </p:spTree>
    <p:extLst>
      <p:ext uri="{BB962C8B-B14F-4D97-AF65-F5344CB8AC3E}">
        <p14:creationId xmlns:p14="http://schemas.microsoft.com/office/powerpoint/2010/main" val="397930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42494"/>
            <a:ext cx="8229600" cy="954107"/>
          </a:xfrm>
        </p:spPr>
        <p:txBody>
          <a:bodyPr>
            <a:spAutoFit/>
          </a:bodyPr>
          <a:lstStyle/>
          <a:p>
            <a:r>
              <a:rPr lang="en-IN" altLang="en-US" sz="3000" dirty="0"/>
              <a:t>Enterprise Social Networking Helps </a:t>
            </a:r>
            <a:r>
              <a:rPr lang="en-IN" altLang="en-US" sz="3000" dirty="0" err="1"/>
              <a:t>Sanofi</a:t>
            </a:r>
            <a:r>
              <a:rPr lang="en-IN" altLang="en-US" sz="3000" dirty="0"/>
              <a:t> Pasteur Innovate and Improve Quality</a:t>
            </a:r>
            <a:r>
              <a:rPr lang="en-IN" altLang="en-US" sz="3200" dirty="0"/>
              <a:t> </a:t>
            </a:r>
            <a:r>
              <a:rPr lang="en-IN" altLang="en-US" sz="2200" dirty="0"/>
              <a:t>(1 of 2)</a:t>
            </a:r>
            <a:endParaRPr lang="en-US" sz="2200" dirty="0"/>
          </a:p>
        </p:txBody>
      </p:sp>
      <p:sp>
        <p:nvSpPr>
          <p:cNvPr id="5" name="Content Placeholder 4"/>
          <p:cNvSpPr>
            <a:spLocks noGrp="1"/>
          </p:cNvSpPr>
          <p:nvPr>
            <p:ph idx="1"/>
          </p:nvPr>
        </p:nvSpPr>
        <p:spPr>
          <a:xfrm>
            <a:off x="457200" y="1264158"/>
            <a:ext cx="8229600" cy="3385542"/>
          </a:xfrm>
        </p:spPr>
        <p:txBody>
          <a:bodyPr>
            <a:spAutoFit/>
          </a:bodyPr>
          <a:lstStyle/>
          <a:p>
            <a:r>
              <a:rPr lang="en-US" altLang="en-US" sz="2000" dirty="0"/>
              <a:t>Problem</a:t>
            </a:r>
          </a:p>
          <a:p>
            <a:pPr lvl="1"/>
            <a:r>
              <a:rPr lang="en-US" sz="2000" dirty="0"/>
              <a:t>Hierarchical top-down processes</a:t>
            </a:r>
          </a:p>
          <a:p>
            <a:pPr lvl="1"/>
            <a:r>
              <a:rPr lang="en-US" sz="2000" dirty="0"/>
              <a:t>Large geographically dispersed workforce</a:t>
            </a:r>
          </a:p>
          <a:p>
            <a:pPr lvl="1"/>
            <a:r>
              <a:rPr lang="en-US" sz="2000" dirty="0"/>
              <a:t>Lack of collaboration and idea sharing</a:t>
            </a:r>
          </a:p>
          <a:p>
            <a:pPr>
              <a:spcBef>
                <a:spcPts val="600"/>
              </a:spcBef>
            </a:pPr>
            <a:r>
              <a:rPr lang="en-US" altLang="en-US" sz="2000" dirty="0"/>
              <a:t>Solutions </a:t>
            </a:r>
          </a:p>
          <a:p>
            <a:pPr lvl="1"/>
            <a:r>
              <a:rPr lang="en-US" altLang="en-US" sz="2000" dirty="0"/>
              <a:t>Develop knowledge sharing strategy and goals</a:t>
            </a:r>
          </a:p>
          <a:p>
            <a:pPr lvl="1"/>
            <a:r>
              <a:rPr lang="en-US" sz="2000" dirty="0"/>
              <a:t>Redesign </a:t>
            </a:r>
            <a:r>
              <a:rPr lang="en-US" altLang="en-US" sz="2000" dirty="0"/>
              <a:t>knowledge and collaboration processes</a:t>
            </a:r>
          </a:p>
          <a:p>
            <a:pPr lvl="1"/>
            <a:r>
              <a:rPr lang="en-US" altLang="en-US" sz="2000" dirty="0"/>
              <a:t>Change organizational culture</a:t>
            </a:r>
          </a:p>
          <a:p>
            <a:pPr lvl="1"/>
            <a:r>
              <a:rPr lang="fr-FR" sz="2000" dirty="0" err="1"/>
              <a:t>Implement</a:t>
            </a:r>
            <a:r>
              <a:rPr lang="fr-FR" sz="2000" dirty="0"/>
              <a:t> Microsoft </a:t>
            </a:r>
            <a:r>
              <a:rPr lang="fr-FR" sz="2000" dirty="0" err="1"/>
              <a:t>Yammer</a:t>
            </a:r>
            <a:r>
              <a:rPr lang="fr-FR" sz="2000" dirty="0"/>
              <a:t> collaboration software</a:t>
            </a:r>
            <a:endParaRPr lang="en-US" altLang="en-US" sz="2000" dirty="0"/>
          </a:p>
        </p:txBody>
      </p:sp>
    </p:spTree>
    <p:extLst>
      <p:ext uri="{BB962C8B-B14F-4D97-AF65-F5344CB8AC3E}">
        <p14:creationId xmlns:p14="http://schemas.microsoft.com/office/powerpoint/2010/main" val="3797045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xmlns="" id="{E47FF819-0D5D-491A-BF8F-B42813E7390C}"/>
              </a:ext>
            </a:extLst>
          </p:cNvPr>
          <p:cNvSpPr>
            <a:spLocks noGrp="1"/>
          </p:cNvSpPr>
          <p:nvPr>
            <p:ph type="title"/>
          </p:nvPr>
        </p:nvSpPr>
        <p:spPr>
          <a:xfrm>
            <a:off x="452974" y="69342"/>
            <a:ext cx="8214779" cy="553998"/>
          </a:xfrm>
        </p:spPr>
        <p:txBody>
          <a:bodyPr vert="horz" wrap="square" lIns="0" tIns="0" rIns="0" bIns="0" rtlCol="0" anchor="b" anchorCtr="0">
            <a:spAutoFit/>
          </a:bodyPr>
          <a:lstStyle/>
          <a:p>
            <a:r>
              <a:rPr lang="en-US" dirty="0"/>
              <a:t>Copyright</a:t>
            </a: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49875" y="1460109"/>
            <a:ext cx="1277815" cy="1434026"/>
          </a:xfrm>
          <a:prstGeom prst="rect">
            <a:avLst/>
          </a:prstGeom>
        </p:spPr>
      </p:pic>
      <p:sp>
        <p:nvSpPr>
          <p:cNvPr id="9" name="Text Placeholder 1">
            <a:extLst>
              <a:ext uri="{FF2B5EF4-FFF2-40B4-BE49-F238E27FC236}">
                <a16:creationId xmlns:a16="http://schemas.microsoft.com/office/drawing/2014/main" xmlns="" id="{AD5FAE7B-F718-4307-B112-AD6256157E8F}"/>
              </a:ext>
            </a:extLst>
          </p:cNvPr>
          <p:cNvSpPr txBox="1">
            <a:spLocks/>
          </p:cNvSpPr>
          <p:nvPr/>
        </p:nvSpPr>
        <p:spPr>
          <a:xfrm>
            <a:off x="1809752" y="99499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00031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3350"/>
            <a:ext cx="8229600" cy="1015663"/>
          </a:xfrm>
        </p:spPr>
        <p:txBody>
          <a:bodyPr>
            <a:spAutoFit/>
          </a:bodyPr>
          <a:lstStyle/>
          <a:p>
            <a:r>
              <a:rPr lang="en-IN" altLang="en-US" sz="3000" dirty="0"/>
              <a:t>Enterprise Social Networking Helps </a:t>
            </a:r>
            <a:r>
              <a:rPr lang="en-IN" altLang="en-US" sz="3000" dirty="0" err="1"/>
              <a:t>Sanofi</a:t>
            </a:r>
            <a:r>
              <a:rPr lang="en-IN" altLang="en-US" sz="3000" dirty="0"/>
              <a:t> Pasteur Innovate and Improve Quality</a:t>
            </a:r>
            <a:r>
              <a:rPr lang="en-IN" altLang="en-US" dirty="0"/>
              <a:t> </a:t>
            </a:r>
            <a:r>
              <a:rPr lang="en-IN" altLang="en-US" sz="2200" dirty="0"/>
              <a:t>(2 of 2)</a:t>
            </a:r>
            <a:endParaRPr lang="en-US" sz="2200" dirty="0"/>
          </a:p>
        </p:txBody>
      </p:sp>
      <p:sp>
        <p:nvSpPr>
          <p:cNvPr id="5" name="Content Placeholder 4"/>
          <p:cNvSpPr>
            <a:spLocks noGrp="1"/>
          </p:cNvSpPr>
          <p:nvPr>
            <p:ph idx="1"/>
          </p:nvPr>
        </p:nvSpPr>
        <p:spPr>
          <a:xfrm>
            <a:off x="457200" y="1267206"/>
            <a:ext cx="8229600" cy="2600712"/>
          </a:xfrm>
        </p:spPr>
        <p:txBody>
          <a:bodyPr>
            <a:spAutoFit/>
          </a:bodyPr>
          <a:lstStyle/>
          <a:p>
            <a:r>
              <a:rPr lang="en-US" dirty="0"/>
              <a:t>Use of new technology to engage employees and enabled knowledge gathering and sharing</a:t>
            </a:r>
          </a:p>
          <a:p>
            <a:r>
              <a:rPr lang="en-US" dirty="0"/>
              <a:t>Demonstrates how outdated processes can affect knowledge sharing and innovation</a:t>
            </a:r>
          </a:p>
          <a:p>
            <a:r>
              <a:rPr lang="en-US" dirty="0"/>
              <a:t>Illustrates why organizations rely on information systems to improve performance and remain competitive</a:t>
            </a:r>
            <a:endParaRPr lang="en-US" altLang="en-US" dirty="0"/>
          </a:p>
        </p:txBody>
      </p:sp>
    </p:spTree>
    <p:extLst>
      <p:ext uri="{BB962C8B-B14F-4D97-AF65-F5344CB8AC3E}">
        <p14:creationId xmlns:p14="http://schemas.microsoft.com/office/powerpoint/2010/main" val="258603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3128"/>
            <a:ext cx="8229600" cy="553998"/>
          </a:xfrm>
        </p:spPr>
        <p:txBody>
          <a:bodyPr>
            <a:spAutoFit/>
          </a:bodyPr>
          <a:lstStyle/>
          <a:p>
            <a:r>
              <a:rPr lang="en-IN" altLang="en-US" dirty="0"/>
              <a:t>Business Processes </a:t>
            </a:r>
            <a:r>
              <a:rPr lang="en-IN" altLang="en-US" sz="2800" dirty="0"/>
              <a:t>(1 of 2)</a:t>
            </a:r>
            <a:endParaRPr lang="en-US" sz="2800" dirty="0"/>
          </a:p>
        </p:txBody>
      </p:sp>
      <p:sp>
        <p:nvSpPr>
          <p:cNvPr id="5" name="Content Placeholder 4"/>
          <p:cNvSpPr>
            <a:spLocks noGrp="1"/>
          </p:cNvSpPr>
          <p:nvPr>
            <p:ph idx="1"/>
          </p:nvPr>
        </p:nvSpPr>
        <p:spPr>
          <a:xfrm>
            <a:off x="457200" y="815102"/>
            <a:ext cx="8229600" cy="3570208"/>
          </a:xfrm>
        </p:spPr>
        <p:txBody>
          <a:bodyPr>
            <a:spAutoFit/>
          </a:bodyPr>
          <a:lstStyle/>
          <a:p>
            <a:pPr>
              <a:defRPr/>
            </a:pPr>
            <a:r>
              <a:rPr lang="en-US" dirty="0">
                <a:cs typeface="ＭＳ Ｐゴシック" charset="0"/>
              </a:rPr>
              <a:t>Business processes</a:t>
            </a:r>
          </a:p>
          <a:p>
            <a:pPr lvl="1">
              <a:defRPr/>
            </a:pPr>
            <a:r>
              <a:rPr lang="en-US" sz="2400" dirty="0"/>
              <a:t>Flows of material, information, knowledge</a:t>
            </a:r>
          </a:p>
          <a:p>
            <a:pPr lvl="1">
              <a:defRPr/>
            </a:pPr>
            <a:r>
              <a:rPr lang="en-US" sz="2400" dirty="0"/>
              <a:t>Logically related set of tasks that define how specific business tasks are performed</a:t>
            </a:r>
          </a:p>
          <a:p>
            <a:pPr lvl="1">
              <a:defRPr/>
            </a:pPr>
            <a:r>
              <a:rPr lang="en-US" sz="2400" dirty="0"/>
              <a:t>May be tied to functional area or be cross-functional</a:t>
            </a:r>
          </a:p>
          <a:p>
            <a:pPr>
              <a:defRPr/>
            </a:pPr>
            <a:r>
              <a:rPr lang="en-US" dirty="0">
                <a:cs typeface="ＭＳ Ｐゴシック" charset="0"/>
              </a:rPr>
              <a:t>Businesses: Can be seen as collection of business processes</a:t>
            </a:r>
          </a:p>
          <a:p>
            <a:pPr>
              <a:defRPr/>
            </a:pPr>
            <a:r>
              <a:rPr lang="en-US" dirty="0">
                <a:cs typeface="ＭＳ Ｐゴシック" charset="0"/>
              </a:rPr>
              <a:t>Business processes may be assets or liabilities</a:t>
            </a:r>
            <a:endParaRPr lang="en-US" altLang="en-US" dirty="0"/>
          </a:p>
        </p:txBody>
      </p:sp>
    </p:spTree>
    <p:extLst>
      <p:ext uri="{BB962C8B-B14F-4D97-AF65-F5344CB8AC3E}">
        <p14:creationId xmlns:p14="http://schemas.microsoft.com/office/powerpoint/2010/main" val="132377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294"/>
            <a:ext cx="8229600" cy="553998"/>
          </a:xfrm>
        </p:spPr>
        <p:txBody>
          <a:bodyPr>
            <a:spAutoFit/>
          </a:bodyPr>
          <a:lstStyle/>
          <a:p>
            <a:r>
              <a:rPr lang="en-IN" altLang="en-US" dirty="0"/>
              <a:t>Business Processes </a:t>
            </a:r>
            <a:r>
              <a:rPr lang="en-IN" altLang="en-US" sz="2800" dirty="0"/>
              <a:t>(2 of 2)</a:t>
            </a:r>
            <a:endParaRPr lang="en-US" sz="2800" dirty="0"/>
          </a:p>
        </p:txBody>
      </p:sp>
      <p:sp>
        <p:nvSpPr>
          <p:cNvPr id="5" name="Content Placeholder 4"/>
          <p:cNvSpPr>
            <a:spLocks noGrp="1"/>
          </p:cNvSpPr>
          <p:nvPr>
            <p:ph idx="1"/>
          </p:nvPr>
        </p:nvSpPr>
        <p:spPr>
          <a:xfrm>
            <a:off x="457200" y="819150"/>
            <a:ext cx="8229600" cy="3939540"/>
          </a:xfrm>
        </p:spPr>
        <p:txBody>
          <a:bodyPr>
            <a:spAutoFit/>
          </a:bodyPr>
          <a:lstStyle/>
          <a:p>
            <a:pPr>
              <a:defRPr/>
            </a:pPr>
            <a:r>
              <a:rPr lang="en-US" dirty="0">
                <a:cs typeface="ＭＳ Ｐゴシック" charset="0"/>
              </a:rPr>
              <a:t>Examples of functional business processes</a:t>
            </a:r>
          </a:p>
          <a:p>
            <a:pPr lvl="1">
              <a:defRPr/>
            </a:pPr>
            <a:r>
              <a:rPr lang="en-US" sz="2400" dirty="0"/>
              <a:t>Manufacturing and production</a:t>
            </a:r>
          </a:p>
          <a:p>
            <a:pPr lvl="2">
              <a:defRPr/>
            </a:pPr>
            <a:r>
              <a:rPr lang="en-US" sz="2400" dirty="0"/>
              <a:t>Assembling the product</a:t>
            </a:r>
          </a:p>
          <a:p>
            <a:pPr lvl="1">
              <a:defRPr/>
            </a:pPr>
            <a:r>
              <a:rPr lang="en-US" sz="2400" dirty="0"/>
              <a:t>Sales and marketing</a:t>
            </a:r>
          </a:p>
          <a:p>
            <a:pPr lvl="2">
              <a:defRPr/>
            </a:pPr>
            <a:r>
              <a:rPr lang="en-US" sz="2400" dirty="0"/>
              <a:t>Identifying customers</a:t>
            </a:r>
          </a:p>
          <a:p>
            <a:pPr lvl="1">
              <a:defRPr/>
            </a:pPr>
            <a:r>
              <a:rPr lang="en-US" sz="2400" dirty="0"/>
              <a:t>Finance and accounting</a:t>
            </a:r>
          </a:p>
          <a:p>
            <a:pPr lvl="2">
              <a:defRPr/>
            </a:pPr>
            <a:r>
              <a:rPr lang="en-US" sz="2400" dirty="0"/>
              <a:t>Creating financial statements</a:t>
            </a:r>
          </a:p>
          <a:p>
            <a:pPr lvl="1">
              <a:defRPr/>
            </a:pPr>
            <a:r>
              <a:rPr lang="en-US" sz="2400" dirty="0"/>
              <a:t>Human resources</a:t>
            </a:r>
          </a:p>
          <a:p>
            <a:pPr lvl="2">
              <a:defRPr/>
            </a:pPr>
            <a:r>
              <a:rPr lang="en-US" sz="2400" dirty="0"/>
              <a:t>Hiring employees</a:t>
            </a:r>
          </a:p>
        </p:txBody>
      </p:sp>
    </p:spTree>
    <p:extLst>
      <p:ext uri="{BB962C8B-B14F-4D97-AF65-F5344CB8AC3E}">
        <p14:creationId xmlns:p14="http://schemas.microsoft.com/office/powerpoint/2010/main" val="2640835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1158"/>
            <a:ext cx="8229600" cy="492443"/>
          </a:xfrm>
        </p:spPr>
        <p:txBody>
          <a:bodyPr>
            <a:spAutoFit/>
          </a:bodyPr>
          <a:lstStyle/>
          <a:p>
            <a:r>
              <a:rPr lang="en-US" sz="3200" dirty="0"/>
              <a:t>Figure 2.1 The Order Fulfillment Process</a:t>
            </a:r>
            <a:endParaRPr lang="en-US" sz="2400" dirty="0"/>
          </a:p>
        </p:txBody>
      </p:sp>
      <p:pic>
        <p:nvPicPr>
          <p:cNvPr id="1026" name="Picture 2" descr="1. Sales&#10;a. Generate order&#10;b. Submit order&#10;2. Accounting&#10;c. Check credit&#10;d. Approve credit; two arrows forward, one to,&#10;e. Generate invoice; and the other to,&#10;3. Manufacturing and production&#10;f. Assemble product&#10;g. Ship produc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70212" y="811174"/>
            <a:ext cx="6803576" cy="39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83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89702"/>
            <a:ext cx="8229600" cy="1046440"/>
          </a:xfrm>
        </p:spPr>
        <p:txBody>
          <a:bodyPr>
            <a:spAutoFit/>
          </a:bodyPr>
          <a:lstStyle/>
          <a:p>
            <a:r>
              <a:rPr lang="en-US" sz="3400" dirty="0"/>
              <a:t>How Information Technology Improves Business Processes</a:t>
            </a:r>
          </a:p>
        </p:txBody>
      </p:sp>
      <p:sp>
        <p:nvSpPr>
          <p:cNvPr id="5" name="Content Placeholder 4"/>
          <p:cNvSpPr>
            <a:spLocks noGrp="1"/>
          </p:cNvSpPr>
          <p:nvPr>
            <p:ph idx="1"/>
          </p:nvPr>
        </p:nvSpPr>
        <p:spPr>
          <a:xfrm>
            <a:off x="457200" y="1265578"/>
            <a:ext cx="8229600" cy="3162404"/>
          </a:xfrm>
        </p:spPr>
        <p:txBody>
          <a:bodyPr>
            <a:spAutoFit/>
          </a:bodyPr>
          <a:lstStyle/>
          <a:p>
            <a:pPr>
              <a:defRPr/>
            </a:pPr>
            <a:r>
              <a:rPr lang="en-US" dirty="0"/>
              <a:t>Increasing efficiency of existing processes</a:t>
            </a:r>
          </a:p>
          <a:p>
            <a:pPr lvl="1">
              <a:defRPr/>
            </a:pPr>
            <a:r>
              <a:rPr lang="en-US" sz="2400" dirty="0"/>
              <a:t>Automating steps that were manual</a:t>
            </a:r>
          </a:p>
          <a:p>
            <a:pPr>
              <a:defRPr/>
            </a:pPr>
            <a:r>
              <a:rPr lang="en-US" dirty="0"/>
              <a:t>Enabling entirely new processes</a:t>
            </a:r>
          </a:p>
          <a:p>
            <a:pPr lvl="1">
              <a:defRPr/>
            </a:pPr>
            <a:r>
              <a:rPr lang="en-US" sz="2400" dirty="0"/>
              <a:t>Changing flow of information</a:t>
            </a:r>
          </a:p>
          <a:p>
            <a:pPr lvl="1">
              <a:defRPr/>
            </a:pPr>
            <a:r>
              <a:rPr lang="en-US" sz="2400" dirty="0"/>
              <a:t>Replacing sequential steps with parallel steps</a:t>
            </a:r>
          </a:p>
          <a:p>
            <a:pPr lvl="1">
              <a:defRPr/>
            </a:pPr>
            <a:r>
              <a:rPr lang="en-US" sz="2400" dirty="0"/>
              <a:t>Eliminating delays in decision making</a:t>
            </a:r>
          </a:p>
          <a:p>
            <a:pPr lvl="1">
              <a:defRPr/>
            </a:pPr>
            <a:r>
              <a:rPr lang="en-US" sz="2400" dirty="0"/>
              <a:t>Supporting new business models</a:t>
            </a:r>
          </a:p>
        </p:txBody>
      </p:sp>
    </p:spTree>
    <p:extLst>
      <p:ext uri="{BB962C8B-B14F-4D97-AF65-F5344CB8AC3E}">
        <p14:creationId xmlns:p14="http://schemas.microsoft.com/office/powerpoint/2010/main" val="13003608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77bb34d93a4c6de111706773da7e89128aa"/>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4E0C0F1F20D84AA745AA4F2F9F87B5" ma:contentTypeVersion="2" ma:contentTypeDescription="Create a new document." ma:contentTypeScope="" ma:versionID="32c6f8d672cdef9218fe0c9ebe71c6c4">
  <xsd:schema xmlns:xsd="http://www.w3.org/2001/XMLSchema" xmlns:xs="http://www.w3.org/2001/XMLSchema" xmlns:p="http://schemas.microsoft.com/office/2006/metadata/properties" xmlns:ns2="c0efcfce-2116-400f-ab52-279e91fc6017" targetNamespace="http://schemas.microsoft.com/office/2006/metadata/properties" ma:root="true" ma:fieldsID="69561bd701bd12af5d530525e311d8e3" ns2:_="">
    <xsd:import namespace="c0efcfce-2116-400f-ab52-279e91fc601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97FD37-8CE1-44CB-A274-D01394BF520D}"/>
</file>

<file path=customXml/itemProps2.xml><?xml version="1.0" encoding="utf-8"?>
<ds:datastoreItem xmlns:ds="http://schemas.openxmlformats.org/officeDocument/2006/customXml" ds:itemID="{7379C247-03D2-4C57-951B-C027CEC9D3D3}"/>
</file>

<file path=customXml/itemProps3.xml><?xml version="1.0" encoding="utf-8"?>
<ds:datastoreItem xmlns:ds="http://schemas.openxmlformats.org/officeDocument/2006/customXml" ds:itemID="{C787620A-1091-492F-9B41-0BC976E53487}"/>
</file>

<file path=docProps/app.xml><?xml version="1.0" encoding="utf-8"?>
<Properties xmlns="http://schemas.openxmlformats.org/officeDocument/2006/extended-properties" xmlns:vt="http://schemas.openxmlformats.org/officeDocument/2006/docPropsVTypes">
  <Template>Horizon</Template>
  <TotalTime>4150</TotalTime>
  <Words>5613</Words>
  <Application>Microsoft Office PowerPoint</Application>
  <PresentationFormat>On-screen Show (16:9)</PresentationFormat>
  <Paragraphs>414</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508 Lecture</vt:lpstr>
      <vt:lpstr>Management Information Systems: Managing the Digital Firm</vt:lpstr>
      <vt:lpstr>Learning Objectives</vt:lpstr>
      <vt:lpstr>Video Cases</vt:lpstr>
      <vt:lpstr>Enterprise Social Networking Helps Sanofi Pasteur Innovate and Improve Quality (1 of 2)</vt:lpstr>
      <vt:lpstr>Enterprise Social Networking Helps Sanofi Pasteur Innovate and Improve Quality (2 of 2)</vt:lpstr>
      <vt:lpstr>Business Processes (1 of 2)</vt:lpstr>
      <vt:lpstr>Business Processes (2 of 2)</vt:lpstr>
      <vt:lpstr>Figure 2.1 The Order Fulfillment Process</vt:lpstr>
      <vt:lpstr>How Information Technology Improves Business Processes</vt:lpstr>
      <vt:lpstr>Systems for Different Management Groups (1 of 2)</vt:lpstr>
      <vt:lpstr>Figure 2.2 A Payroll T P S</vt:lpstr>
      <vt:lpstr>Systems for Different Management Groups (2 of 2)</vt:lpstr>
      <vt:lpstr>Management Information Systems</vt:lpstr>
      <vt:lpstr>Figure 2.3 How Management Information Systems Obtain Their Data from the Organization’s T P S</vt:lpstr>
      <vt:lpstr>Figure 2.4 Sample M I S Report</vt:lpstr>
      <vt:lpstr>Decision Support Systems</vt:lpstr>
      <vt:lpstr>Figure 2.5 Voyage-Estimating Decision-Support System</vt:lpstr>
      <vt:lpstr>Executive Support Systems</vt:lpstr>
      <vt:lpstr>Interactive Session: Management : Data Changes How N F L Teams Play the Game and How Fans See It</vt:lpstr>
      <vt:lpstr>Enterprise Applications</vt:lpstr>
      <vt:lpstr>Figure 2.6 Enterprise Application Architecture</vt:lpstr>
      <vt:lpstr>Enterprise Systems</vt:lpstr>
      <vt:lpstr>Supply Chain Management (S C M) Systems</vt:lpstr>
      <vt:lpstr>Customer Relationship Management (C R M) Systems</vt:lpstr>
      <vt:lpstr>Knowledge Management Systems    (K M S)</vt:lpstr>
      <vt:lpstr>Intranets and Extranets</vt:lpstr>
      <vt:lpstr>E-Business, E-Commerce, and          E-Government</vt:lpstr>
      <vt:lpstr>What is Collaboration?</vt:lpstr>
      <vt:lpstr>What is Social Business?</vt:lpstr>
      <vt:lpstr>Business Benefits of Collaboration and Teamwork</vt:lpstr>
      <vt:lpstr>Figure 2.7 Requirements for Collaboration</vt:lpstr>
      <vt:lpstr>Building a Collaborative Culture and Business Processes</vt:lpstr>
      <vt:lpstr>Tools and Technologies for Collaboration and Social Business</vt:lpstr>
      <vt:lpstr>Interactive Session: Technology: Videoconferencing: Something for Everyone</vt:lpstr>
      <vt:lpstr>Checklist for Managers: Evaluating and Selecting Collaboration and Social Software Tools</vt:lpstr>
      <vt:lpstr>Figure 2.8 The Time/Space Collaboration and Social Tool Matrix</vt:lpstr>
      <vt:lpstr>The Information Systems Department</vt:lpstr>
      <vt:lpstr>Organizing the Information Systems Function</vt:lpstr>
      <vt:lpstr>How Will MIS Help My Career?</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 Managing the Digital Firm, Sixteenth Edition</dc:title>
  <dc:subject>Management</dc:subject>
  <dc:creator>Kenneth C. Laudon / Jane P. Laudon</dc:creator>
  <cp:keywords>Management Information Systems</cp:keywords>
  <cp:lastModifiedBy>Vinothini Radhakrishnan</cp:lastModifiedBy>
  <cp:revision>1009</cp:revision>
  <dcterms:created xsi:type="dcterms:W3CDTF">2014-07-14T20:04:21Z</dcterms:created>
  <dcterms:modified xsi:type="dcterms:W3CDTF">2020-08-22T18:13:27Z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